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3" r:id="rId4"/>
    <p:sldId id="346" r:id="rId5"/>
    <p:sldId id="376" r:id="rId6"/>
    <p:sldId id="367" r:id="rId7"/>
    <p:sldId id="381" r:id="rId8"/>
    <p:sldId id="349" r:id="rId9"/>
    <p:sldId id="355" r:id="rId10"/>
    <p:sldId id="357" r:id="rId11"/>
    <p:sldId id="358" r:id="rId12"/>
    <p:sldId id="372" r:id="rId13"/>
    <p:sldId id="366" r:id="rId14"/>
    <p:sldId id="382" r:id="rId15"/>
    <p:sldId id="383" r:id="rId16"/>
    <p:sldId id="360" r:id="rId17"/>
    <p:sldId id="378" r:id="rId18"/>
    <p:sldId id="380" r:id="rId19"/>
    <p:sldId id="384" r:id="rId20"/>
    <p:sldId id="273" r:id="rId21"/>
    <p:sldId id="385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uBirG7ZPSvPNLrAnDSwPhBAM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446"/>
    <a:srgbClr val="D92B30"/>
    <a:srgbClr val="256BB9"/>
    <a:srgbClr val="C02B43"/>
    <a:srgbClr val="90057A"/>
    <a:srgbClr val="0A7E97"/>
    <a:srgbClr val="58595B"/>
    <a:srgbClr val="137F97"/>
    <a:srgbClr val="D92B31"/>
    <a:srgbClr val="58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558" autoAdjust="0"/>
  </p:normalViewPr>
  <p:slideViewPr>
    <p:cSldViewPr snapToGrid="0">
      <p:cViewPr varScale="1">
        <p:scale>
          <a:sx n="116" d="100"/>
          <a:sy n="116" d="100"/>
        </p:scale>
        <p:origin x="960" y="192"/>
      </p:cViewPr>
      <p:guideLst>
        <p:guide orient="horz" pos="3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39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x-none" dirty="0"/>
              <a:t>k</a:t>
            </a: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56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59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g10ebb404171_0_179">
            <a:extLst>
              <a:ext uri="{FF2B5EF4-FFF2-40B4-BE49-F238E27FC236}">
                <a16:creationId xmlns:a16="http://schemas.microsoft.com/office/drawing/2014/main" id="{FD3CDB3A-FFC8-B14A-BE88-DC4557E54454}"/>
              </a:ext>
            </a:extLst>
          </p:cNvPr>
          <p:cNvSpPr/>
          <p:nvPr userDrawn="1"/>
        </p:nvSpPr>
        <p:spPr>
          <a:xfrm>
            <a:off x="0" y="6352925"/>
            <a:ext cx="9153300" cy="50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10ebb404171_0_179">
            <a:extLst>
              <a:ext uri="{FF2B5EF4-FFF2-40B4-BE49-F238E27FC236}">
                <a16:creationId xmlns:a16="http://schemas.microsoft.com/office/drawing/2014/main" id="{C23092A7-FD2F-7848-A40F-9A3A2B4511CD}"/>
              </a:ext>
            </a:extLst>
          </p:cNvPr>
          <p:cNvSpPr/>
          <p:nvPr userDrawn="1"/>
        </p:nvSpPr>
        <p:spPr>
          <a:xfrm>
            <a:off x="276474" y="6581700"/>
            <a:ext cx="86229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Copyright ©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Learning Company LLC. All Rights Reserved.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is not responsible for any modifications made by end users to the content posted in its original format.</a:t>
            </a:r>
            <a:endParaRPr sz="800" dirty="0">
              <a:solidFill>
                <a:srgbClr val="595959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  <p:sp>
        <p:nvSpPr>
          <p:cNvPr id="11" name="Google Shape;174;g10ebb404171_0_179">
            <a:extLst>
              <a:ext uri="{FF2B5EF4-FFF2-40B4-BE49-F238E27FC236}">
                <a16:creationId xmlns:a16="http://schemas.microsoft.com/office/drawing/2014/main" id="{4D281886-AC8C-2540-8EB7-87D378C9FD2A}"/>
              </a:ext>
            </a:extLst>
          </p:cNvPr>
          <p:cNvSpPr/>
          <p:nvPr userDrawn="1"/>
        </p:nvSpPr>
        <p:spPr>
          <a:xfrm rot="10800000">
            <a:off x="7760700" y="-1000"/>
            <a:ext cx="1392600" cy="270300"/>
          </a:xfrm>
          <a:prstGeom prst="round1Rect">
            <a:avLst>
              <a:gd name="adj" fmla="val 1666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g10ebb404171_0_179">
            <a:extLst>
              <a:ext uri="{FF2B5EF4-FFF2-40B4-BE49-F238E27FC236}">
                <a16:creationId xmlns:a16="http://schemas.microsoft.com/office/drawing/2014/main" id="{0822B5BD-E7E2-F744-9194-3BF22C6BC3BF}"/>
              </a:ext>
            </a:extLst>
          </p:cNvPr>
          <p:cNvSpPr/>
          <p:nvPr userDrawn="1"/>
        </p:nvSpPr>
        <p:spPr>
          <a:xfrm>
            <a:off x="0" y="-1000"/>
            <a:ext cx="7757700" cy="13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g10ebb404171_0_179">
            <a:extLst>
              <a:ext uri="{FF2B5EF4-FFF2-40B4-BE49-F238E27FC236}">
                <a16:creationId xmlns:a16="http://schemas.microsoft.com/office/drawing/2014/main" id="{A4833768-1218-5848-AC2B-00F2790F9ED5}"/>
              </a:ext>
            </a:extLst>
          </p:cNvPr>
          <p:cNvSpPr/>
          <p:nvPr userDrawn="1"/>
        </p:nvSpPr>
        <p:spPr>
          <a:xfrm>
            <a:off x="7787175" y="81349"/>
            <a:ext cx="1366125" cy="18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4  </a:t>
            </a:r>
            <a:r>
              <a:rPr lang="de-DE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de-D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4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A69635-3DB8-9F4E-A50E-054B36AB8B4A}"/>
              </a:ext>
            </a:extLst>
          </p:cNvPr>
          <p:cNvSpPr txBox="1"/>
          <p:nvPr/>
        </p:nvSpPr>
        <p:spPr>
          <a:xfrm>
            <a:off x="353868" y="329857"/>
            <a:ext cx="684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56BB9"/>
                </a:solidFill>
              </a:rPr>
              <a:t>Adding and Subtracting Rational </a:t>
            </a:r>
            <a:r>
              <a:rPr lang="fr-FR" sz="2000" b="1" dirty="0">
                <a:solidFill>
                  <a:srgbClr val="256BB9"/>
                </a:solidFill>
              </a:rPr>
              <a:t>Expressions</a:t>
            </a:r>
            <a:endParaRPr lang="en-IN" sz="2000" b="1" dirty="0">
              <a:solidFill>
                <a:srgbClr val="256BB9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EE5264-7408-674B-8BDC-744261C90E89}"/>
              </a:ext>
            </a:extLst>
          </p:cNvPr>
          <p:cNvSpPr/>
          <p:nvPr/>
        </p:nvSpPr>
        <p:spPr>
          <a:xfrm>
            <a:off x="445055" y="815611"/>
            <a:ext cx="7920000" cy="735126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IN" sz="1800" b="1" dirty="0">
                <a:solidFill>
                  <a:srgbClr val="256BB9"/>
                </a:solidFill>
              </a:rPr>
              <a:t>I CAN…</a:t>
            </a:r>
            <a:r>
              <a:rPr lang="en-US" sz="1800" dirty="0">
                <a:solidFill>
                  <a:srgbClr val="256BB9"/>
                </a:solidFill>
              </a:rPr>
              <a:t> </a:t>
            </a:r>
          </a:p>
          <a:p>
            <a:r>
              <a:rPr lang="en-US" sz="1600" dirty="0">
                <a:solidFill>
                  <a:schemeClr val="tx1"/>
                </a:solidFill>
              </a:rPr>
              <a:t>find the sum or difference of rational </a:t>
            </a:r>
            <a:r>
              <a:rPr lang="fr-FR" sz="1600" dirty="0">
                <a:solidFill>
                  <a:schemeClr val="tx1"/>
                </a:solidFill>
              </a:rPr>
              <a:t>expressions.</a:t>
            </a:r>
            <a:endParaRPr lang="en-I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F565AE-266A-5840-8C1E-2C6220422C7A}"/>
              </a:ext>
            </a:extLst>
          </p:cNvPr>
          <p:cNvSpPr/>
          <p:nvPr/>
        </p:nvSpPr>
        <p:spPr>
          <a:xfrm>
            <a:off x="445055" y="1699215"/>
            <a:ext cx="7920000" cy="840785"/>
          </a:xfrm>
          <a:prstGeom prst="round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IN" sz="1800" b="1" dirty="0">
                <a:solidFill>
                  <a:srgbClr val="90057A"/>
                </a:solidFill>
              </a:rPr>
              <a:t>VOCABULARY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compound fraction</a:t>
            </a:r>
            <a:endParaRPr lang="en-IN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436564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2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Add Rational Expressions With Unlike Denominators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800"/>
              </a:spcAft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Find the sum.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  <a:p>
            <a:pPr marL="702900" indent="-342900">
              <a:spcAft>
                <a:spcPts val="15000"/>
              </a:spcAft>
              <a:buFont typeface="+mj-lt"/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84DC204-7409-7842-45A1-4E9F2301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12" y="1737783"/>
            <a:ext cx="2300286" cy="599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EA3BF0-85AC-9D8C-97F3-4E139351A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51" y="2312621"/>
            <a:ext cx="2613470" cy="59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57173"/>
            <a:ext cx="8321209" cy="4421723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Subtract Rational Expressions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27000"/>
              </a:spcAft>
            </a:pPr>
            <a:r>
              <a:rPr lang="en-US" sz="1600" b="1" dirty="0"/>
              <a:t>What is the difference between                      and                     </a:t>
            </a:r>
          </a:p>
          <a:p>
            <a:r>
              <a:rPr lang="en-US" dirty="0"/>
              <a:t>The difference between </a:t>
            </a:r>
            <a:r>
              <a:rPr lang="fr-FR" dirty="0"/>
              <a:t>                     </a:t>
            </a:r>
            <a:r>
              <a:rPr lang="en-US" dirty="0"/>
              <a:t>and                    </a:t>
            </a:r>
            <a:r>
              <a:rPr lang="mr-IN" dirty="0"/>
              <a:t>is                                 </a:t>
            </a:r>
            <a:r>
              <a:rPr lang="en-US" dirty="0"/>
              <a:t>for </a:t>
            </a:r>
            <a:r>
              <a:rPr lang="en-US" i="1" dirty="0"/>
              <a:t>x</a:t>
            </a:r>
            <a:r>
              <a:rPr lang="en-US" dirty="0"/>
              <a:t> ≠ −4, −2, and 8.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1783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A370C1-14D5-AF43-A796-AF0540DA76D8}"/>
              </a:ext>
            </a:extLst>
          </p:cNvPr>
          <p:cNvSpPr/>
          <p:nvPr/>
        </p:nvSpPr>
        <p:spPr>
          <a:xfrm>
            <a:off x="423950" y="4971150"/>
            <a:ext cx="6410963" cy="674564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137F97"/>
                </a:solidFill>
              </a:rPr>
              <a:t>COMMON ERROR</a:t>
            </a:r>
            <a:endParaRPr lang="en-IN" sz="1200" b="1" dirty="0">
              <a:solidFill>
                <a:srgbClr val="000000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When subtracting polynomials, remember to distribute −1 when removing the parentheses.</a:t>
            </a:r>
            <a:endParaRPr lang="en-IN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16B8D-136B-EDC3-F382-89E4FD262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184" y="605068"/>
            <a:ext cx="1364660" cy="697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AB51F4-40CD-ECF2-F29F-F7912580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625" y="580673"/>
            <a:ext cx="1436329" cy="7667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6ECAD5-1D5C-2536-F091-FBE4E29C7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836" y="4330438"/>
            <a:ext cx="1099580" cy="633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8EBC82-1E82-667E-28E4-804EF19D8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660" y="4333634"/>
            <a:ext cx="1624828" cy="633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3EF806-05A2-2803-8337-CA4130260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0493" y="4329681"/>
            <a:ext cx="1114309" cy="633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7839B-BDF2-4DEE-4794-8F514B982E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221" y="1199059"/>
            <a:ext cx="6036661" cy="32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359620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2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Subtract Rational Expressions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800"/>
              </a:spcAft>
              <a:buFont typeface="+mj-lt"/>
              <a:buAutoNum type="arabicPeriod" startAt="4"/>
            </a:pPr>
            <a:r>
              <a:rPr lang="en-IN" sz="1600" b="1" dirty="0"/>
              <a:t>​​</a:t>
            </a:r>
            <a:r>
              <a:rPr lang="en-US" sz="1600" dirty="0"/>
              <a:t>Simplify.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  <a:p>
            <a:pPr marL="702900" indent="-342900">
              <a:spcAft>
                <a:spcPts val="15000"/>
              </a:spcAft>
              <a:buFont typeface="+mj-lt"/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593236-FFB1-26F3-09D8-F8F288BDC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6" y="1456700"/>
            <a:ext cx="1819710" cy="858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BB5CCD-E373-FB34-4CB5-C2134C915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12" y="2081606"/>
            <a:ext cx="2041098" cy="85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1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386"/>
            <a:ext cx="8321209" cy="148245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Use Rational Expressions to Solve Problems</a:t>
            </a:r>
            <a:endParaRPr lang="en-IN" sz="1800" b="1" dirty="0">
              <a:solidFill>
                <a:srgbClr val="58585A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>
                <a:solidFill>
                  <a:schemeClr val="tx1"/>
                </a:solidFill>
              </a:rPr>
              <a:t>Jorge drives his car to the mechanic, then he takes the commuter rail train back to his neighborhood. The average speed for the 10-mile trip is 15 miles per hour faster on the train. Find an expression for Jorge’s total travel time. If he drove 30 mph, how long did this take?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894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3" name="Picture 2" descr="ENV23_FL_A2SE_T4L04_T0001_T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3" y="2241763"/>
            <a:ext cx="6233649" cy="2018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ED7A3D-2D8E-3B6A-26D8-DC708894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22" y="4306957"/>
            <a:ext cx="5906842" cy="1651157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0B2FEE-165C-F73B-017A-F71632AAFDD0}"/>
              </a:ext>
            </a:extLst>
          </p:cNvPr>
          <p:cNvSpPr/>
          <p:nvPr/>
        </p:nvSpPr>
        <p:spPr>
          <a:xfrm>
            <a:off x="6104082" y="4575197"/>
            <a:ext cx="2631356" cy="868172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IN" sz="1200" b="1" dirty="0">
                <a:solidFill>
                  <a:srgbClr val="C02B43"/>
                </a:solidFill>
              </a:rPr>
              <a:t>USE APPROPRIATE TOOLS</a:t>
            </a:r>
          </a:p>
          <a:p>
            <a:r>
              <a:rPr lang="en-US" sz="1200" dirty="0">
                <a:solidFill>
                  <a:schemeClr val="tx1"/>
                </a:solidFill>
              </a:rPr>
              <a:t>Use a table to organize information and help create an accurate model of the situation.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1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386"/>
            <a:ext cx="8321209" cy="399083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Use Rational Expressions to Solve Problems</a:t>
            </a:r>
            <a:endParaRPr lang="en-IN" sz="1800" b="1" dirty="0">
              <a:solidFill>
                <a:srgbClr val="58585A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>
                <a:solidFill>
                  <a:schemeClr val="tx1"/>
                </a:solidFill>
              </a:rPr>
              <a:t>Jorge drives his car to the mechanic, then he takes the commuter rail train back to his neighborhood. The average speed for the 10-mile trip is 15 miles per hour faster on the train. Find an expression for Jorge’s total travel time. If he drove 30 mph, how long did this take?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dirty="0"/>
              <a:t>Total time for the trip: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894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3" name="Picture 2" descr="ENV23_FL_A2SE_T4L04_T0001_T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3" y="2241763"/>
            <a:ext cx="6233649" cy="2018515"/>
          </a:xfrm>
          <a:prstGeom prst="rect">
            <a:avLst/>
          </a:prstGeom>
        </p:spPr>
      </p:pic>
      <p:pic>
        <p:nvPicPr>
          <p:cNvPr id="2" name="Picture 1" descr="95_T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70" y="4636109"/>
            <a:ext cx="4743704" cy="12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386"/>
            <a:ext cx="8321209" cy="552458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Use Rational Expressions to Solve Problems</a:t>
            </a:r>
            <a:endParaRPr lang="en-IN" sz="1800" b="1" dirty="0">
              <a:solidFill>
                <a:srgbClr val="58585A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Jorge drives his car to the mechanic, then he takes the commuter rail train back to his neighborhood. The average speed for the 10-mile trip is 15 miles per hour faster on the train. Find an expression for Jorge’s total travel time. If he drove 30 mph, how long did this take?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pPr>
              <a:spcAft>
                <a:spcPts val="800"/>
              </a:spcAft>
            </a:pPr>
            <a:r>
              <a:rPr lang="en-US" dirty="0"/>
              <a:t> At a driving rate of 30 mph, you can find the total time.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/>
              <a:t> The expression for Jorge’s total travel time is                 . The total time is    h, or about 33 min.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894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3" name="Picture 2" descr="ENV23_FL_A2SE_T4L04_T0001_T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3" y="2241763"/>
            <a:ext cx="6233649" cy="2018515"/>
          </a:xfrm>
          <a:prstGeom prst="rect">
            <a:avLst/>
          </a:prstGeom>
        </p:spPr>
      </p:pic>
      <p:pic>
        <p:nvPicPr>
          <p:cNvPr id="4" name="Picture 3" descr="96_T0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5" y="4729297"/>
            <a:ext cx="4419178" cy="1181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B969-813A-24F6-D91A-5CD6ED460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301" y="5761129"/>
            <a:ext cx="1011222" cy="5694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E3B65A-2455-04F9-079A-55453B976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032" y="5761129"/>
            <a:ext cx="274896" cy="5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7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71841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2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Use Rational Expressions to Solve Problems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IN" sz="1600" b="1" dirty="0"/>
              <a:t>​</a:t>
            </a:r>
            <a:r>
              <a:rPr lang="en-US" sz="1600" dirty="0"/>
              <a:t>Jorge drives to visit his friends. His 20 mile trip to their house is congested with traffic, but it has cleared by the time he travels home. He can travel 5 miles per hour faster. Write an expression that represents Jorge’s total travel time.</a:t>
            </a:r>
            <a:endParaRPr lang="en-IN" sz="16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6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83667"/>
            <a:ext cx="8321209" cy="122084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Simplify a Compound Fraction</a:t>
            </a:r>
          </a:p>
          <a:p>
            <a:pPr>
              <a:spcAft>
                <a:spcPts val="1800"/>
              </a:spcAft>
            </a:pPr>
            <a:r>
              <a:rPr lang="en-US" sz="1600" b="1" dirty="0"/>
              <a:t>Write a simpler form of the compound fraction               .</a:t>
            </a:r>
          </a:p>
          <a:p>
            <a:r>
              <a:rPr lang="en-US" sz="1600" dirty="0"/>
              <a:t>Find the Least Common Multiple (LCM) of all the denominators.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2622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6</a:t>
            </a:r>
            <a:endParaRPr lang="en-US" sz="1800" cap="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81AC1-368F-2BCE-B86B-45F5200B6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282" y="605870"/>
            <a:ext cx="1014224" cy="742412"/>
          </a:xfrm>
          <a:prstGeom prst="rect">
            <a:avLst/>
          </a:prstGeom>
        </p:spPr>
      </p:pic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049BEC3C-6BE7-ECC8-A77F-6DAC35685462}"/>
              </a:ext>
            </a:extLst>
          </p:cNvPr>
          <p:cNvSpPr/>
          <p:nvPr/>
        </p:nvSpPr>
        <p:spPr>
          <a:xfrm>
            <a:off x="5851468" y="1739265"/>
            <a:ext cx="2686353" cy="87804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IN" sz="1200" b="1" dirty="0">
                <a:solidFill>
                  <a:srgbClr val="90057A"/>
                </a:solidFill>
              </a:rPr>
              <a:t>VOCABULARY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>
                <a:solidFill>
                  <a:schemeClr val="tx1"/>
                </a:solidFill>
                <a:highlight>
                  <a:srgbClr val="FFFF00"/>
                </a:highlight>
              </a:rPr>
              <a:t>compound fraction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contains a rational expression in its numerator, denominator, or both.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69EC1-CDED-2A30-650A-BA2AB3AEB6DB}"/>
              </a:ext>
            </a:extLst>
          </p:cNvPr>
          <p:cNvSpPr txBox="1"/>
          <p:nvPr/>
        </p:nvSpPr>
        <p:spPr>
          <a:xfrm>
            <a:off x="775252" y="5585797"/>
            <a:ext cx="538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So,                   is equivalent to </a:t>
            </a:r>
            <a:r>
              <a:rPr lang="en-US" dirty="0"/>
              <a:t>               when </a:t>
            </a:r>
            <a:r>
              <a:rPr lang="en-US" i="1" dirty="0"/>
              <a:t>x</a:t>
            </a:r>
            <a:r>
              <a:rPr lang="en-US" dirty="0"/>
              <a:t> ≠ −1, 0 and </a:t>
            </a:r>
            <a:r>
              <a:rPr lang="en-US" i="1" dirty="0"/>
              <a:t>y</a:t>
            </a:r>
            <a:r>
              <a:rPr lang="en-US" dirty="0"/>
              <a:t> ≠ 0.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DC13C4-A7BA-152C-CB45-8C6263B6C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61" y="5354340"/>
            <a:ext cx="1099580" cy="770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A8FDBD-3A98-711D-3957-7829F1355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497" y="5474005"/>
            <a:ext cx="962134" cy="554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83E907-07A1-17BA-85CC-89C5222A4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52" y="1565261"/>
            <a:ext cx="5107632" cy="385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460638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2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Simplify a Compound Fraction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2400"/>
              </a:spcAft>
              <a:buFont typeface="+mj-lt"/>
              <a:buAutoNum type="arabicPeriod" startAt="6"/>
            </a:pPr>
            <a:r>
              <a:rPr lang="en-IN" sz="1600" b="1" dirty="0"/>
              <a:t>​</a:t>
            </a:r>
            <a:r>
              <a:rPr lang="en-US" sz="1600" dirty="0"/>
              <a:t>Simplify each compound fraction.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  <a:p>
            <a:pPr marL="702900" indent="-342900">
              <a:spcAft>
                <a:spcPts val="15000"/>
              </a:spcAft>
              <a:buFont typeface="+mj-lt"/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endParaRPr lang="en-IN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6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6</a:t>
            </a:r>
            <a:endParaRPr lang="en-US" sz="1800" cap="al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14A2B49-296B-56E2-768C-80065D8A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75" y="1668258"/>
            <a:ext cx="1366134" cy="750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A5386-B140-8539-05C2-F828E4BC5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00" y="2346282"/>
            <a:ext cx="760871" cy="7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8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0C81B55-8DC5-1F10-E0F9-57D56307A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58814"/>
              </p:ext>
            </p:extLst>
          </p:nvPr>
        </p:nvGraphicFramePr>
        <p:xfrm>
          <a:off x="464127" y="1139965"/>
          <a:ext cx="8202353" cy="3937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8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121660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385820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144235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To add or subtract rational 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expressions with common 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denominators, add the numerators 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 keep the denominator the 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same.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To add or subtract rational expressions with different denominators, rewrite each expression so that its denominator is the LCD, then add or subtract the numerators.</a:t>
                      </a:r>
                      <a:endParaRPr lang="mr-IN" sz="1400" b="0" i="0" u="none" strike="noStrike" cap="none" baseline="0" dirty="0">
                        <a:solidFill>
                          <a:srgbClr val="000000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1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tr-TR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9071">
                <a:tc>
                  <a:txBody>
                    <a:bodyPr/>
                    <a:lstStyle/>
                    <a:p>
                      <a:r>
                        <a:rPr lang="tr-TR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ALGEBRA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A2EDB0-3ACF-01CA-0309-6581570F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05" y="2493157"/>
            <a:ext cx="1869825" cy="633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9ED353-0DC3-E27C-1A90-045439D3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763" y="2497161"/>
            <a:ext cx="1918913" cy="1115646"/>
          </a:xfrm>
          <a:prstGeom prst="rect">
            <a:avLst/>
          </a:prstGeom>
        </p:spPr>
      </p:pic>
      <p:pic>
        <p:nvPicPr>
          <p:cNvPr id="6" name="Picture 5" descr="104_T04.png">
            <a:extLst>
              <a:ext uri="{FF2B5EF4-FFF2-40B4-BE49-F238E27FC236}">
                <a16:creationId xmlns:a16="http://schemas.microsoft.com/office/drawing/2014/main" id="{101FC12C-1151-1545-A8E1-CB3B0831D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927673"/>
            <a:ext cx="3190240" cy="10153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6D0FD-0BF7-54B9-E047-2DBA01B52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530" y="3906593"/>
            <a:ext cx="1481941" cy="419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5CC52-2BF4-1D46-748A-E27818AE280F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dirty="0">
                <a:solidFill>
                  <a:srgbClr val="58585A"/>
                </a:solidFill>
              </a:rPr>
              <a:t>Find Sums and Differences of Rational Expressions</a:t>
            </a:r>
            <a:endParaRPr lang="en-IN" sz="1800" b="1" dirty="0">
              <a:solidFill>
                <a:srgbClr val="585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0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033CF7-964E-904E-B8F6-4DC8B0D5C047}"/>
              </a:ext>
            </a:extLst>
          </p:cNvPr>
          <p:cNvSpPr txBox="1"/>
          <p:nvPr/>
        </p:nvSpPr>
        <p:spPr>
          <a:xfrm>
            <a:off x="355758" y="765706"/>
            <a:ext cx="840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/>
              <a:t>Teo and Evander find the following exercise in their homework:</a:t>
            </a:r>
            <a:endParaRPr lang="en-IN" sz="1600" b="1" baseline="30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46DB7-47C6-1448-8CE9-C4BBBB4A73B5}"/>
              </a:ext>
            </a:extLst>
          </p:cNvPr>
          <p:cNvSpPr txBox="1"/>
          <p:nvPr/>
        </p:nvSpPr>
        <p:spPr>
          <a:xfrm>
            <a:off x="355757" y="1663997"/>
            <a:ext cx="57864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78000">
              <a:spcAft>
                <a:spcPts val="6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dirty="0"/>
              <a:t>Teo claims that a common denominator of the sum is </a:t>
            </a:r>
            <a:br>
              <a:rPr lang="en-US" sz="1600" dirty="0"/>
            </a:br>
            <a:r>
              <a:rPr lang="en-US" sz="1600" dirty="0"/>
              <a:t>2 + 3 + 9 = 14. Evander claims that it is</a:t>
            </a:r>
            <a:br>
              <a:rPr lang="en-US" sz="1600" dirty="0"/>
            </a:br>
            <a:r>
              <a:rPr lang="en-US" sz="1600" dirty="0"/>
              <a:t>Is either student correct? Explain why or why not.</a:t>
            </a:r>
          </a:p>
          <a:p>
            <a:pPr marL="360000" indent="-378000">
              <a:spcAft>
                <a:spcPts val="6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dirty="0"/>
              <a:t>Find the sum, explaining the method you use.</a:t>
            </a:r>
          </a:p>
          <a:p>
            <a:pPr marL="360000" indent="-378000">
              <a:spcAft>
                <a:spcPts val="6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>
                <a:solidFill>
                  <a:srgbClr val="C02B43"/>
                </a:solidFill>
              </a:rPr>
              <a:t>Construct Arguments</a:t>
            </a:r>
            <a:r>
              <a:rPr lang="en-US" sz="1600" dirty="0"/>
              <a:t> Timothy states that the quickest </a:t>
            </a:r>
            <a:br>
              <a:rPr lang="en-US" sz="1600" dirty="0"/>
            </a:br>
            <a:r>
              <a:rPr lang="en-US" sz="1600" dirty="0"/>
              <a:t>way to find the sum of any two fractions with unlike denominators is to multiply their denominators to find a common denominator, and then rewrite each fraction with that denominator. Do you agree?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F09BFE-0C3C-E84B-9556-A66F805E246C}"/>
              </a:ext>
            </a:extLst>
          </p:cNvPr>
          <p:cNvSpPr/>
          <p:nvPr/>
        </p:nvSpPr>
        <p:spPr>
          <a:xfrm>
            <a:off x="452746" y="458341"/>
            <a:ext cx="255896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s-ES_tradnl" sz="1800" b="1" dirty="0"/>
              <a:t>CRITIQUE &amp; EXPLAIN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D94C8-4C23-E829-C744-B21BC9ED7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62" y="1479547"/>
            <a:ext cx="2316488" cy="2993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0A6079-FA14-1718-BA77-EEA614612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03" y="887344"/>
            <a:ext cx="1335206" cy="908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2232A8-6A90-D7CA-61E1-52D21051C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154" y="1948073"/>
            <a:ext cx="1169199" cy="2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033CF7-964E-904E-B8F6-4DC8B0D5C047}"/>
              </a:ext>
            </a:extLst>
          </p:cNvPr>
          <p:cNvSpPr txBox="1"/>
          <p:nvPr/>
        </p:nvSpPr>
        <p:spPr>
          <a:xfrm>
            <a:off x="353088" y="344265"/>
            <a:ext cx="8321209" cy="4431983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200"/>
              </a:spcAft>
              <a:tabLst>
                <a:tab pos="2041525" algn="l"/>
              </a:tabLst>
            </a:pPr>
            <a:r>
              <a:rPr lang="en-IN" sz="1800" b="1" dirty="0">
                <a:solidFill>
                  <a:srgbClr val="C61938"/>
                </a:solidFill>
              </a:rPr>
              <a:t>Do You </a:t>
            </a:r>
            <a:r>
              <a:rPr lang="en-IN" sz="1800" b="1" cap="all" dirty="0">
                <a:solidFill>
                  <a:srgbClr val="C61938"/>
                </a:solidFill>
              </a:rPr>
              <a:t>Understand</a:t>
            </a:r>
            <a:r>
              <a:rPr lang="en-IN" sz="1800" b="1" dirty="0">
                <a:solidFill>
                  <a:srgbClr val="C61938"/>
                </a:solidFill>
              </a:rPr>
              <a:t>?</a:t>
            </a:r>
          </a:p>
          <a:p>
            <a:pPr marL="360000" indent="-378000">
              <a:spcAft>
                <a:spcPts val="1200"/>
              </a:spcAft>
              <a:buFont typeface="+mj-lt"/>
              <a:buAutoNum type="arabicPeriod"/>
            </a:pPr>
            <a:r>
              <a:rPr lang="en-US" sz="1600" b="1">
                <a:solidFill>
                  <a:schemeClr val="bg1"/>
                </a:solidFill>
                <a:highlight>
                  <a:srgbClr val="168446"/>
                </a:highlight>
              </a:rPr>
              <a:t>  </a:t>
            </a:r>
            <a:r>
              <a:rPr lang="en-IN" sz="1600" b="1" cap="all">
                <a:solidFill>
                  <a:schemeClr val="bg1"/>
                </a:solidFill>
                <a:highlight>
                  <a:srgbClr val="168446"/>
                </a:highlight>
              </a:rPr>
              <a:t>Essential </a:t>
            </a:r>
            <a:r>
              <a:rPr lang="en-IN" sz="1600" b="1" cap="all" dirty="0">
                <a:solidFill>
                  <a:schemeClr val="bg1"/>
                </a:solidFill>
                <a:highlight>
                  <a:srgbClr val="168446"/>
                </a:highlight>
              </a:rPr>
              <a:t>Question</a:t>
            </a:r>
            <a:r>
              <a:rPr lang="en-US" sz="1600" b="1" dirty="0">
                <a:solidFill>
                  <a:schemeClr val="bg1"/>
                </a:solidFill>
                <a:highlight>
                  <a:srgbClr val="168446"/>
                </a:highlight>
              </a:rPr>
              <a:t> </a:t>
            </a:r>
            <a:r>
              <a:rPr lang="en-US" sz="1600" dirty="0"/>
              <a:t>  How do you rewrite rational expressions to find sums and differences?</a:t>
            </a:r>
          </a:p>
          <a:p>
            <a:pPr marL="360000" indent="-378000">
              <a:spcAft>
                <a:spcPts val="12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90057A"/>
                </a:solidFill>
              </a:rPr>
              <a:t>Vocabulary</a:t>
            </a:r>
            <a:r>
              <a:rPr lang="en-US" sz="1600" dirty="0"/>
              <a:t>  In your own words, define</a:t>
            </a:r>
            <a:r>
              <a:rPr lang="en-US" sz="1600" b="1" dirty="0"/>
              <a:t> compound fraction</a:t>
            </a:r>
            <a:r>
              <a:rPr lang="en-US" sz="1600" dirty="0"/>
              <a:t> and provide an example of one.</a:t>
            </a:r>
          </a:p>
          <a:p>
            <a:pPr marL="360000" indent="-378000">
              <a:spcAft>
                <a:spcPts val="1200"/>
              </a:spcAft>
              <a:buFont typeface="+mj-lt"/>
              <a:buAutoNum type="arabicPeriod"/>
            </a:pPr>
            <a:r>
              <a:rPr lang="en-US" sz="1600" b="1" dirty="0">
                <a:solidFill>
                  <a:srgbClr val="C02B43"/>
                </a:solidFill>
              </a:rPr>
              <a:t>Error Analysis</a:t>
            </a:r>
            <a:r>
              <a:rPr lang="en-US" sz="1600" dirty="0"/>
              <a:t>  A student added the rational expressions as follows:</a:t>
            </a:r>
          </a:p>
          <a:p>
            <a:pPr marL="360000" indent="-378000">
              <a:spcAft>
                <a:spcPts val="1200"/>
              </a:spcAft>
            </a:pPr>
            <a:endParaRPr lang="en-US" sz="1600" dirty="0"/>
          </a:p>
          <a:p>
            <a:pPr marL="360000" indent="-378000">
              <a:spcAft>
                <a:spcPts val="1200"/>
              </a:spcAft>
            </a:pPr>
            <a:r>
              <a:rPr lang="en-US" sz="1600" dirty="0"/>
              <a:t> 	Describe and correct the error the student </a:t>
            </a:r>
            <a:r>
              <a:rPr lang="pt-BR" sz="1600" dirty="0" err="1"/>
              <a:t>made</a:t>
            </a:r>
            <a:r>
              <a:rPr lang="pt-BR" sz="1600" dirty="0"/>
              <a:t>.</a:t>
            </a:r>
          </a:p>
          <a:p>
            <a:pPr marL="360000" indent="-378000">
              <a:spcAft>
                <a:spcPts val="1200"/>
              </a:spcAft>
              <a:buFont typeface="+mj-lt"/>
              <a:buAutoNum type="arabicPeriod" startAt="4"/>
            </a:pPr>
            <a:r>
              <a:rPr lang="en-US" sz="1600" b="1" dirty="0">
                <a:solidFill>
                  <a:srgbClr val="C02B43"/>
                </a:solidFill>
              </a:rPr>
              <a:t>Construct Arguments</a:t>
            </a:r>
            <a:r>
              <a:rPr lang="en-US" sz="1600" dirty="0"/>
              <a:t>  Explain why, when stating the domain of a sum or difference of rational expressions, not only should the simplified sum or difference be considered but the original expression should also be considered.</a:t>
            </a:r>
          </a:p>
          <a:p>
            <a:pPr marL="360000" indent="-378000">
              <a:spcAft>
                <a:spcPts val="1200"/>
              </a:spcAft>
              <a:buFont typeface="+mj-lt"/>
              <a:buAutoNum type="arabicPeriod" startAt="4"/>
            </a:pPr>
            <a:r>
              <a:rPr lang="en-US" sz="1600" b="1" dirty="0">
                <a:solidFill>
                  <a:srgbClr val="C02B43"/>
                </a:solidFill>
              </a:rPr>
              <a:t>Make Sense and Persevere</a:t>
            </a:r>
            <a:r>
              <a:rPr lang="en-US" sz="1600" dirty="0"/>
              <a:t>  In adding or subtracting rational expressions, why is the L in LCD significant?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BA607-D719-1AC5-3B93-41106709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59" y="2344635"/>
            <a:ext cx="3338014" cy="53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5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113BC-7715-2141-A6EE-98CAFCD29949}"/>
              </a:ext>
            </a:extLst>
          </p:cNvPr>
          <p:cNvSpPr txBox="1"/>
          <p:nvPr/>
        </p:nvSpPr>
        <p:spPr>
          <a:xfrm>
            <a:off x="355758" y="344265"/>
            <a:ext cx="8247914" cy="483209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  <a:tabLst>
                <a:tab pos="2041525" algn="l"/>
              </a:tabLst>
            </a:pPr>
            <a:r>
              <a:rPr lang="en-IN" sz="1800" b="1" dirty="0">
                <a:solidFill>
                  <a:srgbClr val="C61938"/>
                </a:solidFill>
              </a:rPr>
              <a:t>Do You </a:t>
            </a:r>
            <a:r>
              <a:rPr lang="en-IN" sz="1800" b="1" cap="all" dirty="0">
                <a:solidFill>
                  <a:srgbClr val="C61938"/>
                </a:solidFill>
              </a:rPr>
              <a:t>Know How</a:t>
            </a:r>
            <a:r>
              <a:rPr lang="en-IN" sz="1800" b="1" dirty="0">
                <a:solidFill>
                  <a:srgbClr val="C61938"/>
                </a:solidFill>
              </a:rPr>
              <a:t>?</a:t>
            </a:r>
          </a:p>
          <a:p>
            <a:pPr marL="342900" indent="-342900">
              <a:spcAft>
                <a:spcPts val="1200"/>
              </a:spcAft>
              <a:buClrTx/>
              <a:buFont typeface="+mj-lt"/>
              <a:buAutoNum type="arabicPeriod" startAt="6"/>
              <a:tabLst>
                <a:tab pos="2041525" algn="l"/>
              </a:tabLs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dirty="0">
                <a:solidFill>
                  <a:schemeClr val="tx1"/>
                </a:solidFill>
              </a:rPr>
              <a:t>​Find the sum of</a:t>
            </a:r>
          </a:p>
          <a:p>
            <a:pPr>
              <a:spcAft>
                <a:spcPts val="1200"/>
              </a:spcAft>
              <a:buClr>
                <a:srgbClr val="0078AE"/>
              </a:buClr>
              <a:tabLst>
                <a:tab pos="2041525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Find the simplified form of each product, and state the domain.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 indent="-360000">
              <a:spcAft>
                <a:spcPts val="1200"/>
              </a:spcAft>
              <a:buClr>
                <a:schemeClr val="tx1"/>
              </a:buClr>
              <a:buFont typeface="+mj-lt"/>
              <a:buAutoNum type="arabicPeriod" startAt="7"/>
              <a:tabLst>
                <a:tab pos="2041525" algn="l"/>
              </a:tabLs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s-ES_tradnl" sz="1600" i="1" dirty="0"/>
              <a:t>x</a:t>
            </a:r>
            <a:r>
              <a:rPr lang="es-ES_tradnl" sz="1600" baseline="30000" dirty="0"/>
              <a:t>2</a:t>
            </a:r>
            <a:r>
              <a:rPr lang="es-ES_tradnl" sz="1600" dirty="0"/>
              <a:t> − </a:t>
            </a:r>
            <a:r>
              <a:rPr lang="es-ES_tradnl" sz="1600" i="1" dirty="0"/>
              <a:t>y</a:t>
            </a:r>
            <a:r>
              <a:rPr lang="es-ES_tradnl" sz="1600" baseline="30000" dirty="0"/>
              <a:t>2</a:t>
            </a:r>
            <a:r>
              <a:rPr lang="es-ES_tradnl" sz="1600" dirty="0"/>
              <a:t> and </a:t>
            </a:r>
            <a:r>
              <a:rPr lang="es-ES_tradnl" sz="1600" i="1" dirty="0"/>
              <a:t>x</a:t>
            </a:r>
            <a:r>
              <a:rPr lang="es-ES_tradnl" sz="1600" baseline="30000" dirty="0"/>
              <a:t>2</a:t>
            </a:r>
            <a:r>
              <a:rPr lang="es-ES_tradnl" sz="1600" dirty="0"/>
              <a:t> − 2</a:t>
            </a:r>
            <a:r>
              <a:rPr lang="es-ES_tradnl" sz="1600" i="1" dirty="0"/>
              <a:t>xy</a:t>
            </a:r>
            <a:r>
              <a:rPr lang="es-ES_tradnl" sz="1600" dirty="0"/>
              <a:t> + </a:t>
            </a:r>
            <a:r>
              <a:rPr lang="es-ES_tradnl" sz="1600" i="1" dirty="0"/>
              <a:t>y</a:t>
            </a:r>
            <a:r>
              <a:rPr lang="es-ES_tradnl" sz="1600" baseline="30000" dirty="0"/>
              <a:t>2</a:t>
            </a:r>
            <a:endParaRPr lang="en-IN" sz="1600" dirty="0">
              <a:solidFill>
                <a:schemeClr val="tx1"/>
              </a:solidFill>
            </a:endParaRPr>
          </a:p>
          <a:p>
            <a:pPr marL="360000" indent="-360000">
              <a:spcAft>
                <a:spcPts val="1200"/>
              </a:spcAft>
              <a:buClr>
                <a:schemeClr val="tx1"/>
              </a:buClr>
              <a:buFont typeface="+mj-lt"/>
              <a:buAutoNum type="arabicPeriod" startAt="7"/>
              <a:tabLst>
                <a:tab pos="2041525" algn="l"/>
              </a:tabLs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s-ES_tradnl" sz="1600" dirty="0"/>
              <a:t>5</a:t>
            </a:r>
            <a:r>
              <a:rPr lang="es-ES_tradnl" sz="1600" i="1" dirty="0"/>
              <a:t>x</a:t>
            </a:r>
            <a:r>
              <a:rPr lang="es-ES_tradnl" sz="1600" baseline="30000" dirty="0"/>
              <a:t>3</a:t>
            </a:r>
            <a:r>
              <a:rPr lang="es-ES_tradnl" sz="1600" i="1" dirty="0"/>
              <a:t>y</a:t>
            </a:r>
            <a:r>
              <a:rPr lang="es-ES_tradnl" sz="1600" dirty="0"/>
              <a:t> and 15</a:t>
            </a:r>
            <a:r>
              <a:rPr lang="es-ES_tradnl" sz="1600" i="1" dirty="0"/>
              <a:t>x</a:t>
            </a:r>
            <a:r>
              <a:rPr lang="es-ES_tradnl" sz="1600" baseline="30000" dirty="0"/>
              <a:t>2</a:t>
            </a:r>
            <a:r>
              <a:rPr lang="es-ES_tradnl" sz="1600" i="1" dirty="0"/>
              <a:t>y</a:t>
            </a:r>
            <a:r>
              <a:rPr lang="es-ES_tradnl" sz="1600" baseline="30000" dirty="0"/>
              <a:t>2</a:t>
            </a:r>
            <a:r>
              <a:rPr lang="en-IN" sz="1600" b="1" dirty="0">
                <a:solidFill>
                  <a:schemeClr val="tx1"/>
                </a:solidFill>
              </a:rPr>
              <a:t>​</a:t>
            </a:r>
          </a:p>
          <a:p>
            <a:pPr>
              <a:spcAft>
                <a:spcPts val="1200"/>
              </a:spcAft>
              <a:buClr>
                <a:srgbClr val="0078AE"/>
              </a:buClr>
              <a:tabLst>
                <a:tab pos="2041525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Find the simplified form of each quotient, and state the domain.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 indent="-360000">
              <a:spcAft>
                <a:spcPts val="3600"/>
              </a:spcAft>
              <a:buClr>
                <a:schemeClr val="tx1"/>
              </a:buClr>
              <a:buFont typeface="+mj-lt"/>
              <a:buAutoNum type="arabicPeriod" startAt="9"/>
              <a:tabLst>
                <a:tab pos="2041525" algn="l"/>
              </a:tabLs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endParaRPr lang="en-IN" sz="1600" dirty="0">
              <a:solidFill>
                <a:schemeClr val="tx1"/>
              </a:solidFill>
            </a:endParaRPr>
          </a:p>
          <a:p>
            <a:pPr marL="360000" indent="-360000">
              <a:spcAft>
                <a:spcPts val="1800"/>
              </a:spcAft>
              <a:buClr>
                <a:schemeClr val="tx1"/>
              </a:buClr>
              <a:buFont typeface="+mj-lt"/>
              <a:buAutoNum type="arabicPeriod" startAt="9"/>
              <a:tabLst>
                <a:tab pos="2041525" algn="l"/>
              </a:tabLs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</a:p>
          <a:p>
            <a:pPr marL="252000" indent="-252000">
              <a:spcAft>
                <a:spcPts val="1800"/>
              </a:spcAft>
              <a:buClr>
                <a:schemeClr val="tx1"/>
              </a:buClr>
              <a:buFont typeface="+mj-lt"/>
              <a:buAutoNum type="arabicPeriod" startAt="9"/>
              <a:tabLst>
                <a:tab pos="2041525" algn="l"/>
              </a:tabLst>
            </a:pPr>
            <a:r>
              <a:rPr lang="en-IN" sz="1600" b="1" dirty="0">
                <a:solidFill>
                  <a:schemeClr val="tx1"/>
                </a:solidFill>
              </a:rPr>
              <a:t>​ </a:t>
            </a:r>
            <a:r>
              <a:rPr lang="en-US" sz="1600" dirty="0">
                <a:solidFill>
                  <a:schemeClr val="tx1"/>
                </a:solidFill>
              </a:rPr>
              <a:t>​</a:t>
            </a:r>
            <a:r>
              <a:rPr lang="en-US" sz="1600" dirty="0"/>
              <a:t>Find the perimeter of the quadrilateral in simplest form. </a:t>
            </a:r>
            <a:endParaRPr lang="en-IN" sz="1600" baseline="30000" dirty="0">
              <a:solidFill>
                <a:schemeClr val="tx1"/>
              </a:solidFill>
            </a:endParaRPr>
          </a:p>
          <a:p>
            <a:pPr marL="360000" indent="-360000">
              <a:spcAft>
                <a:spcPts val="1800"/>
              </a:spcAft>
              <a:buClr>
                <a:schemeClr val="tx1"/>
              </a:buClr>
              <a:buFont typeface="+mj-lt"/>
              <a:buAutoNum type="arabicPeriod" startAt="9"/>
              <a:tabLst>
                <a:tab pos="2041525" algn="l"/>
              </a:tabLst>
            </a:pPr>
            <a:endParaRPr lang="en-IN" sz="1600" b="1" dirty="0">
              <a:solidFill>
                <a:schemeClr val="tx1"/>
              </a:solidFill>
            </a:endParaRPr>
          </a:p>
          <a:p>
            <a:pPr marL="360000" indent="-360000">
              <a:spcAft>
                <a:spcPts val="1800"/>
              </a:spcAft>
              <a:buClr>
                <a:schemeClr val="tx1"/>
              </a:buClr>
              <a:buFont typeface="+mj-lt"/>
              <a:buAutoNum type="arabicPeriod" startAt="9"/>
              <a:tabLst>
                <a:tab pos="2041525" algn="l"/>
              </a:tabLst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E3E5A-B334-FC9A-9BE3-2922980B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73" y="668178"/>
            <a:ext cx="1479526" cy="550776"/>
          </a:xfrm>
          <a:prstGeom prst="rect">
            <a:avLst/>
          </a:prstGeom>
        </p:spPr>
      </p:pic>
      <p:pic>
        <p:nvPicPr>
          <p:cNvPr id="4" name="Picture 3" descr="ENV23_FL_SEA2_T04_T00525_T04.png">
            <a:extLst>
              <a:ext uri="{FF2B5EF4-FFF2-40B4-BE49-F238E27FC236}">
                <a16:creationId xmlns:a16="http://schemas.microsoft.com/office/drawing/2014/main" id="{0D1E77DE-614F-DC04-6EBA-84DDEF9F3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3" y="4230188"/>
            <a:ext cx="2199384" cy="940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9762A-ABD5-FB44-5AEA-40F9522F4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12" y="2594130"/>
            <a:ext cx="1075483" cy="571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BCDB43-3CE9-4C74-569A-1C650C937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97" y="3134393"/>
            <a:ext cx="2383021" cy="6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5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9A29FC-C154-9D4D-B7D9-3B00886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0626"/>
              </p:ext>
            </p:extLst>
          </p:nvPr>
        </p:nvGraphicFramePr>
        <p:xfrm>
          <a:off x="443805" y="461818"/>
          <a:ext cx="8222675" cy="7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2675">
                  <a:extLst>
                    <a:ext uri="{9D8B030D-6E8A-4147-A177-3AD203B41FA5}">
                      <a16:colId xmlns:a16="http://schemas.microsoft.com/office/drawing/2014/main" val="2383579709"/>
                    </a:ext>
                  </a:extLst>
                </a:gridCol>
              </a:tblGrid>
              <a:tr h="40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Question</a:t>
                      </a:r>
                      <a:endParaRPr lang="en-US" sz="1800" cap="al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8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77018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How do you rewrite rational expressions to find sums and differences?</a:t>
                      </a:r>
                      <a:endParaRPr lang="en-US" sz="1600" b="1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81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1321855"/>
            <a:ext cx="8321209" cy="208262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Add Rational Expressions With Like Denominators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is the sum?</a:t>
            </a:r>
          </a:p>
          <a:p>
            <a:pPr marL="342900" indent="-342900">
              <a:spcAft>
                <a:spcPts val="2400"/>
              </a:spcAft>
              <a:buFont typeface="+mj-lt"/>
              <a:buAutoNum type="alphaUcPeriod"/>
            </a:pPr>
            <a:r>
              <a:rPr lang="en-US" b="1" dirty="0"/>
              <a:t> </a:t>
            </a:r>
          </a:p>
          <a:p>
            <a:pPr marL="342900" indent="-342900">
              <a:spcAft>
                <a:spcPts val="1800"/>
              </a:spcAft>
              <a:buFont typeface="+mj-lt"/>
              <a:buAutoNum type="alphaUcPeriod"/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1364416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7A370C1-14D5-AF43-A796-AF0540DA76D8}"/>
              </a:ext>
            </a:extLst>
          </p:cNvPr>
          <p:cNvSpPr/>
          <p:nvPr/>
        </p:nvSpPr>
        <p:spPr>
          <a:xfrm>
            <a:off x="431667" y="4154042"/>
            <a:ext cx="4008254" cy="140693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C02B43"/>
                </a:solidFill>
              </a:rPr>
              <a:t>USE STRUCTURE</a:t>
            </a:r>
            <a:endParaRPr lang="en-IN" sz="1200" b="1" dirty="0">
              <a:solidFill>
                <a:srgbClr val="C02B43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</a:rPr>
              <a:t>Compare addition of numerical </a:t>
            </a:r>
            <a:r>
              <a:rPr lang="nl-NL" sz="1200" dirty="0" err="1">
                <a:solidFill>
                  <a:schemeClr val="tx1"/>
                </a:solidFill>
              </a:rPr>
              <a:t>and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algebraic</a:t>
            </a:r>
            <a:r>
              <a:rPr lang="nl-NL" sz="1200" dirty="0">
                <a:solidFill>
                  <a:schemeClr val="tx1"/>
                </a:solidFill>
              </a:rPr>
              <a:t> </a:t>
            </a:r>
            <a:r>
              <a:rPr lang="nl-NL" sz="1200" dirty="0" err="1">
                <a:solidFill>
                  <a:schemeClr val="tx1"/>
                </a:solidFill>
              </a:rPr>
              <a:t>fractions</a:t>
            </a:r>
            <a:r>
              <a:rPr lang="nl-NL" sz="1200" dirty="0">
                <a:solidFill>
                  <a:schemeClr val="tx1"/>
                </a:solidFill>
              </a:rPr>
              <a:t>:</a:t>
            </a:r>
            <a:endParaRPr lang="en-IN" sz="1200" dirty="0">
              <a:solidFill>
                <a:schemeClr val="tx1"/>
              </a:solidFill>
            </a:endParaRPr>
          </a:p>
          <a:p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In the same way,</a:t>
            </a:r>
          </a:p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A68A98-B87C-C1DF-7756-7504DC80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2" y="1719278"/>
            <a:ext cx="5891104" cy="2008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F78ACE-7A8B-A6DD-4F89-3E7E8EAA1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93" y="4445528"/>
            <a:ext cx="1505411" cy="11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71647"/>
            <a:ext cx="8321209" cy="274434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Add Rational Expressions With Like Denominators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is the sum?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B. </a:t>
            </a:r>
          </a:p>
          <a:p>
            <a:pPr>
              <a:spcAft>
                <a:spcPts val="1200"/>
              </a:spcAft>
            </a:pPr>
            <a:endParaRPr lang="en-US" sz="1600" b="1" dirty="0"/>
          </a:p>
          <a:p>
            <a:pPr>
              <a:spcAft>
                <a:spcPts val="1200"/>
              </a:spcAft>
            </a:pPr>
            <a:endParaRPr lang="en-US" sz="1600" b="1" dirty="0"/>
          </a:p>
          <a:p>
            <a:pPr>
              <a:spcAft>
                <a:spcPts val="1200"/>
              </a:spcAft>
            </a:pPr>
            <a:endParaRPr lang="en-US" sz="1600" b="1" dirty="0"/>
          </a:p>
          <a:p>
            <a:pPr>
              <a:spcAft>
                <a:spcPts val="1200"/>
              </a:spcAft>
            </a:pPr>
            <a:endParaRPr 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1420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61421-2754-5329-18EE-D0448DAF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7" y="837231"/>
            <a:ext cx="6247486" cy="39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180084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2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Add Rational Expressions With Like Denominators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60000" indent="-3780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</a:t>
            </a:r>
            <a:r>
              <a:rPr lang="en-US" sz="1600" dirty="0"/>
              <a:t>Find the sum.</a:t>
            </a:r>
          </a:p>
          <a:p>
            <a:pPr marL="720000" indent="-360000">
              <a:spcAft>
                <a:spcPts val="24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  <a:p>
            <a:pPr marL="702900" indent="-342900">
              <a:spcAft>
                <a:spcPts val="15000"/>
              </a:spcAft>
              <a:buFont typeface="+mj-lt"/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B0CEC64-1967-D9A3-00F7-9170FC758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50" y="1535109"/>
            <a:ext cx="1914448" cy="726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75950A-BEBA-6E54-CEAE-9587B4386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53" y="2107427"/>
            <a:ext cx="1934085" cy="7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289822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Identify the Least Common Multiple of Polynomials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How can you find the least common multiple (LCM) of polynomials?</a:t>
            </a:r>
          </a:p>
          <a:p>
            <a:pPr marL="342000" indent="-342000">
              <a:spcAft>
                <a:spcPts val="600"/>
              </a:spcAft>
            </a:pPr>
            <a:r>
              <a:rPr lang="en-US" sz="1600" b="1" dirty="0"/>
              <a:t>A.	</a:t>
            </a:r>
            <a:r>
              <a:rPr lang="mr-IN" dirty="0"/>
              <a:t>(</a:t>
            </a:r>
            <a:r>
              <a:rPr lang="mr-IN" i="1" dirty="0"/>
              <a:t>x</a:t>
            </a:r>
            <a:r>
              <a:rPr lang="mr-IN" dirty="0"/>
              <a:t> + 2)</a:t>
            </a:r>
            <a:r>
              <a:rPr lang="mr-IN" baseline="30000" dirty="0"/>
              <a:t>2</a:t>
            </a:r>
            <a:r>
              <a:rPr lang="mr-IN" dirty="0"/>
              <a:t>, </a:t>
            </a:r>
            <a:r>
              <a:rPr lang="mr-IN" i="1" dirty="0"/>
              <a:t>x</a:t>
            </a:r>
            <a:r>
              <a:rPr lang="mr-IN" baseline="30000" dirty="0"/>
              <a:t>2</a:t>
            </a:r>
            <a:r>
              <a:rPr lang="mr-IN" dirty="0"/>
              <a:t> + 5</a:t>
            </a:r>
            <a:r>
              <a:rPr lang="mr-IN" i="1" dirty="0"/>
              <a:t>x </a:t>
            </a:r>
            <a:r>
              <a:rPr lang="mr-IN" dirty="0"/>
              <a:t>+ 6</a:t>
            </a:r>
          </a:p>
          <a:p>
            <a:pPr marL="342000">
              <a:spcAft>
                <a:spcPts val="600"/>
              </a:spcAft>
            </a:pPr>
            <a:r>
              <a:rPr lang="en-US" dirty="0"/>
              <a:t>Factor each polynomial.</a:t>
            </a:r>
          </a:p>
          <a:p>
            <a:pPr marL="342000">
              <a:spcAft>
                <a:spcPts val="600"/>
              </a:spcAft>
            </a:pPr>
            <a:r>
              <a:rPr lang="mr-IN" dirty="0"/>
              <a:t>(</a:t>
            </a:r>
            <a:r>
              <a:rPr lang="mr-IN" i="1" dirty="0"/>
              <a:t>x</a:t>
            </a:r>
            <a:r>
              <a:rPr lang="mr-IN" dirty="0"/>
              <a:t> + 2)</a:t>
            </a:r>
            <a:r>
              <a:rPr lang="mr-IN" baseline="30000" dirty="0"/>
              <a:t>2</a:t>
            </a:r>
            <a:r>
              <a:rPr lang="mr-IN" dirty="0"/>
              <a:t> =</a:t>
            </a:r>
            <a:r>
              <a:rPr lang="mr-IN" dirty="0">
                <a:solidFill>
                  <a:srgbClr val="D92B30"/>
                </a:solidFill>
              </a:rPr>
              <a:t> (</a:t>
            </a:r>
            <a:r>
              <a:rPr lang="mr-IN" i="1" dirty="0">
                <a:solidFill>
                  <a:srgbClr val="D92B30"/>
                </a:solidFill>
              </a:rPr>
              <a:t>x </a:t>
            </a:r>
            <a:r>
              <a:rPr lang="mr-IN" dirty="0">
                <a:solidFill>
                  <a:srgbClr val="D92B30"/>
                </a:solidFill>
              </a:rPr>
              <a:t>+ 2)</a:t>
            </a:r>
            <a:r>
              <a:rPr lang="mr-IN" dirty="0">
                <a:solidFill>
                  <a:srgbClr val="256BB9"/>
                </a:solidFill>
              </a:rPr>
              <a:t>(</a:t>
            </a:r>
            <a:r>
              <a:rPr lang="mr-IN" i="1" dirty="0">
                <a:solidFill>
                  <a:srgbClr val="256BB9"/>
                </a:solidFill>
              </a:rPr>
              <a:t>x</a:t>
            </a:r>
            <a:r>
              <a:rPr lang="mr-IN" dirty="0">
                <a:solidFill>
                  <a:srgbClr val="256BB9"/>
                </a:solidFill>
              </a:rPr>
              <a:t> + 2)</a:t>
            </a:r>
          </a:p>
          <a:p>
            <a:pPr marL="342000">
              <a:spcAft>
                <a:spcPts val="600"/>
              </a:spcAft>
            </a:pPr>
            <a:r>
              <a:rPr lang="mr-IN" i="1" dirty="0"/>
              <a:t>x</a:t>
            </a:r>
            <a:r>
              <a:rPr lang="mr-IN" baseline="30000" dirty="0"/>
              <a:t>2</a:t>
            </a:r>
            <a:r>
              <a:rPr lang="mr-IN" dirty="0"/>
              <a:t> + 5</a:t>
            </a:r>
            <a:r>
              <a:rPr lang="mr-IN" i="1" dirty="0"/>
              <a:t>x</a:t>
            </a:r>
            <a:r>
              <a:rPr lang="mr-IN" dirty="0"/>
              <a:t> + 6 = </a:t>
            </a:r>
            <a:r>
              <a:rPr lang="mr-IN" dirty="0">
                <a:solidFill>
                  <a:srgbClr val="D92B30"/>
                </a:solidFill>
              </a:rPr>
              <a:t>(</a:t>
            </a:r>
            <a:r>
              <a:rPr lang="mr-IN" i="1" dirty="0">
                <a:solidFill>
                  <a:srgbClr val="D92B30"/>
                </a:solidFill>
              </a:rPr>
              <a:t>x </a:t>
            </a:r>
            <a:r>
              <a:rPr lang="mr-IN" dirty="0">
                <a:solidFill>
                  <a:srgbClr val="D92B30"/>
                </a:solidFill>
              </a:rPr>
              <a:t>+ 2)</a:t>
            </a:r>
            <a:r>
              <a:rPr lang="mr-IN" dirty="0">
                <a:solidFill>
                  <a:srgbClr val="168446"/>
                </a:solidFill>
              </a:rPr>
              <a:t>(</a:t>
            </a:r>
            <a:r>
              <a:rPr lang="mr-IN" i="1" dirty="0">
                <a:solidFill>
                  <a:srgbClr val="168446"/>
                </a:solidFill>
              </a:rPr>
              <a:t>x</a:t>
            </a:r>
            <a:r>
              <a:rPr lang="mr-IN" dirty="0">
                <a:solidFill>
                  <a:srgbClr val="168446"/>
                </a:solidFill>
              </a:rPr>
              <a:t> + 3)</a:t>
            </a:r>
          </a:p>
          <a:p>
            <a:pPr marL="342000">
              <a:spcAft>
                <a:spcPts val="600"/>
              </a:spcAft>
            </a:pPr>
            <a:r>
              <a:rPr lang="en-US" dirty="0"/>
              <a:t>The LCM is the product of the factors. Include the greatest number of any one factor </a:t>
            </a:r>
            <a:br>
              <a:rPr lang="en-US" dirty="0"/>
            </a:br>
            <a:r>
              <a:rPr lang="en-US" dirty="0"/>
              <a:t>in each polynomial.</a:t>
            </a:r>
            <a:endParaRPr lang="nb-NO" dirty="0"/>
          </a:p>
          <a:p>
            <a:pPr marL="342000">
              <a:spcAft>
                <a:spcPts val="600"/>
              </a:spcAft>
            </a:pPr>
            <a:r>
              <a:rPr lang="mr-IN" dirty="0"/>
              <a:t>LCM: </a:t>
            </a:r>
            <a:r>
              <a:rPr lang="mr-IN" dirty="0">
                <a:solidFill>
                  <a:srgbClr val="D92B30"/>
                </a:solidFill>
              </a:rPr>
              <a:t>(</a:t>
            </a:r>
            <a:r>
              <a:rPr lang="mr-IN" i="1" dirty="0">
                <a:solidFill>
                  <a:srgbClr val="D92B30"/>
                </a:solidFill>
              </a:rPr>
              <a:t>x </a:t>
            </a:r>
            <a:r>
              <a:rPr lang="mr-IN" dirty="0">
                <a:solidFill>
                  <a:srgbClr val="D92B30"/>
                </a:solidFill>
              </a:rPr>
              <a:t>+ 2)</a:t>
            </a:r>
            <a:r>
              <a:rPr lang="mr-IN" dirty="0">
                <a:solidFill>
                  <a:srgbClr val="256BB9"/>
                </a:solidFill>
              </a:rPr>
              <a:t>(</a:t>
            </a:r>
            <a:r>
              <a:rPr lang="mr-IN" i="1" dirty="0">
                <a:solidFill>
                  <a:srgbClr val="256BB9"/>
                </a:solidFill>
              </a:rPr>
              <a:t>x</a:t>
            </a:r>
            <a:r>
              <a:rPr lang="mr-IN" dirty="0">
                <a:solidFill>
                  <a:srgbClr val="256BB9"/>
                </a:solidFill>
              </a:rPr>
              <a:t> + 2)</a:t>
            </a:r>
            <a:r>
              <a:rPr lang="mr-IN" dirty="0">
                <a:solidFill>
                  <a:srgbClr val="168446"/>
                </a:solidFill>
              </a:rPr>
              <a:t>(</a:t>
            </a:r>
            <a:r>
              <a:rPr lang="mr-IN" i="1" dirty="0">
                <a:solidFill>
                  <a:srgbClr val="168446"/>
                </a:solidFill>
              </a:rPr>
              <a:t>x</a:t>
            </a:r>
            <a:r>
              <a:rPr lang="mr-IN" dirty="0">
                <a:solidFill>
                  <a:srgbClr val="168446"/>
                </a:solidFill>
              </a:rPr>
              <a:t> + 3)</a:t>
            </a:r>
            <a:r>
              <a:rPr lang="mr-IN" dirty="0"/>
              <a:t> or (</a:t>
            </a:r>
            <a:r>
              <a:rPr lang="mr-IN" i="1" dirty="0"/>
              <a:t>x</a:t>
            </a:r>
            <a:r>
              <a:rPr lang="mr-IN" dirty="0"/>
              <a:t> + 2)</a:t>
            </a:r>
            <a:r>
              <a:rPr lang="mr-IN" baseline="30000" dirty="0"/>
              <a:t>2</a:t>
            </a:r>
            <a:r>
              <a:rPr lang="mr-IN" dirty="0">
                <a:solidFill>
                  <a:srgbClr val="168446"/>
                </a:solidFill>
              </a:rPr>
              <a:t>(</a:t>
            </a:r>
            <a:r>
              <a:rPr lang="mr-IN" i="1" dirty="0">
                <a:solidFill>
                  <a:srgbClr val="168446"/>
                </a:solidFill>
              </a:rPr>
              <a:t>x</a:t>
            </a:r>
            <a:r>
              <a:rPr lang="mr-IN" dirty="0">
                <a:solidFill>
                  <a:srgbClr val="168446"/>
                </a:solidFill>
              </a:rPr>
              <a:t> + 3)</a:t>
            </a:r>
            <a:endParaRPr lang="en-US" b="1" dirty="0">
              <a:solidFill>
                <a:srgbClr val="16844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347632F3-FA4A-842B-62CE-F003035E41D7}"/>
              </a:ext>
            </a:extLst>
          </p:cNvPr>
          <p:cNvSpPr/>
          <p:nvPr/>
        </p:nvSpPr>
        <p:spPr>
          <a:xfrm>
            <a:off x="431665" y="4154042"/>
            <a:ext cx="5178559" cy="1151383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C02B43"/>
                </a:solidFill>
              </a:rPr>
              <a:t>USE STRUCTURE</a:t>
            </a:r>
            <a:endParaRPr lang="en-IN" sz="1200" b="1" dirty="0">
              <a:solidFill>
                <a:srgbClr val="C02B43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solidFill>
                  <a:schemeClr val="tx1"/>
                </a:solidFill>
              </a:rPr>
              <a:t>The LCM of 6 and 15 is 30, not 90. </a:t>
            </a:r>
          </a:p>
          <a:p>
            <a:pPr>
              <a:spcAft>
                <a:spcPts val="1200"/>
              </a:spcAft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LCM does not contain the common factor </a:t>
            </a:r>
            <a:r>
              <a:rPr lang="en-US" sz="1200" dirty="0">
                <a:solidFill>
                  <a:srgbClr val="256BB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twice. Similarly, in Example 2B, the common factors </a:t>
            </a:r>
            <a:r>
              <a:rPr lang="en-US" sz="1200" dirty="0">
                <a:solidFill>
                  <a:srgbClr val="D9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>
                <a:solidFill>
                  <a:srgbClr val="D9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D92B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+ 3)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200" dirty="0">
                <a:solidFill>
                  <a:srgbClr val="16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i="1" dirty="0">
                <a:solidFill>
                  <a:srgbClr val="16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200" dirty="0">
                <a:solidFill>
                  <a:srgbClr val="16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− 5)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not used twice.</a:t>
            </a:r>
            <a:endParaRPr lang="en-IN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092DFC-0E9C-320C-215B-F9B3820BE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853" y="4430114"/>
            <a:ext cx="1626447" cy="346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BB6E87-657B-B10E-3977-448CFAC60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93" y="4415887"/>
            <a:ext cx="907270" cy="3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6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1143903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Identify the Least Common Multiple of Polynomials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How can you find the least common multiple (LCM) of polynomials?</a:t>
            </a:r>
          </a:p>
          <a:p>
            <a:pPr marL="342000" indent="-342000">
              <a:spcAft>
                <a:spcPts val="600"/>
              </a:spcAft>
            </a:pPr>
            <a:r>
              <a:rPr lang="en-US" sz="1600" b="1" dirty="0"/>
              <a:t>B.	</a:t>
            </a:r>
            <a:endParaRPr lang="en-US" b="1" dirty="0">
              <a:solidFill>
                <a:srgbClr val="16844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D4664-B83C-3A56-456F-1128BD89E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1" y="1298203"/>
            <a:ext cx="3663782" cy="34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8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02619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2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Identify the Least Common Multiple of Polynomials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1600" b="1" dirty="0"/>
              <a:t>​</a:t>
            </a:r>
            <a:r>
              <a:rPr lang="en-US" sz="1600" dirty="0"/>
              <a:t>Find the LCM for each set of expressions.</a:t>
            </a:r>
          </a:p>
          <a:p>
            <a:pPr marL="720000" indent="-360000">
              <a:spcAft>
                <a:spcPts val="1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r>
              <a:rPr lang="en-IN" sz="800" b="1" dirty="0"/>
              <a:t> </a:t>
            </a:r>
            <a:r>
              <a:rPr lang="de-DE" sz="1600" i="1" dirty="0"/>
              <a:t>x</a:t>
            </a:r>
            <a:r>
              <a:rPr lang="de-DE" sz="1600" baseline="30000" dirty="0"/>
              <a:t>3</a:t>
            </a:r>
            <a:r>
              <a:rPr lang="de-DE" sz="1600" dirty="0"/>
              <a:t> + 9</a:t>
            </a:r>
            <a:r>
              <a:rPr lang="de-DE" sz="1600" i="1" dirty="0"/>
              <a:t>x</a:t>
            </a:r>
            <a:r>
              <a:rPr lang="de-DE" sz="1600" baseline="30000" dirty="0"/>
              <a:t>2</a:t>
            </a:r>
            <a:r>
              <a:rPr lang="de-DE" sz="1600" dirty="0"/>
              <a:t> + 27</a:t>
            </a:r>
            <a:r>
              <a:rPr lang="de-DE" sz="1600" i="1" dirty="0"/>
              <a:t>x</a:t>
            </a:r>
            <a:r>
              <a:rPr lang="de-DE" sz="1600" dirty="0"/>
              <a:t> + 27, </a:t>
            </a:r>
            <a:r>
              <a:rPr lang="de-DE" sz="1600" i="1" dirty="0"/>
              <a:t>x</a:t>
            </a:r>
            <a:r>
              <a:rPr lang="de-DE" sz="1600" baseline="30000" dirty="0"/>
              <a:t>2</a:t>
            </a:r>
            <a:r>
              <a:rPr lang="de-DE" sz="1600" dirty="0"/>
              <a:t> − 4</a:t>
            </a:r>
            <a:r>
              <a:rPr lang="de-DE" sz="1600" i="1" dirty="0"/>
              <a:t>x</a:t>
            </a:r>
            <a:r>
              <a:rPr lang="de-DE" sz="1600" dirty="0"/>
              <a:t> − 21</a:t>
            </a:r>
            <a:endParaRPr lang="en-IN" sz="1600" b="1" dirty="0"/>
          </a:p>
          <a:p>
            <a:pPr marL="720000" indent="-360000">
              <a:spcAft>
                <a:spcPts val="15000"/>
              </a:spcAft>
              <a:buFont typeface="+mj-lt"/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r>
              <a:rPr lang="en-IN" sz="800" b="1" dirty="0"/>
              <a:t> </a:t>
            </a:r>
            <a:r>
              <a:rPr lang="da-DK" sz="1600" dirty="0"/>
              <a:t>10</a:t>
            </a:r>
            <a:r>
              <a:rPr lang="de-DE" sz="1600" i="1" dirty="0"/>
              <a:t>x</a:t>
            </a:r>
            <a:r>
              <a:rPr lang="de-DE" sz="1600" baseline="30000" dirty="0"/>
              <a:t>2</a:t>
            </a:r>
            <a:r>
              <a:rPr lang="da-DK" sz="1600" dirty="0"/>
              <a:t> − 10</a:t>
            </a:r>
            <a:r>
              <a:rPr lang="de-DE" sz="1600" i="1" dirty="0"/>
              <a:t>y</a:t>
            </a:r>
            <a:r>
              <a:rPr lang="de-DE" sz="1600" baseline="30000" dirty="0"/>
              <a:t>2</a:t>
            </a:r>
            <a:r>
              <a:rPr lang="da-DK" sz="1600" dirty="0"/>
              <a:t>, 15</a:t>
            </a:r>
            <a:r>
              <a:rPr lang="de-DE" sz="1600" i="1" dirty="0"/>
              <a:t>x</a:t>
            </a:r>
            <a:r>
              <a:rPr lang="de-DE" sz="1600" baseline="30000" dirty="0"/>
              <a:t>2</a:t>
            </a:r>
            <a:r>
              <a:rPr lang="da-DK" sz="1600" dirty="0"/>
              <a:t> − 30</a:t>
            </a:r>
            <a:r>
              <a:rPr lang="da-DK" sz="1600" i="1" dirty="0"/>
              <a:t>xy</a:t>
            </a:r>
            <a:r>
              <a:rPr lang="da-DK" sz="1600" dirty="0"/>
              <a:t> + 15</a:t>
            </a:r>
            <a:r>
              <a:rPr lang="de-DE" sz="1600" i="1" dirty="0"/>
              <a:t>y</a:t>
            </a:r>
            <a:r>
              <a:rPr lang="de-DE" sz="1600" baseline="30000" dirty="0"/>
              <a:t>2</a:t>
            </a:r>
            <a:r>
              <a:rPr lang="da-DK" sz="1600" dirty="0"/>
              <a:t>, </a:t>
            </a:r>
            <a:r>
              <a:rPr lang="de-DE" sz="1600" i="1" dirty="0"/>
              <a:t>x</a:t>
            </a:r>
            <a:r>
              <a:rPr lang="de-DE" sz="1600" baseline="30000" dirty="0"/>
              <a:t>2</a:t>
            </a:r>
            <a:r>
              <a:rPr lang="da-DK" sz="1600" dirty="0"/>
              <a:t> + 3</a:t>
            </a:r>
            <a:r>
              <a:rPr lang="da-DK" sz="1600" i="1" dirty="0"/>
              <a:t>xy</a:t>
            </a:r>
            <a:r>
              <a:rPr lang="da-DK" sz="1600" dirty="0"/>
              <a:t> + 2</a:t>
            </a:r>
            <a:r>
              <a:rPr lang="de-DE" sz="1600" i="1" dirty="0"/>
              <a:t>y</a:t>
            </a:r>
            <a:r>
              <a:rPr lang="de-DE" sz="1600" baseline="30000" dirty="0"/>
              <a:t>2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9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71581"/>
            <a:ext cx="8321209" cy="1913344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1608138">
              <a:spcAft>
                <a:spcPts val="1000"/>
              </a:spcAft>
              <a:tabLst>
                <a:tab pos="1582738" algn="l"/>
              </a:tabLst>
            </a:pPr>
            <a:r>
              <a:rPr lang="en-US" sz="1800" b="1" dirty="0">
                <a:solidFill>
                  <a:srgbClr val="58585A"/>
                </a:solidFill>
              </a:rPr>
              <a:t>Add Rational Expressions With Unlike Denominators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2400"/>
              </a:spcAft>
            </a:pPr>
            <a:r>
              <a:rPr lang="en-US" sz="1600" b="1" dirty="0"/>
              <a:t>What is the sum of             and                     </a:t>
            </a:r>
            <a:r>
              <a:rPr lang="en-IN" sz="1600" b="1" dirty="0"/>
              <a:t> 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Follow a similar procedure to the one you use to add numerical fractions with unlike denominators.</a:t>
            </a:r>
            <a:endParaRPr lang="mr-IN" sz="1600" dirty="0"/>
          </a:p>
          <a:p>
            <a:pPr>
              <a:spcAft>
                <a:spcPts val="18000"/>
              </a:spcAft>
            </a:pP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1414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A370C1-14D5-AF43-A796-AF0540DA76D8}"/>
              </a:ext>
            </a:extLst>
          </p:cNvPr>
          <p:cNvSpPr/>
          <p:nvPr/>
        </p:nvSpPr>
        <p:spPr>
          <a:xfrm>
            <a:off x="6121131" y="1818256"/>
            <a:ext cx="2667111" cy="1113124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en-IN" sz="1200" b="1" dirty="0">
                <a:solidFill>
                  <a:srgbClr val="C02B43"/>
                </a:solidFill>
              </a:rPr>
              <a:t>MAKE SENSE AND PERSEVERE</a:t>
            </a:r>
          </a:p>
          <a:p>
            <a:pPr>
              <a:spcAft>
                <a:spcPts val="2400"/>
              </a:spcAft>
            </a:pPr>
            <a:r>
              <a:rPr lang="en-US" sz="1200" dirty="0">
                <a:solidFill>
                  <a:schemeClr val="tx1"/>
                </a:solidFill>
              </a:rPr>
              <a:t>We must keep equivalent addends. So multiply each addend by a form of one. Choose the missing factors of the LCD.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5853E-0145-696B-9675-C5D7D82E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163" y="399071"/>
            <a:ext cx="1425529" cy="901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62D7AD-11DF-2791-EFD5-DBF82C252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36" y="418036"/>
            <a:ext cx="1020548" cy="901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9CDD0-7C6E-2957-F7F2-90BEF775F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35" y="1684547"/>
            <a:ext cx="5852996" cy="44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6E777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1251</Words>
  <Application>Microsoft Macintosh PowerPoint</Application>
  <PresentationFormat>On-screen Show (4:3)</PresentationFormat>
  <Paragraphs>186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Thomas C</dc:creator>
  <cp:lastModifiedBy>Voropaeva, Natalya</cp:lastModifiedBy>
  <cp:revision>772</cp:revision>
  <dcterms:created xsi:type="dcterms:W3CDTF">2021-10-25T14:33:33Z</dcterms:created>
  <dcterms:modified xsi:type="dcterms:W3CDTF">2022-09-16T18:57:32Z</dcterms:modified>
</cp:coreProperties>
</file>