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369" r:id="rId2"/>
    <p:sldId id="372" r:id="rId3"/>
    <p:sldId id="263" r:id="rId4"/>
    <p:sldId id="361" r:id="rId5"/>
    <p:sldId id="293" r:id="rId6"/>
    <p:sldId id="370" r:id="rId7"/>
    <p:sldId id="332" r:id="rId8"/>
    <p:sldId id="334" r:id="rId9"/>
    <p:sldId id="371" r:id="rId10"/>
    <p:sldId id="346" r:id="rId11"/>
    <p:sldId id="363" r:id="rId12"/>
    <p:sldId id="349" r:id="rId13"/>
    <p:sldId id="355" r:id="rId14"/>
    <p:sldId id="367" r:id="rId15"/>
    <p:sldId id="357" r:id="rId16"/>
    <p:sldId id="358" r:id="rId17"/>
    <p:sldId id="368" r:id="rId18"/>
    <p:sldId id="360" r:id="rId19"/>
    <p:sldId id="283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uBirG7ZPSvPNLrAnDSwPhBAMD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446"/>
    <a:srgbClr val="C02B43"/>
    <a:srgbClr val="90057A"/>
    <a:srgbClr val="0A7E97"/>
    <a:srgbClr val="58595B"/>
    <a:srgbClr val="137F97"/>
    <a:srgbClr val="D92B31"/>
    <a:srgbClr val="58585A"/>
    <a:srgbClr val="D92B30"/>
    <a:srgbClr val="256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A9600F-9558-4455-AFBB-BDC15B20C410}" v="37" dt="2025-03-04T18:31:31.2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 autoAdjust="0"/>
    <p:restoredTop sz="94522" autoAdjust="0"/>
  </p:normalViewPr>
  <p:slideViewPr>
    <p:cSldViewPr snapToGrid="0">
      <p:cViewPr varScale="1">
        <p:scale>
          <a:sx n="59" d="100"/>
          <a:sy n="59" d="100"/>
        </p:scale>
        <p:origin x="1572" y="56"/>
      </p:cViewPr>
      <p:guideLst>
        <p:guide orient="horz" pos="30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son, Robert" userId="25586c2a-52f0-4ea1-8d29-b1cb0db384a0" providerId="ADAL" clId="{8EA9600F-9558-4455-AFBB-BDC15B20C410}"/>
    <pc:docChg chg="undo custSel addSld delSld modSld sldOrd">
      <pc:chgData name="Colson, Robert" userId="25586c2a-52f0-4ea1-8d29-b1cb0db384a0" providerId="ADAL" clId="{8EA9600F-9558-4455-AFBB-BDC15B20C410}" dt="2025-03-06T16:29:56.826" v="187" actId="403"/>
      <pc:docMkLst>
        <pc:docMk/>
      </pc:docMkLst>
      <pc:sldChg chg="del">
        <pc:chgData name="Colson, Robert" userId="25586c2a-52f0-4ea1-8d29-b1cb0db384a0" providerId="ADAL" clId="{8EA9600F-9558-4455-AFBB-BDC15B20C410}" dt="2025-02-25T16:32:09.935" v="0" actId="47"/>
        <pc:sldMkLst>
          <pc:docMk/>
          <pc:sldMk cId="0" sldId="256"/>
        </pc:sldMkLst>
      </pc:sldChg>
      <pc:sldChg chg="del">
        <pc:chgData name="Colson, Robert" userId="25586c2a-52f0-4ea1-8d29-b1cb0db384a0" providerId="ADAL" clId="{8EA9600F-9558-4455-AFBB-BDC15B20C410}" dt="2025-02-25T16:32:09.935" v="0" actId="47"/>
        <pc:sldMkLst>
          <pc:docMk/>
          <pc:sldMk cId="1747861727" sldId="258"/>
        </pc:sldMkLst>
      </pc:sldChg>
      <pc:sldChg chg="delSp modSp mod">
        <pc:chgData name="Colson, Robert" userId="25586c2a-52f0-4ea1-8d29-b1cb0db384a0" providerId="ADAL" clId="{8EA9600F-9558-4455-AFBB-BDC15B20C410}" dt="2025-03-05T16:41:59.812" v="144" actId="20577"/>
        <pc:sldMkLst>
          <pc:docMk/>
          <pc:sldMk cId="1099024985" sldId="263"/>
        </pc:sldMkLst>
        <pc:spChg chg="mod">
          <ac:chgData name="Colson, Robert" userId="25586c2a-52f0-4ea1-8d29-b1cb0db384a0" providerId="ADAL" clId="{8EA9600F-9558-4455-AFBB-BDC15B20C410}" dt="2025-03-05T16:41:59.812" v="144" actId="20577"/>
          <ac:spMkLst>
            <pc:docMk/>
            <pc:sldMk cId="1099024985" sldId="263"/>
            <ac:spMk id="14" creationId="{6E8F0502-F26D-4842-97A7-E6A7B55ABA0B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1099024985" sldId="263"/>
            <ac:spMk id="15" creationId="{33341DDE-51A7-BB4A-A5D0-B99BDB557C68}"/>
          </ac:spMkLst>
        </pc:spChg>
        <pc:graphicFrameChg chg="modGraphic">
          <ac:chgData name="Colson, Robert" userId="25586c2a-52f0-4ea1-8d29-b1cb0db384a0" providerId="ADAL" clId="{8EA9600F-9558-4455-AFBB-BDC15B20C410}" dt="2025-03-04T19:13:09.082" v="136" actId="790"/>
          <ac:graphicFrameMkLst>
            <pc:docMk/>
            <pc:sldMk cId="1099024985" sldId="263"/>
            <ac:graphicFrameMk id="3" creationId="{069A29FC-C154-9D4D-B7D9-3B00886A339A}"/>
          </ac:graphicFrameMkLst>
        </pc:graphicFrameChg>
        <pc:picChg chg="mod modCrop">
          <ac:chgData name="Colson, Robert" userId="25586c2a-52f0-4ea1-8d29-b1cb0db384a0" providerId="ADAL" clId="{8EA9600F-9558-4455-AFBB-BDC15B20C410}" dt="2025-03-05T16:41:42.410" v="140" actId="1076"/>
          <ac:picMkLst>
            <pc:docMk/>
            <pc:sldMk cId="1099024985" sldId="263"/>
            <ac:picMk id="6" creationId="{E59E87E0-9DBA-B1D9-F15A-FC0E6FE70CD6}"/>
          </ac:picMkLst>
        </pc:picChg>
      </pc:sldChg>
      <pc:sldChg chg="del">
        <pc:chgData name="Colson, Robert" userId="25586c2a-52f0-4ea1-8d29-b1cb0db384a0" providerId="ADAL" clId="{8EA9600F-9558-4455-AFBB-BDC15B20C410}" dt="2025-02-25T16:41:29.406" v="47" actId="47"/>
        <pc:sldMkLst>
          <pc:docMk/>
          <pc:sldMk cId="1087053607" sldId="273"/>
        </pc:sldMkLst>
      </pc:sldChg>
      <pc:sldChg chg="del">
        <pc:chgData name="Colson, Robert" userId="25586c2a-52f0-4ea1-8d29-b1cb0db384a0" providerId="ADAL" clId="{8EA9600F-9558-4455-AFBB-BDC15B20C410}" dt="2025-02-25T16:41:29.406" v="47" actId="47"/>
        <pc:sldMkLst>
          <pc:docMk/>
          <pc:sldMk cId="1389967839" sldId="274"/>
        </pc:sldMkLst>
      </pc:sldChg>
      <pc:sldChg chg="modSp mod">
        <pc:chgData name="Colson, Robert" userId="25586c2a-52f0-4ea1-8d29-b1cb0db384a0" providerId="ADAL" clId="{8EA9600F-9558-4455-AFBB-BDC15B20C410}" dt="2025-03-04T19:13:09.082" v="136" actId="790"/>
        <pc:sldMkLst>
          <pc:docMk/>
          <pc:sldMk cId="2346685495" sldId="283"/>
        </pc:sldMkLst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2346685495" sldId="283"/>
            <ac:spMk id="28" creationId="{7D1F45AF-857E-9C16-7605-271B8B8F524C}"/>
          </ac:spMkLst>
        </pc:spChg>
        <pc:graphicFrameChg chg="modGraphic">
          <ac:chgData name="Colson, Robert" userId="25586c2a-52f0-4ea1-8d29-b1cb0db384a0" providerId="ADAL" clId="{8EA9600F-9558-4455-AFBB-BDC15B20C410}" dt="2025-03-04T19:13:09.082" v="136" actId="790"/>
          <ac:graphicFrameMkLst>
            <pc:docMk/>
            <pc:sldMk cId="2346685495" sldId="283"/>
            <ac:graphicFrameMk id="69" creationId="{14CFF629-5891-302D-D872-D0C0491EA797}"/>
          </ac:graphicFrameMkLst>
        </pc:graphicFrameChg>
      </pc:sldChg>
      <pc:sldChg chg="delSp modSp mod">
        <pc:chgData name="Colson, Robert" userId="25586c2a-52f0-4ea1-8d29-b1cb0db384a0" providerId="ADAL" clId="{8EA9600F-9558-4455-AFBB-BDC15B20C410}" dt="2025-03-04T19:13:09.082" v="136" actId="790"/>
        <pc:sldMkLst>
          <pc:docMk/>
          <pc:sldMk cId="1472477715" sldId="293"/>
        </pc:sldMkLst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1472477715" sldId="293"/>
            <ac:spMk id="5" creationId="{6E8F0502-F26D-4842-97A7-E6A7B55ABA0B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1472477715" sldId="293"/>
            <ac:spMk id="6" creationId="{33341DDE-51A7-BB4A-A5D0-B99BDB557C68}"/>
          </ac:spMkLst>
        </pc:spChg>
      </pc:sldChg>
      <pc:sldChg chg="delSp modSp mod">
        <pc:chgData name="Colson, Robert" userId="25586c2a-52f0-4ea1-8d29-b1cb0db384a0" providerId="ADAL" clId="{8EA9600F-9558-4455-AFBB-BDC15B20C410}" dt="2025-03-05T17:15:29.127" v="175" actId="14100"/>
        <pc:sldMkLst>
          <pc:docMk/>
          <pc:sldMk cId="2070107329" sldId="332"/>
        </pc:sldMkLst>
        <pc:spChg chg="mod">
          <ac:chgData name="Colson, Robert" userId="25586c2a-52f0-4ea1-8d29-b1cb0db384a0" providerId="ADAL" clId="{8EA9600F-9558-4455-AFBB-BDC15B20C410}" dt="2025-03-05T17:14:59.088" v="148" actId="404"/>
          <ac:spMkLst>
            <pc:docMk/>
            <pc:sldMk cId="2070107329" sldId="332"/>
            <ac:spMk id="4" creationId="{6E8F0502-F26D-4842-97A7-E6A7B55ABA0B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2070107329" sldId="332"/>
            <ac:spMk id="7" creationId="{33341DDE-51A7-BB4A-A5D0-B99BDB557C68}"/>
          </ac:spMkLst>
        </pc:spChg>
        <pc:picChg chg="mod modCrop">
          <ac:chgData name="Colson, Robert" userId="25586c2a-52f0-4ea1-8d29-b1cb0db384a0" providerId="ADAL" clId="{8EA9600F-9558-4455-AFBB-BDC15B20C410}" dt="2025-03-04T16:28:32.393" v="125" actId="732"/>
          <ac:picMkLst>
            <pc:docMk/>
            <pc:sldMk cId="2070107329" sldId="332"/>
            <ac:picMk id="9" creationId="{9594DDC7-ACA0-2033-B657-8DAD90788321}"/>
          </ac:picMkLst>
        </pc:picChg>
        <pc:picChg chg="mod modCrop">
          <ac:chgData name="Colson, Robert" userId="25586c2a-52f0-4ea1-8d29-b1cb0db384a0" providerId="ADAL" clId="{8EA9600F-9558-4455-AFBB-BDC15B20C410}" dt="2025-03-05T17:15:08.997" v="151" actId="1076"/>
          <ac:picMkLst>
            <pc:docMk/>
            <pc:sldMk cId="2070107329" sldId="332"/>
            <ac:picMk id="11" creationId="{5B16DF89-F311-A3AA-421C-4F08F077B303}"/>
          </ac:picMkLst>
        </pc:picChg>
        <pc:picChg chg="mod">
          <ac:chgData name="Colson, Robert" userId="25586c2a-52f0-4ea1-8d29-b1cb0db384a0" providerId="ADAL" clId="{8EA9600F-9558-4455-AFBB-BDC15B20C410}" dt="2025-03-05T17:15:29.127" v="175" actId="14100"/>
          <ac:picMkLst>
            <pc:docMk/>
            <pc:sldMk cId="2070107329" sldId="332"/>
            <ac:picMk id="13" creationId="{2B0C4097-4177-7EFD-9768-9005062FC086}"/>
          </ac:picMkLst>
        </pc:picChg>
      </pc:sldChg>
      <pc:sldChg chg="modSp mod">
        <pc:chgData name="Colson, Robert" userId="25586c2a-52f0-4ea1-8d29-b1cb0db384a0" providerId="ADAL" clId="{8EA9600F-9558-4455-AFBB-BDC15B20C410}" dt="2025-03-04T19:13:09.082" v="136" actId="790"/>
        <pc:sldMkLst>
          <pc:docMk/>
          <pc:sldMk cId="1549766937" sldId="334"/>
        </pc:sldMkLst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1549766937" sldId="334"/>
            <ac:spMk id="5" creationId="{6E8F0502-F26D-4842-97A7-E6A7B55ABA0B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1549766937" sldId="334"/>
            <ac:spMk id="6" creationId="{33341DDE-51A7-BB4A-A5D0-B99BDB557C68}"/>
          </ac:spMkLst>
        </pc:spChg>
      </pc:sldChg>
      <pc:sldChg chg="delSp modSp mod">
        <pc:chgData name="Colson, Robert" userId="25586c2a-52f0-4ea1-8d29-b1cb0db384a0" providerId="ADAL" clId="{8EA9600F-9558-4455-AFBB-BDC15B20C410}" dt="2025-03-04T19:13:09.082" v="136" actId="790"/>
        <pc:sldMkLst>
          <pc:docMk/>
          <pc:sldMk cId="2370629198" sldId="346"/>
        </pc:sldMkLst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2370629198" sldId="346"/>
            <ac:spMk id="2" creationId="{24C7DF14-301A-91C8-0A63-2BA080B601D5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2370629198" sldId="346"/>
            <ac:spMk id="5" creationId="{6E8F0502-F26D-4842-97A7-E6A7B55ABA0B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2370629198" sldId="346"/>
            <ac:spMk id="6" creationId="{33341DDE-51A7-BB4A-A5D0-B99BDB557C68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2370629198" sldId="346"/>
            <ac:spMk id="8" creationId="{E2AF600D-6F8E-AF4F-9F8A-7A6BE3BFBF7F}"/>
          </ac:spMkLst>
        </pc:spChg>
      </pc:sldChg>
      <pc:sldChg chg="modSp mod">
        <pc:chgData name="Colson, Robert" userId="25586c2a-52f0-4ea1-8d29-b1cb0db384a0" providerId="ADAL" clId="{8EA9600F-9558-4455-AFBB-BDC15B20C410}" dt="2025-03-04T19:13:09.082" v="136" actId="790"/>
        <pc:sldMkLst>
          <pc:docMk/>
          <pc:sldMk cId="1039397992" sldId="349"/>
        </pc:sldMkLst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1039397992" sldId="349"/>
            <ac:spMk id="15" creationId="{6E8F0502-F26D-4842-97A7-E6A7B55ABA0B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1039397992" sldId="349"/>
            <ac:spMk id="16" creationId="{33341DDE-51A7-BB4A-A5D0-B99BDB557C68}"/>
          </ac:spMkLst>
        </pc:spChg>
      </pc:sldChg>
      <pc:sldChg chg="delSp modSp mod">
        <pc:chgData name="Colson, Robert" userId="25586c2a-52f0-4ea1-8d29-b1cb0db384a0" providerId="ADAL" clId="{8EA9600F-9558-4455-AFBB-BDC15B20C410}" dt="2025-03-04T19:13:09.082" v="136" actId="790"/>
        <pc:sldMkLst>
          <pc:docMk/>
          <pc:sldMk cId="2240166599" sldId="355"/>
        </pc:sldMkLst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2240166599" sldId="355"/>
            <ac:spMk id="5" creationId="{6E8F0502-F26D-4842-97A7-E6A7B55ABA0B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2240166599" sldId="355"/>
            <ac:spMk id="6" creationId="{33341DDE-51A7-BB4A-A5D0-B99BDB557C68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2240166599" sldId="355"/>
            <ac:spMk id="7" creationId="{E2AF600D-6F8E-AF4F-9F8A-7A6BE3BFBF7F}"/>
          </ac:spMkLst>
        </pc:spChg>
        <pc:picChg chg="mod">
          <ac:chgData name="Colson, Robert" userId="25586c2a-52f0-4ea1-8d29-b1cb0db384a0" providerId="ADAL" clId="{8EA9600F-9558-4455-AFBB-BDC15B20C410}" dt="2025-03-04T18:06:51.650" v="131" actId="1076"/>
          <ac:picMkLst>
            <pc:docMk/>
            <pc:sldMk cId="2240166599" sldId="355"/>
            <ac:picMk id="14" creationId="{2DE289AB-B82F-15C2-BCAF-9FC0291F0B5E}"/>
          </ac:picMkLst>
        </pc:picChg>
      </pc:sldChg>
      <pc:sldChg chg="modSp mod">
        <pc:chgData name="Colson, Robert" userId="25586c2a-52f0-4ea1-8d29-b1cb0db384a0" providerId="ADAL" clId="{8EA9600F-9558-4455-AFBB-BDC15B20C410}" dt="2025-03-04T19:13:09.082" v="136" actId="790"/>
        <pc:sldMkLst>
          <pc:docMk/>
          <pc:sldMk cId="3691376732" sldId="357"/>
        </pc:sldMkLst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3691376732" sldId="357"/>
            <ac:spMk id="2" creationId="{00000000-0000-0000-0000-000000000000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3691376732" sldId="357"/>
            <ac:spMk id="8" creationId="{6E8F0502-F26D-4842-97A7-E6A7B55ABA0B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3691376732" sldId="357"/>
            <ac:spMk id="9" creationId="{33341DDE-51A7-BB4A-A5D0-B99BDB557C68}"/>
          </ac:spMkLst>
        </pc:spChg>
      </pc:sldChg>
      <pc:sldChg chg="modSp mod">
        <pc:chgData name="Colson, Robert" userId="25586c2a-52f0-4ea1-8d29-b1cb0db384a0" providerId="ADAL" clId="{8EA9600F-9558-4455-AFBB-BDC15B20C410}" dt="2025-03-04T19:13:09.082" v="136" actId="790"/>
        <pc:sldMkLst>
          <pc:docMk/>
          <pc:sldMk cId="1522227569" sldId="358"/>
        </pc:sldMkLst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1522227569" sldId="358"/>
            <ac:spMk id="7" creationId="{6E8F0502-F26D-4842-97A7-E6A7B55ABA0B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1522227569" sldId="358"/>
            <ac:spMk id="11" creationId="{33341DDE-51A7-BB4A-A5D0-B99BDB557C68}"/>
          </ac:spMkLst>
        </pc:spChg>
      </pc:sldChg>
      <pc:sldChg chg="modSp mod">
        <pc:chgData name="Colson, Robert" userId="25586c2a-52f0-4ea1-8d29-b1cb0db384a0" providerId="ADAL" clId="{8EA9600F-9558-4455-AFBB-BDC15B20C410}" dt="2025-03-04T19:13:09.082" v="136" actId="790"/>
        <pc:sldMkLst>
          <pc:docMk/>
          <pc:sldMk cId="1417067264" sldId="360"/>
        </pc:sldMkLst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1417067264" sldId="360"/>
            <ac:spMk id="8" creationId="{6E8F0502-F26D-4842-97A7-E6A7B55ABA0B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1417067264" sldId="360"/>
            <ac:spMk id="9" creationId="{33341DDE-51A7-BB4A-A5D0-B99BDB557C68}"/>
          </ac:spMkLst>
        </pc:spChg>
      </pc:sldChg>
      <pc:sldChg chg="modSp mod">
        <pc:chgData name="Colson, Robert" userId="25586c2a-52f0-4ea1-8d29-b1cb0db384a0" providerId="ADAL" clId="{8EA9600F-9558-4455-AFBB-BDC15B20C410}" dt="2025-03-05T16:41:33.549" v="137" actId="14100"/>
        <pc:sldMkLst>
          <pc:docMk/>
          <pc:sldMk cId="2474284426" sldId="361"/>
        </pc:sldMkLst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2474284426" sldId="361"/>
            <ac:spMk id="5" creationId="{9DCD1926-7996-29B5-1677-243A84927E5D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2474284426" sldId="361"/>
            <ac:spMk id="7" creationId="{58271EFE-9001-F3C3-D300-18939E2B9CDE}"/>
          </ac:spMkLst>
        </pc:spChg>
        <pc:picChg chg="mod">
          <ac:chgData name="Colson, Robert" userId="25586c2a-52f0-4ea1-8d29-b1cb0db384a0" providerId="ADAL" clId="{8EA9600F-9558-4455-AFBB-BDC15B20C410}" dt="2025-03-05T16:41:33.549" v="137" actId="14100"/>
          <ac:picMkLst>
            <pc:docMk/>
            <pc:sldMk cId="2474284426" sldId="361"/>
            <ac:picMk id="4" creationId="{233AEED6-49C3-8290-DBF2-0FCCAE60C3EA}"/>
          </ac:picMkLst>
        </pc:picChg>
      </pc:sldChg>
      <pc:sldChg chg="del">
        <pc:chgData name="Colson, Robert" userId="25586c2a-52f0-4ea1-8d29-b1cb0db384a0" providerId="ADAL" clId="{8EA9600F-9558-4455-AFBB-BDC15B20C410}" dt="2025-02-25T16:35:33.989" v="28" actId="47"/>
        <pc:sldMkLst>
          <pc:docMk/>
          <pc:sldMk cId="1062313780" sldId="362"/>
        </pc:sldMkLst>
      </pc:sldChg>
      <pc:sldChg chg="delSp modSp mod">
        <pc:chgData name="Colson, Robert" userId="25586c2a-52f0-4ea1-8d29-b1cb0db384a0" providerId="ADAL" clId="{8EA9600F-9558-4455-AFBB-BDC15B20C410}" dt="2025-03-04T19:13:09.082" v="136" actId="790"/>
        <pc:sldMkLst>
          <pc:docMk/>
          <pc:sldMk cId="3299242804" sldId="363"/>
        </pc:sldMkLst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3299242804" sldId="363"/>
            <ac:spMk id="3" creationId="{6CD1D25C-E8C2-A99D-0F3D-BE069B346573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3299242804" sldId="363"/>
            <ac:spMk id="5" creationId="{6E8F0502-F26D-4842-97A7-E6A7B55ABA0B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3299242804" sldId="363"/>
            <ac:spMk id="6" creationId="{33341DDE-51A7-BB4A-A5D0-B99BDB557C68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3299242804" sldId="363"/>
            <ac:spMk id="8" creationId="{E2AF600D-6F8E-AF4F-9F8A-7A6BE3BFBF7F}"/>
          </ac:spMkLst>
        </pc:spChg>
      </pc:sldChg>
      <pc:sldChg chg="modSp mod">
        <pc:chgData name="Colson, Robert" userId="25586c2a-52f0-4ea1-8d29-b1cb0db384a0" providerId="ADAL" clId="{8EA9600F-9558-4455-AFBB-BDC15B20C410}" dt="2025-03-06T16:29:56.826" v="187" actId="403"/>
        <pc:sldMkLst>
          <pc:docMk/>
          <pc:sldMk cId="2987614321" sldId="367"/>
        </pc:sldMkLst>
        <pc:spChg chg="mod">
          <ac:chgData name="Colson, Robert" userId="25586c2a-52f0-4ea1-8d29-b1cb0db384a0" providerId="ADAL" clId="{8EA9600F-9558-4455-AFBB-BDC15B20C410}" dt="2025-03-06T16:29:56.826" v="187" actId="403"/>
          <ac:spMkLst>
            <pc:docMk/>
            <pc:sldMk cId="2987614321" sldId="367"/>
            <ac:spMk id="5" creationId="{6E8F0502-F26D-4842-97A7-E6A7B55ABA0B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2987614321" sldId="367"/>
            <ac:spMk id="6" creationId="{33341DDE-51A7-BB4A-A5D0-B99BDB557C68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2987614321" sldId="367"/>
            <ac:spMk id="7" creationId="{E2AF600D-6F8E-AF4F-9F8A-7A6BE3BFBF7F}"/>
          </ac:spMkLst>
        </pc:spChg>
        <pc:picChg chg="mod">
          <ac:chgData name="Colson, Robert" userId="25586c2a-52f0-4ea1-8d29-b1cb0db384a0" providerId="ADAL" clId="{8EA9600F-9558-4455-AFBB-BDC15B20C410}" dt="2025-03-06T16:29:54.834" v="183" actId="1076"/>
          <ac:picMkLst>
            <pc:docMk/>
            <pc:sldMk cId="2987614321" sldId="367"/>
            <ac:picMk id="3" creationId="{3D3638AB-B7F7-3AC5-AE7B-6D8B3B8A78FB}"/>
          </ac:picMkLst>
        </pc:picChg>
        <pc:picChg chg="mod">
          <ac:chgData name="Colson, Robert" userId="25586c2a-52f0-4ea1-8d29-b1cb0db384a0" providerId="ADAL" clId="{8EA9600F-9558-4455-AFBB-BDC15B20C410}" dt="2025-03-06T16:29:55.080" v="184" actId="1076"/>
          <ac:picMkLst>
            <pc:docMk/>
            <pc:sldMk cId="2987614321" sldId="367"/>
            <ac:picMk id="8" creationId="{F83DB12F-0A8D-EEA1-2B20-A5E362ABE6DF}"/>
          </ac:picMkLst>
        </pc:picChg>
      </pc:sldChg>
      <pc:sldChg chg="delSp modSp mod">
        <pc:chgData name="Colson, Robert" userId="25586c2a-52f0-4ea1-8d29-b1cb0db384a0" providerId="ADAL" clId="{8EA9600F-9558-4455-AFBB-BDC15B20C410}" dt="2025-03-04T19:13:09.082" v="136" actId="790"/>
        <pc:sldMkLst>
          <pc:docMk/>
          <pc:sldMk cId="3767592872" sldId="368"/>
        </pc:sldMkLst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3767592872" sldId="368"/>
            <ac:spMk id="7" creationId="{6E8F0502-F26D-4842-97A7-E6A7B55ABA0B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3767592872" sldId="368"/>
            <ac:spMk id="11" creationId="{33341DDE-51A7-BB4A-A5D0-B99BDB557C68}"/>
          </ac:spMkLst>
        </pc:spChg>
      </pc:sldChg>
      <pc:sldChg chg="addSp delSp modSp new mod ord">
        <pc:chgData name="Colson, Robert" userId="25586c2a-52f0-4ea1-8d29-b1cb0db384a0" providerId="ADAL" clId="{8EA9600F-9558-4455-AFBB-BDC15B20C410}" dt="2025-03-04T19:13:09.082" v="136" actId="790"/>
        <pc:sldMkLst>
          <pc:docMk/>
          <pc:sldMk cId="257288875" sldId="369"/>
        </pc:sldMkLst>
        <pc:spChg chg="add 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257288875" sldId="369"/>
            <ac:spMk id="7" creationId="{074DD5B1-B987-8F44-E270-6914C00A3C4F}"/>
          </ac:spMkLst>
        </pc:spChg>
      </pc:sldChg>
      <pc:sldChg chg="delSp modSp add mod">
        <pc:chgData name="Colson, Robert" userId="25586c2a-52f0-4ea1-8d29-b1cb0db384a0" providerId="ADAL" clId="{8EA9600F-9558-4455-AFBB-BDC15B20C410}" dt="2025-03-04T19:13:09.082" v="136" actId="790"/>
        <pc:sldMkLst>
          <pc:docMk/>
          <pc:sldMk cId="3989809570" sldId="370"/>
        </pc:sldMkLst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3989809570" sldId="370"/>
            <ac:spMk id="5" creationId="{27A5B7F4-EBDD-F5BF-C4D1-9ECF039B8777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3989809570" sldId="370"/>
            <ac:spMk id="6" creationId="{EECAE462-247B-7872-2870-5D60CFBC5507}"/>
          </ac:spMkLst>
        </pc:spChg>
      </pc:sldChg>
      <pc:sldChg chg="modSp add mod">
        <pc:chgData name="Colson, Robert" userId="25586c2a-52f0-4ea1-8d29-b1cb0db384a0" providerId="ADAL" clId="{8EA9600F-9558-4455-AFBB-BDC15B20C410}" dt="2025-03-04T19:13:09.082" v="136" actId="790"/>
        <pc:sldMkLst>
          <pc:docMk/>
          <pc:sldMk cId="3956362638" sldId="371"/>
        </pc:sldMkLst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3956362638" sldId="371"/>
            <ac:spMk id="5" creationId="{CB91F443-0FD7-FF83-4862-D8BF30FE6AA2}"/>
          </ac:spMkLst>
        </pc:spChg>
        <pc:spChg chg="mod">
          <ac:chgData name="Colson, Robert" userId="25586c2a-52f0-4ea1-8d29-b1cb0db384a0" providerId="ADAL" clId="{8EA9600F-9558-4455-AFBB-BDC15B20C410}" dt="2025-03-04T19:13:09.082" v="136" actId="790"/>
          <ac:spMkLst>
            <pc:docMk/>
            <pc:sldMk cId="3956362638" sldId="371"/>
            <ac:spMk id="6" creationId="{C3245D67-9998-A783-D48B-1C4FE493CE03}"/>
          </ac:spMkLst>
        </pc:spChg>
      </pc:sldChg>
      <pc:sldChg chg="addSp modSp new mod">
        <pc:chgData name="Colson, Robert" userId="25586c2a-52f0-4ea1-8d29-b1cb0db384a0" providerId="ADAL" clId="{8EA9600F-9558-4455-AFBB-BDC15B20C410}" dt="2025-02-27T16:22:27.721" v="55" actId="1076"/>
        <pc:sldMkLst>
          <pc:docMk/>
          <pc:sldMk cId="3166759269" sldId="372"/>
        </pc:sldMkLst>
        <pc:picChg chg="add mod">
          <ac:chgData name="Colson, Robert" userId="25586c2a-52f0-4ea1-8d29-b1cb0db384a0" providerId="ADAL" clId="{8EA9600F-9558-4455-AFBB-BDC15B20C410}" dt="2025-02-27T16:22:27.721" v="55" actId="1076"/>
          <ac:picMkLst>
            <pc:docMk/>
            <pc:sldMk cId="3166759269" sldId="372"/>
            <ac:picMk id="2" creationId="{AD96B729-F619-A084-44C2-FCC7A5250F3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9394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085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9881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0212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0331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085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9BB14-C917-0A97-F511-40472E54C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28DF52-05F7-B618-576A-086A33A10C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C91D49-BF74-36C6-EFC1-BEF5517A2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876C0-4828-377C-91B2-BA01A47CB0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7883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C6818-52DF-EE14-E403-B02BDA3E1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852D9-E546-4CDD-1641-AE7323B7A9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1A71CE-21A5-3964-ADF7-20CD1316F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5F963-647A-4D52-6407-032356D63E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2297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5;g10ebb404171_0_179">
            <a:extLst>
              <a:ext uri="{FF2B5EF4-FFF2-40B4-BE49-F238E27FC236}">
                <a16:creationId xmlns:a16="http://schemas.microsoft.com/office/drawing/2014/main" id="{FD3CDB3A-FFC8-B14A-BE88-DC4557E54454}"/>
              </a:ext>
            </a:extLst>
          </p:cNvPr>
          <p:cNvSpPr/>
          <p:nvPr userDrawn="1"/>
        </p:nvSpPr>
        <p:spPr>
          <a:xfrm>
            <a:off x="0" y="6352925"/>
            <a:ext cx="9153300" cy="505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8;g10ebb404171_0_179">
            <a:extLst>
              <a:ext uri="{FF2B5EF4-FFF2-40B4-BE49-F238E27FC236}">
                <a16:creationId xmlns:a16="http://schemas.microsoft.com/office/drawing/2014/main" id="{C23092A7-FD2F-7848-A40F-9A3A2B4511CD}"/>
              </a:ext>
            </a:extLst>
          </p:cNvPr>
          <p:cNvSpPr/>
          <p:nvPr userDrawn="1"/>
        </p:nvSpPr>
        <p:spPr>
          <a:xfrm>
            <a:off x="276474" y="6581700"/>
            <a:ext cx="86229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Copyright © </a:t>
            </a:r>
            <a:r>
              <a:rPr lang="en-US" sz="800" dirty="0" err="1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Savvas</a:t>
            </a: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Learning Company LLC. All Rights Reserved. </a:t>
            </a:r>
            <a:r>
              <a:rPr lang="en-US" sz="800" dirty="0" err="1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Savvas</a:t>
            </a: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is not responsible for any modifications made by end users to the content posted in its original format.</a:t>
            </a:r>
            <a:endParaRPr sz="800" dirty="0">
              <a:solidFill>
                <a:srgbClr val="595959"/>
              </a:solidFill>
              <a:latin typeface="Arial" panose="020B0604020202020204" pitchFamily="34" charset="0"/>
              <a:ea typeface="Avenir"/>
              <a:cs typeface="Arial" panose="020B0604020202020204" pitchFamily="34" charset="0"/>
              <a:sym typeface="Avenir"/>
            </a:endParaRPr>
          </a:p>
        </p:txBody>
      </p:sp>
      <p:sp>
        <p:nvSpPr>
          <p:cNvPr id="11" name="Google Shape;174;g10ebb404171_0_179">
            <a:extLst>
              <a:ext uri="{FF2B5EF4-FFF2-40B4-BE49-F238E27FC236}">
                <a16:creationId xmlns:a16="http://schemas.microsoft.com/office/drawing/2014/main" id="{4D281886-AC8C-2540-8EB7-87D378C9FD2A}"/>
              </a:ext>
            </a:extLst>
          </p:cNvPr>
          <p:cNvSpPr/>
          <p:nvPr userDrawn="1"/>
        </p:nvSpPr>
        <p:spPr>
          <a:xfrm rot="10800000">
            <a:off x="7760700" y="-1000"/>
            <a:ext cx="1392600" cy="270300"/>
          </a:xfrm>
          <a:prstGeom prst="round1Rect">
            <a:avLst>
              <a:gd name="adj" fmla="val 16667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77;g10ebb404171_0_179">
            <a:extLst>
              <a:ext uri="{FF2B5EF4-FFF2-40B4-BE49-F238E27FC236}">
                <a16:creationId xmlns:a16="http://schemas.microsoft.com/office/drawing/2014/main" id="{0822B5BD-E7E2-F744-9194-3BF22C6BC3BF}"/>
              </a:ext>
            </a:extLst>
          </p:cNvPr>
          <p:cNvSpPr/>
          <p:nvPr userDrawn="1"/>
        </p:nvSpPr>
        <p:spPr>
          <a:xfrm>
            <a:off x="0" y="-1000"/>
            <a:ext cx="7757700" cy="135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76;g10ebb404171_0_179">
            <a:extLst>
              <a:ext uri="{FF2B5EF4-FFF2-40B4-BE49-F238E27FC236}">
                <a16:creationId xmlns:a16="http://schemas.microsoft.com/office/drawing/2014/main" id="{A4833768-1218-5848-AC2B-00F2790F9ED5}"/>
              </a:ext>
            </a:extLst>
          </p:cNvPr>
          <p:cNvSpPr/>
          <p:nvPr userDrawn="1"/>
        </p:nvSpPr>
        <p:spPr>
          <a:xfrm>
            <a:off x="7787175" y="81349"/>
            <a:ext cx="1366125" cy="18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Topic 4  </a:t>
            </a:r>
            <a:r>
              <a:rPr lang="de-DE" sz="1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</a:t>
            </a:r>
            <a:r>
              <a:rPr lang="de-DE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074DD5B1-B987-8F44-E270-6914C00A3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14" y="236056"/>
            <a:ext cx="8914351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**Asymptote**: A line that a graph approaches but never touches as it extends toward infinity</a:t>
            </a:r>
            <a:endParaRPr lang="en-US" sz="2400" b="1" noProof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**Constant of variation**: A fixed number that relates two variables in a direct or inverse variation equation</a:t>
            </a:r>
            <a:endParaRPr lang="en-US" sz="2400" b="1" noProof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**Inverse variation**: A relationship where one variable increases as the other decreases, typically expressed as y = k/x, where k is a constant. </a:t>
            </a:r>
            <a:endParaRPr lang="en-US" sz="2400" b="1" noProof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**Reciprocal function**: A function of the form f(x) = 1/x, where the output is the reciprocal of the input.</a:t>
            </a:r>
            <a:endParaRPr kumimoji="0" lang="en-US" sz="2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8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22-04-07 at 1.01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3" y="1461640"/>
            <a:ext cx="4369926" cy="2349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706927"/>
            <a:ext cx="8321209" cy="990015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US" sz="1800" b="1" noProof="0" dirty="0">
                <a:solidFill>
                  <a:srgbClr val="0078AE"/>
                </a:solidFill>
              </a:rPr>
              <a:t>	</a:t>
            </a:r>
            <a:r>
              <a:rPr lang="en-US" sz="1800" b="1" noProof="0" dirty="0">
                <a:solidFill>
                  <a:srgbClr val="58585A"/>
                </a:solidFill>
              </a:rPr>
              <a:t>Use an Inverse Variation Model</a:t>
            </a:r>
          </a:p>
          <a:p>
            <a:pPr>
              <a:spcAft>
                <a:spcPts val="16800"/>
              </a:spcAft>
            </a:pPr>
            <a:r>
              <a:rPr lang="en-US" sz="1600" b="1" noProof="0" dirty="0"/>
              <a:t>On a Greek bouzouki, the string length </a:t>
            </a:r>
            <a:r>
              <a:rPr lang="en-US" sz="1600" b="1" i="1" noProof="0" dirty="0"/>
              <a:t>s</a:t>
            </a:r>
            <a:r>
              <a:rPr lang="en-US" sz="1600" b="1" noProof="0" dirty="0"/>
              <a:t> varies inversely with the </a:t>
            </a:r>
            <a:br>
              <a:rPr lang="en-US" sz="1600" b="1" noProof="0" dirty="0"/>
            </a:br>
            <a:r>
              <a:rPr lang="en-US" sz="1600" b="1" noProof="0" dirty="0"/>
              <a:t>frequency </a:t>
            </a:r>
            <a:r>
              <a:rPr lang="en-US" sz="1600" b="1" i="1" noProof="0" dirty="0"/>
              <a:t>f</a:t>
            </a:r>
            <a:r>
              <a:rPr lang="en-US" sz="1600" b="1" noProof="0" dirty="0"/>
              <a:t> of its vibrations.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49488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US" sz="1800" b="1" cap="all" noProof="0" dirty="0">
                <a:solidFill>
                  <a:schemeClr val="bg1"/>
                </a:solidFill>
              </a:rPr>
              <a:t>Example 3</a:t>
            </a:r>
            <a:endParaRPr lang="en-US" sz="1800" cap="all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US" sz="1800" b="1" noProof="0" dirty="0">
                <a:solidFill>
                  <a:srgbClr val="137F97"/>
                </a:solidFill>
              </a:rPr>
              <a:t>APPLICATION</a:t>
            </a:r>
            <a:endParaRPr lang="en-US" sz="1800" noProof="0" dirty="0">
              <a:solidFill>
                <a:srgbClr val="137F97"/>
              </a:solidFill>
            </a:endParaRPr>
          </a:p>
        </p:txBody>
      </p:sp>
      <p:sp>
        <p:nvSpPr>
          <p:cNvPr id="2" name="Google Shape;195;g10c86f8f910_0_5">
            <a:extLst>
              <a:ext uri="{FF2B5EF4-FFF2-40B4-BE49-F238E27FC236}">
                <a16:creationId xmlns:a16="http://schemas.microsoft.com/office/drawing/2014/main" id="{24C7DF14-301A-91C8-0A63-2BA080B601D5}"/>
              </a:ext>
            </a:extLst>
          </p:cNvPr>
          <p:cNvSpPr/>
          <p:nvPr/>
        </p:nvSpPr>
        <p:spPr>
          <a:xfrm>
            <a:off x="280675" y="6385788"/>
            <a:ext cx="86145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800"/>
            </a:pPr>
            <a:r>
              <a:rPr lang="en-US" sz="800" noProof="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Photo credit: </a:t>
            </a:r>
            <a:r>
              <a:rPr lang="en-US" sz="800" noProof="0" dirty="0" err="1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Vectorshape</a:t>
            </a:r>
            <a:r>
              <a:rPr lang="en-US" sz="800" noProof="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/Shutterstock</a:t>
            </a:r>
            <a:endParaRPr lang="en-US" sz="800" noProof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enir"/>
              <a:cs typeface="Arial" panose="020B0604020202020204" pitchFamily="34" charset="0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37062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706927"/>
            <a:ext cx="8321209" cy="5504071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6200"/>
              </a:spcAft>
              <a:tabLst>
                <a:tab pos="1584000" algn="l"/>
              </a:tabLst>
            </a:pPr>
            <a:r>
              <a:rPr lang="en-US" sz="1800" b="1" noProof="0" dirty="0">
                <a:solidFill>
                  <a:srgbClr val="0078AE"/>
                </a:solidFill>
              </a:rPr>
              <a:t>	</a:t>
            </a:r>
            <a:r>
              <a:rPr lang="en-US" sz="1800" b="1" noProof="0" dirty="0">
                <a:solidFill>
                  <a:srgbClr val="58585A"/>
                </a:solidFill>
              </a:rPr>
              <a:t>Use an Inverse Variation Model</a:t>
            </a:r>
          </a:p>
          <a:p>
            <a:pPr>
              <a:spcAft>
                <a:spcPts val="13200"/>
              </a:spcAft>
            </a:pPr>
            <a:r>
              <a:rPr lang="en-US" b="1" noProof="0" dirty="0"/>
              <a:t>Step 1</a:t>
            </a:r>
            <a:r>
              <a:rPr lang="en-US" noProof="0" dirty="0"/>
              <a:t>   Write the equation for an inverse variation and solve for </a:t>
            </a:r>
            <a:r>
              <a:rPr lang="en-US" i="1" noProof="0" dirty="0"/>
              <a:t>k</a:t>
            </a:r>
            <a:r>
              <a:rPr lang="en-US" noProof="0" dirty="0"/>
              <a:t>.</a:t>
            </a:r>
          </a:p>
          <a:p>
            <a:pPr>
              <a:spcAft>
                <a:spcPts val="15600"/>
              </a:spcAft>
            </a:pPr>
            <a:r>
              <a:rPr lang="en-US" b="1" noProof="0" dirty="0"/>
              <a:t>Step 2</a:t>
            </a:r>
            <a:r>
              <a:rPr lang="en-US" noProof="0" dirty="0"/>
              <a:t>   Substitute </a:t>
            </a:r>
            <a:r>
              <a:rPr lang="en-US" i="1" noProof="0" dirty="0"/>
              <a:t>k</a:t>
            </a:r>
            <a:r>
              <a:rPr lang="en-US" noProof="0" dirty="0"/>
              <a:t> = 8,570.38 in the inverse variation equation and then find </a:t>
            </a:r>
            <a:r>
              <a:rPr lang="en-US" i="1" noProof="0" dirty="0"/>
              <a:t>f</a:t>
            </a:r>
            <a:r>
              <a:rPr lang="en-US" noProof="0" dirty="0"/>
              <a:t>.</a:t>
            </a:r>
          </a:p>
          <a:p>
            <a:r>
              <a:rPr lang="en-US" noProof="0" dirty="0"/>
              <a:t>So the frequency of the 13-inch string is 659.26 cycles per second.</a:t>
            </a:r>
            <a:endParaRPr lang="en-US" b="1" noProof="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49488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US" sz="1800" b="1" cap="all" noProof="0" dirty="0">
                <a:solidFill>
                  <a:schemeClr val="bg1"/>
                </a:solidFill>
              </a:rPr>
              <a:t>Example 3</a:t>
            </a:r>
            <a:endParaRPr lang="en-US" sz="1800" cap="all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US" sz="1800" b="1" noProof="0" dirty="0">
                <a:solidFill>
                  <a:srgbClr val="137F97"/>
                </a:solidFill>
              </a:rPr>
              <a:t>APPLICATION</a:t>
            </a:r>
            <a:endParaRPr lang="en-US" sz="1800" noProof="0" dirty="0">
              <a:solidFill>
                <a:srgbClr val="137F9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FF4F23-30DB-3176-1DAE-3721A1E36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33" y="2087587"/>
            <a:ext cx="3666850" cy="15219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E2C2B9-606B-9255-9BBF-A285867D7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322" y="4059583"/>
            <a:ext cx="1379209" cy="1786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D1D25C-E8C2-A99D-0F3D-BE069B346573}"/>
              </a:ext>
            </a:extLst>
          </p:cNvPr>
          <p:cNvSpPr txBox="1"/>
          <p:nvPr/>
        </p:nvSpPr>
        <p:spPr>
          <a:xfrm>
            <a:off x="355758" y="1122573"/>
            <a:ext cx="8321209" cy="584775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US" sz="1600" b="1" noProof="0" dirty="0"/>
              <a:t>The frequency of a 26-inch E-string is 329.63 cycles per second. What is the frequency when the string length is 13 inches?</a:t>
            </a:r>
            <a:endParaRPr lang="en-US" sz="1600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242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1718419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US" sz="1800" b="1" noProof="0" dirty="0">
                <a:solidFill>
                  <a:srgbClr val="0078AE"/>
                </a:solidFill>
              </a:rPr>
              <a:t>	</a:t>
            </a:r>
            <a:r>
              <a:rPr lang="en-US" sz="1800" b="1" noProof="0" dirty="0">
                <a:solidFill>
                  <a:srgbClr val="58585A"/>
                </a:solidFill>
              </a:rPr>
              <a:t>Use an Inverse Variation Model</a:t>
            </a: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US" sz="1800" b="1" noProof="0" dirty="0">
                <a:solidFill>
                  <a:srgbClr val="D92B31"/>
                </a:solidFill>
              </a:rPr>
              <a:t>Try It!</a:t>
            </a:r>
            <a:endParaRPr lang="en-US" sz="1800" b="1" noProof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sz="1600" b="1" noProof="0" dirty="0"/>
              <a:t>​</a:t>
            </a:r>
            <a:r>
              <a:rPr lang="en-US" sz="1600" noProof="0" dirty="0"/>
              <a:t>The amount of time it takes for an ice cube to melt varies inversely to the air temperature, in degrees. At 20° Celsius, the ice will melt in 20 minutes.</a:t>
            </a:r>
            <a:br>
              <a:rPr lang="en-US" sz="1600" noProof="0" dirty="0"/>
            </a:br>
            <a:r>
              <a:rPr lang="en-US" sz="1600" noProof="0" dirty="0"/>
              <a:t>How long will it take the ice to melt if the temperature is 30° Celsius?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US" sz="1800" b="1" cap="all" noProof="0" dirty="0">
                <a:solidFill>
                  <a:schemeClr val="bg1"/>
                </a:solidFill>
              </a:rPr>
              <a:t>Example 3</a:t>
            </a:r>
            <a:endParaRPr lang="en-US" sz="1800" cap="all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90506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397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683296"/>
            <a:ext cx="8321209" cy="2872581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US" sz="1800" b="1" noProof="0" dirty="0">
                <a:solidFill>
                  <a:srgbClr val="0078AE"/>
                </a:solidFill>
              </a:rPr>
              <a:t>	</a:t>
            </a:r>
            <a:r>
              <a:rPr lang="en-US" sz="1800" b="1" noProof="0" dirty="0">
                <a:solidFill>
                  <a:srgbClr val="58585A"/>
                </a:solidFill>
              </a:rPr>
              <a:t>Understand the Graph of the Reciprocal Function</a:t>
            </a:r>
          </a:p>
          <a:p>
            <a:pPr>
              <a:spcAft>
                <a:spcPts val="1200"/>
              </a:spcAft>
            </a:pPr>
            <a:r>
              <a:rPr lang="en-US" sz="1600" b="1" noProof="0" dirty="0">
                <a:solidFill>
                  <a:schemeClr val="tx1"/>
                </a:solidFill>
              </a:rPr>
              <a:t>​</a:t>
            </a:r>
            <a:r>
              <a:rPr lang="en-US" sz="1600" b="1" noProof="0" dirty="0"/>
              <a:t>What are the key features of the reciprocal function</a:t>
            </a:r>
          </a:p>
          <a:p>
            <a:pPr>
              <a:spcAft>
                <a:spcPts val="400"/>
              </a:spcAft>
            </a:pPr>
            <a:r>
              <a:rPr lang="en-US" noProof="0" dirty="0"/>
              <a:t>The </a:t>
            </a:r>
            <a:r>
              <a:rPr lang="en-US" b="1" noProof="0" dirty="0">
                <a:highlight>
                  <a:srgbClr val="FFFF00"/>
                </a:highlight>
              </a:rPr>
              <a:t>reciprocal function</a:t>
            </a:r>
            <a:r>
              <a:rPr lang="en-US" noProof="0" dirty="0"/>
              <a:t>                 maps</a:t>
            </a:r>
          </a:p>
          <a:p>
            <a:pPr>
              <a:spcAft>
                <a:spcPts val="5400"/>
              </a:spcAft>
            </a:pPr>
            <a:r>
              <a:rPr lang="en-US" noProof="0" dirty="0"/>
              <a:t>every non-zero real number to its reciprocal.</a:t>
            </a:r>
            <a:br>
              <a:rPr lang="en-US" noProof="0" dirty="0"/>
            </a:br>
            <a:r>
              <a:rPr lang="en-US" noProof="0" dirty="0"/>
              <a:t>Use technology to graph the function.</a:t>
            </a:r>
          </a:p>
          <a:p>
            <a:pPr>
              <a:spcAft>
                <a:spcPts val="1200"/>
              </a:spcAft>
            </a:pPr>
            <a:endParaRPr lang="en-US" noProof="0" dirty="0"/>
          </a:p>
          <a:p>
            <a:pPr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25857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US" sz="1800" b="1" cap="all" noProof="0" dirty="0">
                <a:solidFill>
                  <a:schemeClr val="bg1"/>
                </a:solidFill>
              </a:rPr>
              <a:t>Example 4</a:t>
            </a:r>
            <a:endParaRPr lang="en-US" sz="1800" cap="all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US" sz="1800" b="1" noProof="0" dirty="0">
                <a:solidFill>
                  <a:srgbClr val="137F97"/>
                </a:solidFill>
              </a:rPr>
              <a:t>CONCEPTUAL UNDERSTANDING</a:t>
            </a:r>
            <a:endParaRPr lang="en-US" sz="1800" noProof="0" dirty="0">
              <a:solidFill>
                <a:srgbClr val="137F97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92D9D6-BB03-2067-C584-A8D6B7D18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268" y="1457606"/>
            <a:ext cx="762501" cy="3519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E289AB-B82F-15C2-BCAF-9FC0291F0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04" y="2361518"/>
            <a:ext cx="8230515" cy="41083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7F2AD5-9811-924B-780B-8352ADE70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4266" y="1058740"/>
            <a:ext cx="892844" cy="39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66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683296"/>
            <a:ext cx="8321209" cy="3921586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US" sz="1800" b="1" noProof="0" dirty="0">
                <a:solidFill>
                  <a:srgbClr val="0078AE"/>
                </a:solidFill>
              </a:rPr>
              <a:t>	</a:t>
            </a:r>
            <a:r>
              <a:rPr lang="en-US" sz="1800" b="1" noProof="0" dirty="0">
                <a:solidFill>
                  <a:srgbClr val="58585A"/>
                </a:solidFill>
              </a:rPr>
              <a:t>Understand the Graph of the Reciprocal Function</a:t>
            </a:r>
          </a:p>
          <a:p>
            <a:pPr>
              <a:spcAft>
                <a:spcPts val="1200"/>
              </a:spcAft>
            </a:pPr>
            <a:r>
              <a:rPr lang="en-US" sz="1600" b="1" noProof="0" dirty="0">
                <a:solidFill>
                  <a:schemeClr val="tx1"/>
                </a:solidFill>
              </a:rPr>
              <a:t>​</a:t>
            </a:r>
            <a:r>
              <a:rPr lang="en-US" sz="1600" b="1" noProof="0" dirty="0"/>
              <a:t>What are the key features of the reciprocal function</a:t>
            </a:r>
          </a:p>
          <a:p>
            <a:pPr>
              <a:spcAft>
                <a:spcPts val="1200"/>
              </a:spcAft>
            </a:pPr>
            <a:r>
              <a:rPr lang="en-US" noProof="0" dirty="0"/>
              <a:t>The graph of </a:t>
            </a:r>
            <a:r>
              <a:rPr lang="en-US" i="1" noProof="0" dirty="0"/>
              <a:t>f</a:t>
            </a:r>
            <a:r>
              <a:rPr lang="en-US" noProof="0" dirty="0"/>
              <a:t> has a horizontal </a:t>
            </a:r>
            <a:r>
              <a:rPr lang="en-US" i="1" noProof="0" dirty="0"/>
              <a:t>asymptote</a:t>
            </a:r>
            <a:r>
              <a:rPr lang="en-US" noProof="0" dirty="0"/>
              <a:t> </a:t>
            </a:r>
            <a:r>
              <a:rPr lang="en-US" i="1" noProof="0" dirty="0"/>
              <a:t>y</a:t>
            </a:r>
            <a:r>
              <a:rPr lang="en-US" noProof="0" dirty="0"/>
              <a:t> = 0.</a:t>
            </a:r>
            <a:br>
              <a:rPr lang="en-US" noProof="0" dirty="0"/>
            </a:br>
            <a:r>
              <a:rPr lang="en-US" noProof="0" dirty="0"/>
              <a:t>An </a:t>
            </a:r>
            <a:r>
              <a:rPr lang="en-US" b="1" noProof="0" dirty="0">
                <a:highlight>
                  <a:srgbClr val="FFFF00"/>
                </a:highlight>
              </a:rPr>
              <a:t>asymptote</a:t>
            </a:r>
            <a:r>
              <a:rPr lang="en-US" noProof="0" dirty="0"/>
              <a:t> is a line that a graph approaches.</a:t>
            </a:r>
          </a:p>
          <a:p>
            <a:pPr>
              <a:spcAft>
                <a:spcPts val="1200"/>
              </a:spcAft>
            </a:pPr>
            <a:r>
              <a:rPr lang="en-US" noProof="0" dirty="0"/>
              <a:t>Recall that a fraction with a denominator of 0 is</a:t>
            </a:r>
            <a:br>
              <a:rPr lang="en-US" noProof="0" dirty="0"/>
            </a:br>
            <a:r>
              <a:rPr lang="en-US" noProof="0" dirty="0"/>
              <a:t>undefined. Use the TRACE feature again with</a:t>
            </a:r>
            <a:br>
              <a:rPr lang="en-US" noProof="0" dirty="0"/>
            </a:br>
            <a:r>
              <a:rPr lang="en-US" i="1" noProof="0" dirty="0"/>
              <a:t>x</a:t>
            </a:r>
            <a:r>
              <a:rPr lang="en-US" noProof="0" dirty="0"/>
              <a:t>-values close to 0. For positive </a:t>
            </a:r>
            <a:r>
              <a:rPr lang="en-US" i="1" noProof="0" dirty="0"/>
              <a:t>x</a:t>
            </a:r>
            <a:r>
              <a:rPr lang="en-US" noProof="0" dirty="0"/>
              <a:t>-values,</a:t>
            </a:r>
            <a:br>
              <a:rPr lang="en-US" noProof="0" dirty="0"/>
            </a:br>
            <a:r>
              <a:rPr lang="en-US" noProof="0" dirty="0"/>
              <a:t>as </a:t>
            </a:r>
            <a:r>
              <a:rPr lang="en-US" i="1" noProof="0" dirty="0"/>
              <a:t>x</a:t>
            </a:r>
            <a:r>
              <a:rPr lang="en-US" noProof="0" dirty="0"/>
              <a:t> approaches 0, </a:t>
            </a:r>
            <a:r>
              <a:rPr lang="en-US" i="1" noProof="0" dirty="0"/>
              <a:t>f</a:t>
            </a:r>
            <a:r>
              <a:rPr lang="en-US" noProof="0" dirty="0"/>
              <a:t>(</a:t>
            </a:r>
            <a:r>
              <a:rPr lang="en-US" i="1" noProof="0" dirty="0"/>
              <a:t>x</a:t>
            </a:r>
            <a:r>
              <a:rPr lang="en-US" noProof="0" dirty="0"/>
              <a:t>) goes to    . For negative</a:t>
            </a:r>
            <a:br>
              <a:rPr lang="en-US" noProof="0" dirty="0"/>
            </a:br>
            <a:r>
              <a:rPr lang="en-US" i="1" noProof="0" dirty="0"/>
              <a:t>x</a:t>
            </a:r>
            <a:r>
              <a:rPr lang="en-US" noProof="0" dirty="0"/>
              <a:t>-values, as </a:t>
            </a:r>
            <a:r>
              <a:rPr lang="en-US" i="1" noProof="0" dirty="0"/>
              <a:t>x</a:t>
            </a:r>
            <a:r>
              <a:rPr lang="en-US" noProof="0" dirty="0"/>
              <a:t> approaches 0, </a:t>
            </a:r>
            <a:r>
              <a:rPr lang="en-US" i="1" noProof="0" dirty="0"/>
              <a:t>f</a:t>
            </a:r>
            <a:r>
              <a:rPr lang="en-US" noProof="0" dirty="0"/>
              <a:t>(</a:t>
            </a:r>
            <a:r>
              <a:rPr lang="en-US" i="1" noProof="0" dirty="0"/>
              <a:t>x</a:t>
            </a:r>
            <a:r>
              <a:rPr lang="en-US" noProof="0" dirty="0"/>
              <a:t>) goes to      </a:t>
            </a:r>
            <a:r>
              <a:rPr lang="en-US" sz="900" noProof="0" dirty="0"/>
              <a:t> </a:t>
            </a:r>
            <a:r>
              <a:rPr lang="en-US" noProof="0" dirty="0"/>
              <a:t>.</a:t>
            </a:r>
          </a:p>
          <a:p>
            <a:pPr>
              <a:spcAft>
                <a:spcPts val="1200"/>
              </a:spcAft>
            </a:pPr>
            <a:r>
              <a:rPr lang="en-US" noProof="0" dirty="0"/>
              <a:t>The graph of </a:t>
            </a:r>
            <a:r>
              <a:rPr lang="en-US" i="1" noProof="0" dirty="0"/>
              <a:t>f</a:t>
            </a:r>
            <a:r>
              <a:rPr lang="en-US" noProof="0" dirty="0"/>
              <a:t> has a vertical asymptote </a:t>
            </a:r>
            <a:r>
              <a:rPr lang="en-US" i="1" noProof="0" dirty="0"/>
              <a:t>x</a:t>
            </a:r>
            <a:r>
              <a:rPr lang="en-US" noProof="0" dirty="0"/>
              <a:t> = 0.</a:t>
            </a:r>
          </a:p>
          <a:p>
            <a:pPr>
              <a:spcAft>
                <a:spcPts val="300"/>
              </a:spcAft>
            </a:pPr>
            <a:r>
              <a:rPr lang="en-US" noProof="0" dirty="0"/>
              <a:t>The domain of                               . The range</a:t>
            </a:r>
          </a:p>
          <a:p>
            <a:pPr>
              <a:spcAft>
                <a:spcPts val="1200"/>
              </a:spcAft>
            </a:pPr>
            <a:r>
              <a:rPr lang="en-US" noProof="0" dirty="0"/>
              <a:t>is {</a:t>
            </a:r>
            <a:r>
              <a:rPr lang="en-US" i="1" noProof="0" dirty="0"/>
              <a:t>y</a:t>
            </a:r>
            <a:r>
              <a:rPr lang="en-US" noProof="0" dirty="0"/>
              <a:t> | </a:t>
            </a:r>
            <a:r>
              <a:rPr lang="en-US" i="1" noProof="0" dirty="0"/>
              <a:t>y</a:t>
            </a:r>
            <a:r>
              <a:rPr lang="en-US" noProof="0" dirty="0"/>
              <a:t> ≠ 0}.</a:t>
            </a:r>
          </a:p>
          <a:p>
            <a:pPr>
              <a:spcAft>
                <a:spcPts val="1200"/>
              </a:spcAft>
            </a:pPr>
            <a:r>
              <a:rPr lang="en-US" noProof="0" dirty="0"/>
              <a:t>The end behavior is </a:t>
            </a:r>
            <a:r>
              <a:rPr lang="en-US" i="1" noProof="0" dirty="0"/>
              <a:t>f</a:t>
            </a:r>
            <a:r>
              <a:rPr lang="en-US" noProof="0" dirty="0"/>
              <a:t>(</a:t>
            </a:r>
            <a:r>
              <a:rPr lang="en-US" i="1" noProof="0" dirty="0"/>
              <a:t>x</a:t>
            </a:r>
            <a:r>
              <a:rPr lang="en-US" noProof="0" dirty="0"/>
              <a:t>) → 0 as </a:t>
            </a:r>
            <a:r>
              <a:rPr lang="en-US" i="1" noProof="0" dirty="0"/>
              <a:t>x</a:t>
            </a:r>
            <a:r>
              <a:rPr lang="en-US" noProof="0" dirty="0"/>
              <a:t> → ±   </a:t>
            </a:r>
            <a:r>
              <a:rPr lang="en-US" sz="1200" noProof="0" dirty="0"/>
              <a:t>  </a:t>
            </a:r>
            <a:r>
              <a:rPr lang="en-US" noProof="0" dirty="0"/>
              <a:t>.</a:t>
            </a:r>
            <a:endParaRPr lang="en-US" b="1" noProof="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25857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US" sz="1800" b="1" cap="all" noProof="0" dirty="0">
                <a:solidFill>
                  <a:schemeClr val="bg1"/>
                </a:solidFill>
              </a:rPr>
              <a:t>Example 4</a:t>
            </a:r>
            <a:endParaRPr lang="en-US" sz="1800" cap="all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US" sz="1800" b="1" noProof="0" dirty="0">
                <a:solidFill>
                  <a:srgbClr val="137F97"/>
                </a:solidFill>
              </a:rPr>
              <a:t>CONCEPTUAL UNDERSTANDING</a:t>
            </a:r>
            <a:endParaRPr lang="en-US" sz="1800" noProof="0" dirty="0">
              <a:solidFill>
                <a:srgbClr val="137F9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46CFFD-B6C1-E72D-B4CC-260932BD7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266" y="1058740"/>
            <a:ext cx="892844" cy="3910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3638AB-B7F7-3AC5-AE7B-6D8B3B8A7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450" y="1532497"/>
            <a:ext cx="3005289" cy="4684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3DB12F-0A8D-EEA1-2B20-A5E362ABE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093" y="3623143"/>
            <a:ext cx="1505451" cy="3512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20054B-D784-7AEF-647C-07D9C8924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2726" y="2819008"/>
            <a:ext cx="176336" cy="1185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869574-7F0C-97FB-C988-F00756BD28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5813" y="3034502"/>
            <a:ext cx="300987" cy="1124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B4C049-2CCE-F59D-BBC4-5839ED58B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4931" y="4380222"/>
            <a:ext cx="176336" cy="11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14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1472198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US" sz="1800" b="1" noProof="0" dirty="0">
                <a:solidFill>
                  <a:srgbClr val="0078AE"/>
                </a:solidFill>
              </a:rPr>
              <a:t>	</a:t>
            </a:r>
            <a:r>
              <a:rPr lang="en-US" sz="1800" b="1" noProof="0" dirty="0">
                <a:solidFill>
                  <a:srgbClr val="58585A"/>
                </a:solidFill>
              </a:rPr>
              <a:t>Understand the Graph of the Reciprocal Function</a:t>
            </a: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US" sz="1800" b="1" noProof="0" dirty="0">
                <a:solidFill>
                  <a:srgbClr val="D92B31"/>
                </a:solidFill>
              </a:rPr>
              <a:t>Try It!</a:t>
            </a:r>
            <a:endParaRPr lang="en-US" sz="1800" b="1" noProof="0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 startAt="4"/>
            </a:pPr>
            <a:r>
              <a:rPr lang="en-US" sz="1600" b="1" noProof="0" dirty="0"/>
              <a:t>​</a:t>
            </a:r>
            <a:r>
              <a:rPr lang="en-US" sz="1600" noProof="0" dirty="0"/>
              <a:t>Graph the function             </a:t>
            </a:r>
            <a:r>
              <a:rPr lang="en-US" noProof="0" dirty="0"/>
              <a:t>   </a:t>
            </a:r>
            <a:r>
              <a:rPr lang="en-US" sz="1600" noProof="0" dirty="0"/>
              <a:t>. What are the domain, range, and asymptotes of the function?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US" sz="1800" b="1" cap="all" noProof="0" dirty="0">
                <a:solidFill>
                  <a:schemeClr val="bg1"/>
                </a:solidFill>
              </a:rPr>
              <a:t>Example 4</a:t>
            </a:r>
            <a:endParaRPr lang="en-US" sz="1800" cap="all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59314" y="2445657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56427-1429-9F66-E27A-898DA448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510" y="1266436"/>
            <a:ext cx="876102" cy="39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76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365205"/>
            <a:ext cx="8321209" cy="4306307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US" sz="1800" b="1" noProof="0" dirty="0">
                <a:solidFill>
                  <a:srgbClr val="0078AE"/>
                </a:solidFill>
              </a:rPr>
              <a:t>	</a:t>
            </a:r>
            <a:r>
              <a:rPr lang="en-US" sz="1800" b="1" noProof="0" dirty="0"/>
              <a:t>Graph Translations of the Reciprocal Function</a:t>
            </a:r>
            <a:endParaRPr lang="en-US" sz="1800" b="1" noProof="0" dirty="0">
              <a:solidFill>
                <a:srgbClr val="58585A"/>
              </a:solidFill>
            </a:endParaRPr>
          </a:p>
          <a:p>
            <a:pPr>
              <a:spcAft>
                <a:spcPts val="300"/>
              </a:spcAft>
            </a:pPr>
            <a:r>
              <a:rPr lang="en-US" sz="1600" b="1" noProof="0" dirty="0">
                <a:solidFill>
                  <a:schemeClr val="tx1"/>
                </a:solidFill>
              </a:rPr>
              <a:t>​</a:t>
            </a:r>
            <a:r>
              <a:rPr lang="en-US" sz="1600" b="1" noProof="0" dirty="0"/>
              <a:t>Graph                            </a:t>
            </a:r>
            <a:r>
              <a:rPr lang="en-US" sz="1050" b="1" noProof="0" dirty="0"/>
              <a:t>  </a:t>
            </a:r>
            <a:r>
              <a:rPr lang="en-US" sz="1600" b="1" noProof="0" dirty="0"/>
              <a:t>What are the equations of the asymptotes?</a:t>
            </a:r>
          </a:p>
          <a:p>
            <a:pPr>
              <a:spcAft>
                <a:spcPts val="1200"/>
              </a:spcAft>
            </a:pPr>
            <a:r>
              <a:rPr lang="en-US" sz="1600" b="1" noProof="0" dirty="0"/>
              <a:t>What are the domain and range?</a:t>
            </a:r>
          </a:p>
          <a:p>
            <a:pPr>
              <a:spcAft>
                <a:spcPts val="21000"/>
              </a:spcAft>
            </a:pPr>
            <a:r>
              <a:rPr lang="en-US" noProof="0" dirty="0"/>
              <a:t>Use technology to graph the parent function, </a:t>
            </a:r>
          </a:p>
          <a:p>
            <a:pPr>
              <a:spcAft>
                <a:spcPts val="600"/>
              </a:spcAft>
            </a:pPr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5" y="399815"/>
            <a:ext cx="1480558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US" sz="1800" b="1" cap="all" noProof="0" dirty="0">
                <a:solidFill>
                  <a:schemeClr val="bg1"/>
                </a:solidFill>
              </a:rPr>
              <a:t>Example 5</a:t>
            </a:r>
            <a:endParaRPr lang="en-US" sz="1800" cap="all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8D15F1-1723-8C8E-FD78-36CCC6B39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352" y="1466286"/>
            <a:ext cx="677779" cy="2932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5D7423-CF5D-7701-DA6B-8ED352E06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096" y="1759555"/>
            <a:ext cx="4765906" cy="4871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C9B5DF-04D3-53AD-B181-897BE48C1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869" y="748865"/>
            <a:ext cx="1600797" cy="3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27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365205"/>
            <a:ext cx="8321209" cy="6058069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US" sz="1800" b="1" noProof="0" dirty="0">
                <a:solidFill>
                  <a:srgbClr val="0078AE"/>
                </a:solidFill>
              </a:rPr>
              <a:t>	</a:t>
            </a:r>
            <a:r>
              <a:rPr lang="en-US" sz="1800" b="1" noProof="0" dirty="0"/>
              <a:t>Graph Translations of the Reciprocal Function</a:t>
            </a:r>
            <a:endParaRPr lang="en-US" sz="1800" b="1" noProof="0" dirty="0">
              <a:solidFill>
                <a:srgbClr val="58585A"/>
              </a:solidFill>
            </a:endParaRPr>
          </a:p>
          <a:p>
            <a:pPr>
              <a:spcAft>
                <a:spcPts val="300"/>
              </a:spcAft>
            </a:pPr>
            <a:r>
              <a:rPr lang="en-US" sz="1600" b="1" noProof="0" dirty="0">
                <a:solidFill>
                  <a:schemeClr val="tx1"/>
                </a:solidFill>
              </a:rPr>
              <a:t>​</a:t>
            </a:r>
            <a:r>
              <a:rPr lang="en-US" sz="1600" b="1" noProof="0" dirty="0"/>
              <a:t>Graph                           </a:t>
            </a:r>
            <a:r>
              <a:rPr lang="en-US" sz="1200" b="1" noProof="0" dirty="0"/>
              <a:t>   </a:t>
            </a:r>
            <a:r>
              <a:rPr lang="en-US" sz="1600" b="1" noProof="0" dirty="0"/>
              <a:t>What are the equations of the asymptotes?</a:t>
            </a:r>
          </a:p>
          <a:p>
            <a:pPr>
              <a:spcAft>
                <a:spcPts val="1200"/>
              </a:spcAft>
            </a:pPr>
            <a:r>
              <a:rPr lang="en-US" sz="1600" b="1" noProof="0" dirty="0"/>
              <a:t>What are the domain and range?</a:t>
            </a:r>
          </a:p>
          <a:p>
            <a:pPr>
              <a:spcAft>
                <a:spcPts val="900"/>
              </a:spcAft>
            </a:pPr>
            <a:r>
              <a:rPr lang="en-US" noProof="0" dirty="0"/>
              <a:t>In terms of </a:t>
            </a:r>
            <a:r>
              <a:rPr lang="en-US" i="1" noProof="0" dirty="0"/>
              <a:t>f</a:t>
            </a:r>
            <a:r>
              <a:rPr lang="en-US" noProof="0" dirty="0"/>
              <a:t>(</a:t>
            </a:r>
            <a:r>
              <a:rPr lang="en-US" i="1" noProof="0" dirty="0"/>
              <a:t>x</a:t>
            </a:r>
            <a:r>
              <a:rPr lang="en-US" noProof="0" dirty="0"/>
              <a:t>), you can write </a:t>
            </a:r>
            <a:r>
              <a:rPr lang="en-US" i="1" noProof="0" dirty="0"/>
              <a:t>g</a:t>
            </a:r>
            <a:r>
              <a:rPr lang="en-US" noProof="0" dirty="0"/>
              <a:t>(</a:t>
            </a:r>
            <a:r>
              <a:rPr lang="en-US" i="1" noProof="0" dirty="0"/>
              <a:t>x</a:t>
            </a:r>
            <a:r>
              <a:rPr lang="en-US" noProof="0" dirty="0"/>
              <a:t>) as </a:t>
            </a:r>
          </a:p>
          <a:p>
            <a:pPr>
              <a:spcAft>
                <a:spcPts val="400"/>
              </a:spcAft>
            </a:pPr>
            <a:r>
              <a:rPr lang="en-US" noProof="0" dirty="0"/>
              <a:t>Therefore, the graph of </a:t>
            </a:r>
            <a:r>
              <a:rPr lang="en-US" i="1" noProof="0" dirty="0"/>
              <a:t>g</a:t>
            </a:r>
            <a:r>
              <a:rPr lang="en-US" noProof="0" dirty="0"/>
              <a:t> is the graph of </a:t>
            </a:r>
            <a:r>
              <a:rPr lang="en-US" i="1" noProof="0" dirty="0"/>
              <a:t>f</a:t>
            </a:r>
            <a:r>
              <a:rPr lang="en-US" noProof="0" dirty="0"/>
              <a:t> translated 3 units right and 2 units up.</a:t>
            </a:r>
          </a:p>
          <a:p>
            <a:pPr>
              <a:spcAft>
                <a:spcPts val="600"/>
              </a:spcAft>
            </a:pPr>
            <a:endParaRPr lang="en-US" noProof="0" dirty="0"/>
          </a:p>
          <a:p>
            <a:pPr>
              <a:spcAft>
                <a:spcPts val="600"/>
              </a:spcAft>
            </a:pPr>
            <a:endParaRPr lang="en-US" noProof="0" dirty="0"/>
          </a:p>
          <a:p>
            <a:pPr>
              <a:spcAft>
                <a:spcPts val="600"/>
              </a:spcAft>
            </a:pPr>
            <a:endParaRPr lang="en-US" noProof="0" dirty="0"/>
          </a:p>
          <a:p>
            <a:pPr>
              <a:spcAft>
                <a:spcPts val="600"/>
              </a:spcAft>
            </a:pPr>
            <a:endParaRPr lang="en-US" noProof="0" dirty="0"/>
          </a:p>
          <a:p>
            <a:pPr>
              <a:spcAft>
                <a:spcPts val="600"/>
              </a:spcAft>
            </a:pPr>
            <a:endParaRPr lang="en-US" noProof="0" dirty="0"/>
          </a:p>
          <a:p>
            <a:pPr>
              <a:spcAft>
                <a:spcPts val="600"/>
              </a:spcAft>
            </a:pPr>
            <a:endParaRPr lang="en-US" noProof="0" dirty="0"/>
          </a:p>
          <a:p>
            <a:pPr>
              <a:spcAft>
                <a:spcPts val="600"/>
              </a:spcAft>
            </a:pPr>
            <a:endParaRPr lang="en-US" noProof="0" dirty="0"/>
          </a:p>
          <a:p>
            <a:pPr>
              <a:spcAft>
                <a:spcPts val="600"/>
              </a:spcAft>
            </a:pPr>
            <a:endParaRPr lang="en-US" noProof="0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noProof="0" dirty="0"/>
          </a:p>
          <a:p>
            <a:pPr>
              <a:spcAft>
                <a:spcPts val="600"/>
              </a:spcAft>
            </a:pPr>
            <a:endParaRPr lang="en-US" noProof="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noProof="0" dirty="0"/>
              <a:t>The line </a:t>
            </a:r>
            <a:r>
              <a:rPr lang="en-US" sz="1800" i="1" noProof="0" dirty="0"/>
              <a:t>x</a:t>
            </a:r>
            <a:r>
              <a:rPr lang="en-US" sz="1800" noProof="0" dirty="0"/>
              <a:t> = 3 is a vertical asymptote. The line </a:t>
            </a:r>
            <a:r>
              <a:rPr lang="en-US" sz="1800" i="1" noProof="0" dirty="0"/>
              <a:t>y</a:t>
            </a:r>
            <a:r>
              <a:rPr lang="en-US" sz="1800" noProof="0" dirty="0"/>
              <a:t> = 2 is a horizontal asymptote.</a:t>
            </a:r>
          </a:p>
          <a:p>
            <a:pPr>
              <a:spcAft>
                <a:spcPts val="600"/>
              </a:spcAft>
            </a:pPr>
            <a:r>
              <a:rPr lang="en-US" sz="1800" noProof="0" dirty="0"/>
              <a:t>The domain is {</a:t>
            </a:r>
            <a:r>
              <a:rPr lang="en-US" sz="1800" i="1" noProof="0" dirty="0"/>
              <a:t>x</a:t>
            </a:r>
            <a:r>
              <a:rPr lang="en-US" sz="1800" noProof="0" dirty="0"/>
              <a:t> | </a:t>
            </a:r>
            <a:r>
              <a:rPr lang="en-US" sz="1800" i="1" noProof="0" dirty="0"/>
              <a:t>x</a:t>
            </a:r>
            <a:r>
              <a:rPr lang="en-US" sz="1800" noProof="0" dirty="0"/>
              <a:t> ≠ 3}.</a:t>
            </a:r>
          </a:p>
          <a:p>
            <a:pPr>
              <a:spcAft>
                <a:spcPts val="600"/>
              </a:spcAft>
            </a:pPr>
            <a:r>
              <a:rPr lang="en-US" sz="1800" noProof="0" dirty="0"/>
              <a:t>The range is {</a:t>
            </a:r>
            <a:r>
              <a:rPr lang="en-US" sz="1800" i="1" noProof="0" dirty="0"/>
              <a:t>y</a:t>
            </a:r>
            <a:r>
              <a:rPr lang="en-US" sz="1800" noProof="0" dirty="0"/>
              <a:t> | </a:t>
            </a:r>
            <a:r>
              <a:rPr lang="en-US" sz="1800" i="1" noProof="0" dirty="0"/>
              <a:t>y</a:t>
            </a:r>
            <a:r>
              <a:rPr lang="en-US" sz="1800" noProof="0" dirty="0"/>
              <a:t> ≠ 2}.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5" y="399815"/>
            <a:ext cx="1480558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US" sz="1800" b="1" cap="all" noProof="0" dirty="0">
                <a:solidFill>
                  <a:schemeClr val="bg1"/>
                </a:solidFill>
              </a:rPr>
              <a:t>Example 5</a:t>
            </a:r>
            <a:endParaRPr lang="en-US" sz="1800" cap="all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54E1A-A7CD-D763-6F8D-FA7F87F5B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08" y="2223385"/>
            <a:ext cx="6169378" cy="30617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4C250F-E2DA-B8B5-D7C9-897AC95E6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869" y="748865"/>
            <a:ext cx="1600797" cy="394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CAC804-CEB4-EC05-2F78-E5EE6435A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942" y="1351178"/>
            <a:ext cx="2680350" cy="48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92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154914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US" sz="1800" b="1" noProof="0" dirty="0">
                <a:solidFill>
                  <a:srgbClr val="0078AE"/>
                </a:solidFill>
              </a:rPr>
              <a:t>	</a:t>
            </a:r>
            <a:r>
              <a:rPr lang="en-US" sz="1800" b="1" noProof="0" dirty="0">
                <a:solidFill>
                  <a:srgbClr val="58585A"/>
                </a:solidFill>
              </a:rPr>
              <a:t>Graph Translations of the Reciprocal Function</a:t>
            </a: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US" sz="1800" b="1" noProof="0" dirty="0">
                <a:solidFill>
                  <a:srgbClr val="D92B31"/>
                </a:solidFill>
              </a:rPr>
              <a:t>Try It!</a:t>
            </a:r>
            <a:endParaRPr lang="en-US" sz="1800" b="1" noProof="0" dirty="0">
              <a:solidFill>
                <a:schemeClr val="tx1"/>
              </a:solidFill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 startAt="5"/>
            </a:pPr>
            <a:r>
              <a:rPr lang="en-US" sz="1600" b="1" noProof="0" dirty="0"/>
              <a:t>​​</a:t>
            </a:r>
            <a:r>
              <a:rPr lang="en-US" sz="1600" noProof="0" dirty="0"/>
              <a:t>Graph                          </a:t>
            </a:r>
            <a:r>
              <a:rPr lang="en-US" sz="1200" noProof="0" dirty="0"/>
              <a:t>  </a:t>
            </a:r>
            <a:r>
              <a:rPr lang="en-US" sz="1600" noProof="0" dirty="0"/>
              <a:t>What are the equations of the asymptotes? </a:t>
            </a:r>
          </a:p>
          <a:p>
            <a:pPr marL="342000"/>
            <a:r>
              <a:rPr lang="en-US" sz="1600" noProof="0" dirty="0"/>
              <a:t>What are the domain and range?</a:t>
            </a:r>
            <a:endParaRPr lang="en-US" sz="1600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US" sz="1800" b="1" cap="all" noProof="0" dirty="0">
                <a:solidFill>
                  <a:schemeClr val="bg1"/>
                </a:solidFill>
              </a:rPr>
              <a:t>Example 5</a:t>
            </a:r>
            <a:endParaRPr lang="en-US" sz="1800" cap="all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CBAAA26-7B55-7F53-868F-A5A0A81EF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044" y="1292287"/>
            <a:ext cx="1492417" cy="3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67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D1F45AF-857E-9C16-7605-271B8B8F524C}"/>
              </a:ext>
            </a:extLst>
          </p:cNvPr>
          <p:cNvSpPr txBox="1"/>
          <p:nvPr/>
        </p:nvSpPr>
        <p:spPr>
          <a:xfrm>
            <a:off x="355758" y="351588"/>
            <a:ext cx="8341433" cy="723275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noProof="0" dirty="0">
                <a:solidFill>
                  <a:srgbClr val="137F97"/>
                </a:solidFill>
              </a:rPr>
              <a:t>CONCEPT SUMMARY</a:t>
            </a:r>
          </a:p>
          <a:p>
            <a:r>
              <a:rPr lang="en-US" sz="1800" b="1" noProof="0" dirty="0">
                <a:solidFill>
                  <a:srgbClr val="58585A"/>
                </a:solidFill>
              </a:rPr>
              <a:t>Inverse Variation and the Reciprocal Function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6C2CD76-0E15-D8C6-7548-C2D26A8FD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056" y="2726804"/>
            <a:ext cx="1048661" cy="402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699589B-9851-B259-5FEC-47C8BC0FC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939" y="3302499"/>
            <a:ext cx="1290386" cy="13099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038EADC-1207-8213-975F-A873A4797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032" y="3291850"/>
            <a:ext cx="1350819" cy="135081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A557071-0E54-BA75-8A4F-802E3D8CF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267" y="1971363"/>
            <a:ext cx="527294" cy="32585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4A08EE6-A86A-0462-17E3-BB97BD4A3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7347" y="2746257"/>
            <a:ext cx="1470388" cy="34470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D99CB60-0493-392F-4CC0-E89384D6E7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3065" y="3256683"/>
            <a:ext cx="1096059" cy="133897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14C7820-0D42-6BB5-F4ED-E2EE987F25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9743" y="3253617"/>
            <a:ext cx="1143457" cy="88277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1CEA486-AFAE-F4A8-07E2-27D4BBE33F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1201" y="4210486"/>
            <a:ext cx="716343" cy="19928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C9327F7-AB2B-D227-C1D8-BD33624815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33255" y="4447825"/>
            <a:ext cx="1007188" cy="18312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EE10819-FA32-34C8-6CDC-66FEA0592A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2993" y="4631117"/>
            <a:ext cx="1419956" cy="2154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E1FCB6A-E4F8-C977-4113-9E3A2BCFAA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39786" y="4891082"/>
            <a:ext cx="1090135" cy="25476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074D934-475C-A0C1-D13C-5F21A102672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65453" y="5149322"/>
            <a:ext cx="658228" cy="645195"/>
          </a:xfrm>
          <a:prstGeom prst="rect">
            <a:avLst/>
          </a:prstGeom>
        </p:spPr>
      </p:pic>
      <p:graphicFrame>
        <p:nvGraphicFramePr>
          <p:cNvPr id="69" name="Table 2">
            <a:extLst>
              <a:ext uri="{FF2B5EF4-FFF2-40B4-BE49-F238E27FC236}">
                <a16:creationId xmlns:a16="http://schemas.microsoft.com/office/drawing/2014/main" id="{14CFF629-5891-302D-D872-D0C0491EA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393728"/>
              </p:ext>
            </p:extLst>
          </p:nvPr>
        </p:nvGraphicFramePr>
        <p:xfrm>
          <a:off x="464127" y="1139964"/>
          <a:ext cx="8212281" cy="4676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073">
                  <a:extLst>
                    <a:ext uri="{9D8B030D-6E8A-4147-A177-3AD203B41FA5}">
                      <a16:colId xmlns:a16="http://schemas.microsoft.com/office/drawing/2014/main" val="3077242538"/>
                    </a:ext>
                  </a:extLst>
                </a:gridCol>
                <a:gridCol w="3093604">
                  <a:extLst>
                    <a:ext uri="{9D8B030D-6E8A-4147-A177-3AD203B41FA5}">
                      <a16:colId xmlns:a16="http://schemas.microsoft.com/office/drawing/2014/main" val="2690181536"/>
                    </a:ext>
                  </a:extLst>
                </a:gridCol>
                <a:gridCol w="3093604">
                  <a:extLst>
                    <a:ext uri="{9D8B030D-6E8A-4147-A177-3AD203B41FA5}">
                      <a16:colId xmlns:a16="http://schemas.microsoft.com/office/drawing/2014/main" val="4138872822"/>
                    </a:ext>
                  </a:extLst>
                </a:gridCol>
              </a:tblGrid>
              <a:tr h="606643">
                <a:tc>
                  <a:txBody>
                    <a:bodyPr/>
                    <a:lstStyle/>
                    <a:p>
                      <a:r>
                        <a:rPr lang="en-US" noProof="0" dirty="0">
                          <a:noFill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1" i="0" u="none" strike="noStrike" cap="none" baseline="0" noProof="0" dirty="0">
                        <a:solidFill>
                          <a:srgbClr val="58585A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600" b="1" i="0" u="none" strike="noStrike" cap="none" baseline="0" noProof="0" dirty="0">
                          <a:solidFill>
                            <a:srgbClr val="58585A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Inverse Variation</a:t>
                      </a:r>
                      <a:endParaRPr lang="en-US" sz="1600" b="1" noProof="0" dirty="0">
                        <a:solidFill>
                          <a:srgbClr val="58585A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noProof="0" dirty="0">
                          <a:solidFill>
                            <a:srgbClr val="58585A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Transformations of the Reciprocal Function</a:t>
                      </a:r>
                      <a:endParaRPr lang="en-US" sz="1600" b="1" noProof="0" dirty="0">
                        <a:solidFill>
                          <a:srgbClr val="58585A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381200"/>
                  </a:ext>
                </a:extLst>
              </a:tr>
              <a:tr h="1024968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noProof="0" dirty="0">
                          <a:solidFill>
                            <a:srgbClr val="137F97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WORDS</a:t>
                      </a:r>
                      <a:endParaRPr lang="en-US" sz="1600" b="1" noProof="0" dirty="0">
                        <a:solidFill>
                          <a:srgbClr val="137F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 inverse variation is a relation between two variables such that as one variable increases, the other decreases proportionally.</a:t>
                      </a:r>
                      <a:endParaRPr lang="en-US" sz="1400" noProof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400" b="0" i="0" u="none" strike="noStrike" cap="none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 reciprocal function models the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400" b="0" i="0" u="none" strike="noStrike" cap="none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inverse variation,           </a:t>
                      </a:r>
                      <a:r>
                        <a:rPr lang="en-US" sz="800" b="0" i="0" u="none" strike="noStrike" cap="none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Like other</a:t>
                      </a:r>
                    </a:p>
                    <a:p>
                      <a:r>
                        <a:rPr lang="en-US" sz="1400" b="0" i="0" u="none" strike="noStrike" cap="none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functions, it can be transformed.</a:t>
                      </a:r>
                      <a:endParaRPr lang="en-US" sz="1400" b="0" i="0" u="none" strike="noStrike" cap="none" baseline="0" noProof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05183"/>
                  </a:ext>
                </a:extLst>
              </a:tr>
              <a:tr h="499447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noProof="0" dirty="0">
                          <a:solidFill>
                            <a:srgbClr val="137F97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ALGEBRA</a:t>
                      </a:r>
                      <a:endParaRPr lang="en-US" sz="1600" b="1" noProof="0" dirty="0">
                        <a:solidFill>
                          <a:srgbClr val="137F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400" noProof="0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        , </a:t>
                      </a:r>
                      <a:endParaRPr lang="en-US" sz="1400" noProof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400" b="0" i="0" u="none" strike="noStrike" cap="none" baseline="0" noProof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5315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noProof="0" dirty="0">
                          <a:solidFill>
                            <a:srgbClr val="137F97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EXAMPLES</a:t>
                      </a:r>
                      <a:endParaRPr lang="en-US" sz="1600" b="1" noProof="0" dirty="0">
                        <a:solidFill>
                          <a:srgbClr val="137F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7E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noProof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n-US" sz="1400" b="0" i="0" u="none" strike="noStrike" cap="none" baseline="0" noProof="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400" b="0" i="0" u="none" strike="noStrike" cap="none" baseline="0" noProof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7E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i="0" u="none" strike="noStrike" cap="none" baseline="0" noProof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endParaRPr lang="en-US" sz="1400" b="0" i="0" u="none" strike="noStrike" cap="none" baseline="0" noProof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400" b="0" i="0" u="none" strike="noStrike" cap="none" baseline="0" noProof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400" b="0" i="0" u="none" strike="noStrike" cap="none" baseline="0" noProof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400" b="0" i="0" u="none" strike="noStrike" cap="none" baseline="0" noProof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400" b="0" i="0" u="none" strike="noStrike" cap="none" baseline="0" noProof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7E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68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D96B729-F619-A084-44C2-FCC7A5250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585"/>
          <a:stretch/>
        </p:blipFill>
        <p:spPr bwMode="auto">
          <a:xfrm>
            <a:off x="-287701" y="1374507"/>
            <a:ext cx="4680352" cy="18093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6675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69A29FC-C154-9D4D-B7D9-3B00886A3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096399"/>
              </p:ext>
            </p:extLst>
          </p:nvPr>
        </p:nvGraphicFramePr>
        <p:xfrm>
          <a:off x="443805" y="461818"/>
          <a:ext cx="8222675" cy="75045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22675">
                  <a:extLst>
                    <a:ext uri="{9D8B030D-6E8A-4147-A177-3AD203B41FA5}">
                      <a16:colId xmlns:a16="http://schemas.microsoft.com/office/drawing/2014/main" val="2383579709"/>
                    </a:ext>
                  </a:extLst>
                </a:gridCol>
              </a:tblGrid>
              <a:tr h="4047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cap="all" baseline="0" noProof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Essential Question</a:t>
                      </a:r>
                      <a:endParaRPr lang="en-US" sz="1800" cap="all" baseline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84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677018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How are inverse variations related to the reciprocal function?</a:t>
                      </a:r>
                      <a:endParaRPr lang="en-US" sz="1600" b="1" spc="0" baseline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7818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1340578"/>
            <a:ext cx="8321209" cy="2959785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US" sz="1800" b="1" noProof="0" dirty="0">
                <a:solidFill>
                  <a:srgbClr val="0078AE"/>
                </a:solidFill>
              </a:rPr>
              <a:t>	</a:t>
            </a:r>
            <a:r>
              <a:rPr lang="en-US" sz="1800" b="1" noProof="0" dirty="0">
                <a:solidFill>
                  <a:srgbClr val="58585A"/>
                </a:solidFill>
              </a:rPr>
              <a:t>Identify Inverse Variation</a:t>
            </a:r>
          </a:p>
          <a:p>
            <a:pPr>
              <a:spcAft>
                <a:spcPts val="600"/>
              </a:spcAft>
            </a:pPr>
            <a:r>
              <a:rPr lang="en-US" sz="1600" b="1" noProof="0" dirty="0"/>
              <a:t>How do you determine if a relationship represents an inverse variation</a:t>
            </a:r>
            <a:r>
              <a:rPr lang="en-US" sz="1600" b="1" noProof="0" dirty="0">
                <a:solidFill>
                  <a:schemeClr val="tx1"/>
                </a:solidFill>
              </a:rPr>
              <a:t>?</a:t>
            </a:r>
          </a:p>
          <a:p>
            <a:pPr marL="360000" indent="-360000">
              <a:spcAft>
                <a:spcPts val="1800"/>
              </a:spcAft>
              <a:buFont typeface="+mj-lt"/>
              <a:buAutoNum type="alphaUcPeriod"/>
            </a:pPr>
            <a:r>
              <a:rPr lang="en-US" sz="1600" b="1" noProof="0" dirty="0">
                <a:solidFill>
                  <a:schemeClr val="tx1"/>
                </a:solidFill>
              </a:rPr>
              <a:t>​</a:t>
            </a:r>
            <a:r>
              <a:rPr lang="en-US" sz="1600" b="1" noProof="0" dirty="0"/>
              <a:t>Does the table of values represent an inverse variation?</a:t>
            </a:r>
            <a:endParaRPr lang="en-US" sz="1600" b="1" noProof="0" dirty="0">
              <a:solidFill>
                <a:schemeClr val="tx1"/>
              </a:solidFill>
            </a:endParaRPr>
          </a:p>
          <a:p>
            <a:pPr marL="360000">
              <a:spcAft>
                <a:spcPts val="600"/>
              </a:spcAft>
            </a:pPr>
            <a:endParaRPr lang="en-US" sz="1800" noProof="0" dirty="0">
              <a:solidFill>
                <a:schemeClr val="tx1"/>
              </a:solidFill>
            </a:endParaRPr>
          </a:p>
          <a:p>
            <a:pPr marL="360000">
              <a:spcAft>
                <a:spcPts val="600"/>
              </a:spcAft>
            </a:pPr>
            <a:endParaRPr lang="en-US" noProof="0" dirty="0"/>
          </a:p>
          <a:p>
            <a:pPr marL="360000">
              <a:spcAft>
                <a:spcPts val="600"/>
              </a:spcAft>
            </a:pPr>
            <a:endParaRPr lang="en-US" dirty="0"/>
          </a:p>
          <a:p>
            <a:pPr marL="360000">
              <a:spcAft>
                <a:spcPts val="600"/>
              </a:spcAft>
            </a:pPr>
            <a:endParaRPr lang="en-US" noProof="0" dirty="0"/>
          </a:p>
          <a:p>
            <a:pPr marL="360000">
              <a:spcAft>
                <a:spcPts val="600"/>
              </a:spcAft>
            </a:pPr>
            <a:r>
              <a:rPr lang="en-US" noProof="0" dirty="0"/>
              <a:t>For the table to represent an inverse variation, the product of </a:t>
            </a:r>
            <a:r>
              <a:rPr lang="en-US" i="1" noProof="0" dirty="0"/>
              <a:t>x</a:t>
            </a:r>
            <a:r>
              <a:rPr lang="en-US" noProof="0" dirty="0"/>
              <a:t> and </a:t>
            </a:r>
            <a:r>
              <a:rPr lang="en-US" i="1" noProof="0" dirty="0"/>
              <a:t>y</a:t>
            </a:r>
            <a:r>
              <a:rPr lang="en-US" noProof="0" dirty="0"/>
              <a:t> must be constant. Find the product, </a:t>
            </a:r>
            <a:r>
              <a:rPr lang="en-US" i="1" noProof="0" dirty="0" err="1"/>
              <a:t>xy</a:t>
            </a:r>
            <a:r>
              <a:rPr lang="en-US" noProof="0" dirty="0"/>
              <a:t>, for each column in the table.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5" y="1375188"/>
            <a:ext cx="1480558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US" sz="1800" b="1" cap="all" noProof="0" dirty="0">
                <a:solidFill>
                  <a:schemeClr val="bg1"/>
                </a:solidFill>
              </a:rPr>
              <a:t>Example 1</a:t>
            </a:r>
            <a:endParaRPr lang="en-US" sz="1800" cap="all" noProof="0" dirty="0"/>
          </a:p>
        </p:txBody>
      </p:sp>
      <p:pic>
        <p:nvPicPr>
          <p:cNvPr id="2" name="Picture 1" descr="Screen Shot 2022-04-07 at 12.56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91" y="2396600"/>
            <a:ext cx="3251200" cy="885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9E87E0-9DBA-B1D9-F15A-FC0E6FE70C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4372"/>
          <a:stretch/>
        </p:blipFill>
        <p:spPr>
          <a:xfrm>
            <a:off x="1193024" y="4338366"/>
            <a:ext cx="6094680" cy="237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2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271EFE-9001-F3C3-D300-18939E2B9CDE}"/>
              </a:ext>
            </a:extLst>
          </p:cNvPr>
          <p:cNvSpPr/>
          <p:nvPr/>
        </p:nvSpPr>
        <p:spPr>
          <a:xfrm>
            <a:off x="452745" y="486223"/>
            <a:ext cx="1480558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US" sz="1800" b="1" cap="all" noProof="0" dirty="0">
                <a:solidFill>
                  <a:schemeClr val="bg1"/>
                </a:solidFill>
              </a:rPr>
              <a:t>Example 1</a:t>
            </a:r>
            <a:endParaRPr lang="en-US" sz="1800" cap="all" noProof="0" dirty="0"/>
          </a:p>
        </p:txBody>
      </p:sp>
      <p:pic>
        <p:nvPicPr>
          <p:cNvPr id="8" name="Picture 7" descr="Screen Shot 2022-04-07 at 12.57.18 PM.png">
            <a:extLst>
              <a:ext uri="{FF2B5EF4-FFF2-40B4-BE49-F238E27FC236}">
                <a16:creationId xmlns:a16="http://schemas.microsoft.com/office/drawing/2014/main" id="{01053E06-20A4-7C34-1F21-4756DD6B2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1" y="1575141"/>
            <a:ext cx="3521941" cy="8833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3AEED6-49C3-8290-DBF2-0FCCAE60C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45" y="3820887"/>
            <a:ext cx="8645852" cy="2043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CD1926-7996-29B5-1677-243A84927E5D}"/>
              </a:ext>
            </a:extLst>
          </p:cNvPr>
          <p:cNvSpPr txBox="1"/>
          <p:nvPr/>
        </p:nvSpPr>
        <p:spPr>
          <a:xfrm>
            <a:off x="355758" y="451613"/>
            <a:ext cx="8321209" cy="2682786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US" sz="1800" b="1" noProof="0" dirty="0">
                <a:solidFill>
                  <a:srgbClr val="0078AE"/>
                </a:solidFill>
              </a:rPr>
              <a:t>	</a:t>
            </a:r>
            <a:r>
              <a:rPr lang="en-US" sz="1800" b="1" noProof="0" dirty="0">
                <a:solidFill>
                  <a:srgbClr val="58585A"/>
                </a:solidFill>
              </a:rPr>
              <a:t>Identify Inverse Variation</a:t>
            </a:r>
          </a:p>
          <a:p>
            <a:pPr>
              <a:spcAft>
                <a:spcPts val="600"/>
              </a:spcAft>
            </a:pPr>
            <a:r>
              <a:rPr lang="en-US" sz="1600" b="1" noProof="0" dirty="0"/>
              <a:t>How do you determine if a relationship represents an inverse variation</a:t>
            </a:r>
            <a:r>
              <a:rPr lang="en-US" sz="1600" b="1" noProof="0" dirty="0">
                <a:solidFill>
                  <a:schemeClr val="tx1"/>
                </a:solidFill>
              </a:rPr>
              <a:t>?</a:t>
            </a:r>
          </a:p>
          <a:p>
            <a:pPr marL="360000" indent="-360000">
              <a:spcAft>
                <a:spcPts val="5400"/>
              </a:spcAft>
              <a:buFont typeface="+mj-lt"/>
              <a:buAutoNum type="alphaUcPeriod" startAt="2"/>
            </a:pPr>
            <a:r>
              <a:rPr lang="en-US" sz="1600" b="1" noProof="0" dirty="0">
                <a:solidFill>
                  <a:schemeClr val="tx1"/>
                </a:solidFill>
              </a:rPr>
              <a:t>​</a:t>
            </a:r>
            <a:r>
              <a:rPr lang="en-US" sz="1600" b="1" noProof="0" dirty="0"/>
              <a:t>Does the table of values represent an inverse variation?</a:t>
            </a:r>
            <a:endParaRPr lang="en-US" sz="1600" b="1" noProof="0" dirty="0">
              <a:solidFill>
                <a:schemeClr val="tx1"/>
              </a:solidFill>
            </a:endParaRPr>
          </a:p>
          <a:p>
            <a:pPr marL="360000">
              <a:spcAft>
                <a:spcPts val="600"/>
              </a:spcAft>
            </a:pPr>
            <a:endParaRPr lang="en-US" sz="1800" noProof="0" dirty="0">
              <a:solidFill>
                <a:schemeClr val="tx1"/>
              </a:solidFill>
            </a:endParaRPr>
          </a:p>
          <a:p>
            <a:pPr marL="360000">
              <a:spcAft>
                <a:spcPts val="600"/>
              </a:spcAft>
            </a:pPr>
            <a:endParaRPr lang="en-US" sz="1800" noProof="0" dirty="0">
              <a:solidFill>
                <a:schemeClr val="tx1"/>
              </a:solidFill>
            </a:endParaRPr>
          </a:p>
          <a:p>
            <a:pPr marL="360000"/>
            <a:r>
              <a:rPr lang="en-US" noProof="0" dirty="0"/>
              <a:t>Find the products.</a:t>
            </a:r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8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1626086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US" sz="1800" b="1" noProof="0" dirty="0">
                <a:solidFill>
                  <a:srgbClr val="0078AE"/>
                </a:solidFill>
              </a:rPr>
              <a:t>	</a:t>
            </a:r>
            <a:r>
              <a:rPr lang="en-US" sz="1800" b="1" noProof="0" dirty="0">
                <a:solidFill>
                  <a:srgbClr val="58585A"/>
                </a:solidFill>
              </a:rPr>
              <a:t>Identify Inverse Variation</a:t>
            </a: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US" sz="1800" b="1" noProof="0" dirty="0">
                <a:solidFill>
                  <a:srgbClr val="D92B31"/>
                </a:solidFill>
              </a:rPr>
              <a:t>Try It!</a:t>
            </a:r>
            <a:endParaRPr lang="en-US" sz="1800" b="1" noProof="0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b="1" noProof="0" dirty="0"/>
              <a:t>​​</a:t>
            </a:r>
            <a:r>
              <a:rPr lang="en-US" sz="1600" noProof="0" dirty="0"/>
              <a:t>Determine if each table of values represents an inverse variation.</a:t>
            </a:r>
          </a:p>
          <a:p>
            <a:pPr marL="720000" indent="-360000">
              <a:spcAft>
                <a:spcPts val="7200"/>
              </a:spcAft>
              <a:buAutoNum type="alphaLcPeriod"/>
              <a:tabLst>
                <a:tab pos="1103313" algn="l"/>
              </a:tabLst>
            </a:pPr>
            <a:r>
              <a:rPr lang="en-US" sz="1600" b="1" noProof="0" dirty="0"/>
              <a:t>​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US" sz="1800" b="1" cap="all" noProof="0" dirty="0">
                <a:solidFill>
                  <a:schemeClr val="bg1"/>
                </a:solidFill>
              </a:rPr>
              <a:t>Example 1</a:t>
            </a:r>
            <a:endParaRPr lang="en-US" sz="1800" cap="all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22-04-07 at 12.57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73" y="1696027"/>
            <a:ext cx="4057072" cy="90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7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5219B532-0D6A-3720-6401-AC2EAE7E8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A5B7F4-EBDD-F5BF-C4D1-9ECF039B8777}"/>
              </a:ext>
            </a:extLst>
          </p:cNvPr>
          <p:cNvSpPr txBox="1"/>
          <p:nvPr/>
        </p:nvSpPr>
        <p:spPr>
          <a:xfrm>
            <a:off x="355758" y="430002"/>
            <a:ext cx="8341433" cy="2826415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US" sz="1800" b="1" noProof="0" dirty="0">
                <a:solidFill>
                  <a:srgbClr val="0078AE"/>
                </a:solidFill>
              </a:rPr>
              <a:t>	</a:t>
            </a:r>
            <a:r>
              <a:rPr lang="en-US" sz="1800" b="1" noProof="0" dirty="0">
                <a:solidFill>
                  <a:srgbClr val="58585A"/>
                </a:solidFill>
              </a:rPr>
              <a:t>Identify Inverse Variation</a:t>
            </a: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US" sz="1800" b="1" noProof="0" dirty="0">
                <a:solidFill>
                  <a:srgbClr val="D92B31"/>
                </a:solidFill>
              </a:rPr>
              <a:t>Try It!</a:t>
            </a:r>
            <a:endParaRPr lang="en-US" sz="1800" b="1" noProof="0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b="1" noProof="0" dirty="0"/>
              <a:t>​​</a:t>
            </a:r>
            <a:r>
              <a:rPr lang="en-US" sz="1600" noProof="0" dirty="0"/>
              <a:t>Determine if each table of values represents an inverse variation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sz="1600" noProof="0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sz="1600" noProof="0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sz="1600" noProof="0" dirty="0"/>
          </a:p>
          <a:p>
            <a:pPr>
              <a:spcAft>
                <a:spcPts val="1200"/>
              </a:spcAft>
            </a:pPr>
            <a:r>
              <a:rPr lang="en-US" sz="1600" noProof="0" dirty="0"/>
              <a:t>B.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CAE462-247B-7872-2870-5D60CFBC5507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US" sz="1800" b="1" cap="all" noProof="0" dirty="0">
                <a:solidFill>
                  <a:schemeClr val="bg1"/>
                </a:solidFill>
              </a:rPr>
              <a:t>Example 1</a:t>
            </a:r>
            <a:endParaRPr lang="en-US" sz="1800" cap="all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B00C7E-BD43-5536-E34F-8A9FB3F01200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Shot 2022-04-07 at 12.58.09 PM.png">
            <a:extLst>
              <a:ext uri="{FF2B5EF4-FFF2-40B4-BE49-F238E27FC236}">
                <a16:creationId xmlns:a16="http://schemas.microsoft.com/office/drawing/2014/main" id="{AA636611-ADE3-01AF-6158-6FC981672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10" y="2778991"/>
            <a:ext cx="3490191" cy="98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0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373507"/>
            <a:ext cx="8187878" cy="588366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US" sz="1800" b="1" noProof="0" dirty="0">
                <a:solidFill>
                  <a:srgbClr val="0078AE"/>
                </a:solidFill>
              </a:rPr>
              <a:t>	</a:t>
            </a:r>
            <a:r>
              <a:rPr lang="en-US" sz="1800" b="1" noProof="0" dirty="0">
                <a:solidFill>
                  <a:srgbClr val="58585A"/>
                </a:solidFill>
              </a:rPr>
              <a:t>Use Inverse Variation</a:t>
            </a:r>
          </a:p>
          <a:p>
            <a:r>
              <a:rPr lang="en-US" sz="1600" b="1" noProof="0" dirty="0"/>
              <a:t>In an inverse variation, </a:t>
            </a:r>
            <a:r>
              <a:rPr lang="en-US" sz="1600" b="1" i="1" noProof="0" dirty="0"/>
              <a:t>x</a:t>
            </a:r>
            <a:r>
              <a:rPr lang="en-US" sz="1600" b="1" noProof="0" dirty="0"/>
              <a:t> = 10 when </a:t>
            </a:r>
            <a:r>
              <a:rPr lang="en-US" sz="1600" b="1" i="1" noProof="0" dirty="0"/>
              <a:t>y</a:t>
            </a:r>
            <a:r>
              <a:rPr lang="en-US" sz="1600" b="1" noProof="0" dirty="0"/>
              <a:t> = 3. Write an equation to represent</a:t>
            </a:r>
          </a:p>
          <a:p>
            <a:pPr>
              <a:spcAft>
                <a:spcPts val="1200"/>
              </a:spcAft>
            </a:pPr>
            <a:r>
              <a:rPr lang="en-US" sz="1600" b="1" noProof="0" dirty="0"/>
              <a:t>the inverse variation. Then find the value of </a:t>
            </a:r>
            <a:r>
              <a:rPr lang="en-US" sz="1600" b="1" i="1" noProof="0" dirty="0"/>
              <a:t>y</a:t>
            </a:r>
            <a:r>
              <a:rPr lang="en-US" sz="1600" b="1" noProof="0" dirty="0"/>
              <a:t> when </a:t>
            </a:r>
            <a:r>
              <a:rPr lang="en-US" sz="1600" b="1" i="1" noProof="0" dirty="0"/>
              <a:t>x</a:t>
            </a:r>
            <a:r>
              <a:rPr lang="en-US" sz="1600" b="1" noProof="0" dirty="0"/>
              <a:t> = − 6.</a:t>
            </a:r>
          </a:p>
          <a:p>
            <a:pPr>
              <a:spcAft>
                <a:spcPts val="10800"/>
              </a:spcAft>
            </a:pPr>
            <a:r>
              <a:rPr lang="en-US" sz="1800" b="1" noProof="0" dirty="0"/>
              <a:t>Step 1   </a:t>
            </a:r>
            <a:r>
              <a:rPr lang="en-US" sz="1800" noProof="0" dirty="0"/>
              <a:t>Write the equation for an inverse variation and solve for </a:t>
            </a:r>
            <a:r>
              <a:rPr lang="en-US" sz="1800" i="1" noProof="0" dirty="0"/>
              <a:t>k</a:t>
            </a:r>
            <a:r>
              <a:rPr lang="en-US" sz="1800" noProof="0" dirty="0"/>
              <a:t>.</a:t>
            </a:r>
          </a:p>
          <a:p>
            <a:pPr>
              <a:spcAft>
                <a:spcPts val="10800"/>
              </a:spcAft>
            </a:pPr>
            <a:r>
              <a:rPr lang="en-US" sz="1800" b="1" noProof="0" dirty="0"/>
              <a:t>Step 2   </a:t>
            </a:r>
            <a:r>
              <a:rPr lang="en-US" sz="1800" noProof="0" dirty="0"/>
              <a:t>Substitute </a:t>
            </a:r>
            <a:r>
              <a:rPr lang="en-US" sz="1800" i="1" noProof="0" dirty="0"/>
              <a:t>k</a:t>
            </a:r>
            <a:r>
              <a:rPr lang="en-US" sz="1800" noProof="0" dirty="0"/>
              <a:t> = 30 in the inverse variation equation and then find </a:t>
            </a:r>
            <a:r>
              <a:rPr lang="en-US" sz="1800" i="1" noProof="0" dirty="0"/>
              <a:t>y.</a:t>
            </a:r>
          </a:p>
          <a:p>
            <a:r>
              <a:rPr lang="en-US" sz="1800" noProof="0" dirty="0"/>
              <a:t>The equation that represents the inverse relation is               When </a:t>
            </a:r>
            <a:r>
              <a:rPr lang="en-US" sz="1800" i="1" noProof="0" dirty="0"/>
              <a:t>x</a:t>
            </a:r>
            <a:r>
              <a:rPr lang="en-US" sz="1800" noProof="0" dirty="0"/>
              <a:t> = −6, </a:t>
            </a:r>
            <a:r>
              <a:rPr lang="en-US" sz="1800" i="1" noProof="0" dirty="0"/>
              <a:t>y</a:t>
            </a:r>
            <a:r>
              <a:rPr lang="en-US" sz="1800" noProof="0" dirty="0"/>
              <a:t> = −5.</a:t>
            </a:r>
            <a:endParaRPr lang="en-US" sz="1800" b="1" i="1" noProof="0" dirty="0"/>
          </a:p>
          <a:p>
            <a:pPr marL="360000">
              <a:spcAft>
                <a:spcPts val="600"/>
              </a:spcAft>
            </a:pPr>
            <a:endParaRPr lang="en-US" sz="1800" noProof="0" dirty="0">
              <a:solidFill>
                <a:schemeClr val="tx1"/>
              </a:solidFill>
            </a:endParaRPr>
          </a:p>
          <a:p>
            <a:pPr marL="342000">
              <a:spcAft>
                <a:spcPts val="600"/>
              </a:spcAft>
            </a:pPr>
            <a:endParaRPr lang="en-US" noProof="0" dirty="0">
              <a:solidFill>
                <a:srgbClr val="256BB9"/>
              </a:solidFill>
            </a:endParaRPr>
          </a:p>
          <a:p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16068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US" sz="1800" b="1" cap="all" noProof="0" dirty="0">
                <a:solidFill>
                  <a:schemeClr val="bg1"/>
                </a:solidFill>
              </a:rPr>
              <a:t>Example 2</a:t>
            </a:r>
            <a:endParaRPr lang="en-US" sz="1800" cap="all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94DDC7-ACA0-2033-B657-8DAD907883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9351"/>
          <a:stretch/>
        </p:blipFill>
        <p:spPr>
          <a:xfrm>
            <a:off x="991846" y="1733714"/>
            <a:ext cx="941457" cy="112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16DF89-F311-A3AA-421C-4F08F077B30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3301"/>
          <a:stretch/>
        </p:blipFill>
        <p:spPr>
          <a:xfrm>
            <a:off x="2184484" y="3435871"/>
            <a:ext cx="790482" cy="11470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0C4097-4177-7EFD-9768-9005062FC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744" y="4581924"/>
            <a:ext cx="997172" cy="56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07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2026196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US" sz="1800" b="1" noProof="0" dirty="0">
                <a:solidFill>
                  <a:srgbClr val="0078AE"/>
                </a:solidFill>
              </a:rPr>
              <a:t>	</a:t>
            </a:r>
            <a:r>
              <a:rPr lang="en-US" sz="1800" b="1" noProof="0" dirty="0">
                <a:solidFill>
                  <a:srgbClr val="58585A"/>
                </a:solidFill>
              </a:rPr>
              <a:t>Use Inverse Variation</a:t>
            </a: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US" sz="1800" b="1" noProof="0" dirty="0">
                <a:solidFill>
                  <a:srgbClr val="D92B31"/>
                </a:solidFill>
              </a:rPr>
              <a:t>Try It!</a:t>
            </a:r>
            <a:endParaRPr lang="en-US" sz="1800" b="1" noProof="0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 startAt="2"/>
            </a:pPr>
            <a:r>
              <a:rPr lang="en-US" sz="1600" b="1" noProof="0" dirty="0"/>
              <a:t>​</a:t>
            </a:r>
            <a:r>
              <a:rPr lang="en-US" sz="1600" noProof="0" dirty="0"/>
              <a:t>In an inverse variation, </a:t>
            </a:r>
            <a:r>
              <a:rPr lang="en-US" sz="1600" i="1" noProof="0" dirty="0"/>
              <a:t>x</a:t>
            </a:r>
            <a:r>
              <a:rPr lang="en-US" sz="1600" noProof="0" dirty="0"/>
              <a:t> = 6 and            </a:t>
            </a:r>
            <a:endParaRPr lang="en-US" sz="1600" b="1" noProof="0" dirty="0"/>
          </a:p>
          <a:p>
            <a:pPr marL="720000" indent="-360363">
              <a:spcAft>
                <a:spcPts val="1200"/>
              </a:spcAft>
              <a:buAutoNum type="alphaLcPeriod"/>
              <a:tabLst>
                <a:tab pos="1103313" algn="l"/>
              </a:tabLst>
            </a:pPr>
            <a:r>
              <a:rPr lang="en-US" sz="1600" b="1" noProof="0" dirty="0"/>
              <a:t>​</a:t>
            </a:r>
            <a:r>
              <a:rPr lang="en-US" sz="1600" noProof="0" dirty="0"/>
              <a:t>What is the equation that represents the inverse variation?</a:t>
            </a:r>
          </a:p>
          <a:p>
            <a:endParaRPr lang="en-US" sz="1600" noProof="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US" sz="1800" b="1" cap="all" noProof="0" dirty="0">
                <a:solidFill>
                  <a:schemeClr val="bg1"/>
                </a:solidFill>
              </a:rPr>
              <a:t>Example 2</a:t>
            </a:r>
            <a:endParaRPr lang="en-US" sz="1800" cap="all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D2A21B4-F5E8-8DF0-10C0-5300D52C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068" y="1263651"/>
            <a:ext cx="623687" cy="43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6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9473AC69-8AF0-8079-919C-EB5C36683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91F443-0FD7-FF83-4862-D8BF30FE6AA2}"/>
              </a:ext>
            </a:extLst>
          </p:cNvPr>
          <p:cNvSpPr txBox="1"/>
          <p:nvPr/>
        </p:nvSpPr>
        <p:spPr>
          <a:xfrm>
            <a:off x="355758" y="430002"/>
            <a:ext cx="8341433" cy="2349361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US" sz="1800" b="1" noProof="0" dirty="0">
                <a:solidFill>
                  <a:srgbClr val="0078AE"/>
                </a:solidFill>
              </a:rPr>
              <a:t>	</a:t>
            </a:r>
            <a:r>
              <a:rPr lang="en-US" sz="1800" b="1" noProof="0" dirty="0">
                <a:solidFill>
                  <a:srgbClr val="58585A"/>
                </a:solidFill>
              </a:rPr>
              <a:t>Use Inverse Variation</a:t>
            </a: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US" sz="1800" b="1" noProof="0" dirty="0">
                <a:solidFill>
                  <a:srgbClr val="D92B31"/>
                </a:solidFill>
              </a:rPr>
              <a:t>Try It!</a:t>
            </a:r>
            <a:endParaRPr lang="en-US" sz="1800" b="1" noProof="0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 startAt="2"/>
            </a:pPr>
            <a:r>
              <a:rPr lang="en-US" sz="1600" b="1" noProof="0" dirty="0"/>
              <a:t>​</a:t>
            </a:r>
            <a:r>
              <a:rPr lang="en-US" sz="1600" noProof="0" dirty="0"/>
              <a:t>In an inverse variation, </a:t>
            </a:r>
            <a:r>
              <a:rPr lang="en-US" sz="1600" i="1" noProof="0" dirty="0"/>
              <a:t>x</a:t>
            </a:r>
            <a:r>
              <a:rPr lang="en-US" sz="1600" noProof="0" dirty="0"/>
              <a:t> = 6 and            </a:t>
            </a:r>
            <a:endParaRPr lang="en-US" sz="1600" b="1" noProof="0" dirty="0"/>
          </a:p>
          <a:p>
            <a:pPr marL="720000" indent="-360363">
              <a:spcAft>
                <a:spcPts val="1200"/>
              </a:spcAft>
              <a:buAutoNum type="alphaLcPeriod"/>
              <a:tabLst>
                <a:tab pos="1103313" algn="l"/>
              </a:tabLst>
            </a:pPr>
            <a:endParaRPr lang="en-US" sz="1600" noProof="0" dirty="0"/>
          </a:p>
          <a:p>
            <a:pPr marL="359637">
              <a:spcAft>
                <a:spcPts val="600"/>
              </a:spcAft>
              <a:tabLst>
                <a:tab pos="1103313" algn="l"/>
              </a:tabLst>
            </a:pPr>
            <a:r>
              <a:rPr lang="en-US" sz="1600" b="1" noProof="0" dirty="0"/>
              <a:t>b. ​</a:t>
            </a:r>
            <a:r>
              <a:rPr lang="en-US" sz="1600" noProof="0" dirty="0"/>
              <a:t>What is the value of </a:t>
            </a:r>
            <a:r>
              <a:rPr lang="en-US" sz="1600" i="1" noProof="0" dirty="0"/>
              <a:t>y</a:t>
            </a:r>
            <a:r>
              <a:rPr lang="en-US" sz="1600" noProof="0" dirty="0"/>
              <a:t> when </a:t>
            </a:r>
            <a:r>
              <a:rPr lang="en-US" sz="1600" i="1" noProof="0" dirty="0"/>
              <a:t>x</a:t>
            </a:r>
            <a:r>
              <a:rPr lang="en-US" sz="1600" noProof="0" dirty="0"/>
              <a:t> = 15?</a:t>
            </a:r>
            <a:endParaRPr lang="en-US" sz="1600" b="1" noProof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en-US" sz="1600" noProof="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245D67-9998-A783-D48B-1C4FE493CE03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US" sz="1800" b="1" cap="all" noProof="0" dirty="0">
                <a:solidFill>
                  <a:schemeClr val="bg1"/>
                </a:solidFill>
              </a:rPr>
              <a:t>Example 2</a:t>
            </a:r>
            <a:endParaRPr lang="en-US" sz="1800" cap="all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CCEB7F-23DC-A55B-CF63-4D1D2D24245E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92543BD-2886-85F9-B9D6-53B9ADB9E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068" y="1263651"/>
            <a:ext cx="623687" cy="43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6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6E777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5048</TotalTime>
  <Words>1035</Words>
  <Application>Microsoft Office PowerPoint</Application>
  <PresentationFormat>On-screen Show (4:3)</PresentationFormat>
  <Paragraphs>160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Hamilton, Thomas C</dc:creator>
  <cp:lastModifiedBy>Colson, Robert</cp:lastModifiedBy>
  <cp:revision>929</cp:revision>
  <dcterms:created xsi:type="dcterms:W3CDTF">2021-10-25T14:33:33Z</dcterms:created>
  <dcterms:modified xsi:type="dcterms:W3CDTF">2025-03-17T18:06:48Z</dcterms:modified>
</cp:coreProperties>
</file>