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8" r:id="rId3"/>
    <p:sldId id="263" r:id="rId4"/>
    <p:sldId id="275" r:id="rId5"/>
    <p:sldId id="276" r:id="rId6"/>
    <p:sldId id="277" r:id="rId7"/>
    <p:sldId id="279" r:id="rId8"/>
    <p:sldId id="280" r:id="rId9"/>
    <p:sldId id="281" r:id="rId10"/>
    <p:sldId id="282" r:id="rId11"/>
    <p:sldId id="284" r:id="rId12"/>
    <p:sldId id="285" r:id="rId13"/>
    <p:sldId id="286" r:id="rId14"/>
    <p:sldId id="287" r:id="rId15"/>
    <p:sldId id="288" r:id="rId16"/>
    <p:sldId id="289" r:id="rId17"/>
    <p:sldId id="290" r:id="rId18"/>
    <p:sldId id="283" r:id="rId19"/>
    <p:sldId id="273" r:id="rId20"/>
    <p:sldId id="292" r:id="rId21"/>
  </p:sldIdLst>
  <p:sldSz cx="9144000" cy="6858000" type="screen4x3"/>
  <p:notesSz cx="6858000" cy="9144000"/>
  <p:embeddedFontLst>
    <p:embeddedFont>
      <p:font typeface="Calibri" panose="020F05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2">
          <p15:clr>
            <a:srgbClr val="9AA0A6"/>
          </p15:clr>
        </p15:guide>
        <p15:guide id="2" pos="2880">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uBirG7ZPSvPNLrAnDSwPhBAMD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8446"/>
    <a:srgbClr val="C02B43"/>
    <a:srgbClr val="90057A"/>
    <a:srgbClr val="0A7E97"/>
    <a:srgbClr val="58595B"/>
    <a:srgbClr val="137F97"/>
    <a:srgbClr val="D92B31"/>
    <a:srgbClr val="58585A"/>
    <a:srgbClr val="D92B30"/>
    <a:srgbClr val="256B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4558"/>
  </p:normalViewPr>
  <p:slideViewPr>
    <p:cSldViewPr snapToGrid="0">
      <p:cViewPr varScale="1">
        <p:scale>
          <a:sx n="116" d="100"/>
          <a:sy n="116" d="100"/>
        </p:scale>
        <p:origin x="960" y="192"/>
      </p:cViewPr>
      <p:guideLst>
        <p:guide orient="horz" pos="302"/>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bb404171_0_17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10ebb404171_0_1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g10ebb404171_0_1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2344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bb404171_0_17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10ebb404171_0_1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72" name="Google Shape;172;g10ebb404171_0_1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extLst>
      <p:ext uri="{BB962C8B-B14F-4D97-AF65-F5344CB8AC3E}">
        <p14:creationId xmlns:p14="http://schemas.microsoft.com/office/powerpoint/2010/main" val="1020331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bb404171_0_17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10ebb404171_0_1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g10ebb404171_0_1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extLst>
      <p:ext uri="{BB962C8B-B14F-4D97-AF65-F5344CB8AC3E}">
        <p14:creationId xmlns:p14="http://schemas.microsoft.com/office/powerpoint/2010/main" val="2172565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bb404171_0_17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10ebb404171_0_1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g10ebb404171_0_1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extLst>
      <p:ext uri="{BB962C8B-B14F-4D97-AF65-F5344CB8AC3E}">
        <p14:creationId xmlns:p14="http://schemas.microsoft.com/office/powerpoint/2010/main" val="725595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bb404171_0_17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10ebb404171_0_1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72" name="Google Shape;172;g10ebb404171_0_1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extLst>
      <p:ext uri="{BB962C8B-B14F-4D97-AF65-F5344CB8AC3E}">
        <p14:creationId xmlns:p14="http://schemas.microsoft.com/office/powerpoint/2010/main" val="317085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3772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85475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bb404171_0_17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10ebb404171_0_1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g10ebb404171_0_1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2001657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41232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bb404171_0_17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10ebb404171_0_1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72" name="Google Shape;172;g10ebb404171_0_1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extLst>
      <p:ext uri="{BB962C8B-B14F-4D97-AF65-F5344CB8AC3E}">
        <p14:creationId xmlns:p14="http://schemas.microsoft.com/office/powerpoint/2010/main" val="2781563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bb404171_0_17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10ebb404171_0_1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72" name="Google Shape;172;g10ebb404171_0_1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extLst>
      <p:ext uri="{BB962C8B-B14F-4D97-AF65-F5344CB8AC3E}">
        <p14:creationId xmlns:p14="http://schemas.microsoft.com/office/powerpoint/2010/main" val="928020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1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7" name="Google Shape;175;g10ebb404171_0_179">
            <a:extLst>
              <a:ext uri="{FF2B5EF4-FFF2-40B4-BE49-F238E27FC236}">
                <a16:creationId xmlns:a16="http://schemas.microsoft.com/office/drawing/2014/main" id="{FD3CDB3A-FFC8-B14A-BE88-DC4557E54454}"/>
              </a:ext>
            </a:extLst>
          </p:cNvPr>
          <p:cNvSpPr/>
          <p:nvPr userDrawn="1"/>
        </p:nvSpPr>
        <p:spPr>
          <a:xfrm>
            <a:off x="0" y="6352925"/>
            <a:ext cx="9153300" cy="5052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178;g10ebb404171_0_179">
            <a:extLst>
              <a:ext uri="{FF2B5EF4-FFF2-40B4-BE49-F238E27FC236}">
                <a16:creationId xmlns:a16="http://schemas.microsoft.com/office/drawing/2014/main" id="{C23092A7-FD2F-7848-A40F-9A3A2B4511CD}"/>
              </a:ext>
            </a:extLst>
          </p:cNvPr>
          <p:cNvSpPr/>
          <p:nvPr userDrawn="1"/>
        </p:nvSpPr>
        <p:spPr>
          <a:xfrm>
            <a:off x="276474" y="6581700"/>
            <a:ext cx="8622900" cy="221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800" dirty="0">
                <a:solidFill>
                  <a:srgbClr val="595959"/>
                </a:solidFill>
                <a:latin typeface="Arial" panose="020B0604020202020204" pitchFamily="34" charset="0"/>
                <a:ea typeface="Avenir"/>
                <a:cs typeface="Arial" panose="020B0604020202020204" pitchFamily="34" charset="0"/>
                <a:sym typeface="Avenir"/>
              </a:rPr>
              <a:t>Copyright © </a:t>
            </a:r>
            <a:r>
              <a:rPr lang="en-US" sz="800" dirty="0" err="1">
                <a:solidFill>
                  <a:srgbClr val="595959"/>
                </a:solidFill>
                <a:latin typeface="Arial" panose="020B0604020202020204" pitchFamily="34" charset="0"/>
                <a:ea typeface="Avenir"/>
                <a:cs typeface="Arial" panose="020B0604020202020204" pitchFamily="34" charset="0"/>
                <a:sym typeface="Avenir"/>
              </a:rPr>
              <a:t>Savvas</a:t>
            </a:r>
            <a:r>
              <a:rPr lang="en-US" sz="800" dirty="0">
                <a:solidFill>
                  <a:srgbClr val="595959"/>
                </a:solidFill>
                <a:latin typeface="Arial" panose="020B0604020202020204" pitchFamily="34" charset="0"/>
                <a:ea typeface="Avenir"/>
                <a:cs typeface="Arial" panose="020B0604020202020204" pitchFamily="34" charset="0"/>
                <a:sym typeface="Avenir"/>
              </a:rPr>
              <a:t> Learning Company LLC. All Rights Reserved. </a:t>
            </a:r>
            <a:r>
              <a:rPr lang="en-US" sz="800" dirty="0" err="1">
                <a:solidFill>
                  <a:srgbClr val="595959"/>
                </a:solidFill>
                <a:latin typeface="Arial" panose="020B0604020202020204" pitchFamily="34" charset="0"/>
                <a:ea typeface="Avenir"/>
                <a:cs typeface="Arial" panose="020B0604020202020204" pitchFamily="34" charset="0"/>
                <a:sym typeface="Avenir"/>
              </a:rPr>
              <a:t>Savvas</a:t>
            </a:r>
            <a:r>
              <a:rPr lang="en-US" sz="800" dirty="0">
                <a:solidFill>
                  <a:srgbClr val="595959"/>
                </a:solidFill>
                <a:latin typeface="Arial" panose="020B0604020202020204" pitchFamily="34" charset="0"/>
                <a:ea typeface="Avenir"/>
                <a:cs typeface="Arial" panose="020B0604020202020204" pitchFamily="34" charset="0"/>
                <a:sym typeface="Avenir"/>
              </a:rPr>
              <a:t> is not responsible for any modifications made by end users to the content posted in its original format.</a:t>
            </a:r>
            <a:endParaRPr sz="800" dirty="0">
              <a:solidFill>
                <a:srgbClr val="595959"/>
              </a:solidFill>
              <a:latin typeface="Arial" panose="020B0604020202020204" pitchFamily="34" charset="0"/>
              <a:ea typeface="Avenir"/>
              <a:cs typeface="Arial" panose="020B0604020202020204" pitchFamily="34" charset="0"/>
              <a:sym typeface="Avenir"/>
            </a:endParaRPr>
          </a:p>
        </p:txBody>
      </p:sp>
      <p:sp>
        <p:nvSpPr>
          <p:cNvPr id="11" name="Google Shape;174;g10ebb404171_0_179">
            <a:extLst>
              <a:ext uri="{FF2B5EF4-FFF2-40B4-BE49-F238E27FC236}">
                <a16:creationId xmlns:a16="http://schemas.microsoft.com/office/drawing/2014/main" id="{4D281886-AC8C-2540-8EB7-87D378C9FD2A}"/>
              </a:ext>
            </a:extLst>
          </p:cNvPr>
          <p:cNvSpPr/>
          <p:nvPr userDrawn="1"/>
        </p:nvSpPr>
        <p:spPr>
          <a:xfrm rot="10800000">
            <a:off x="7760700" y="-1000"/>
            <a:ext cx="1392600" cy="270300"/>
          </a:xfrm>
          <a:prstGeom prst="round1Rect">
            <a:avLst>
              <a:gd name="adj" fmla="val 16667"/>
            </a:avLst>
          </a:prstGeom>
          <a:solidFill>
            <a:srgbClr val="0B53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77;g10ebb404171_0_179">
            <a:extLst>
              <a:ext uri="{FF2B5EF4-FFF2-40B4-BE49-F238E27FC236}">
                <a16:creationId xmlns:a16="http://schemas.microsoft.com/office/drawing/2014/main" id="{0822B5BD-E7E2-F744-9194-3BF22C6BC3BF}"/>
              </a:ext>
            </a:extLst>
          </p:cNvPr>
          <p:cNvSpPr/>
          <p:nvPr userDrawn="1"/>
        </p:nvSpPr>
        <p:spPr>
          <a:xfrm>
            <a:off x="0" y="-1000"/>
            <a:ext cx="7757700" cy="135300"/>
          </a:xfrm>
          <a:prstGeom prst="rect">
            <a:avLst/>
          </a:prstGeom>
          <a:solidFill>
            <a:srgbClr val="0B53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76;g10ebb404171_0_179">
            <a:extLst>
              <a:ext uri="{FF2B5EF4-FFF2-40B4-BE49-F238E27FC236}">
                <a16:creationId xmlns:a16="http://schemas.microsoft.com/office/drawing/2014/main" id="{A4833768-1218-5848-AC2B-00F2790F9ED5}"/>
              </a:ext>
            </a:extLst>
          </p:cNvPr>
          <p:cNvSpPr/>
          <p:nvPr userDrawn="1"/>
        </p:nvSpPr>
        <p:spPr>
          <a:xfrm>
            <a:off x="7787175" y="81349"/>
            <a:ext cx="1366125" cy="18795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000" b="1" i="0" u="none" strike="noStrike" cap="none" dirty="0">
                <a:solidFill>
                  <a:schemeClr val="lt1"/>
                </a:solidFill>
                <a:latin typeface="Arial"/>
                <a:ea typeface="Arial"/>
                <a:cs typeface="Arial"/>
                <a:sym typeface="Arial"/>
              </a:rPr>
              <a:t>Topic </a:t>
            </a:r>
            <a:r>
              <a:rPr lang="en-US" sz="1000" b="1" dirty="0">
                <a:solidFill>
                  <a:schemeClr val="lt1"/>
                </a:solidFill>
              </a:rPr>
              <a:t>4</a:t>
            </a:r>
            <a:r>
              <a:rPr lang="en-US" sz="1000" b="1" i="0" u="none" strike="noStrike" cap="none" dirty="0">
                <a:solidFill>
                  <a:schemeClr val="lt1"/>
                </a:solidFill>
                <a:latin typeface="Arial"/>
                <a:ea typeface="Arial"/>
                <a:cs typeface="Arial"/>
                <a:sym typeface="Arial"/>
              </a:rPr>
              <a:t>  </a:t>
            </a:r>
            <a:r>
              <a:rPr lang="en-US" sz="1000" b="0" i="0" u="none" strike="noStrike" cap="none" dirty="0">
                <a:solidFill>
                  <a:schemeClr val="lt1"/>
                </a:solidFill>
                <a:latin typeface="Arial"/>
                <a:ea typeface="Arial"/>
                <a:cs typeface="Arial"/>
                <a:sym typeface="Arial"/>
              </a:rPr>
              <a:t>Lesson 3</a:t>
            </a:r>
            <a:endParaRPr sz="1000" b="0" i="0" u="none" strike="noStrike" cap="none" dirty="0">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50.png"/><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3" name="TextBox 2">
            <a:extLst>
              <a:ext uri="{FF2B5EF4-FFF2-40B4-BE49-F238E27FC236}">
                <a16:creationId xmlns:a16="http://schemas.microsoft.com/office/drawing/2014/main" id="{A0A69635-3DB8-9F4E-A50E-054B36AB8B4A}"/>
              </a:ext>
            </a:extLst>
          </p:cNvPr>
          <p:cNvSpPr txBox="1"/>
          <p:nvPr/>
        </p:nvSpPr>
        <p:spPr>
          <a:xfrm>
            <a:off x="353868" y="329857"/>
            <a:ext cx="6844374" cy="400110"/>
          </a:xfrm>
          <a:prstGeom prst="rect">
            <a:avLst/>
          </a:prstGeom>
          <a:noFill/>
        </p:spPr>
        <p:txBody>
          <a:bodyPr wrap="square" rtlCol="0">
            <a:spAutoFit/>
          </a:bodyPr>
          <a:lstStyle/>
          <a:p>
            <a:r>
              <a:rPr lang="en-US" sz="2000" b="1" dirty="0">
                <a:solidFill>
                  <a:srgbClr val="206AAA"/>
                </a:solidFill>
              </a:rPr>
              <a:t>Multiplying and Dividing Rational Expressions</a:t>
            </a:r>
            <a:endParaRPr lang="en-IN" sz="2000" dirty="0">
              <a:solidFill>
                <a:srgbClr val="206AAA"/>
              </a:solidFill>
            </a:endParaRPr>
          </a:p>
        </p:txBody>
      </p:sp>
      <p:sp>
        <p:nvSpPr>
          <p:cNvPr id="29" name="Rounded Rectangle 28">
            <a:extLst>
              <a:ext uri="{FF2B5EF4-FFF2-40B4-BE49-F238E27FC236}">
                <a16:creationId xmlns:a16="http://schemas.microsoft.com/office/drawing/2014/main" id="{06EE5264-7408-674B-8BDC-744261C90E89}"/>
              </a:ext>
            </a:extLst>
          </p:cNvPr>
          <p:cNvSpPr/>
          <p:nvPr/>
        </p:nvSpPr>
        <p:spPr>
          <a:xfrm>
            <a:off x="445055" y="815611"/>
            <a:ext cx="7920000" cy="711039"/>
          </a:xfrm>
          <a:prstGeom prst="round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en-IN" sz="1800" b="1" dirty="0">
                <a:solidFill>
                  <a:srgbClr val="256BB9"/>
                </a:solidFill>
              </a:rPr>
              <a:t>I CAN…</a:t>
            </a:r>
            <a:endParaRPr lang="en-IN" sz="1800" dirty="0">
              <a:solidFill>
                <a:srgbClr val="256BB9"/>
              </a:solidFill>
            </a:endParaRPr>
          </a:p>
          <a:p>
            <a:r>
              <a:rPr lang="en-US" sz="1600" dirty="0">
                <a:solidFill>
                  <a:schemeClr val="tx1"/>
                </a:solidFill>
                <a:latin typeface="Arial" panose="020B0604020202020204" pitchFamily="34" charset="0"/>
                <a:cs typeface="Arial" panose="020B0604020202020204" pitchFamily="34" charset="0"/>
              </a:rPr>
              <a:t>find the product and the quotient of rational expressions.</a:t>
            </a:r>
            <a:endParaRPr lang="en-IN" sz="1600" dirty="0">
              <a:solidFill>
                <a:schemeClr val="tx1"/>
              </a:solidFill>
              <a:latin typeface="Arial" panose="020B0604020202020204" pitchFamily="34" charset="0"/>
              <a:cs typeface="Arial" panose="020B0604020202020204" pitchFamily="34" charset="0"/>
            </a:endParaRPr>
          </a:p>
        </p:txBody>
      </p:sp>
      <p:sp>
        <p:nvSpPr>
          <p:cNvPr id="6" name="Rounded Rectangle 5">
            <a:extLst>
              <a:ext uri="{FF2B5EF4-FFF2-40B4-BE49-F238E27FC236}">
                <a16:creationId xmlns:a16="http://schemas.microsoft.com/office/drawing/2014/main" id="{EBF565AE-266A-5840-8C1E-2C6220422C7A}"/>
              </a:ext>
            </a:extLst>
          </p:cNvPr>
          <p:cNvSpPr/>
          <p:nvPr/>
        </p:nvSpPr>
        <p:spPr>
          <a:xfrm>
            <a:off x="445055" y="1699214"/>
            <a:ext cx="7920000" cy="711039"/>
          </a:xfrm>
          <a:prstGeom prst="round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en-IN" sz="1800" b="1" dirty="0">
                <a:solidFill>
                  <a:srgbClr val="90057A"/>
                </a:solidFill>
              </a:rPr>
              <a:t>VOCABULARY</a:t>
            </a:r>
          </a:p>
          <a:p>
            <a:pPr marL="180000" indent="-180000">
              <a:spcAft>
                <a:spcPts val="300"/>
              </a:spcAf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simplified form of a rational expression</a:t>
            </a:r>
            <a:endParaRPr lang="en-IN" sz="16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1" name="TextBox 10">
            <a:extLst>
              <a:ext uri="{FF2B5EF4-FFF2-40B4-BE49-F238E27FC236}">
                <a16:creationId xmlns:a16="http://schemas.microsoft.com/office/drawing/2014/main" id="{2836C11C-1DAE-B557-C10E-F0C5D2DCECBC}"/>
              </a:ext>
            </a:extLst>
          </p:cNvPr>
          <p:cNvSpPr txBox="1"/>
          <p:nvPr/>
        </p:nvSpPr>
        <p:spPr>
          <a:xfrm>
            <a:off x="401283" y="430002"/>
            <a:ext cx="8341433" cy="2180084"/>
          </a:xfrm>
          <a:prstGeom prst="rect">
            <a:avLst/>
          </a:prstGeom>
          <a:noFill/>
        </p:spPr>
        <p:txBody>
          <a:bodyPr wrap="square" rIns="36000" rtlCol="0">
            <a:spAutoFit/>
          </a:bodyPr>
          <a:lstStyle/>
          <a:p>
            <a:pPr marL="1608138">
              <a:spcAft>
                <a:spcPts val="2000"/>
              </a:spcAft>
              <a:tabLst>
                <a:tab pos="1582738" algn="l"/>
              </a:tabLst>
            </a:pPr>
            <a:r>
              <a:rPr lang="en-US" sz="1800" b="1" dirty="0">
                <a:solidFill>
                  <a:srgbClr val="58585A"/>
                </a:solidFill>
              </a:rPr>
              <a:t>Multiply Rational Expressions</a:t>
            </a:r>
            <a:endParaRPr lang="en-IN" sz="1800" b="1" dirty="0">
              <a:solidFill>
                <a:srgbClr val="58585A"/>
              </a:solidFill>
            </a:endParaRPr>
          </a:p>
          <a:p>
            <a:pPr marL="1476375" indent="-1466850">
              <a:spcAft>
                <a:spcPts val="600"/>
              </a:spcAft>
              <a:tabLst>
                <a:tab pos="1062038" algn="l"/>
                <a:tab pos="1465263" algn="l"/>
              </a:tabLst>
            </a:pPr>
            <a:r>
              <a:rPr lang="en-IN" sz="1800" b="1" dirty="0">
                <a:solidFill>
                  <a:srgbClr val="D92B31"/>
                </a:solidFill>
              </a:rPr>
              <a:t>Try It!</a:t>
            </a:r>
            <a:endParaRPr lang="en-IN" sz="1800" b="1" dirty="0">
              <a:solidFill>
                <a:schemeClr val="tx1"/>
              </a:solidFill>
            </a:endParaRPr>
          </a:p>
          <a:p>
            <a:pPr marL="360000" indent="-378000">
              <a:spcAft>
                <a:spcPts val="1200"/>
              </a:spcAft>
              <a:buFont typeface="+mj-lt"/>
              <a:buAutoNum type="arabicPeriod" startAt="3"/>
            </a:pPr>
            <a:r>
              <a:rPr lang="en-IN" sz="1600" b="1" dirty="0"/>
              <a:t>​</a:t>
            </a:r>
            <a:r>
              <a:rPr lang="en-US" sz="1600" dirty="0"/>
              <a:t>Find the simplified form of each product, and state the domain.</a:t>
            </a:r>
          </a:p>
          <a:p>
            <a:pPr marL="720000" indent="-360000">
              <a:spcAft>
                <a:spcPts val="2400"/>
              </a:spcAft>
              <a:buAutoNum type="alphaLcPeriod"/>
              <a:tabLst>
                <a:tab pos="1103313" algn="l"/>
              </a:tabLst>
            </a:pPr>
            <a:r>
              <a:rPr lang="en-IN" sz="1600" b="1" dirty="0"/>
              <a:t>​</a:t>
            </a:r>
          </a:p>
          <a:p>
            <a:pPr marL="702900" indent="-342900">
              <a:spcAft>
                <a:spcPts val="15000"/>
              </a:spcAft>
              <a:buFont typeface="+mj-lt"/>
              <a:buAutoNum type="alphaLcPeriod"/>
              <a:tabLst>
                <a:tab pos="1103313" algn="l"/>
              </a:tabLst>
            </a:pPr>
            <a:r>
              <a:rPr lang="en-IN" sz="1600" b="1" dirty="0"/>
              <a:t>​</a:t>
            </a:r>
            <a:endParaRPr lang="en-IN" sz="1600" dirty="0">
              <a:solidFill>
                <a:schemeClr val="tx1"/>
              </a:solidFill>
            </a:endParaRPr>
          </a:p>
        </p:txBody>
      </p:sp>
      <p:sp>
        <p:nvSpPr>
          <p:cNvPr id="12" name="Rectangle 11">
            <a:extLst>
              <a:ext uri="{FF2B5EF4-FFF2-40B4-BE49-F238E27FC236}">
                <a16:creationId xmlns:a16="http://schemas.microsoft.com/office/drawing/2014/main" id="{A07FD841-AB76-AED0-6BD9-EF77AB1F451D}"/>
              </a:ext>
            </a:extLst>
          </p:cNvPr>
          <p:cNvSpPr/>
          <p:nvPr/>
        </p:nvSpPr>
        <p:spPr>
          <a:xfrm>
            <a:off x="498271" y="46461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3</a:t>
            </a:r>
            <a:endParaRPr lang="en-US" sz="1800" cap="all" dirty="0"/>
          </a:p>
        </p:txBody>
      </p:sp>
      <p:cxnSp>
        <p:nvCxnSpPr>
          <p:cNvPr id="13" name="Straight Connector 12">
            <a:extLst>
              <a:ext uri="{FF2B5EF4-FFF2-40B4-BE49-F238E27FC236}">
                <a16:creationId xmlns:a16="http://schemas.microsoft.com/office/drawing/2014/main" id="{E3A36229-EEFD-9880-9144-C46EBF2C2A1C}"/>
              </a:ext>
            </a:extLst>
          </p:cNvPr>
          <p:cNvCxnSpPr/>
          <p:nvPr/>
        </p:nvCxnSpPr>
        <p:spPr>
          <a:xfrm>
            <a:off x="470826" y="894900"/>
            <a:ext cx="8304028" cy="0"/>
          </a:xfrm>
          <a:prstGeom prst="line">
            <a:avLst/>
          </a:prstGeom>
          <a:ln w="25400">
            <a:solidFill>
              <a:srgbClr val="0078AE"/>
            </a:solidFill>
            <a:prstDash val="dash"/>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6EF9F99-C1D6-4FD1-3057-8F11AF160A8F}"/>
              </a:ext>
            </a:extLst>
          </p:cNvPr>
          <p:cNvPicPr>
            <a:picLocks noChangeAspect="1"/>
          </p:cNvPicPr>
          <p:nvPr/>
        </p:nvPicPr>
        <p:blipFill>
          <a:blip r:embed="rId3"/>
          <a:stretch>
            <a:fillRect/>
          </a:stretch>
        </p:blipFill>
        <p:spPr>
          <a:xfrm>
            <a:off x="1209183" y="1516839"/>
            <a:ext cx="2145167" cy="667603"/>
          </a:xfrm>
          <a:prstGeom prst="rect">
            <a:avLst/>
          </a:prstGeom>
        </p:spPr>
      </p:pic>
      <p:pic>
        <p:nvPicPr>
          <p:cNvPr id="18" name="Picture 17">
            <a:extLst>
              <a:ext uri="{FF2B5EF4-FFF2-40B4-BE49-F238E27FC236}">
                <a16:creationId xmlns:a16="http://schemas.microsoft.com/office/drawing/2014/main" id="{A41E71C8-E7BD-1DD7-171D-FBAF0CCEAAA2}"/>
              </a:ext>
            </a:extLst>
          </p:cNvPr>
          <p:cNvPicPr>
            <a:picLocks noChangeAspect="1"/>
          </p:cNvPicPr>
          <p:nvPr/>
        </p:nvPicPr>
        <p:blipFill>
          <a:blip r:embed="rId4"/>
          <a:stretch>
            <a:fillRect/>
          </a:stretch>
        </p:blipFill>
        <p:spPr>
          <a:xfrm>
            <a:off x="1209092" y="2088642"/>
            <a:ext cx="2262977" cy="667603"/>
          </a:xfrm>
          <a:prstGeom prst="rect">
            <a:avLst/>
          </a:prstGeom>
        </p:spPr>
      </p:pic>
    </p:spTree>
    <p:extLst>
      <p:ext uri="{BB962C8B-B14F-4D97-AF65-F5344CB8AC3E}">
        <p14:creationId xmlns:p14="http://schemas.microsoft.com/office/powerpoint/2010/main" val="3548102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42408C-700C-E373-A86F-DC255AC0F241}"/>
              </a:ext>
            </a:extLst>
          </p:cNvPr>
          <p:cNvSpPr txBox="1"/>
          <p:nvPr/>
        </p:nvSpPr>
        <p:spPr>
          <a:xfrm>
            <a:off x="355758" y="357173"/>
            <a:ext cx="8321209" cy="743793"/>
          </a:xfrm>
          <a:prstGeom prst="rect">
            <a:avLst/>
          </a:prstGeom>
          <a:noFill/>
        </p:spPr>
        <p:txBody>
          <a:bodyPr wrap="square" rIns="36000" rtlCol="0">
            <a:spAutoFit/>
          </a:bodyPr>
          <a:lstStyle/>
          <a:p>
            <a:pPr marL="1663700">
              <a:spcAft>
                <a:spcPts val="1000"/>
              </a:spcAft>
              <a:tabLst>
                <a:tab pos="1582738" algn="l"/>
              </a:tabLst>
            </a:pPr>
            <a:r>
              <a:rPr lang="en-US" sz="1800" b="1" dirty="0">
                <a:solidFill>
                  <a:srgbClr val="58585A"/>
                </a:solidFill>
              </a:rPr>
              <a:t>Multiply a Rational Expression by a Polynomial</a:t>
            </a:r>
            <a:endParaRPr lang="en-IN" sz="1800" b="1" dirty="0">
              <a:solidFill>
                <a:srgbClr val="58585A"/>
              </a:solidFill>
            </a:endParaRPr>
          </a:p>
          <a:p>
            <a:pPr>
              <a:spcAft>
                <a:spcPts val="1200"/>
              </a:spcAft>
            </a:pPr>
            <a:r>
              <a:rPr lang="en-US" sz="1600" b="1" dirty="0"/>
              <a:t>What is the product of                and </a:t>
            </a:r>
            <a:r>
              <a:rPr lang="en-US" sz="1600" b="1" i="1" dirty="0"/>
              <a:t>x</a:t>
            </a:r>
            <a:r>
              <a:rPr lang="en-US" sz="1600" b="1" baseline="30000" dirty="0"/>
              <a:t>3</a:t>
            </a:r>
            <a:r>
              <a:rPr lang="en-US" sz="1600" b="1" dirty="0"/>
              <a:t> + 4</a:t>
            </a:r>
            <a:r>
              <a:rPr lang="en-US" sz="1600" b="1" i="1" dirty="0"/>
              <a:t>x</a:t>
            </a:r>
            <a:r>
              <a:rPr lang="en-US" sz="1600" b="1" baseline="30000" dirty="0"/>
              <a:t>2</a:t>
            </a:r>
            <a:r>
              <a:rPr lang="en-US" sz="1600" b="1" dirty="0"/>
              <a:t> − 12</a:t>
            </a:r>
            <a:r>
              <a:rPr lang="en-US" sz="1600" b="1" i="1" dirty="0"/>
              <a:t>x</a:t>
            </a:r>
            <a:r>
              <a:rPr lang="en-US" sz="1600" b="1" dirty="0"/>
              <a:t>?</a:t>
            </a:r>
          </a:p>
        </p:txBody>
      </p:sp>
      <p:sp>
        <p:nvSpPr>
          <p:cNvPr id="3" name="Rectangle 2">
            <a:extLst>
              <a:ext uri="{FF2B5EF4-FFF2-40B4-BE49-F238E27FC236}">
                <a16:creationId xmlns:a16="http://schemas.microsoft.com/office/drawing/2014/main" id="{ACB09217-D963-845C-E346-91F10AB3419B}"/>
              </a:ext>
            </a:extLst>
          </p:cNvPr>
          <p:cNvSpPr/>
          <p:nvPr/>
        </p:nvSpPr>
        <p:spPr>
          <a:xfrm>
            <a:off x="452745" y="391783"/>
            <a:ext cx="1480558"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4</a:t>
            </a:r>
            <a:endParaRPr lang="en-US" sz="1800" cap="all" dirty="0"/>
          </a:p>
        </p:txBody>
      </p:sp>
      <p:sp>
        <p:nvSpPr>
          <p:cNvPr id="4" name="Rounded Rectangle 7">
            <a:extLst>
              <a:ext uri="{FF2B5EF4-FFF2-40B4-BE49-F238E27FC236}">
                <a16:creationId xmlns:a16="http://schemas.microsoft.com/office/drawing/2014/main" id="{3A2516D9-2AFF-5B1B-132F-D806E6B93FA9}"/>
              </a:ext>
            </a:extLst>
          </p:cNvPr>
          <p:cNvSpPr/>
          <p:nvPr/>
        </p:nvSpPr>
        <p:spPr>
          <a:xfrm>
            <a:off x="423951" y="4378570"/>
            <a:ext cx="4309828" cy="937094"/>
          </a:xfrm>
          <a:prstGeom prst="round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en-IN" sz="1200" b="1" dirty="0">
                <a:solidFill>
                  <a:srgbClr val="137F97"/>
                </a:solidFill>
              </a:rPr>
              <a:t>COMMON ERROR</a:t>
            </a:r>
          </a:p>
          <a:p>
            <a:r>
              <a:rPr lang="en-US" sz="1200" dirty="0">
                <a:solidFill>
                  <a:schemeClr val="tx1"/>
                </a:solidFill>
              </a:rPr>
              <a:t>Only common factors, not terms, reduce to one. You cannot factor an </a:t>
            </a:r>
            <a:r>
              <a:rPr lang="en-US" sz="1200" i="1" dirty="0">
                <a:solidFill>
                  <a:schemeClr val="tx1"/>
                </a:solidFill>
              </a:rPr>
              <a:t>x</a:t>
            </a:r>
            <a:r>
              <a:rPr lang="en-US" sz="1200" dirty="0">
                <a:solidFill>
                  <a:schemeClr val="tx1"/>
                </a:solidFill>
              </a:rPr>
              <a:t> out of           .</a:t>
            </a:r>
            <a:br>
              <a:rPr lang="en-US" sz="1200" dirty="0">
                <a:solidFill>
                  <a:schemeClr val="tx1"/>
                </a:solidFill>
              </a:rPr>
            </a:br>
            <a:endParaRPr lang="en-IN" sz="12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9FC8921-187A-05C9-D629-9545B475F2DA}"/>
              </a:ext>
            </a:extLst>
          </p:cNvPr>
          <p:cNvPicPr>
            <a:picLocks noChangeAspect="1"/>
          </p:cNvPicPr>
          <p:nvPr/>
        </p:nvPicPr>
        <p:blipFill>
          <a:blip r:embed="rId2"/>
          <a:stretch>
            <a:fillRect/>
          </a:stretch>
        </p:blipFill>
        <p:spPr>
          <a:xfrm>
            <a:off x="2464597" y="507488"/>
            <a:ext cx="1193881" cy="772163"/>
          </a:xfrm>
          <a:prstGeom prst="rect">
            <a:avLst/>
          </a:prstGeom>
        </p:spPr>
      </p:pic>
      <p:pic>
        <p:nvPicPr>
          <p:cNvPr id="8" name="Picture 7">
            <a:extLst>
              <a:ext uri="{FF2B5EF4-FFF2-40B4-BE49-F238E27FC236}">
                <a16:creationId xmlns:a16="http://schemas.microsoft.com/office/drawing/2014/main" id="{4147B50F-D7C4-5172-4607-E6869FE1306B}"/>
              </a:ext>
            </a:extLst>
          </p:cNvPr>
          <p:cNvPicPr>
            <a:picLocks noChangeAspect="1"/>
          </p:cNvPicPr>
          <p:nvPr/>
        </p:nvPicPr>
        <p:blipFill>
          <a:blip r:embed="rId3"/>
          <a:stretch>
            <a:fillRect/>
          </a:stretch>
        </p:blipFill>
        <p:spPr>
          <a:xfrm>
            <a:off x="207684" y="1241752"/>
            <a:ext cx="7024111" cy="2847130"/>
          </a:xfrm>
          <a:prstGeom prst="rect">
            <a:avLst/>
          </a:prstGeom>
        </p:spPr>
      </p:pic>
      <p:pic>
        <p:nvPicPr>
          <p:cNvPr id="10" name="Picture 9">
            <a:extLst>
              <a:ext uri="{FF2B5EF4-FFF2-40B4-BE49-F238E27FC236}">
                <a16:creationId xmlns:a16="http://schemas.microsoft.com/office/drawing/2014/main" id="{FD183075-336F-9B71-E584-BD2156472C1E}"/>
              </a:ext>
            </a:extLst>
          </p:cNvPr>
          <p:cNvPicPr>
            <a:picLocks noChangeAspect="1"/>
          </p:cNvPicPr>
          <p:nvPr/>
        </p:nvPicPr>
        <p:blipFill>
          <a:blip r:embed="rId4"/>
          <a:stretch>
            <a:fillRect/>
          </a:stretch>
        </p:blipFill>
        <p:spPr>
          <a:xfrm>
            <a:off x="1637076" y="4824251"/>
            <a:ext cx="669387" cy="381348"/>
          </a:xfrm>
          <a:prstGeom prst="rect">
            <a:avLst/>
          </a:prstGeom>
        </p:spPr>
      </p:pic>
    </p:spTree>
    <p:extLst>
      <p:ext uri="{BB962C8B-B14F-4D97-AF65-F5344CB8AC3E}">
        <p14:creationId xmlns:p14="http://schemas.microsoft.com/office/powerpoint/2010/main" val="511899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87E816F-317C-5AB4-EEB0-3A6E560CD4CD}"/>
              </a:ext>
            </a:extLst>
          </p:cNvPr>
          <p:cNvSpPr txBox="1"/>
          <p:nvPr/>
        </p:nvSpPr>
        <p:spPr>
          <a:xfrm>
            <a:off x="401283" y="430002"/>
            <a:ext cx="8341433" cy="2180084"/>
          </a:xfrm>
          <a:prstGeom prst="rect">
            <a:avLst/>
          </a:prstGeom>
          <a:noFill/>
        </p:spPr>
        <p:txBody>
          <a:bodyPr wrap="square" rIns="36000" rtlCol="0">
            <a:spAutoFit/>
          </a:bodyPr>
          <a:lstStyle/>
          <a:p>
            <a:pPr marL="1608138">
              <a:spcAft>
                <a:spcPts val="2000"/>
              </a:spcAft>
              <a:tabLst>
                <a:tab pos="1582738" algn="l"/>
              </a:tabLst>
            </a:pPr>
            <a:r>
              <a:rPr lang="en-US" sz="1800" b="1" dirty="0">
                <a:solidFill>
                  <a:srgbClr val="58585A"/>
                </a:solidFill>
              </a:rPr>
              <a:t>Multiply a Rational Expression by a Polynomial</a:t>
            </a:r>
            <a:endParaRPr lang="en-IN" sz="1800" b="1" dirty="0">
              <a:solidFill>
                <a:srgbClr val="58585A"/>
              </a:solidFill>
            </a:endParaRPr>
          </a:p>
          <a:p>
            <a:pPr marL="1476375" indent="-1466850">
              <a:spcAft>
                <a:spcPts val="600"/>
              </a:spcAft>
              <a:tabLst>
                <a:tab pos="1062038" algn="l"/>
                <a:tab pos="1465263" algn="l"/>
              </a:tabLst>
            </a:pPr>
            <a:r>
              <a:rPr lang="en-IN" sz="1800" b="1" dirty="0">
                <a:solidFill>
                  <a:srgbClr val="D92B31"/>
                </a:solidFill>
              </a:rPr>
              <a:t>Try It!</a:t>
            </a:r>
            <a:endParaRPr lang="en-IN" sz="1800" b="1" dirty="0">
              <a:solidFill>
                <a:schemeClr val="tx1"/>
              </a:solidFill>
            </a:endParaRPr>
          </a:p>
          <a:p>
            <a:pPr marL="360000" indent="-378000">
              <a:spcAft>
                <a:spcPts val="1200"/>
              </a:spcAft>
              <a:buFont typeface="+mj-lt"/>
              <a:buAutoNum type="arabicPeriod" startAt="4"/>
            </a:pPr>
            <a:r>
              <a:rPr lang="en-IN" sz="1600" b="1" dirty="0"/>
              <a:t>​</a:t>
            </a:r>
            <a:r>
              <a:rPr lang="en-US" sz="1600" dirty="0"/>
              <a:t>Find the simplified form of each product and the domain.</a:t>
            </a:r>
          </a:p>
          <a:p>
            <a:pPr marL="720000" indent="-360000">
              <a:spcAft>
                <a:spcPts val="2400"/>
              </a:spcAft>
              <a:buAutoNum type="alphaLcPeriod"/>
              <a:tabLst>
                <a:tab pos="1103313" algn="l"/>
              </a:tabLst>
            </a:pPr>
            <a:r>
              <a:rPr lang="en-IN" sz="1600" b="1" dirty="0"/>
              <a:t>​</a:t>
            </a:r>
          </a:p>
          <a:p>
            <a:pPr marL="702900" indent="-342900">
              <a:spcAft>
                <a:spcPts val="15000"/>
              </a:spcAft>
              <a:buFont typeface="+mj-lt"/>
              <a:buAutoNum type="alphaLcPeriod"/>
              <a:tabLst>
                <a:tab pos="1103313" algn="l"/>
              </a:tabLst>
            </a:pPr>
            <a:r>
              <a:rPr lang="en-IN" sz="1600" b="1" dirty="0"/>
              <a:t>​</a:t>
            </a:r>
            <a:endParaRPr lang="en-IN" sz="1600" dirty="0">
              <a:solidFill>
                <a:schemeClr val="tx1"/>
              </a:solidFill>
            </a:endParaRPr>
          </a:p>
        </p:txBody>
      </p:sp>
      <p:sp>
        <p:nvSpPr>
          <p:cNvPr id="12" name="Rectangle 11">
            <a:extLst>
              <a:ext uri="{FF2B5EF4-FFF2-40B4-BE49-F238E27FC236}">
                <a16:creationId xmlns:a16="http://schemas.microsoft.com/office/drawing/2014/main" id="{2B076FF4-B947-806F-2B14-101AE37CCF56}"/>
              </a:ext>
            </a:extLst>
          </p:cNvPr>
          <p:cNvSpPr/>
          <p:nvPr/>
        </p:nvSpPr>
        <p:spPr>
          <a:xfrm>
            <a:off x="498271" y="46461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4</a:t>
            </a:r>
            <a:endParaRPr lang="en-US" sz="1800" cap="all" dirty="0"/>
          </a:p>
        </p:txBody>
      </p:sp>
      <p:cxnSp>
        <p:nvCxnSpPr>
          <p:cNvPr id="13" name="Straight Connector 12">
            <a:extLst>
              <a:ext uri="{FF2B5EF4-FFF2-40B4-BE49-F238E27FC236}">
                <a16:creationId xmlns:a16="http://schemas.microsoft.com/office/drawing/2014/main" id="{E8AB1F4B-FA39-B322-3E4B-9B63C52D4C21}"/>
              </a:ext>
            </a:extLst>
          </p:cNvPr>
          <p:cNvCxnSpPr/>
          <p:nvPr/>
        </p:nvCxnSpPr>
        <p:spPr>
          <a:xfrm>
            <a:off x="470826" y="894900"/>
            <a:ext cx="8304028" cy="0"/>
          </a:xfrm>
          <a:prstGeom prst="line">
            <a:avLst/>
          </a:prstGeom>
          <a:ln w="25400">
            <a:solidFill>
              <a:srgbClr val="0078AE"/>
            </a:solidFill>
            <a:prstDash val="dash"/>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FF4E15C-3453-BF41-75F7-398D0E48DE11}"/>
              </a:ext>
            </a:extLst>
          </p:cNvPr>
          <p:cNvPicPr>
            <a:picLocks noChangeAspect="1"/>
          </p:cNvPicPr>
          <p:nvPr/>
        </p:nvPicPr>
        <p:blipFill>
          <a:blip r:embed="rId2"/>
          <a:stretch>
            <a:fillRect/>
          </a:stretch>
        </p:blipFill>
        <p:spPr>
          <a:xfrm>
            <a:off x="1215054" y="2024759"/>
            <a:ext cx="2581072" cy="831558"/>
          </a:xfrm>
          <a:prstGeom prst="rect">
            <a:avLst/>
          </a:prstGeom>
        </p:spPr>
      </p:pic>
      <p:pic>
        <p:nvPicPr>
          <p:cNvPr id="18" name="Picture 17">
            <a:extLst>
              <a:ext uri="{FF2B5EF4-FFF2-40B4-BE49-F238E27FC236}">
                <a16:creationId xmlns:a16="http://schemas.microsoft.com/office/drawing/2014/main" id="{7771D614-CEAC-16ED-5876-68ABCBED01DD}"/>
              </a:ext>
            </a:extLst>
          </p:cNvPr>
          <p:cNvPicPr>
            <a:picLocks noChangeAspect="1"/>
          </p:cNvPicPr>
          <p:nvPr/>
        </p:nvPicPr>
        <p:blipFill>
          <a:blip r:embed="rId3"/>
          <a:stretch>
            <a:fillRect/>
          </a:stretch>
        </p:blipFill>
        <p:spPr>
          <a:xfrm>
            <a:off x="1228977" y="1450153"/>
            <a:ext cx="3245239" cy="831558"/>
          </a:xfrm>
          <a:prstGeom prst="rect">
            <a:avLst/>
          </a:prstGeom>
        </p:spPr>
      </p:pic>
    </p:spTree>
    <p:extLst>
      <p:ext uri="{BB962C8B-B14F-4D97-AF65-F5344CB8AC3E}">
        <p14:creationId xmlns:p14="http://schemas.microsoft.com/office/powerpoint/2010/main" val="2298404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40F7BF-6BAF-35A5-090F-75EB3636464F}"/>
              </a:ext>
            </a:extLst>
          </p:cNvPr>
          <p:cNvSpPr txBox="1"/>
          <p:nvPr/>
        </p:nvSpPr>
        <p:spPr>
          <a:xfrm>
            <a:off x="355758" y="371581"/>
            <a:ext cx="8321209" cy="743793"/>
          </a:xfrm>
          <a:prstGeom prst="rect">
            <a:avLst/>
          </a:prstGeom>
          <a:noFill/>
        </p:spPr>
        <p:txBody>
          <a:bodyPr wrap="square" rIns="36000" rtlCol="0">
            <a:spAutoFit/>
          </a:bodyPr>
          <a:lstStyle/>
          <a:p>
            <a:pPr marL="1608138">
              <a:spcAft>
                <a:spcPts val="1000"/>
              </a:spcAft>
              <a:tabLst>
                <a:tab pos="1582738" algn="l"/>
              </a:tabLst>
            </a:pPr>
            <a:r>
              <a:rPr lang="fr-FR" sz="1800" b="1" dirty="0" err="1">
                <a:solidFill>
                  <a:srgbClr val="58585A"/>
                </a:solidFill>
              </a:rPr>
              <a:t>Divide</a:t>
            </a:r>
            <a:r>
              <a:rPr lang="fr-FR" sz="1800" b="1" dirty="0">
                <a:solidFill>
                  <a:srgbClr val="58585A"/>
                </a:solidFill>
              </a:rPr>
              <a:t> Rational Expressions</a:t>
            </a:r>
            <a:endParaRPr lang="en-IN" sz="1800" b="1" dirty="0">
              <a:solidFill>
                <a:srgbClr val="58585A"/>
              </a:solidFill>
            </a:endParaRPr>
          </a:p>
          <a:p>
            <a:pPr>
              <a:spcAft>
                <a:spcPts val="22600"/>
              </a:spcAft>
            </a:pPr>
            <a:r>
              <a:rPr lang="en-IN" sz="1600" b="1" dirty="0">
                <a:solidFill>
                  <a:schemeClr val="tx1"/>
                </a:solidFill>
              </a:rPr>
              <a:t>​</a:t>
            </a:r>
            <a:r>
              <a:rPr lang="en-US" sz="1600" b="1" dirty="0"/>
              <a:t>What is the quotient of    </a:t>
            </a:r>
            <a:r>
              <a:rPr lang="it-IT" sz="1600" b="1" dirty="0"/>
              <a:t>                      </a:t>
            </a:r>
            <a:r>
              <a:rPr lang="en-US" sz="1600" b="1" dirty="0"/>
              <a:t>and</a:t>
            </a:r>
            <a:endParaRPr lang="mr-IN" sz="1600" b="1" dirty="0"/>
          </a:p>
        </p:txBody>
      </p:sp>
      <p:sp>
        <p:nvSpPr>
          <p:cNvPr id="3" name="Rectangle 2">
            <a:extLst>
              <a:ext uri="{FF2B5EF4-FFF2-40B4-BE49-F238E27FC236}">
                <a16:creationId xmlns:a16="http://schemas.microsoft.com/office/drawing/2014/main" id="{96BFD257-5C7E-C54E-FBDB-E8F092A83926}"/>
              </a:ext>
            </a:extLst>
          </p:cNvPr>
          <p:cNvSpPr/>
          <p:nvPr/>
        </p:nvSpPr>
        <p:spPr>
          <a:xfrm>
            <a:off x="452746" y="41414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5</a:t>
            </a:r>
            <a:endParaRPr lang="en-US" sz="1800" cap="all" dirty="0"/>
          </a:p>
        </p:txBody>
      </p:sp>
      <p:pic>
        <p:nvPicPr>
          <p:cNvPr id="5" name="Picture 4">
            <a:extLst>
              <a:ext uri="{FF2B5EF4-FFF2-40B4-BE49-F238E27FC236}">
                <a16:creationId xmlns:a16="http://schemas.microsoft.com/office/drawing/2014/main" id="{026FA376-8F20-7BFC-C6D9-AF5D616979B1}"/>
              </a:ext>
            </a:extLst>
          </p:cNvPr>
          <p:cNvPicPr>
            <a:picLocks noChangeAspect="1"/>
          </p:cNvPicPr>
          <p:nvPr/>
        </p:nvPicPr>
        <p:blipFill>
          <a:blip r:embed="rId2"/>
          <a:stretch>
            <a:fillRect/>
          </a:stretch>
        </p:blipFill>
        <p:spPr>
          <a:xfrm>
            <a:off x="2656611" y="741238"/>
            <a:ext cx="1477116" cy="517661"/>
          </a:xfrm>
          <a:prstGeom prst="rect">
            <a:avLst/>
          </a:prstGeom>
        </p:spPr>
      </p:pic>
      <p:pic>
        <p:nvPicPr>
          <p:cNvPr id="7" name="Picture 6">
            <a:extLst>
              <a:ext uri="{FF2B5EF4-FFF2-40B4-BE49-F238E27FC236}">
                <a16:creationId xmlns:a16="http://schemas.microsoft.com/office/drawing/2014/main" id="{3407F647-9A78-3FD6-D318-B47FDDBB883D}"/>
              </a:ext>
            </a:extLst>
          </p:cNvPr>
          <p:cNvPicPr>
            <a:picLocks noChangeAspect="1"/>
          </p:cNvPicPr>
          <p:nvPr/>
        </p:nvPicPr>
        <p:blipFill>
          <a:blip r:embed="rId3"/>
          <a:stretch>
            <a:fillRect/>
          </a:stretch>
        </p:blipFill>
        <p:spPr>
          <a:xfrm>
            <a:off x="4450890" y="740417"/>
            <a:ext cx="1160272" cy="517661"/>
          </a:xfrm>
          <a:prstGeom prst="rect">
            <a:avLst/>
          </a:prstGeom>
        </p:spPr>
      </p:pic>
      <p:pic>
        <p:nvPicPr>
          <p:cNvPr id="9" name="Picture 8">
            <a:extLst>
              <a:ext uri="{FF2B5EF4-FFF2-40B4-BE49-F238E27FC236}">
                <a16:creationId xmlns:a16="http://schemas.microsoft.com/office/drawing/2014/main" id="{B2BAC0E6-39A9-041D-DA8A-FA290397AE51}"/>
              </a:ext>
            </a:extLst>
          </p:cNvPr>
          <p:cNvPicPr>
            <a:picLocks noChangeAspect="1"/>
          </p:cNvPicPr>
          <p:nvPr/>
        </p:nvPicPr>
        <p:blipFill>
          <a:blip r:embed="rId4"/>
          <a:stretch>
            <a:fillRect/>
          </a:stretch>
        </p:blipFill>
        <p:spPr>
          <a:xfrm>
            <a:off x="284694" y="1246613"/>
            <a:ext cx="7024111" cy="3529906"/>
          </a:xfrm>
          <a:prstGeom prst="rect">
            <a:avLst/>
          </a:prstGeom>
        </p:spPr>
      </p:pic>
      <p:sp>
        <p:nvSpPr>
          <p:cNvPr id="10" name="Rounded Rectangle 15">
            <a:extLst>
              <a:ext uri="{FF2B5EF4-FFF2-40B4-BE49-F238E27FC236}">
                <a16:creationId xmlns:a16="http://schemas.microsoft.com/office/drawing/2014/main" id="{98DE9539-077F-1A52-485E-DAD38D144B93}"/>
              </a:ext>
            </a:extLst>
          </p:cNvPr>
          <p:cNvSpPr/>
          <p:nvPr/>
        </p:nvSpPr>
        <p:spPr>
          <a:xfrm>
            <a:off x="762001" y="4691858"/>
            <a:ext cx="4495799" cy="1556542"/>
          </a:xfrm>
          <a:prstGeom prst="round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x-none" sz="1200" b="1" dirty="0">
                <a:solidFill>
                  <a:srgbClr val="C02B43"/>
                </a:solidFill>
              </a:rPr>
              <a:t>USE STRUCTURE</a:t>
            </a:r>
            <a:endParaRPr lang="en-IN" sz="1200" b="1" dirty="0">
              <a:solidFill>
                <a:srgbClr val="C02B43"/>
              </a:solidFill>
            </a:endParaRPr>
          </a:p>
          <a:p>
            <a:r>
              <a:rPr lang="en-US" sz="1200" dirty="0">
                <a:solidFill>
                  <a:schemeClr val="tx1"/>
                </a:solidFill>
              </a:rPr>
              <a:t>This division problem could be written as a complex fraction.</a:t>
            </a:r>
          </a:p>
          <a:p>
            <a:endParaRPr lang="en-US" sz="1200" dirty="0">
              <a:solidFill>
                <a:schemeClr val="tx1"/>
              </a:solidFill>
            </a:endParaRPr>
          </a:p>
          <a:p>
            <a:endParaRPr lang="en-US" sz="1200" dirty="0">
              <a:solidFill>
                <a:schemeClr val="tx1"/>
              </a:solidFill>
            </a:endParaRPr>
          </a:p>
          <a:p>
            <a:endParaRPr lang="en-US" sz="1200" dirty="0">
              <a:solidFill>
                <a:schemeClr val="tx1"/>
              </a:solidFill>
              <a:latin typeface="Arial" panose="020B0604020202020204" pitchFamily="34" charset="0"/>
              <a:cs typeface="Arial" panose="020B0604020202020204" pitchFamily="34" charset="0"/>
            </a:endParaRPr>
          </a:p>
          <a:p>
            <a:endParaRPr lang="en-US" sz="1200" dirty="0">
              <a:solidFill>
                <a:schemeClr val="tx1"/>
              </a:solidFill>
              <a:latin typeface="Arial" panose="020B0604020202020204" pitchFamily="34" charset="0"/>
              <a:cs typeface="Arial" panose="020B0604020202020204" pitchFamily="34" charset="0"/>
            </a:endParaRPr>
          </a:p>
          <a:p>
            <a:r>
              <a:rPr lang="en-US" sz="1200" dirty="0">
                <a:solidFill>
                  <a:schemeClr val="tx1"/>
                </a:solidFill>
                <a:latin typeface="Arial" panose="020B0604020202020204" pitchFamily="34" charset="0"/>
                <a:cs typeface="Arial" panose="020B0604020202020204" pitchFamily="34" charset="0"/>
              </a:rPr>
              <a:t>You can rewrite any complex fraction as a division statement.</a:t>
            </a:r>
            <a:endParaRPr lang="en-IN" sz="1200" dirty="0">
              <a:solidFill>
                <a:schemeClr val="tx1"/>
              </a:solidFill>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5E07A3E1-1312-E918-4981-3DF72CE071E4}"/>
              </a:ext>
            </a:extLst>
          </p:cNvPr>
          <p:cNvPicPr>
            <a:picLocks noChangeAspect="1"/>
          </p:cNvPicPr>
          <p:nvPr/>
        </p:nvPicPr>
        <p:blipFill>
          <a:blip r:embed="rId5"/>
          <a:stretch>
            <a:fillRect/>
          </a:stretch>
        </p:blipFill>
        <p:spPr>
          <a:xfrm>
            <a:off x="870126" y="5223952"/>
            <a:ext cx="1237354" cy="774868"/>
          </a:xfrm>
          <a:prstGeom prst="rect">
            <a:avLst/>
          </a:prstGeom>
        </p:spPr>
      </p:pic>
    </p:spTree>
    <p:extLst>
      <p:ext uri="{BB962C8B-B14F-4D97-AF65-F5344CB8AC3E}">
        <p14:creationId xmlns:p14="http://schemas.microsoft.com/office/powerpoint/2010/main" val="698381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6C957C6-BBCE-3D55-CB9E-B7FAEE514C8A}"/>
              </a:ext>
            </a:extLst>
          </p:cNvPr>
          <p:cNvSpPr txBox="1"/>
          <p:nvPr/>
        </p:nvSpPr>
        <p:spPr>
          <a:xfrm>
            <a:off x="401283" y="430002"/>
            <a:ext cx="8341433" cy="2180084"/>
          </a:xfrm>
          <a:prstGeom prst="rect">
            <a:avLst/>
          </a:prstGeom>
          <a:noFill/>
        </p:spPr>
        <p:txBody>
          <a:bodyPr wrap="square" rIns="36000" rtlCol="0">
            <a:spAutoFit/>
          </a:bodyPr>
          <a:lstStyle/>
          <a:p>
            <a:pPr marL="1608138">
              <a:spcAft>
                <a:spcPts val="2000"/>
              </a:spcAft>
              <a:tabLst>
                <a:tab pos="1582738" algn="l"/>
              </a:tabLst>
            </a:pPr>
            <a:r>
              <a:rPr lang="en-US" sz="1800" b="1" dirty="0">
                <a:solidFill>
                  <a:srgbClr val="58585A"/>
                </a:solidFill>
              </a:rPr>
              <a:t>Divide Rational Expressions</a:t>
            </a:r>
            <a:endParaRPr lang="en-IN" sz="1800" b="1" dirty="0">
              <a:solidFill>
                <a:srgbClr val="58585A"/>
              </a:solidFill>
            </a:endParaRPr>
          </a:p>
          <a:p>
            <a:pPr marL="1476375" indent="-1466850">
              <a:spcAft>
                <a:spcPts val="600"/>
              </a:spcAft>
              <a:tabLst>
                <a:tab pos="1062038" algn="l"/>
                <a:tab pos="1465263" algn="l"/>
              </a:tabLst>
            </a:pPr>
            <a:r>
              <a:rPr lang="en-IN" sz="1800" b="1" dirty="0">
                <a:solidFill>
                  <a:srgbClr val="D92B31"/>
                </a:solidFill>
              </a:rPr>
              <a:t>Try It!</a:t>
            </a:r>
            <a:endParaRPr lang="en-IN" sz="1800" b="1" dirty="0">
              <a:solidFill>
                <a:schemeClr val="tx1"/>
              </a:solidFill>
            </a:endParaRPr>
          </a:p>
          <a:p>
            <a:pPr marL="360000" indent="-378000">
              <a:spcAft>
                <a:spcPts val="1200"/>
              </a:spcAft>
              <a:buFont typeface="+mj-lt"/>
              <a:buAutoNum type="arabicPeriod" startAt="5"/>
            </a:pPr>
            <a:r>
              <a:rPr lang="en-IN" sz="1600" b="1" dirty="0"/>
              <a:t>​</a:t>
            </a:r>
            <a:r>
              <a:rPr lang="en-US" sz="1600" dirty="0"/>
              <a:t>Find the simplified quotient and the domain of each expression.</a:t>
            </a:r>
          </a:p>
          <a:p>
            <a:pPr marL="720000" indent="-360000">
              <a:spcAft>
                <a:spcPts val="2400"/>
              </a:spcAft>
              <a:buAutoNum type="alphaLcPeriod"/>
              <a:tabLst>
                <a:tab pos="1103313" algn="l"/>
              </a:tabLst>
            </a:pPr>
            <a:r>
              <a:rPr lang="en-IN" sz="1600" b="1" dirty="0"/>
              <a:t>​</a:t>
            </a:r>
          </a:p>
          <a:p>
            <a:pPr marL="702900" indent="-342900">
              <a:spcAft>
                <a:spcPts val="15000"/>
              </a:spcAft>
              <a:buFont typeface="+mj-lt"/>
              <a:buAutoNum type="alphaLcPeriod"/>
              <a:tabLst>
                <a:tab pos="1103313" algn="l"/>
              </a:tabLst>
            </a:pPr>
            <a:r>
              <a:rPr lang="en-IN" sz="1600" b="1" dirty="0"/>
              <a:t>​</a:t>
            </a:r>
            <a:endParaRPr lang="en-IN" sz="1600" dirty="0">
              <a:solidFill>
                <a:schemeClr val="tx1"/>
              </a:solidFill>
            </a:endParaRPr>
          </a:p>
        </p:txBody>
      </p:sp>
      <p:sp>
        <p:nvSpPr>
          <p:cNvPr id="11" name="Rectangle 10">
            <a:extLst>
              <a:ext uri="{FF2B5EF4-FFF2-40B4-BE49-F238E27FC236}">
                <a16:creationId xmlns:a16="http://schemas.microsoft.com/office/drawing/2014/main" id="{817A6926-FA2E-5E58-0D13-F657014F9FC4}"/>
              </a:ext>
            </a:extLst>
          </p:cNvPr>
          <p:cNvSpPr/>
          <p:nvPr/>
        </p:nvSpPr>
        <p:spPr>
          <a:xfrm>
            <a:off x="498271" y="46461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5</a:t>
            </a:r>
            <a:endParaRPr lang="en-US" sz="1800" cap="all" dirty="0"/>
          </a:p>
        </p:txBody>
      </p:sp>
      <p:cxnSp>
        <p:nvCxnSpPr>
          <p:cNvPr id="13" name="Straight Connector 12">
            <a:extLst>
              <a:ext uri="{FF2B5EF4-FFF2-40B4-BE49-F238E27FC236}">
                <a16:creationId xmlns:a16="http://schemas.microsoft.com/office/drawing/2014/main" id="{3019802E-451F-D3B2-E49C-2308377FED4E}"/>
              </a:ext>
            </a:extLst>
          </p:cNvPr>
          <p:cNvCxnSpPr/>
          <p:nvPr/>
        </p:nvCxnSpPr>
        <p:spPr>
          <a:xfrm>
            <a:off x="470826" y="894900"/>
            <a:ext cx="8304028" cy="0"/>
          </a:xfrm>
          <a:prstGeom prst="line">
            <a:avLst/>
          </a:prstGeom>
          <a:ln w="25400">
            <a:solidFill>
              <a:srgbClr val="0078AE"/>
            </a:solidFill>
            <a:prstDash val="dash"/>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1E885F7-7BE6-FCB1-2FA4-E0A6968EC972}"/>
              </a:ext>
            </a:extLst>
          </p:cNvPr>
          <p:cNvPicPr>
            <a:picLocks noChangeAspect="1"/>
          </p:cNvPicPr>
          <p:nvPr/>
        </p:nvPicPr>
        <p:blipFill>
          <a:blip r:embed="rId2"/>
          <a:stretch>
            <a:fillRect/>
          </a:stretch>
        </p:blipFill>
        <p:spPr>
          <a:xfrm>
            <a:off x="1196948" y="2026891"/>
            <a:ext cx="2046495" cy="734363"/>
          </a:xfrm>
          <a:prstGeom prst="rect">
            <a:avLst/>
          </a:prstGeom>
        </p:spPr>
      </p:pic>
      <p:pic>
        <p:nvPicPr>
          <p:cNvPr id="18" name="Picture 17">
            <a:extLst>
              <a:ext uri="{FF2B5EF4-FFF2-40B4-BE49-F238E27FC236}">
                <a16:creationId xmlns:a16="http://schemas.microsoft.com/office/drawing/2014/main" id="{528312EE-9010-1F9D-1A82-62AD30A1E8A0}"/>
              </a:ext>
            </a:extLst>
          </p:cNvPr>
          <p:cNvPicPr>
            <a:picLocks noChangeAspect="1"/>
          </p:cNvPicPr>
          <p:nvPr/>
        </p:nvPicPr>
        <p:blipFill>
          <a:blip r:embed="rId3"/>
          <a:stretch>
            <a:fillRect/>
          </a:stretch>
        </p:blipFill>
        <p:spPr>
          <a:xfrm>
            <a:off x="1205016" y="1442053"/>
            <a:ext cx="2311085" cy="750562"/>
          </a:xfrm>
          <a:prstGeom prst="rect">
            <a:avLst/>
          </a:prstGeom>
        </p:spPr>
      </p:pic>
    </p:spTree>
    <p:extLst>
      <p:ext uri="{BB962C8B-B14F-4D97-AF65-F5344CB8AC3E}">
        <p14:creationId xmlns:p14="http://schemas.microsoft.com/office/powerpoint/2010/main" val="2096086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ADFB18-4611-C825-C69A-D31437798B8F}"/>
              </a:ext>
            </a:extLst>
          </p:cNvPr>
          <p:cNvSpPr txBox="1"/>
          <p:nvPr/>
        </p:nvSpPr>
        <p:spPr>
          <a:xfrm>
            <a:off x="355758" y="706927"/>
            <a:ext cx="8321209" cy="1236236"/>
          </a:xfrm>
          <a:prstGeom prst="rect">
            <a:avLst/>
          </a:prstGeom>
          <a:noFill/>
        </p:spPr>
        <p:txBody>
          <a:bodyPr wrap="square" rIns="36000" rtlCol="0">
            <a:spAutoFit/>
          </a:bodyPr>
          <a:lstStyle/>
          <a:p>
            <a:pPr marL="1608138">
              <a:spcAft>
                <a:spcPts val="1000"/>
              </a:spcAft>
              <a:tabLst>
                <a:tab pos="1582738" algn="l"/>
              </a:tabLst>
            </a:pPr>
            <a:r>
              <a:rPr lang="en-US" sz="1800" b="1" dirty="0">
                <a:solidFill>
                  <a:srgbClr val="58585A"/>
                </a:solidFill>
              </a:rPr>
              <a:t>Use Division of Rational Expressions</a:t>
            </a:r>
          </a:p>
          <a:p>
            <a:r>
              <a:rPr lang="en-US" sz="1600" b="1" dirty="0"/>
              <a:t>A company is evaluating two packaging options for its product line. The </a:t>
            </a:r>
          </a:p>
          <a:p>
            <a:r>
              <a:rPr lang="en-US" sz="1600" b="1" dirty="0"/>
              <a:t>more efficient design will have the lesser ratio of surface area to volume. </a:t>
            </a:r>
          </a:p>
          <a:p>
            <a:r>
              <a:rPr lang="en-US" sz="1600" b="1" dirty="0"/>
              <a:t>Should the company use packages that are cylinders or rectangular prisms?</a:t>
            </a:r>
            <a:endParaRPr lang="en-US" b="1" dirty="0"/>
          </a:p>
        </p:txBody>
      </p:sp>
      <p:sp>
        <p:nvSpPr>
          <p:cNvPr id="3" name="Rectangle 2">
            <a:extLst>
              <a:ext uri="{FF2B5EF4-FFF2-40B4-BE49-F238E27FC236}">
                <a16:creationId xmlns:a16="http://schemas.microsoft.com/office/drawing/2014/main" id="{7D482A2A-6B55-FDB8-4B4E-59DE22B784D5}"/>
              </a:ext>
            </a:extLst>
          </p:cNvPr>
          <p:cNvSpPr/>
          <p:nvPr/>
        </p:nvSpPr>
        <p:spPr>
          <a:xfrm>
            <a:off x="452746" y="749488"/>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6</a:t>
            </a:r>
            <a:endParaRPr lang="en-US" sz="1800" cap="all" dirty="0"/>
          </a:p>
        </p:txBody>
      </p:sp>
      <p:sp>
        <p:nvSpPr>
          <p:cNvPr id="4" name="TextBox 3">
            <a:extLst>
              <a:ext uri="{FF2B5EF4-FFF2-40B4-BE49-F238E27FC236}">
                <a16:creationId xmlns:a16="http://schemas.microsoft.com/office/drawing/2014/main" id="{B17C2A60-36DC-6914-3A86-F7054DE4C516}"/>
              </a:ext>
            </a:extLst>
          </p:cNvPr>
          <p:cNvSpPr txBox="1"/>
          <p:nvPr/>
        </p:nvSpPr>
        <p:spPr>
          <a:xfrm>
            <a:off x="355758" y="351588"/>
            <a:ext cx="8341433" cy="369332"/>
          </a:xfrm>
          <a:prstGeom prst="rect">
            <a:avLst/>
          </a:prstGeom>
          <a:noFill/>
        </p:spPr>
        <p:txBody>
          <a:bodyPr wrap="square" rIns="36000" rtlCol="0">
            <a:spAutoFit/>
          </a:bodyPr>
          <a:lstStyle/>
          <a:p>
            <a:r>
              <a:rPr lang="en-IN" sz="1800" b="1" dirty="0">
                <a:solidFill>
                  <a:srgbClr val="137F97"/>
                </a:solidFill>
              </a:rPr>
              <a:t>APPLICATION</a:t>
            </a:r>
            <a:endParaRPr lang="en-IN" sz="1800" dirty="0">
              <a:solidFill>
                <a:srgbClr val="137F97"/>
              </a:solidFill>
            </a:endParaRPr>
          </a:p>
        </p:txBody>
      </p:sp>
      <p:pic>
        <p:nvPicPr>
          <p:cNvPr id="5" name="Picture 4" descr="IMG740465_T04.png">
            <a:extLst>
              <a:ext uri="{FF2B5EF4-FFF2-40B4-BE49-F238E27FC236}">
                <a16:creationId xmlns:a16="http://schemas.microsoft.com/office/drawing/2014/main" id="{1479C7EA-2251-E626-9F4E-BBC59CB9B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5" y="2131108"/>
            <a:ext cx="1502741" cy="1361394"/>
          </a:xfrm>
          <a:prstGeom prst="rect">
            <a:avLst/>
          </a:prstGeom>
        </p:spPr>
      </p:pic>
      <p:pic>
        <p:nvPicPr>
          <p:cNvPr id="6" name="Picture 5" descr="IMG7404651_T04.png">
            <a:extLst>
              <a:ext uri="{FF2B5EF4-FFF2-40B4-BE49-F238E27FC236}">
                <a16:creationId xmlns:a16="http://schemas.microsoft.com/office/drawing/2014/main" id="{2B216B0F-4B4A-EBE3-482A-B5D5AA202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5014" y="2151961"/>
            <a:ext cx="1092199" cy="1208700"/>
          </a:xfrm>
          <a:prstGeom prst="rect">
            <a:avLst/>
          </a:prstGeom>
        </p:spPr>
      </p:pic>
      <p:sp>
        <p:nvSpPr>
          <p:cNvPr id="7" name="TextBox 6">
            <a:extLst>
              <a:ext uri="{FF2B5EF4-FFF2-40B4-BE49-F238E27FC236}">
                <a16:creationId xmlns:a16="http://schemas.microsoft.com/office/drawing/2014/main" id="{D229E33E-4CAA-3647-D0A6-A1D1785F667E}"/>
              </a:ext>
            </a:extLst>
          </p:cNvPr>
          <p:cNvSpPr txBox="1"/>
          <p:nvPr/>
        </p:nvSpPr>
        <p:spPr>
          <a:xfrm>
            <a:off x="299357" y="3510652"/>
            <a:ext cx="2578951" cy="523220"/>
          </a:xfrm>
          <a:prstGeom prst="rect">
            <a:avLst/>
          </a:prstGeom>
          <a:noFill/>
        </p:spPr>
        <p:txBody>
          <a:bodyPr wrap="none" rtlCol="0">
            <a:spAutoFit/>
          </a:bodyPr>
          <a:lstStyle/>
          <a:p>
            <a:r>
              <a:rPr lang="en-US" b="1" dirty="0"/>
              <a:t>Option 1: </a:t>
            </a:r>
            <a:r>
              <a:rPr lang="en-US" dirty="0"/>
              <a:t>A rectangular prism</a:t>
            </a:r>
          </a:p>
          <a:p>
            <a:r>
              <a:rPr lang="en-US" dirty="0"/>
              <a:t>with a square base</a:t>
            </a:r>
          </a:p>
        </p:txBody>
      </p:sp>
      <p:sp>
        <p:nvSpPr>
          <p:cNvPr id="8" name="TextBox 7">
            <a:extLst>
              <a:ext uri="{FF2B5EF4-FFF2-40B4-BE49-F238E27FC236}">
                <a16:creationId xmlns:a16="http://schemas.microsoft.com/office/drawing/2014/main" id="{C36502EE-6714-34F3-8D5A-AE8E44B992F2}"/>
              </a:ext>
            </a:extLst>
          </p:cNvPr>
          <p:cNvSpPr txBox="1"/>
          <p:nvPr/>
        </p:nvSpPr>
        <p:spPr>
          <a:xfrm>
            <a:off x="3916879" y="3508845"/>
            <a:ext cx="3630550" cy="738664"/>
          </a:xfrm>
          <a:prstGeom prst="rect">
            <a:avLst/>
          </a:prstGeom>
          <a:noFill/>
        </p:spPr>
        <p:txBody>
          <a:bodyPr wrap="square" rtlCol="0">
            <a:spAutoFit/>
          </a:bodyPr>
          <a:lstStyle/>
          <a:p>
            <a:r>
              <a:rPr lang="en-US" b="1" dirty="0"/>
              <a:t>Option 2: </a:t>
            </a:r>
            <a:r>
              <a:rPr lang="en-US" dirty="0"/>
              <a:t>A cylinder with the same height as the prism, and diameter equal to the side length of the prism’s base</a:t>
            </a:r>
          </a:p>
        </p:txBody>
      </p:sp>
      <p:pic>
        <p:nvPicPr>
          <p:cNvPr id="9" name="Picture 8" descr="ENV23_FL_SEA2_T04_T00519_T04.png">
            <a:extLst>
              <a:ext uri="{FF2B5EF4-FFF2-40B4-BE49-F238E27FC236}">
                <a16:creationId xmlns:a16="http://schemas.microsoft.com/office/drawing/2014/main" id="{430C29C3-EB89-EE50-E2C3-41A8A5A2BA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353" y="4313800"/>
            <a:ext cx="1448327" cy="1292353"/>
          </a:xfrm>
          <a:prstGeom prst="rect">
            <a:avLst/>
          </a:prstGeom>
        </p:spPr>
      </p:pic>
      <p:pic>
        <p:nvPicPr>
          <p:cNvPr id="10" name="Picture 9" descr="ENV23_FL_SEA2_T04_T00520_T04.png">
            <a:extLst>
              <a:ext uri="{FF2B5EF4-FFF2-40B4-BE49-F238E27FC236}">
                <a16:creationId xmlns:a16="http://schemas.microsoft.com/office/drawing/2014/main" id="{D878A5EC-193F-C298-C944-F272F1D790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9555" y="4426074"/>
            <a:ext cx="999744" cy="963168"/>
          </a:xfrm>
          <a:prstGeom prst="rect">
            <a:avLst/>
          </a:prstGeom>
        </p:spPr>
      </p:pic>
      <p:sp>
        <p:nvSpPr>
          <p:cNvPr id="11" name="TextBox 10">
            <a:extLst>
              <a:ext uri="{FF2B5EF4-FFF2-40B4-BE49-F238E27FC236}">
                <a16:creationId xmlns:a16="http://schemas.microsoft.com/office/drawing/2014/main" id="{E8AE5380-32FF-2413-E607-9684B4FEBC8F}"/>
              </a:ext>
            </a:extLst>
          </p:cNvPr>
          <p:cNvSpPr txBox="1"/>
          <p:nvPr/>
        </p:nvSpPr>
        <p:spPr>
          <a:xfrm>
            <a:off x="235864" y="5705941"/>
            <a:ext cx="2621147" cy="523220"/>
          </a:xfrm>
          <a:prstGeom prst="rect">
            <a:avLst/>
          </a:prstGeom>
          <a:noFill/>
        </p:spPr>
        <p:txBody>
          <a:bodyPr wrap="none" rtlCol="0">
            <a:spAutoFit/>
          </a:bodyPr>
          <a:lstStyle/>
          <a:p>
            <a:r>
              <a:rPr lang="de-DE" dirty="0"/>
              <a:t> </a:t>
            </a:r>
            <a:r>
              <a:rPr lang="de-DE" dirty="0" err="1"/>
              <a:t>Surface</a:t>
            </a:r>
            <a:r>
              <a:rPr lang="de-DE" dirty="0"/>
              <a:t> Area: 2(2</a:t>
            </a:r>
            <a:r>
              <a:rPr lang="de-DE" i="1" dirty="0"/>
              <a:t>x</a:t>
            </a:r>
            <a:r>
              <a:rPr lang="de-DE" dirty="0"/>
              <a:t>)</a:t>
            </a:r>
            <a:r>
              <a:rPr lang="de-DE" baseline="30000" dirty="0"/>
              <a:t>2</a:t>
            </a:r>
            <a:r>
              <a:rPr lang="de-DE" dirty="0"/>
              <a:t> + 4(2</a:t>
            </a:r>
            <a:r>
              <a:rPr lang="de-DE" i="1" dirty="0"/>
              <a:t>x</a:t>
            </a:r>
            <a:r>
              <a:rPr lang="de-DE" dirty="0"/>
              <a:t>)</a:t>
            </a:r>
            <a:r>
              <a:rPr lang="de-DE" baseline="30000" dirty="0"/>
              <a:t>2</a:t>
            </a:r>
            <a:endParaRPr lang="de-DE" dirty="0"/>
          </a:p>
          <a:p>
            <a:r>
              <a:rPr lang="de-DE" dirty="0"/>
              <a:t> Volume: (2</a:t>
            </a:r>
            <a:r>
              <a:rPr lang="de-DE" i="1" dirty="0"/>
              <a:t>x</a:t>
            </a:r>
            <a:r>
              <a:rPr lang="de-DE" dirty="0"/>
              <a:t>)</a:t>
            </a:r>
            <a:r>
              <a:rPr lang="de-DE" baseline="30000" dirty="0"/>
              <a:t>3</a:t>
            </a:r>
            <a:endParaRPr lang="en-US" baseline="30000" dirty="0"/>
          </a:p>
        </p:txBody>
      </p:sp>
      <p:sp>
        <p:nvSpPr>
          <p:cNvPr id="12" name="TextBox 11">
            <a:extLst>
              <a:ext uri="{FF2B5EF4-FFF2-40B4-BE49-F238E27FC236}">
                <a16:creationId xmlns:a16="http://schemas.microsoft.com/office/drawing/2014/main" id="{24A025FD-4F9D-194E-54C8-EB4F1D34B3FB}"/>
              </a:ext>
            </a:extLst>
          </p:cNvPr>
          <p:cNvSpPr txBox="1"/>
          <p:nvPr/>
        </p:nvSpPr>
        <p:spPr>
          <a:xfrm>
            <a:off x="3817102" y="5704134"/>
            <a:ext cx="2589500" cy="523220"/>
          </a:xfrm>
          <a:prstGeom prst="rect">
            <a:avLst/>
          </a:prstGeom>
          <a:noFill/>
        </p:spPr>
        <p:txBody>
          <a:bodyPr wrap="none" rtlCol="0">
            <a:spAutoFit/>
          </a:bodyPr>
          <a:lstStyle/>
          <a:p>
            <a:r>
              <a:rPr lang="de-DE" dirty="0"/>
              <a:t> </a:t>
            </a:r>
            <a:r>
              <a:rPr lang="de-DE" dirty="0" err="1"/>
              <a:t>Surface</a:t>
            </a:r>
            <a:r>
              <a:rPr lang="de-DE" dirty="0"/>
              <a:t> Area: 2</a:t>
            </a:r>
            <a:r>
              <a:rPr lang="el-GR" i="1" dirty="0"/>
              <a:t>π</a:t>
            </a:r>
            <a:r>
              <a:rPr lang="de-DE" i="1" dirty="0"/>
              <a:t>x</a:t>
            </a:r>
            <a:r>
              <a:rPr lang="de-DE" baseline="30000" dirty="0"/>
              <a:t>2</a:t>
            </a:r>
            <a:r>
              <a:rPr lang="de-DE" dirty="0"/>
              <a:t> + 2</a:t>
            </a:r>
            <a:r>
              <a:rPr lang="el-GR" i="1" dirty="0"/>
              <a:t>π</a:t>
            </a:r>
            <a:r>
              <a:rPr lang="de-DE" i="1" dirty="0"/>
              <a:t>x</a:t>
            </a:r>
            <a:r>
              <a:rPr lang="de-DE" dirty="0"/>
              <a:t>(2</a:t>
            </a:r>
            <a:r>
              <a:rPr lang="de-DE" i="1" dirty="0"/>
              <a:t>x</a:t>
            </a:r>
            <a:r>
              <a:rPr lang="de-DE" dirty="0"/>
              <a:t>)</a:t>
            </a:r>
          </a:p>
          <a:p>
            <a:r>
              <a:rPr lang="de-DE" dirty="0"/>
              <a:t> Volume: </a:t>
            </a:r>
            <a:r>
              <a:rPr lang="el-GR" i="1" dirty="0"/>
              <a:t>π</a:t>
            </a:r>
            <a:r>
              <a:rPr lang="de-DE" i="1" dirty="0"/>
              <a:t>x</a:t>
            </a:r>
            <a:r>
              <a:rPr lang="de-DE" baseline="30000" dirty="0"/>
              <a:t>2</a:t>
            </a:r>
            <a:r>
              <a:rPr lang="de-DE" dirty="0"/>
              <a:t>(2</a:t>
            </a:r>
            <a:r>
              <a:rPr lang="de-DE" i="1" dirty="0"/>
              <a:t>x</a:t>
            </a:r>
            <a:r>
              <a:rPr lang="de-DE" dirty="0"/>
              <a:t>)</a:t>
            </a:r>
            <a:endParaRPr lang="en-US" baseline="30000" dirty="0"/>
          </a:p>
        </p:txBody>
      </p:sp>
      <p:sp>
        <p:nvSpPr>
          <p:cNvPr id="13" name="Rounded Rectangle 18">
            <a:extLst>
              <a:ext uri="{FF2B5EF4-FFF2-40B4-BE49-F238E27FC236}">
                <a16:creationId xmlns:a16="http://schemas.microsoft.com/office/drawing/2014/main" id="{2417470A-7977-9348-3ADC-919225052AB6}"/>
              </a:ext>
            </a:extLst>
          </p:cNvPr>
          <p:cNvSpPr/>
          <p:nvPr/>
        </p:nvSpPr>
        <p:spPr>
          <a:xfrm>
            <a:off x="5391726" y="4393934"/>
            <a:ext cx="2840183" cy="1147885"/>
          </a:xfrm>
          <a:prstGeom prst="round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x-none" sz="1200" b="1" dirty="0">
                <a:solidFill>
                  <a:srgbClr val="137F97"/>
                </a:solidFill>
              </a:rPr>
              <a:t>STUDY TIP</a:t>
            </a:r>
            <a:endParaRPr lang="en-IN" sz="1200" b="1" dirty="0">
              <a:solidFill>
                <a:srgbClr val="137F97"/>
              </a:solidFill>
            </a:endParaRPr>
          </a:p>
          <a:p>
            <a:r>
              <a:rPr lang="en-US" sz="1200" dirty="0">
                <a:solidFill>
                  <a:schemeClr val="tx1"/>
                </a:solidFill>
              </a:rPr>
              <a:t>Recall that surface area tells how much packaging material is needed and volume tells how much product the package can hold.</a:t>
            </a:r>
            <a:endParaRPr lang="en-IN"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7691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9CC12E-4515-8995-57D8-606FCB4EF335}"/>
              </a:ext>
            </a:extLst>
          </p:cNvPr>
          <p:cNvSpPr txBox="1"/>
          <p:nvPr/>
        </p:nvSpPr>
        <p:spPr>
          <a:xfrm>
            <a:off x="355758" y="706927"/>
            <a:ext cx="8321209" cy="3652282"/>
          </a:xfrm>
          <a:prstGeom prst="rect">
            <a:avLst/>
          </a:prstGeom>
          <a:noFill/>
        </p:spPr>
        <p:txBody>
          <a:bodyPr wrap="square" rIns="36000" rtlCol="0">
            <a:spAutoFit/>
          </a:bodyPr>
          <a:lstStyle/>
          <a:p>
            <a:pPr marL="1608138">
              <a:spcAft>
                <a:spcPts val="1000"/>
              </a:spcAft>
              <a:tabLst>
                <a:tab pos="1582738" algn="l"/>
              </a:tabLst>
            </a:pPr>
            <a:r>
              <a:rPr lang="en-US" sz="1800" b="1" dirty="0">
                <a:solidFill>
                  <a:srgbClr val="58585A"/>
                </a:solidFill>
              </a:rPr>
              <a:t>Use Division of Rational Expressions</a:t>
            </a:r>
          </a:p>
          <a:p>
            <a:r>
              <a:rPr lang="en-US" sz="1600" b="1" dirty="0"/>
              <a:t>A company is evaluating two packaging options for its product line. </a:t>
            </a:r>
            <a:br>
              <a:rPr lang="en-US" sz="1600" b="1" dirty="0"/>
            </a:br>
            <a:r>
              <a:rPr lang="en-US" sz="1600" b="1" dirty="0"/>
              <a:t>The more efficient design will have the lesser ratio of surface area to volume.</a:t>
            </a:r>
          </a:p>
          <a:p>
            <a:pPr>
              <a:spcAft>
                <a:spcPts val="1200"/>
              </a:spcAft>
            </a:pPr>
            <a:r>
              <a:rPr lang="en-US" sz="1600" b="1" dirty="0"/>
              <a:t>Should the company use packages that are cylinders or rectangular prisms?</a:t>
            </a:r>
          </a:p>
          <a:p>
            <a:pPr>
              <a:spcAft>
                <a:spcPts val="1200"/>
              </a:spcAft>
            </a:pPr>
            <a:r>
              <a:rPr lang="en-US" dirty="0"/>
              <a:t>The efficiency ratio is      , where </a:t>
            </a:r>
            <a:r>
              <a:rPr lang="en-US" i="1" dirty="0"/>
              <a:t>SA</a:t>
            </a:r>
            <a:r>
              <a:rPr lang="en-US" dirty="0"/>
              <a:t> represents surface area and </a:t>
            </a:r>
            <a:r>
              <a:rPr lang="en-US" i="1" dirty="0"/>
              <a:t>V</a:t>
            </a:r>
            <a:r>
              <a:rPr lang="en-US" dirty="0"/>
              <a:t> represents </a:t>
            </a:r>
            <a:r>
              <a:rPr lang="ro-RO" dirty="0"/>
              <a:t>volume.</a:t>
            </a:r>
          </a:p>
          <a:p>
            <a:pPr>
              <a:spcAft>
                <a:spcPts val="11400"/>
              </a:spcAft>
            </a:pPr>
            <a:endParaRPr lang="en-US" b="1" dirty="0"/>
          </a:p>
          <a:p>
            <a:r>
              <a:rPr lang="en-US" dirty="0"/>
              <a:t>The company can now compare the efficiency ratio of the package designs. </a:t>
            </a:r>
            <a:endParaRPr lang="en-US" b="1" dirty="0"/>
          </a:p>
        </p:txBody>
      </p:sp>
      <p:sp>
        <p:nvSpPr>
          <p:cNvPr id="3" name="Rectangle 2">
            <a:extLst>
              <a:ext uri="{FF2B5EF4-FFF2-40B4-BE49-F238E27FC236}">
                <a16:creationId xmlns:a16="http://schemas.microsoft.com/office/drawing/2014/main" id="{3096AD98-96BA-FA4A-9AF5-94A1E5F9D858}"/>
              </a:ext>
            </a:extLst>
          </p:cNvPr>
          <p:cNvSpPr/>
          <p:nvPr/>
        </p:nvSpPr>
        <p:spPr>
          <a:xfrm>
            <a:off x="452746" y="749488"/>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6</a:t>
            </a:r>
            <a:endParaRPr lang="en-US" sz="1800" cap="all" dirty="0"/>
          </a:p>
        </p:txBody>
      </p:sp>
      <p:sp>
        <p:nvSpPr>
          <p:cNvPr id="4" name="TextBox 3">
            <a:extLst>
              <a:ext uri="{FF2B5EF4-FFF2-40B4-BE49-F238E27FC236}">
                <a16:creationId xmlns:a16="http://schemas.microsoft.com/office/drawing/2014/main" id="{10701F5E-09A1-C73E-1893-0F223BB3A796}"/>
              </a:ext>
            </a:extLst>
          </p:cNvPr>
          <p:cNvSpPr txBox="1"/>
          <p:nvPr/>
        </p:nvSpPr>
        <p:spPr>
          <a:xfrm>
            <a:off x="355758" y="351588"/>
            <a:ext cx="8341433" cy="369332"/>
          </a:xfrm>
          <a:prstGeom prst="rect">
            <a:avLst/>
          </a:prstGeom>
          <a:noFill/>
        </p:spPr>
        <p:txBody>
          <a:bodyPr wrap="square" rIns="36000" rtlCol="0">
            <a:spAutoFit/>
          </a:bodyPr>
          <a:lstStyle/>
          <a:p>
            <a:r>
              <a:rPr lang="en-IN" sz="1800" b="1" dirty="0">
                <a:solidFill>
                  <a:srgbClr val="137F97"/>
                </a:solidFill>
              </a:rPr>
              <a:t>APPLICATION</a:t>
            </a:r>
            <a:endParaRPr lang="en-IN" sz="1800" dirty="0">
              <a:solidFill>
                <a:srgbClr val="137F97"/>
              </a:solidFill>
            </a:endParaRPr>
          </a:p>
        </p:txBody>
      </p:sp>
      <p:sp>
        <p:nvSpPr>
          <p:cNvPr id="5" name="TextBox 4">
            <a:extLst>
              <a:ext uri="{FF2B5EF4-FFF2-40B4-BE49-F238E27FC236}">
                <a16:creationId xmlns:a16="http://schemas.microsoft.com/office/drawing/2014/main" id="{E84CE34C-8202-2A7D-F3F4-7C0E2561785C}"/>
              </a:ext>
            </a:extLst>
          </p:cNvPr>
          <p:cNvSpPr txBox="1"/>
          <p:nvPr/>
        </p:nvSpPr>
        <p:spPr>
          <a:xfrm>
            <a:off x="335649" y="4826005"/>
            <a:ext cx="3586238" cy="954107"/>
          </a:xfrm>
          <a:prstGeom prst="rect">
            <a:avLst/>
          </a:prstGeom>
          <a:noFill/>
        </p:spPr>
        <p:txBody>
          <a:bodyPr wrap="none" rtlCol="0">
            <a:spAutoFit/>
          </a:bodyPr>
          <a:lstStyle/>
          <a:p>
            <a:r>
              <a:rPr lang="en-US" dirty="0"/>
              <a:t>In this example, the efficiency ratio of the </a:t>
            </a:r>
          </a:p>
          <a:p>
            <a:r>
              <a:rPr lang="en-US" dirty="0"/>
              <a:t>cylinder is equal to that of the prism. So </a:t>
            </a:r>
          </a:p>
          <a:p>
            <a:r>
              <a:rPr lang="en-US" dirty="0"/>
              <a:t>the company should choose their package </a:t>
            </a:r>
          </a:p>
          <a:p>
            <a:r>
              <a:rPr lang="en-US" dirty="0"/>
              <a:t>design based on other criteria.</a:t>
            </a:r>
          </a:p>
        </p:txBody>
      </p:sp>
      <p:pic>
        <p:nvPicPr>
          <p:cNvPr id="7" name="Picture 6">
            <a:extLst>
              <a:ext uri="{FF2B5EF4-FFF2-40B4-BE49-F238E27FC236}">
                <a16:creationId xmlns:a16="http://schemas.microsoft.com/office/drawing/2014/main" id="{AB2CC299-C5D3-662E-BEE7-BF16AE0CFFCB}"/>
              </a:ext>
            </a:extLst>
          </p:cNvPr>
          <p:cNvPicPr>
            <a:picLocks noChangeAspect="1"/>
          </p:cNvPicPr>
          <p:nvPr/>
        </p:nvPicPr>
        <p:blipFill>
          <a:blip r:embed="rId2"/>
          <a:stretch>
            <a:fillRect/>
          </a:stretch>
        </p:blipFill>
        <p:spPr>
          <a:xfrm>
            <a:off x="2174870" y="1982617"/>
            <a:ext cx="307918" cy="432872"/>
          </a:xfrm>
          <a:prstGeom prst="rect">
            <a:avLst/>
          </a:prstGeom>
        </p:spPr>
      </p:pic>
      <p:pic>
        <p:nvPicPr>
          <p:cNvPr id="9" name="Picture 8">
            <a:extLst>
              <a:ext uri="{FF2B5EF4-FFF2-40B4-BE49-F238E27FC236}">
                <a16:creationId xmlns:a16="http://schemas.microsoft.com/office/drawing/2014/main" id="{FAE19580-2069-8715-6A5F-08A318C2715A}"/>
              </a:ext>
            </a:extLst>
          </p:cNvPr>
          <p:cNvPicPr>
            <a:picLocks noChangeAspect="1"/>
          </p:cNvPicPr>
          <p:nvPr/>
        </p:nvPicPr>
        <p:blipFill>
          <a:blip r:embed="rId3"/>
          <a:stretch>
            <a:fillRect/>
          </a:stretch>
        </p:blipFill>
        <p:spPr>
          <a:xfrm>
            <a:off x="4017859" y="2351112"/>
            <a:ext cx="1448312" cy="1265752"/>
          </a:xfrm>
          <a:prstGeom prst="rect">
            <a:avLst/>
          </a:prstGeom>
        </p:spPr>
      </p:pic>
      <p:pic>
        <p:nvPicPr>
          <p:cNvPr id="11" name="Picture 10">
            <a:extLst>
              <a:ext uri="{FF2B5EF4-FFF2-40B4-BE49-F238E27FC236}">
                <a16:creationId xmlns:a16="http://schemas.microsoft.com/office/drawing/2014/main" id="{06B8C7AA-BED6-C134-A07B-BDA34574F6AA}"/>
              </a:ext>
            </a:extLst>
          </p:cNvPr>
          <p:cNvPicPr>
            <a:picLocks noChangeAspect="1"/>
          </p:cNvPicPr>
          <p:nvPr/>
        </p:nvPicPr>
        <p:blipFill>
          <a:blip r:embed="rId4"/>
          <a:stretch>
            <a:fillRect/>
          </a:stretch>
        </p:blipFill>
        <p:spPr>
          <a:xfrm>
            <a:off x="392500" y="2346228"/>
            <a:ext cx="1570019" cy="1237354"/>
          </a:xfrm>
          <a:prstGeom prst="rect">
            <a:avLst/>
          </a:prstGeom>
        </p:spPr>
      </p:pic>
      <p:pic>
        <p:nvPicPr>
          <p:cNvPr id="13" name="Picture 12">
            <a:extLst>
              <a:ext uri="{FF2B5EF4-FFF2-40B4-BE49-F238E27FC236}">
                <a16:creationId xmlns:a16="http://schemas.microsoft.com/office/drawing/2014/main" id="{B2C42CC3-1A9A-08FB-627E-5ED1CA9D9D66}"/>
              </a:ext>
            </a:extLst>
          </p:cNvPr>
          <p:cNvPicPr>
            <a:picLocks noChangeAspect="1"/>
          </p:cNvPicPr>
          <p:nvPr/>
        </p:nvPicPr>
        <p:blipFill>
          <a:blip r:embed="rId5"/>
          <a:stretch>
            <a:fillRect/>
          </a:stretch>
        </p:blipFill>
        <p:spPr>
          <a:xfrm>
            <a:off x="4287416" y="3601841"/>
            <a:ext cx="442202" cy="442202"/>
          </a:xfrm>
          <a:prstGeom prst="rect">
            <a:avLst/>
          </a:prstGeom>
        </p:spPr>
      </p:pic>
      <p:pic>
        <p:nvPicPr>
          <p:cNvPr id="14" name="Picture 13">
            <a:extLst>
              <a:ext uri="{FF2B5EF4-FFF2-40B4-BE49-F238E27FC236}">
                <a16:creationId xmlns:a16="http://schemas.microsoft.com/office/drawing/2014/main" id="{FABB765D-1A87-BD11-46B7-DAAF6245B23A}"/>
              </a:ext>
            </a:extLst>
          </p:cNvPr>
          <p:cNvPicPr>
            <a:picLocks noChangeAspect="1"/>
          </p:cNvPicPr>
          <p:nvPr/>
        </p:nvPicPr>
        <p:blipFill>
          <a:blip r:embed="rId5"/>
          <a:stretch>
            <a:fillRect/>
          </a:stretch>
        </p:blipFill>
        <p:spPr>
          <a:xfrm>
            <a:off x="664060" y="3398700"/>
            <a:ext cx="442202" cy="442202"/>
          </a:xfrm>
          <a:prstGeom prst="rect">
            <a:avLst/>
          </a:prstGeom>
        </p:spPr>
      </p:pic>
      <p:pic>
        <p:nvPicPr>
          <p:cNvPr id="16" name="Picture 15">
            <a:extLst>
              <a:ext uri="{FF2B5EF4-FFF2-40B4-BE49-F238E27FC236}">
                <a16:creationId xmlns:a16="http://schemas.microsoft.com/office/drawing/2014/main" id="{9A8E8807-79CA-716F-DCA8-B75405CB1701}"/>
              </a:ext>
            </a:extLst>
          </p:cNvPr>
          <p:cNvPicPr>
            <a:picLocks noChangeAspect="1"/>
          </p:cNvPicPr>
          <p:nvPr/>
        </p:nvPicPr>
        <p:blipFill>
          <a:blip r:embed="rId6"/>
          <a:stretch>
            <a:fillRect/>
          </a:stretch>
        </p:blipFill>
        <p:spPr>
          <a:xfrm>
            <a:off x="2390626" y="4264023"/>
            <a:ext cx="3776970" cy="1484824"/>
          </a:xfrm>
          <a:prstGeom prst="rect">
            <a:avLst/>
          </a:prstGeom>
        </p:spPr>
      </p:pic>
      <p:pic>
        <p:nvPicPr>
          <p:cNvPr id="18" name="Picture 17">
            <a:extLst>
              <a:ext uri="{FF2B5EF4-FFF2-40B4-BE49-F238E27FC236}">
                <a16:creationId xmlns:a16="http://schemas.microsoft.com/office/drawing/2014/main" id="{C5E2169B-4610-B12F-27C8-D1D9CA221B9F}"/>
              </a:ext>
            </a:extLst>
          </p:cNvPr>
          <p:cNvPicPr>
            <a:picLocks noChangeAspect="1"/>
          </p:cNvPicPr>
          <p:nvPr/>
        </p:nvPicPr>
        <p:blipFill>
          <a:blip r:embed="rId7"/>
          <a:stretch>
            <a:fillRect/>
          </a:stretch>
        </p:blipFill>
        <p:spPr>
          <a:xfrm>
            <a:off x="260158" y="4314849"/>
            <a:ext cx="1030451" cy="381348"/>
          </a:xfrm>
          <a:prstGeom prst="rect">
            <a:avLst/>
          </a:prstGeom>
        </p:spPr>
      </p:pic>
    </p:spTree>
    <p:extLst>
      <p:ext uri="{BB962C8B-B14F-4D97-AF65-F5344CB8AC3E}">
        <p14:creationId xmlns:p14="http://schemas.microsoft.com/office/powerpoint/2010/main" val="732014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24E8D6-0478-C5C3-2A5F-8DD453A53540}"/>
              </a:ext>
            </a:extLst>
          </p:cNvPr>
          <p:cNvSpPr txBox="1"/>
          <p:nvPr/>
        </p:nvSpPr>
        <p:spPr>
          <a:xfrm>
            <a:off x="355758" y="430002"/>
            <a:ext cx="8341433" cy="2457083"/>
          </a:xfrm>
          <a:prstGeom prst="rect">
            <a:avLst/>
          </a:prstGeom>
          <a:noFill/>
        </p:spPr>
        <p:txBody>
          <a:bodyPr wrap="square" rIns="36000" rtlCol="0">
            <a:spAutoFit/>
          </a:bodyPr>
          <a:lstStyle/>
          <a:p>
            <a:pPr marL="1608138">
              <a:spcAft>
                <a:spcPts val="2000"/>
              </a:spcAft>
              <a:tabLst>
                <a:tab pos="1582738" algn="l"/>
              </a:tabLst>
            </a:pPr>
            <a:r>
              <a:rPr lang="en-US" sz="1800" b="1">
                <a:solidFill>
                  <a:srgbClr val="58585A"/>
                </a:solidFill>
              </a:rPr>
              <a:t>Use </a:t>
            </a:r>
            <a:r>
              <a:rPr lang="en-US" sz="1800" b="1" dirty="0">
                <a:solidFill>
                  <a:srgbClr val="58585A"/>
                </a:solidFill>
              </a:rPr>
              <a:t>Division of Rational Expressions</a:t>
            </a:r>
            <a:endParaRPr lang="en-IN" sz="1800" b="1" dirty="0">
              <a:solidFill>
                <a:srgbClr val="58585A"/>
              </a:solidFill>
            </a:endParaRPr>
          </a:p>
          <a:p>
            <a:pPr marL="1476375" indent="-1466850">
              <a:spcAft>
                <a:spcPts val="600"/>
              </a:spcAft>
              <a:tabLst>
                <a:tab pos="1062038" algn="l"/>
                <a:tab pos="1465263" algn="l"/>
              </a:tabLst>
            </a:pPr>
            <a:r>
              <a:rPr lang="en-IN" sz="1800" b="1" dirty="0">
                <a:solidFill>
                  <a:srgbClr val="D92B31"/>
                </a:solidFill>
              </a:rPr>
              <a:t>Try It!</a:t>
            </a:r>
            <a:endParaRPr lang="en-IN" sz="1800" b="1" dirty="0">
              <a:solidFill>
                <a:schemeClr val="tx1"/>
              </a:solidFill>
            </a:endParaRPr>
          </a:p>
          <a:p>
            <a:pPr marL="342900" indent="-342900">
              <a:buFont typeface="+mj-lt"/>
              <a:buAutoNum type="arabicPeriod" startAt="6"/>
            </a:pPr>
            <a:r>
              <a:rPr lang="en-IN" sz="1600" b="1" dirty="0"/>
              <a:t>​</a:t>
            </a:r>
            <a:r>
              <a:rPr lang="en-US" sz="1600" dirty="0"/>
              <a:t>The company compares the ratios of surface area to volume for two more containers. One is a rectangular prism with a square base. The other is a rectangular prism with </a:t>
            </a:r>
            <a:br>
              <a:rPr lang="en-US" sz="1600" dirty="0"/>
            </a:br>
            <a:r>
              <a:rPr lang="en-US" sz="1600" dirty="0"/>
              <a:t>a rectangular base. One side of the base is equal to the side length of the first container, and the other side is twice as long. The surface area of this second container is 4</a:t>
            </a:r>
            <a:r>
              <a:rPr lang="en-US" sz="1600" i="1" dirty="0"/>
              <a:t>x</a:t>
            </a:r>
            <a:r>
              <a:rPr lang="en-US" sz="1600" baseline="30000" dirty="0"/>
              <a:t>2</a:t>
            </a:r>
            <a:r>
              <a:rPr lang="en-US" sz="1600" dirty="0"/>
              <a:t> + 6</a:t>
            </a:r>
            <a:r>
              <a:rPr lang="en-US" sz="1600" i="1" dirty="0"/>
              <a:t>xh</a:t>
            </a:r>
            <a:r>
              <a:rPr lang="en-US" sz="1600" dirty="0"/>
              <a:t>. The heights of the two containers are equal. Which has the smaller surface area-to-volume ratio?</a:t>
            </a:r>
            <a:endParaRPr lang="en-IN" sz="1600" dirty="0">
              <a:solidFill>
                <a:schemeClr val="tx1"/>
              </a:solidFill>
            </a:endParaRPr>
          </a:p>
        </p:txBody>
      </p:sp>
      <p:sp>
        <p:nvSpPr>
          <p:cNvPr id="3" name="Rectangle 2">
            <a:extLst>
              <a:ext uri="{FF2B5EF4-FFF2-40B4-BE49-F238E27FC236}">
                <a16:creationId xmlns:a16="http://schemas.microsoft.com/office/drawing/2014/main" id="{8474EA29-AB90-6A21-AC1E-BE37F5EE3F39}"/>
              </a:ext>
            </a:extLst>
          </p:cNvPr>
          <p:cNvSpPr/>
          <p:nvPr/>
        </p:nvSpPr>
        <p:spPr>
          <a:xfrm>
            <a:off x="452746" y="46461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6</a:t>
            </a:r>
            <a:endParaRPr lang="en-US" sz="1800" cap="all" dirty="0"/>
          </a:p>
        </p:txBody>
      </p:sp>
      <p:cxnSp>
        <p:nvCxnSpPr>
          <p:cNvPr id="4" name="Straight Connector 3">
            <a:extLst>
              <a:ext uri="{FF2B5EF4-FFF2-40B4-BE49-F238E27FC236}">
                <a16:creationId xmlns:a16="http://schemas.microsoft.com/office/drawing/2014/main" id="{CDEE1904-5C6D-D12D-E530-93FC374F91E1}"/>
              </a:ext>
            </a:extLst>
          </p:cNvPr>
          <p:cNvCxnSpPr/>
          <p:nvPr/>
        </p:nvCxnSpPr>
        <p:spPr>
          <a:xfrm>
            <a:off x="425301" y="894900"/>
            <a:ext cx="8304028" cy="0"/>
          </a:xfrm>
          <a:prstGeom prst="line">
            <a:avLst/>
          </a:prstGeom>
          <a:ln w="25400">
            <a:solidFill>
              <a:srgbClr val="0078AE"/>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427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graphicFrame>
        <p:nvGraphicFramePr>
          <p:cNvPr id="9" name="Table 2">
            <a:extLst>
              <a:ext uri="{FF2B5EF4-FFF2-40B4-BE49-F238E27FC236}">
                <a16:creationId xmlns:a16="http://schemas.microsoft.com/office/drawing/2014/main" id="{CD7B5D95-AE7B-7CC4-AAE8-235021AF9A77}"/>
              </a:ext>
            </a:extLst>
          </p:cNvPr>
          <p:cNvGraphicFramePr>
            <a:graphicFrameLocks noGrp="1"/>
          </p:cNvGraphicFramePr>
          <p:nvPr>
            <p:extLst>
              <p:ext uri="{D42A27DB-BD31-4B8C-83A1-F6EECF244321}">
                <p14:modId xmlns:p14="http://schemas.microsoft.com/office/powerpoint/2010/main" val="1417278052"/>
              </p:ext>
            </p:extLst>
          </p:nvPr>
        </p:nvGraphicFramePr>
        <p:xfrm>
          <a:off x="464127" y="1139965"/>
          <a:ext cx="8212281" cy="3350392"/>
        </p:xfrm>
        <a:graphic>
          <a:graphicData uri="http://schemas.openxmlformats.org/drawingml/2006/table">
            <a:tbl>
              <a:tblPr firstRow="1" bandRow="1">
                <a:tableStyleId>{5C22544A-7EE6-4342-B048-85BDC9FD1C3A}</a:tableStyleId>
              </a:tblPr>
              <a:tblGrid>
                <a:gridCol w="1694873">
                  <a:extLst>
                    <a:ext uri="{9D8B030D-6E8A-4147-A177-3AD203B41FA5}">
                      <a16:colId xmlns:a16="http://schemas.microsoft.com/office/drawing/2014/main" val="3077242538"/>
                    </a:ext>
                  </a:extLst>
                </a:gridCol>
                <a:gridCol w="2023192">
                  <a:extLst>
                    <a:ext uri="{9D8B030D-6E8A-4147-A177-3AD203B41FA5}">
                      <a16:colId xmlns:a16="http://schemas.microsoft.com/office/drawing/2014/main" val="2690181536"/>
                    </a:ext>
                  </a:extLst>
                </a:gridCol>
                <a:gridCol w="2247108">
                  <a:extLst>
                    <a:ext uri="{9D8B030D-6E8A-4147-A177-3AD203B41FA5}">
                      <a16:colId xmlns:a16="http://schemas.microsoft.com/office/drawing/2014/main" val="20002"/>
                    </a:ext>
                  </a:extLst>
                </a:gridCol>
                <a:gridCol w="2247108">
                  <a:extLst>
                    <a:ext uri="{9D8B030D-6E8A-4147-A177-3AD203B41FA5}">
                      <a16:colId xmlns:a16="http://schemas.microsoft.com/office/drawing/2014/main" val="4138872822"/>
                    </a:ext>
                  </a:extLst>
                </a:gridCol>
              </a:tblGrid>
              <a:tr h="628964">
                <a:tc>
                  <a:txBody>
                    <a:bodyPr/>
                    <a:lstStyle/>
                    <a:p>
                      <a:endParaRPr lang="en-US" sz="1600" b="1" dirty="0">
                        <a:solidFill>
                          <a:srgbClr val="137F97"/>
                        </a:solidFill>
                        <a:latin typeface="Arial" panose="020B0604020202020204" pitchFamily="34" charset="0"/>
                        <a:cs typeface="Arial" panose="020B0604020202020204" pitchFamily="34" charset="0"/>
                      </a:endParaRPr>
                    </a:p>
                  </a:txBody>
                  <a:tcPr>
                    <a:lnL w="12700" cap="flat" cmpd="sng" algn="ctr">
                      <a:solidFill>
                        <a:srgbClr val="137F97"/>
                      </a:solid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137F97"/>
                      </a:solidFill>
                      <a:prstDash val="sysDash"/>
                      <a:round/>
                      <a:headEnd type="none" w="med" len="med"/>
                      <a:tailEnd type="none" w="med" len="med"/>
                    </a:lnT>
                    <a:lnB w="12700" cap="flat" cmpd="sng" algn="ctr">
                      <a:solidFill>
                        <a:srgbClr val="137F97"/>
                      </a:solidFill>
                      <a:prstDash val="sysDash"/>
                      <a:round/>
                      <a:headEnd type="none" w="med" len="med"/>
                      <a:tailEnd type="none" w="med" len="med"/>
                    </a:lnB>
                    <a:noFill/>
                  </a:tcPr>
                </a:tc>
                <a:tc>
                  <a:txBody>
                    <a:bodyPr/>
                    <a:lstStyle/>
                    <a:p>
                      <a:pPr marL="0" indent="0">
                        <a:spcAft>
                          <a:spcPts val="600"/>
                        </a:spcAft>
                        <a:buFont typeface="Arial"/>
                        <a:buNone/>
                      </a:pPr>
                      <a:r>
                        <a:rPr lang="en-US" sz="1600" b="1" i="0" u="none" strike="noStrike" cap="none" baseline="0" dirty="0">
                          <a:solidFill>
                            <a:srgbClr val="58585A"/>
                          </a:solidFill>
                          <a:latin typeface="+mn-lt"/>
                          <a:ea typeface="+mn-ea"/>
                          <a:cs typeface="+mn-cs"/>
                          <a:sym typeface="Arial"/>
                        </a:rPr>
                        <a:t>Multiply</a:t>
                      </a:r>
                      <a:endParaRPr lang="en-US" sz="1600" b="1" dirty="0">
                        <a:solidFill>
                          <a:srgbClr val="58585A"/>
                        </a:solidFill>
                        <a:latin typeface="Arial"/>
                        <a:cs typeface="Arial"/>
                      </a:endParaRP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137F97"/>
                      </a:solidFill>
                      <a:prstDash val="sysDash"/>
                      <a:round/>
                      <a:headEnd type="none" w="med" len="med"/>
                      <a:tailEnd type="none" w="med" len="med"/>
                    </a:lnT>
                    <a:lnB w="12700" cap="flat" cmpd="sng" algn="ctr">
                      <a:solidFill>
                        <a:srgbClr val="137F97"/>
                      </a:solidFill>
                      <a:prstDash val="sysDash"/>
                      <a:round/>
                      <a:headEnd type="none" w="med" len="med"/>
                      <a:tailEnd type="none" w="med" len="med"/>
                    </a:lnB>
                    <a:noFill/>
                  </a:tcPr>
                </a:tc>
                <a:tc>
                  <a:txBody>
                    <a:bodyPr/>
                    <a:lstStyle/>
                    <a:p>
                      <a:r>
                        <a:rPr lang="en-US" sz="1600" b="1" i="0" u="none" strike="noStrike" cap="none" baseline="0" dirty="0">
                          <a:solidFill>
                            <a:srgbClr val="58585A"/>
                          </a:solidFill>
                          <a:latin typeface="+mn-lt"/>
                          <a:ea typeface="+mn-ea"/>
                          <a:cs typeface="+mn-cs"/>
                          <a:sym typeface="Arial"/>
                        </a:rPr>
                        <a:t>Multiply an Integer</a:t>
                      </a:r>
                    </a:p>
                    <a:p>
                      <a:r>
                        <a:rPr lang="cs-CZ" sz="1600" b="1" i="0" u="none" strike="noStrike" cap="none" baseline="0" dirty="0" err="1">
                          <a:solidFill>
                            <a:srgbClr val="58585A"/>
                          </a:solidFill>
                          <a:latin typeface="+mn-lt"/>
                          <a:ea typeface="+mn-ea"/>
                          <a:cs typeface="+mn-cs"/>
                          <a:sym typeface="Arial"/>
                        </a:rPr>
                        <a:t>or</a:t>
                      </a:r>
                      <a:r>
                        <a:rPr lang="cs-CZ" sz="1600" b="1" i="0" u="none" strike="noStrike" cap="none" baseline="0" dirty="0">
                          <a:solidFill>
                            <a:srgbClr val="58585A"/>
                          </a:solidFill>
                          <a:latin typeface="+mn-lt"/>
                          <a:ea typeface="+mn-ea"/>
                          <a:cs typeface="+mn-cs"/>
                          <a:sym typeface="Arial"/>
                        </a:rPr>
                        <a:t> a </a:t>
                      </a:r>
                      <a:r>
                        <a:rPr lang="cs-CZ" sz="1600" b="1" i="0" u="none" strike="noStrike" cap="none" baseline="0" dirty="0" err="1">
                          <a:solidFill>
                            <a:srgbClr val="58585A"/>
                          </a:solidFill>
                          <a:latin typeface="+mn-lt"/>
                          <a:ea typeface="+mn-ea"/>
                          <a:cs typeface="+mn-cs"/>
                          <a:sym typeface="Arial"/>
                        </a:rPr>
                        <a:t>Polynomial</a:t>
                      </a:r>
                      <a:endParaRPr lang="en-US" sz="1600" b="1" dirty="0">
                        <a:solidFill>
                          <a:srgbClr val="58585A"/>
                        </a:solidFill>
                        <a:latin typeface="Arial"/>
                        <a:cs typeface="Arial"/>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137F97"/>
                      </a:solidFill>
                      <a:prstDash val="sysDash"/>
                      <a:round/>
                      <a:headEnd type="none" w="med" len="med"/>
                      <a:tailEnd type="none" w="med" len="med"/>
                    </a:lnT>
                    <a:lnB w="12700" cap="flat" cmpd="sng" algn="ctr">
                      <a:solidFill>
                        <a:srgbClr val="137F97"/>
                      </a:solidFill>
                      <a:prstDash val="sysDash"/>
                      <a:round/>
                      <a:headEnd type="none" w="med" len="med"/>
                      <a:tailEnd type="none" w="med" len="med"/>
                    </a:lnB>
                    <a:noFill/>
                  </a:tcPr>
                </a:tc>
                <a:tc>
                  <a:txBody>
                    <a:bodyPr/>
                    <a:lstStyle/>
                    <a:p>
                      <a:pPr marL="0" indent="0">
                        <a:spcAft>
                          <a:spcPts val="600"/>
                        </a:spcAft>
                        <a:buFont typeface="Arial"/>
                        <a:buNone/>
                      </a:pPr>
                      <a:r>
                        <a:rPr lang="it-IT" sz="1600" b="1" i="0" u="none" strike="noStrike" cap="none" baseline="0" dirty="0">
                          <a:solidFill>
                            <a:srgbClr val="58585A"/>
                          </a:solidFill>
                          <a:latin typeface="+mn-lt"/>
                          <a:ea typeface="+mn-ea"/>
                          <a:cs typeface="+mn-cs"/>
                          <a:sym typeface="Arial"/>
                        </a:rPr>
                        <a:t>Divide</a:t>
                      </a:r>
                      <a:endParaRPr lang="mr-IN" sz="1600" b="1" i="0" u="none" strike="noStrike" cap="none" baseline="0" dirty="0">
                        <a:solidFill>
                          <a:srgbClr val="58585A"/>
                        </a:solidFill>
                        <a:latin typeface="Arial"/>
                        <a:ea typeface="+mn-ea"/>
                        <a:cs typeface="Arial"/>
                        <a:sym typeface="Arial"/>
                      </a:endParaRPr>
                    </a:p>
                  </a:txBody>
                  <a:tcPr anchor="b">
                    <a:lnL w="12700" cap="flat" cmpd="sng" algn="ctr">
                      <a:noFill/>
                      <a:prstDash val="sysDash"/>
                      <a:round/>
                      <a:headEnd type="none" w="med" len="med"/>
                      <a:tailEnd type="none" w="med" len="med"/>
                    </a:lnL>
                    <a:lnR w="12700" cap="flat" cmpd="sng" algn="ctr">
                      <a:solidFill>
                        <a:srgbClr val="137F97"/>
                      </a:solidFill>
                      <a:prstDash val="solid"/>
                      <a:round/>
                      <a:headEnd type="none" w="med" len="med"/>
                      <a:tailEnd type="none" w="med" len="med"/>
                    </a:lnR>
                    <a:lnT w="12700" cap="flat" cmpd="sng" algn="ctr">
                      <a:solidFill>
                        <a:srgbClr val="137F97"/>
                      </a:solidFill>
                      <a:prstDash val="sysDash"/>
                      <a:round/>
                      <a:headEnd type="none" w="med" len="med"/>
                      <a:tailEnd type="none" w="med" len="med"/>
                    </a:lnT>
                    <a:lnB w="12700" cap="flat" cmpd="sng" algn="ctr">
                      <a:solidFill>
                        <a:srgbClr val="137F97"/>
                      </a:solidFill>
                      <a:prstDash val="sysDash"/>
                      <a:round/>
                      <a:headEnd type="none" w="med" len="med"/>
                      <a:tailEnd type="none" w="med" len="med"/>
                    </a:lnB>
                    <a:noFill/>
                  </a:tcPr>
                </a:tc>
                <a:extLst>
                  <a:ext uri="{0D108BD9-81ED-4DB2-BD59-A6C34878D82A}">
                    <a16:rowId xmlns:a16="http://schemas.microsoft.com/office/drawing/2014/main" val="10000"/>
                  </a:ext>
                </a:extLst>
              </a:tr>
              <a:tr h="1442357">
                <a:tc>
                  <a:txBody>
                    <a:bodyPr/>
                    <a:lstStyle/>
                    <a:p>
                      <a:r>
                        <a:rPr lang="en-US" sz="1600" b="1" i="0" u="none" strike="noStrike" cap="none" baseline="0" dirty="0">
                          <a:solidFill>
                            <a:srgbClr val="137F97"/>
                          </a:solidFill>
                          <a:latin typeface="+mn-lt"/>
                          <a:ea typeface="+mn-ea"/>
                          <a:cs typeface="+mn-cs"/>
                          <a:sym typeface="Arial"/>
                        </a:rPr>
                        <a:t>RATIONAL</a:t>
                      </a:r>
                    </a:p>
                    <a:p>
                      <a:r>
                        <a:rPr lang="en-US" sz="1600" b="1" i="0" u="none" strike="noStrike" cap="none" baseline="0" dirty="0">
                          <a:solidFill>
                            <a:srgbClr val="137F97"/>
                          </a:solidFill>
                          <a:latin typeface="+mn-lt"/>
                          <a:ea typeface="+mn-ea"/>
                          <a:cs typeface="+mn-cs"/>
                          <a:sym typeface="Arial"/>
                        </a:rPr>
                        <a:t>EXPRESSIONS</a:t>
                      </a:r>
                      <a:endParaRPr lang="en-US" sz="1600" b="1" dirty="0">
                        <a:solidFill>
                          <a:srgbClr val="137F97"/>
                        </a:solidFill>
                        <a:latin typeface="Arial" panose="020B0604020202020204" pitchFamily="34" charset="0"/>
                        <a:cs typeface="Arial" panose="020B0604020202020204" pitchFamily="34" charset="0"/>
                      </a:endParaRPr>
                    </a:p>
                  </a:txBody>
                  <a:tcPr>
                    <a:lnL w="12700" cap="flat" cmpd="sng" algn="ctr">
                      <a:solidFill>
                        <a:srgbClr val="137F97"/>
                      </a:solid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137F97"/>
                      </a:solidFill>
                      <a:prstDash val="sysDash"/>
                      <a:round/>
                      <a:headEnd type="none" w="med" len="med"/>
                      <a:tailEnd type="none" w="med" len="med"/>
                    </a:lnT>
                    <a:lnB w="12700" cap="flat" cmpd="sng" algn="ctr">
                      <a:solidFill>
                        <a:srgbClr val="137F97"/>
                      </a:solidFill>
                      <a:prstDash val="sysDash"/>
                      <a:round/>
                      <a:headEnd type="none" w="med" len="med"/>
                      <a:tailEnd type="none" w="med" len="med"/>
                    </a:lnB>
                    <a:noFill/>
                  </a:tcPr>
                </a:tc>
                <a:tc>
                  <a:txBody>
                    <a:bodyPr/>
                    <a:lstStyle/>
                    <a:p>
                      <a:endParaRPr lang="en-US" sz="1400" b="1" dirty="0">
                        <a:solidFill>
                          <a:schemeClr val="tx1"/>
                        </a:solidFill>
                        <a:latin typeface="Arial"/>
                        <a:cs typeface="Arial"/>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137F97"/>
                      </a:solidFill>
                      <a:prstDash val="sysDash"/>
                      <a:round/>
                      <a:headEnd type="none" w="med" len="med"/>
                      <a:tailEnd type="none" w="med" len="med"/>
                    </a:lnT>
                    <a:lnB w="12700" cap="flat" cmpd="sng" algn="ctr">
                      <a:solidFill>
                        <a:srgbClr val="137F97"/>
                      </a:solidFill>
                      <a:prstDash val="sysDash"/>
                      <a:round/>
                      <a:headEnd type="none" w="med" len="med"/>
                      <a:tailEnd type="none" w="med" len="med"/>
                    </a:lnB>
                    <a:noFill/>
                  </a:tcPr>
                </a:tc>
                <a:tc>
                  <a:txBody>
                    <a:bodyPr/>
                    <a:lstStyle/>
                    <a:p>
                      <a:endParaRPr lang="en-US" sz="1400" b="0" i="0" u="none" strike="noStrike" cap="none" baseline="0" dirty="0">
                        <a:solidFill>
                          <a:schemeClr val="dk1"/>
                        </a:solidFill>
                        <a:latin typeface="+mn-lt"/>
                        <a:ea typeface="+mn-ea"/>
                        <a:cs typeface="+mn-cs"/>
                        <a:sym typeface="Arial"/>
                      </a:endParaRPr>
                    </a:p>
                    <a:p>
                      <a:endParaRPr lang="en-US" sz="1400" b="0" i="0" u="none" strike="noStrike" cap="none" baseline="0" dirty="0">
                        <a:solidFill>
                          <a:schemeClr val="dk1"/>
                        </a:solidFill>
                        <a:latin typeface="+mn-lt"/>
                        <a:ea typeface="+mn-ea"/>
                        <a:cs typeface="+mn-cs"/>
                        <a:sym typeface="Arial"/>
                      </a:endParaRPr>
                    </a:p>
                    <a:p>
                      <a:endParaRPr lang="en-US" sz="1400" b="0" i="0" u="none" strike="noStrike" cap="none" baseline="0" dirty="0">
                        <a:solidFill>
                          <a:schemeClr val="dk1"/>
                        </a:solidFill>
                        <a:latin typeface="+mn-lt"/>
                        <a:ea typeface="+mn-ea"/>
                        <a:cs typeface="+mn-cs"/>
                        <a:sym typeface="Arial"/>
                      </a:endParaRPr>
                    </a:p>
                    <a:p>
                      <a:endParaRPr lang="en-US" sz="1400" b="0" i="0" u="none" strike="noStrike" cap="none" baseline="0" dirty="0">
                        <a:solidFill>
                          <a:schemeClr val="dk1"/>
                        </a:solidFill>
                        <a:latin typeface="+mn-lt"/>
                        <a:ea typeface="+mn-ea"/>
                        <a:cs typeface="+mn-cs"/>
                        <a:sym typeface="Arial"/>
                      </a:endParaRPr>
                    </a:p>
                    <a:p>
                      <a:endParaRPr lang="en-US" sz="1400" b="0" i="0" u="none" strike="noStrike" cap="none" baseline="0" dirty="0">
                        <a:solidFill>
                          <a:schemeClr val="dk1"/>
                        </a:solidFill>
                        <a:latin typeface="+mn-lt"/>
                        <a:ea typeface="+mn-ea"/>
                        <a:cs typeface="+mn-cs"/>
                        <a:sym typeface="Arial"/>
                      </a:endParaRPr>
                    </a:p>
                    <a:p>
                      <a:endParaRPr lang="en-US" sz="1400" b="1" dirty="0">
                        <a:solidFill>
                          <a:schemeClr val="tx1"/>
                        </a:solidFill>
                        <a:latin typeface="Arial"/>
                        <a:cs typeface="Arial"/>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137F97"/>
                      </a:solidFill>
                      <a:prstDash val="sysDash"/>
                      <a:round/>
                      <a:headEnd type="none" w="med" len="med"/>
                      <a:tailEnd type="none" w="med" len="med"/>
                    </a:lnT>
                    <a:lnB w="12700" cap="flat" cmpd="sng" algn="ctr">
                      <a:solidFill>
                        <a:srgbClr val="137F97"/>
                      </a:solidFill>
                      <a:prstDash val="sysDash"/>
                      <a:round/>
                      <a:headEnd type="none" w="med" len="med"/>
                      <a:tailEnd type="none" w="med" len="med"/>
                    </a:lnB>
                    <a:noFill/>
                  </a:tcPr>
                </a:tc>
                <a:tc>
                  <a:txBody>
                    <a:bodyPr/>
                    <a:lstStyle/>
                    <a:p>
                      <a:endParaRPr lang="en-US" sz="1400" b="0" i="0" u="none" strike="noStrike" cap="none" baseline="0" dirty="0">
                        <a:solidFill>
                          <a:schemeClr val="dk1"/>
                        </a:solidFill>
                        <a:latin typeface="+mn-lt"/>
                        <a:ea typeface="+mn-ea"/>
                        <a:cs typeface="+mn-cs"/>
                        <a:sym typeface="Arial"/>
                      </a:endParaRPr>
                    </a:p>
                    <a:p>
                      <a:endParaRPr lang="en-US" sz="1400" b="0" i="0" u="none" strike="noStrike" cap="none" baseline="0" dirty="0">
                        <a:solidFill>
                          <a:schemeClr val="dk1"/>
                        </a:solidFill>
                        <a:latin typeface="+mn-lt"/>
                        <a:ea typeface="+mn-ea"/>
                        <a:cs typeface="+mn-cs"/>
                        <a:sym typeface="Arial"/>
                      </a:endParaRPr>
                    </a:p>
                    <a:p>
                      <a:endParaRPr lang="en-US" sz="1400" b="0" i="0" u="none" strike="noStrike" cap="none" baseline="0" dirty="0">
                        <a:solidFill>
                          <a:schemeClr val="dk1"/>
                        </a:solidFill>
                        <a:latin typeface="+mn-lt"/>
                        <a:ea typeface="+mn-ea"/>
                        <a:cs typeface="+mn-cs"/>
                        <a:sym typeface="Arial"/>
                      </a:endParaRPr>
                    </a:p>
                    <a:p>
                      <a:endParaRPr lang="en-US" sz="1400" b="0" i="0" u="none" strike="noStrike" cap="none" baseline="0" dirty="0">
                        <a:solidFill>
                          <a:schemeClr val="dk1"/>
                        </a:solidFill>
                        <a:latin typeface="+mn-lt"/>
                        <a:ea typeface="+mn-ea"/>
                        <a:cs typeface="+mn-cs"/>
                        <a:sym typeface="Arial"/>
                      </a:endParaRPr>
                    </a:p>
                    <a:p>
                      <a:endParaRPr lang="en-US" sz="1400" b="0" i="0" u="none" strike="noStrike" cap="none" baseline="0" dirty="0">
                        <a:solidFill>
                          <a:schemeClr val="dk1"/>
                        </a:solidFill>
                        <a:latin typeface="+mn-lt"/>
                        <a:ea typeface="+mn-ea"/>
                        <a:cs typeface="+mn-cs"/>
                        <a:sym typeface="Arial"/>
                      </a:endParaRPr>
                    </a:p>
                    <a:p>
                      <a:endParaRPr lang="mr-IN" sz="1400" b="0" i="0" u="none" strike="noStrike" cap="none" baseline="0" dirty="0">
                        <a:solidFill>
                          <a:schemeClr val="dk1"/>
                        </a:solidFill>
                        <a:latin typeface="Arial"/>
                        <a:ea typeface="+mn-ea"/>
                        <a:cs typeface="Arial"/>
                        <a:sym typeface="Arial"/>
                      </a:endParaRPr>
                    </a:p>
                  </a:txBody>
                  <a:tcPr>
                    <a:lnL w="12700" cap="flat" cmpd="sng" algn="ctr">
                      <a:noFill/>
                      <a:prstDash val="sysDash"/>
                      <a:round/>
                      <a:headEnd type="none" w="med" len="med"/>
                      <a:tailEnd type="none" w="med" len="med"/>
                    </a:lnL>
                    <a:lnR w="12700" cap="flat" cmpd="sng" algn="ctr">
                      <a:solidFill>
                        <a:srgbClr val="137F97"/>
                      </a:solidFill>
                      <a:prstDash val="solid"/>
                      <a:round/>
                      <a:headEnd type="none" w="med" len="med"/>
                      <a:tailEnd type="none" w="med" len="med"/>
                    </a:lnR>
                    <a:lnT w="12700" cap="flat" cmpd="sng" algn="ctr">
                      <a:solidFill>
                        <a:srgbClr val="137F97"/>
                      </a:solidFill>
                      <a:prstDash val="sysDash"/>
                      <a:round/>
                      <a:headEnd type="none" w="med" len="med"/>
                      <a:tailEnd type="none" w="med" len="med"/>
                    </a:lnT>
                    <a:lnB w="12700" cap="flat" cmpd="sng" algn="ctr">
                      <a:solidFill>
                        <a:srgbClr val="137F97"/>
                      </a:solidFill>
                      <a:prstDash val="sysDash"/>
                      <a:round/>
                      <a:headEnd type="none" w="med" len="med"/>
                      <a:tailEnd type="none" w="med" len="med"/>
                    </a:lnB>
                    <a:noFill/>
                  </a:tcPr>
                </a:tc>
                <a:extLst>
                  <a:ext uri="{0D108BD9-81ED-4DB2-BD59-A6C34878D82A}">
                    <a16:rowId xmlns:a16="http://schemas.microsoft.com/office/drawing/2014/main" val="10001"/>
                  </a:ext>
                </a:extLst>
              </a:tr>
              <a:tr h="1279071">
                <a:tc>
                  <a:txBody>
                    <a:bodyPr/>
                    <a:lstStyle/>
                    <a:p>
                      <a:r>
                        <a:rPr lang="tr-TR" sz="1600" b="1" i="0" u="none" strike="noStrike" cap="none" baseline="0" dirty="0">
                          <a:solidFill>
                            <a:srgbClr val="137F97"/>
                          </a:solidFill>
                          <a:latin typeface="+mn-lt"/>
                          <a:ea typeface="+mn-ea"/>
                          <a:cs typeface="+mn-cs"/>
                          <a:sym typeface="Arial"/>
                        </a:rPr>
                        <a:t>WORDS</a:t>
                      </a:r>
                      <a:endParaRPr lang="en-US" sz="1600" b="1" dirty="0">
                        <a:solidFill>
                          <a:srgbClr val="137F97"/>
                        </a:solidFill>
                        <a:latin typeface="Arial" panose="020B0604020202020204" pitchFamily="34" charset="0"/>
                        <a:cs typeface="Arial" panose="020B0604020202020204" pitchFamily="34" charset="0"/>
                      </a:endParaRPr>
                    </a:p>
                  </a:txBody>
                  <a:tcPr>
                    <a:lnL w="12700" cap="flat" cmpd="sng" algn="ctr">
                      <a:solidFill>
                        <a:srgbClr val="137F97"/>
                      </a:solid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137F97"/>
                      </a:solidFill>
                      <a:prstDash val="sysDash"/>
                      <a:round/>
                      <a:headEnd type="none" w="med" len="med"/>
                      <a:tailEnd type="none" w="med" len="med"/>
                    </a:lnT>
                    <a:lnB w="12700" cap="flat" cmpd="sng" algn="ctr">
                      <a:solidFill>
                        <a:srgbClr val="137F97"/>
                      </a:solidFill>
                      <a:prstDash val="sysDash"/>
                      <a:round/>
                      <a:headEnd type="none" w="med" len="med"/>
                      <a:tailEnd type="none" w="med" len="med"/>
                    </a:lnB>
                    <a:noFill/>
                  </a:tcPr>
                </a:tc>
                <a:tc>
                  <a:txBody>
                    <a:bodyPr/>
                    <a:lstStyle/>
                    <a:p>
                      <a:r>
                        <a:rPr lang="en-US" sz="1400" b="0" i="0" u="none" strike="noStrike" cap="none" baseline="0" dirty="0">
                          <a:solidFill>
                            <a:schemeClr val="dk1"/>
                          </a:solidFill>
                          <a:latin typeface="+mn-lt"/>
                          <a:ea typeface="+mn-ea"/>
                          <a:cs typeface="+mn-cs"/>
                          <a:sym typeface="Arial"/>
                        </a:rPr>
                        <a:t>Identify common factors and simplify.</a:t>
                      </a:r>
                      <a:endParaRPr lang="en-US" sz="1400" b="1" dirty="0">
                        <a:solidFill>
                          <a:schemeClr val="tx1"/>
                        </a:solidFill>
                        <a:latin typeface="Arial"/>
                        <a:cs typeface="Arial"/>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137F97"/>
                      </a:solidFill>
                      <a:prstDash val="sysDash"/>
                      <a:round/>
                      <a:headEnd type="none" w="med" len="med"/>
                      <a:tailEnd type="none" w="med" len="med"/>
                    </a:lnT>
                    <a:lnB w="12700" cap="flat" cmpd="sng" algn="ctr">
                      <a:solidFill>
                        <a:srgbClr val="137F97"/>
                      </a:solidFill>
                      <a:prstDash val="sysDash"/>
                      <a:round/>
                      <a:headEnd type="none" w="med" len="med"/>
                      <a:tailEnd type="none" w="med" len="med"/>
                    </a:lnB>
                    <a:noFill/>
                  </a:tcPr>
                </a:tc>
                <a:tc>
                  <a:txBody>
                    <a:bodyPr/>
                    <a:lstStyle/>
                    <a:p>
                      <a:r>
                        <a:rPr lang="en-US" sz="1400" b="0" i="0" u="none" strike="noStrike" cap="none" baseline="0" dirty="0">
                          <a:solidFill>
                            <a:schemeClr val="dk1"/>
                          </a:solidFill>
                          <a:latin typeface="+mn-lt"/>
                          <a:ea typeface="+mn-ea"/>
                          <a:cs typeface="+mn-cs"/>
                          <a:sym typeface="Arial"/>
                        </a:rPr>
                        <a:t>Write the polynomial</a:t>
                      </a:r>
                    </a:p>
                    <a:p>
                      <a:r>
                        <a:rPr lang="en-US" sz="1400" b="0" i="0" u="none" strike="noStrike" cap="none" baseline="0" dirty="0">
                          <a:solidFill>
                            <a:schemeClr val="dk1"/>
                          </a:solidFill>
                          <a:latin typeface="+mn-lt"/>
                          <a:ea typeface="+mn-ea"/>
                          <a:cs typeface="+mn-cs"/>
                          <a:sym typeface="Arial"/>
                        </a:rPr>
                        <a:t>as a rational expression</a:t>
                      </a:r>
                    </a:p>
                    <a:p>
                      <a:r>
                        <a:rPr lang="en-US" sz="1400" b="0" i="0" u="none" strike="noStrike" cap="none" baseline="0" dirty="0">
                          <a:solidFill>
                            <a:schemeClr val="dk1"/>
                          </a:solidFill>
                          <a:latin typeface="+mn-lt"/>
                          <a:ea typeface="+mn-ea"/>
                          <a:cs typeface="+mn-cs"/>
                          <a:sym typeface="Arial"/>
                        </a:rPr>
                        <a:t>with 1 in the</a:t>
                      </a:r>
                    </a:p>
                    <a:p>
                      <a:r>
                        <a:rPr lang="en-US" sz="1400" b="0" i="0" u="none" strike="noStrike" cap="none" baseline="0" dirty="0">
                          <a:solidFill>
                            <a:schemeClr val="dk1"/>
                          </a:solidFill>
                          <a:latin typeface="+mn-lt"/>
                          <a:ea typeface="+mn-ea"/>
                          <a:cs typeface="+mn-cs"/>
                          <a:sym typeface="Arial"/>
                        </a:rPr>
                        <a:t>denominator. Then</a:t>
                      </a:r>
                    </a:p>
                    <a:p>
                      <a:r>
                        <a:rPr lang="it-IT" sz="1400" b="0" i="0" u="none" strike="noStrike" cap="none" baseline="0" dirty="0" err="1">
                          <a:solidFill>
                            <a:schemeClr val="dk1"/>
                          </a:solidFill>
                          <a:latin typeface="+mn-lt"/>
                          <a:ea typeface="+mn-ea"/>
                          <a:cs typeface="+mn-cs"/>
                          <a:sym typeface="Arial"/>
                        </a:rPr>
                        <a:t>multiply</a:t>
                      </a:r>
                      <a:r>
                        <a:rPr lang="it-IT" sz="1400" b="0" i="0" u="none" strike="noStrike" cap="none" baseline="0" dirty="0">
                          <a:solidFill>
                            <a:schemeClr val="dk1"/>
                          </a:solidFill>
                          <a:latin typeface="+mn-lt"/>
                          <a:ea typeface="+mn-ea"/>
                          <a:cs typeface="+mn-cs"/>
                          <a:sym typeface="Arial"/>
                        </a:rPr>
                        <a:t>.</a:t>
                      </a:r>
                      <a:endParaRPr lang="en-US" sz="1400" b="1" dirty="0">
                        <a:solidFill>
                          <a:schemeClr val="tx1"/>
                        </a:solidFill>
                        <a:latin typeface="Arial"/>
                        <a:cs typeface="Arial"/>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137F97"/>
                      </a:solidFill>
                      <a:prstDash val="sysDash"/>
                      <a:round/>
                      <a:headEnd type="none" w="med" len="med"/>
                      <a:tailEnd type="none" w="med" len="med"/>
                    </a:lnT>
                    <a:lnB w="12700" cap="flat" cmpd="sng" algn="ctr">
                      <a:solidFill>
                        <a:srgbClr val="137F97"/>
                      </a:solidFill>
                      <a:prstDash val="sysDash"/>
                      <a:round/>
                      <a:headEnd type="none" w="med" len="med"/>
                      <a:tailEnd type="none" w="med" len="med"/>
                    </a:lnB>
                    <a:noFill/>
                  </a:tcPr>
                </a:tc>
                <a:tc>
                  <a:txBody>
                    <a:bodyPr/>
                    <a:lstStyle/>
                    <a:p>
                      <a:r>
                        <a:rPr lang="en-US" sz="1400" b="0" i="0" u="none" strike="noStrike" cap="none" baseline="0" dirty="0">
                          <a:solidFill>
                            <a:schemeClr val="dk1"/>
                          </a:solidFill>
                          <a:latin typeface="+mn-lt"/>
                          <a:ea typeface="+mn-ea"/>
                          <a:cs typeface="+mn-cs"/>
                          <a:sym typeface="Arial"/>
                        </a:rPr>
                        <a:t>Multiply by the</a:t>
                      </a:r>
                    </a:p>
                    <a:p>
                      <a:r>
                        <a:rPr lang="en-US" sz="1400" b="0" i="0" u="none" strike="noStrike" cap="none" baseline="0" dirty="0">
                          <a:solidFill>
                            <a:schemeClr val="dk1"/>
                          </a:solidFill>
                          <a:latin typeface="+mn-lt"/>
                          <a:ea typeface="+mn-ea"/>
                          <a:cs typeface="+mn-cs"/>
                          <a:sym typeface="Arial"/>
                        </a:rPr>
                        <a:t>reciprocal of the</a:t>
                      </a:r>
                    </a:p>
                    <a:p>
                      <a:r>
                        <a:rPr lang="it-IT" sz="1400" b="0" i="0" u="none" strike="noStrike" cap="none" baseline="0" dirty="0" err="1">
                          <a:solidFill>
                            <a:schemeClr val="dk1"/>
                          </a:solidFill>
                          <a:latin typeface="+mn-lt"/>
                          <a:ea typeface="+mn-ea"/>
                          <a:cs typeface="+mn-cs"/>
                          <a:sym typeface="Arial"/>
                        </a:rPr>
                        <a:t>divisor</a:t>
                      </a:r>
                      <a:r>
                        <a:rPr lang="it-IT" sz="1400" b="0" i="0" u="none" strike="noStrike" cap="none" baseline="0" dirty="0">
                          <a:solidFill>
                            <a:schemeClr val="dk1"/>
                          </a:solidFill>
                          <a:latin typeface="+mn-lt"/>
                          <a:ea typeface="+mn-ea"/>
                          <a:cs typeface="+mn-cs"/>
                          <a:sym typeface="Arial"/>
                        </a:rPr>
                        <a:t>.</a:t>
                      </a:r>
                      <a:endParaRPr lang="mr-IN" sz="1400" b="0" i="0" u="none" strike="noStrike" cap="none" baseline="0" dirty="0">
                        <a:solidFill>
                          <a:schemeClr val="dk1"/>
                        </a:solidFill>
                        <a:latin typeface="Arial"/>
                        <a:ea typeface="+mn-ea"/>
                        <a:cs typeface="Arial"/>
                        <a:sym typeface="Arial"/>
                      </a:endParaRPr>
                    </a:p>
                  </a:txBody>
                  <a:tcPr>
                    <a:lnL w="12700" cap="flat" cmpd="sng" algn="ctr">
                      <a:noFill/>
                      <a:prstDash val="sysDash"/>
                      <a:round/>
                      <a:headEnd type="none" w="med" len="med"/>
                      <a:tailEnd type="none" w="med" len="med"/>
                    </a:lnL>
                    <a:lnR w="12700" cap="flat" cmpd="sng" algn="ctr">
                      <a:solidFill>
                        <a:srgbClr val="137F97"/>
                      </a:solidFill>
                      <a:prstDash val="solid"/>
                      <a:round/>
                      <a:headEnd type="none" w="med" len="med"/>
                      <a:tailEnd type="none" w="med" len="med"/>
                    </a:lnR>
                    <a:lnT w="12700" cap="flat" cmpd="sng" algn="ctr">
                      <a:solidFill>
                        <a:srgbClr val="137F97"/>
                      </a:solidFill>
                      <a:prstDash val="sysDash"/>
                      <a:round/>
                      <a:headEnd type="none" w="med" len="med"/>
                      <a:tailEnd type="none" w="med" len="med"/>
                    </a:lnT>
                    <a:lnB w="12700" cap="flat" cmpd="sng" algn="ctr">
                      <a:solidFill>
                        <a:srgbClr val="137F97"/>
                      </a:solidFill>
                      <a:prstDash val="sysDash"/>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0" name="TextBox 9">
            <a:extLst>
              <a:ext uri="{FF2B5EF4-FFF2-40B4-BE49-F238E27FC236}">
                <a16:creationId xmlns:a16="http://schemas.microsoft.com/office/drawing/2014/main" id="{3EED0D0A-9068-865A-AFDD-A0C8118E176C}"/>
              </a:ext>
            </a:extLst>
          </p:cNvPr>
          <p:cNvSpPr txBox="1"/>
          <p:nvPr/>
        </p:nvSpPr>
        <p:spPr>
          <a:xfrm>
            <a:off x="355758" y="351588"/>
            <a:ext cx="8341433" cy="723275"/>
          </a:xfrm>
          <a:prstGeom prst="rect">
            <a:avLst/>
          </a:prstGeom>
          <a:noFill/>
        </p:spPr>
        <p:txBody>
          <a:bodyPr wrap="square" rIns="36000" rtlCol="0">
            <a:spAutoFit/>
          </a:bodyPr>
          <a:lstStyle/>
          <a:p>
            <a:pPr>
              <a:spcAft>
                <a:spcPts val="600"/>
              </a:spcAft>
            </a:pPr>
            <a:r>
              <a:rPr lang="en-IN" sz="1800" b="1" dirty="0">
                <a:solidFill>
                  <a:srgbClr val="137F97"/>
                </a:solidFill>
              </a:rPr>
              <a:t>CONCEPT SUMMARY</a:t>
            </a:r>
          </a:p>
          <a:p>
            <a:r>
              <a:rPr lang="en-US" sz="1800" b="1" dirty="0">
                <a:solidFill>
                  <a:srgbClr val="58585A"/>
                </a:solidFill>
              </a:rPr>
              <a:t>Products and Quotients of Rational Expressions</a:t>
            </a:r>
            <a:endParaRPr lang="en-IN" sz="1800" b="1" dirty="0">
              <a:solidFill>
                <a:srgbClr val="58585A"/>
              </a:solidFill>
            </a:endParaRPr>
          </a:p>
        </p:txBody>
      </p:sp>
      <p:pic>
        <p:nvPicPr>
          <p:cNvPr id="11" name="Picture 10">
            <a:extLst>
              <a:ext uri="{FF2B5EF4-FFF2-40B4-BE49-F238E27FC236}">
                <a16:creationId xmlns:a16="http://schemas.microsoft.com/office/drawing/2014/main" id="{FB088BDC-56AE-AA5A-4DF4-C9B69B558274}"/>
              </a:ext>
            </a:extLst>
          </p:cNvPr>
          <p:cNvPicPr>
            <a:picLocks noChangeAspect="1"/>
          </p:cNvPicPr>
          <p:nvPr/>
        </p:nvPicPr>
        <p:blipFill>
          <a:blip r:embed="rId3"/>
          <a:stretch>
            <a:fillRect/>
          </a:stretch>
        </p:blipFill>
        <p:spPr>
          <a:xfrm>
            <a:off x="6313909" y="1615616"/>
            <a:ext cx="2085245" cy="1675499"/>
          </a:xfrm>
          <a:prstGeom prst="rect">
            <a:avLst/>
          </a:prstGeom>
        </p:spPr>
      </p:pic>
      <p:pic>
        <p:nvPicPr>
          <p:cNvPr id="13" name="Picture 12">
            <a:extLst>
              <a:ext uri="{FF2B5EF4-FFF2-40B4-BE49-F238E27FC236}">
                <a16:creationId xmlns:a16="http://schemas.microsoft.com/office/drawing/2014/main" id="{7B999842-123D-03ED-5F80-3FC09C93E936}"/>
              </a:ext>
            </a:extLst>
          </p:cNvPr>
          <p:cNvPicPr>
            <a:picLocks noChangeAspect="1"/>
          </p:cNvPicPr>
          <p:nvPr/>
        </p:nvPicPr>
        <p:blipFill>
          <a:blip r:embed="rId4"/>
          <a:stretch>
            <a:fillRect/>
          </a:stretch>
        </p:blipFill>
        <p:spPr>
          <a:xfrm>
            <a:off x="2081640" y="1622100"/>
            <a:ext cx="1963539" cy="1675499"/>
          </a:xfrm>
          <a:prstGeom prst="rect">
            <a:avLst/>
          </a:prstGeom>
        </p:spPr>
      </p:pic>
      <p:pic>
        <p:nvPicPr>
          <p:cNvPr id="15" name="Picture 14">
            <a:extLst>
              <a:ext uri="{FF2B5EF4-FFF2-40B4-BE49-F238E27FC236}">
                <a16:creationId xmlns:a16="http://schemas.microsoft.com/office/drawing/2014/main" id="{40494FEF-6A13-8E9D-EA72-1DDD0B1D53A8}"/>
              </a:ext>
            </a:extLst>
          </p:cNvPr>
          <p:cNvPicPr>
            <a:picLocks noChangeAspect="1"/>
          </p:cNvPicPr>
          <p:nvPr/>
        </p:nvPicPr>
        <p:blipFill>
          <a:blip r:embed="rId5"/>
          <a:stretch>
            <a:fillRect/>
          </a:stretch>
        </p:blipFill>
        <p:spPr>
          <a:xfrm>
            <a:off x="4122602" y="1596567"/>
            <a:ext cx="1939197" cy="1675499"/>
          </a:xfrm>
          <a:prstGeom prst="rect">
            <a:avLst/>
          </a:prstGeom>
        </p:spPr>
      </p:pic>
    </p:spTree>
    <p:extLst>
      <p:ext uri="{BB962C8B-B14F-4D97-AF65-F5344CB8AC3E}">
        <p14:creationId xmlns:p14="http://schemas.microsoft.com/office/powerpoint/2010/main" val="2346685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3" name="TextBox 2">
            <a:extLst>
              <a:ext uri="{FF2B5EF4-FFF2-40B4-BE49-F238E27FC236}">
                <a16:creationId xmlns:a16="http://schemas.microsoft.com/office/drawing/2014/main" id="{104469F7-B064-4972-C4E2-EC72A14DAC7E}"/>
              </a:ext>
            </a:extLst>
          </p:cNvPr>
          <p:cNvSpPr txBox="1"/>
          <p:nvPr/>
        </p:nvSpPr>
        <p:spPr>
          <a:xfrm>
            <a:off x="353088" y="344265"/>
            <a:ext cx="8321209" cy="5062924"/>
          </a:xfrm>
          <a:prstGeom prst="rect">
            <a:avLst/>
          </a:prstGeom>
          <a:noFill/>
        </p:spPr>
        <p:txBody>
          <a:bodyPr wrap="square" rIns="36000" rtlCol="0">
            <a:spAutoFit/>
          </a:bodyPr>
          <a:lstStyle/>
          <a:p>
            <a:pPr>
              <a:spcAft>
                <a:spcPts val="1200"/>
              </a:spcAft>
              <a:tabLst>
                <a:tab pos="2041525" algn="l"/>
              </a:tabLst>
            </a:pPr>
            <a:r>
              <a:rPr lang="en-IN" sz="1800" b="1" dirty="0">
                <a:solidFill>
                  <a:srgbClr val="C61938"/>
                </a:solidFill>
              </a:rPr>
              <a:t>Do You </a:t>
            </a:r>
            <a:r>
              <a:rPr lang="en-IN" sz="1800" b="1" cap="all" dirty="0">
                <a:solidFill>
                  <a:srgbClr val="C61938"/>
                </a:solidFill>
              </a:rPr>
              <a:t>Understand</a:t>
            </a:r>
            <a:r>
              <a:rPr lang="en-IN" sz="1800" b="1" dirty="0">
                <a:solidFill>
                  <a:srgbClr val="C61938"/>
                </a:solidFill>
              </a:rPr>
              <a:t>?</a:t>
            </a:r>
          </a:p>
          <a:p>
            <a:pPr marL="360000" indent="-385200">
              <a:spcAft>
                <a:spcPts val="1200"/>
              </a:spcAft>
              <a:buFont typeface="+mj-lt"/>
              <a:buAutoNum type="arabicPeriod"/>
            </a:pPr>
            <a:r>
              <a:rPr lang="en-IN" sz="1600" b="1">
                <a:solidFill>
                  <a:schemeClr val="bg1"/>
                </a:solidFill>
                <a:highlight>
                  <a:srgbClr val="168446"/>
                </a:highlight>
              </a:rPr>
              <a:t>  </a:t>
            </a:r>
            <a:r>
              <a:rPr lang="en-IN" sz="1600" b="1" cap="all">
                <a:solidFill>
                  <a:schemeClr val="bg1"/>
                </a:solidFill>
                <a:highlight>
                  <a:srgbClr val="168446"/>
                </a:highlight>
              </a:rPr>
              <a:t>Essential </a:t>
            </a:r>
            <a:r>
              <a:rPr lang="en-IN" sz="1600" b="1" cap="all" dirty="0">
                <a:solidFill>
                  <a:schemeClr val="bg1"/>
                </a:solidFill>
                <a:highlight>
                  <a:srgbClr val="168446"/>
                </a:highlight>
              </a:rPr>
              <a:t>Question</a:t>
            </a:r>
            <a:r>
              <a:rPr lang="en-US" sz="1600" dirty="0"/>
              <a:t> How does multiplying and dividing fractions help you multiply and divide rational expressions?</a:t>
            </a:r>
            <a:endParaRPr lang="fr-FR" sz="1600" dirty="0"/>
          </a:p>
          <a:p>
            <a:pPr marL="360000" indent="-385200">
              <a:spcAft>
                <a:spcPts val="1200"/>
              </a:spcAft>
              <a:buFont typeface="+mj-lt"/>
              <a:buAutoNum type="arabicPeriod"/>
            </a:pPr>
            <a:r>
              <a:rPr lang="en-US" sz="1600" b="1" dirty="0">
                <a:solidFill>
                  <a:srgbClr val="90057A"/>
                </a:solidFill>
              </a:rPr>
              <a:t>Vocabulary</a:t>
            </a:r>
            <a:r>
              <a:rPr lang="en-US" sz="1600" dirty="0"/>
              <a:t> In your own words, define </a:t>
            </a:r>
            <a:r>
              <a:rPr lang="en-US" sz="1600" i="1" dirty="0"/>
              <a:t>rational expression</a:t>
            </a:r>
            <a:r>
              <a:rPr lang="en-US" sz="1600" dirty="0"/>
              <a:t> and provide an example of a rational expression.</a:t>
            </a:r>
          </a:p>
          <a:p>
            <a:pPr marL="360000" indent="-385200">
              <a:spcAft>
                <a:spcPts val="16200"/>
              </a:spcAft>
              <a:buFont typeface="+mj-lt"/>
              <a:buAutoNum type="arabicPeriod"/>
            </a:pPr>
            <a:r>
              <a:rPr lang="en-US" sz="1600" b="1" dirty="0">
                <a:solidFill>
                  <a:srgbClr val="C02B43"/>
                </a:solidFill>
              </a:rPr>
              <a:t>Error Analysis</a:t>
            </a:r>
            <a:r>
              <a:rPr lang="en-US" sz="1600" dirty="0"/>
              <a:t> A student divided the rational expressions as follows:</a:t>
            </a:r>
          </a:p>
          <a:p>
            <a:pPr marL="378000" indent="-385200">
              <a:spcAft>
                <a:spcPts val="1200"/>
              </a:spcAft>
            </a:pPr>
            <a:r>
              <a:rPr lang="en-US" sz="1600" dirty="0"/>
              <a:t>	Describe and correct the errors the student </a:t>
            </a:r>
            <a:r>
              <a:rPr lang="pt-BR" sz="1600" dirty="0" err="1"/>
              <a:t>made</a:t>
            </a:r>
            <a:r>
              <a:rPr lang="pt-BR" sz="1600" dirty="0"/>
              <a:t>.</a:t>
            </a:r>
          </a:p>
          <a:p>
            <a:pPr marL="360000" indent="-385200">
              <a:spcAft>
                <a:spcPts val="1200"/>
              </a:spcAft>
              <a:buFont typeface="+mj-lt"/>
              <a:buAutoNum type="arabicPeriod" startAt="4"/>
            </a:pPr>
            <a:r>
              <a:rPr lang="en-US" sz="1600" b="1" dirty="0">
                <a:solidFill>
                  <a:srgbClr val="C02B43"/>
                </a:solidFill>
              </a:rPr>
              <a:t>Communicate Precisely </a:t>
            </a:r>
            <a:r>
              <a:rPr lang="en-US" sz="1600" dirty="0"/>
              <a:t>Why do you have to state the domain when simplifying</a:t>
            </a:r>
            <a:br>
              <a:rPr lang="en-US" sz="1600" dirty="0"/>
            </a:br>
            <a:r>
              <a:rPr lang="en-US" sz="600" dirty="0"/>
              <a:t> </a:t>
            </a:r>
            <a:r>
              <a:rPr lang="fr-FR" sz="1600" dirty="0"/>
              <a:t>rational expressions?</a:t>
            </a:r>
            <a:endParaRPr lang="en-IN" sz="1600" dirty="0">
              <a:solidFill>
                <a:schemeClr val="tx1"/>
              </a:solidFill>
            </a:endParaRPr>
          </a:p>
        </p:txBody>
      </p:sp>
      <p:pic>
        <p:nvPicPr>
          <p:cNvPr id="4" name="Picture 3">
            <a:extLst>
              <a:ext uri="{FF2B5EF4-FFF2-40B4-BE49-F238E27FC236}">
                <a16:creationId xmlns:a16="http://schemas.microsoft.com/office/drawing/2014/main" id="{A88CF3E0-B758-0F41-5915-025A87718CAE}"/>
              </a:ext>
            </a:extLst>
          </p:cNvPr>
          <p:cNvPicPr>
            <a:picLocks noChangeAspect="1"/>
          </p:cNvPicPr>
          <p:nvPr/>
        </p:nvPicPr>
        <p:blipFill>
          <a:blip r:embed="rId3"/>
          <a:stretch>
            <a:fillRect/>
          </a:stretch>
        </p:blipFill>
        <p:spPr>
          <a:xfrm>
            <a:off x="706230" y="2390002"/>
            <a:ext cx="4426884" cy="2017090"/>
          </a:xfrm>
          <a:prstGeom prst="rect">
            <a:avLst/>
          </a:prstGeom>
        </p:spPr>
      </p:pic>
    </p:spTree>
    <p:extLst>
      <p:ext uri="{BB962C8B-B14F-4D97-AF65-F5344CB8AC3E}">
        <p14:creationId xmlns:p14="http://schemas.microsoft.com/office/powerpoint/2010/main" val="1087053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0" name="TextBox 9">
            <a:extLst>
              <a:ext uri="{FF2B5EF4-FFF2-40B4-BE49-F238E27FC236}">
                <a16:creationId xmlns:a16="http://schemas.microsoft.com/office/drawing/2014/main" id="{5E033CF7-964E-904E-B8F6-4DC8B0D5C047}"/>
              </a:ext>
            </a:extLst>
          </p:cNvPr>
          <p:cNvSpPr txBox="1"/>
          <p:nvPr/>
        </p:nvSpPr>
        <p:spPr>
          <a:xfrm>
            <a:off x="355758" y="765706"/>
            <a:ext cx="8403231" cy="338554"/>
          </a:xfrm>
          <a:prstGeom prst="rect">
            <a:avLst/>
          </a:prstGeom>
          <a:noFill/>
        </p:spPr>
        <p:txBody>
          <a:bodyPr wrap="square" rtlCol="0">
            <a:spAutoFit/>
          </a:bodyPr>
          <a:lstStyle/>
          <a:p>
            <a:r>
              <a:rPr lang="en-US" sz="1600" b="1" dirty="0">
                <a:solidFill>
                  <a:schemeClr val="tx1"/>
                </a:solidFill>
              </a:rPr>
              <a:t>Consider the following graph of the function </a:t>
            </a:r>
            <a:r>
              <a:rPr lang="en-US" sz="1600" b="1" i="1" dirty="0">
                <a:solidFill>
                  <a:schemeClr val="tx1"/>
                </a:solidFill>
              </a:rPr>
              <a:t>y</a:t>
            </a:r>
            <a:r>
              <a:rPr lang="en-US" sz="1600" b="1" dirty="0">
                <a:solidFill>
                  <a:schemeClr val="tx1"/>
                </a:solidFill>
              </a:rPr>
              <a:t> = </a:t>
            </a:r>
            <a:r>
              <a:rPr lang="en-US" sz="1600" b="1" i="1" dirty="0">
                <a:solidFill>
                  <a:schemeClr val="tx1"/>
                </a:solidFill>
              </a:rPr>
              <a:t>x</a:t>
            </a:r>
            <a:r>
              <a:rPr lang="en-US" sz="1600" b="1" dirty="0">
                <a:solidFill>
                  <a:schemeClr val="tx1"/>
                </a:solidFill>
              </a:rPr>
              <a:t> + 2.</a:t>
            </a:r>
            <a:endParaRPr lang="en-IN" sz="1600" b="1" dirty="0">
              <a:solidFill>
                <a:schemeClr val="tx1"/>
              </a:solidFill>
            </a:endParaRPr>
          </a:p>
        </p:txBody>
      </p:sp>
      <p:sp>
        <p:nvSpPr>
          <p:cNvPr id="8" name="TextBox 7">
            <a:extLst>
              <a:ext uri="{FF2B5EF4-FFF2-40B4-BE49-F238E27FC236}">
                <a16:creationId xmlns:a16="http://schemas.microsoft.com/office/drawing/2014/main" id="{34546DB7-47C6-1448-8CE9-C4BBBB4A73B5}"/>
              </a:ext>
            </a:extLst>
          </p:cNvPr>
          <p:cNvSpPr txBox="1"/>
          <p:nvPr/>
        </p:nvSpPr>
        <p:spPr>
          <a:xfrm>
            <a:off x="355757" y="3934492"/>
            <a:ext cx="8321210" cy="1308050"/>
          </a:xfrm>
          <a:prstGeom prst="rect">
            <a:avLst/>
          </a:prstGeom>
          <a:noFill/>
        </p:spPr>
        <p:txBody>
          <a:bodyPr wrap="square" rtlCol="0">
            <a:spAutoFit/>
          </a:bodyPr>
          <a:lstStyle/>
          <a:p>
            <a:pPr marL="360000" indent="-360000">
              <a:spcAft>
                <a:spcPts val="600"/>
              </a:spcAft>
              <a:buClr>
                <a:schemeClr val="tx1"/>
              </a:buClr>
              <a:buSzPct val="100000"/>
              <a:buFont typeface="+mj-lt"/>
              <a:buAutoNum type="alphaUcPeriod"/>
            </a:pPr>
            <a:r>
              <a:rPr lang="en-IN" sz="1600" b="1" dirty="0">
                <a:solidFill>
                  <a:schemeClr val="tx1"/>
                </a:solidFill>
              </a:rPr>
              <a:t>​</a:t>
            </a:r>
            <a:r>
              <a:rPr lang="en-US" sz="1600" dirty="0">
                <a:solidFill>
                  <a:schemeClr val="tx1"/>
                </a:solidFill>
              </a:rPr>
              <a:t>What is the domain of this function?</a:t>
            </a:r>
            <a:endParaRPr lang="en-IN" sz="1600" dirty="0">
              <a:solidFill>
                <a:schemeClr val="tx1"/>
              </a:solidFill>
            </a:endParaRPr>
          </a:p>
          <a:p>
            <a:pPr marL="360000" indent="-360000">
              <a:spcAft>
                <a:spcPts val="600"/>
              </a:spcAft>
              <a:buClr>
                <a:schemeClr val="tx1"/>
              </a:buClr>
              <a:buSzPct val="100000"/>
              <a:buFont typeface="+mj-lt"/>
              <a:buAutoNum type="alphaUcPeriod"/>
            </a:pPr>
            <a:r>
              <a:rPr lang="en-IN" sz="1600" b="1" dirty="0">
                <a:solidFill>
                  <a:schemeClr val="tx1"/>
                </a:solidFill>
              </a:rPr>
              <a:t>​</a:t>
            </a:r>
            <a:r>
              <a:rPr lang="en-US" sz="1600" dirty="0">
                <a:solidFill>
                  <a:schemeClr val="tx1"/>
                </a:solidFill>
              </a:rPr>
              <a:t>Sketch a function that resembles the graph, but restrict its domain to exclude 2.</a:t>
            </a:r>
            <a:endParaRPr lang="en-IN" sz="1600" dirty="0">
              <a:solidFill>
                <a:schemeClr val="tx1"/>
              </a:solidFill>
            </a:endParaRPr>
          </a:p>
          <a:p>
            <a:pPr marL="360000" indent="-360000">
              <a:spcAft>
                <a:spcPts val="600"/>
              </a:spcAft>
              <a:buClr>
                <a:schemeClr val="tx1"/>
              </a:buClr>
              <a:buSzPct val="100000"/>
              <a:buFont typeface="+mj-lt"/>
              <a:buAutoNum type="alphaUcPeriod"/>
            </a:pPr>
            <a:r>
              <a:rPr lang="en-IN" sz="1600" b="1" dirty="0">
                <a:solidFill>
                  <a:schemeClr val="tx1"/>
                </a:solidFill>
              </a:rPr>
              <a:t>​</a:t>
            </a:r>
            <a:r>
              <a:rPr lang="en-IN" sz="1600" b="1" dirty="0">
                <a:solidFill>
                  <a:srgbClr val="C02B43"/>
                </a:solidFill>
              </a:rPr>
              <a:t>Use Structure </a:t>
            </a:r>
            <a:r>
              <a:rPr lang="en-US" sz="1600" dirty="0">
                <a:solidFill>
                  <a:schemeClr val="tx1"/>
                </a:solidFill>
              </a:rPr>
              <a:t>Consider the function you have sketched. </a:t>
            </a:r>
          </a:p>
          <a:p>
            <a:pPr marL="360000">
              <a:spcAft>
                <a:spcPts val="600"/>
              </a:spcAft>
              <a:buClr>
                <a:schemeClr val="tx1"/>
              </a:buClr>
              <a:buSzPct val="100000"/>
            </a:pPr>
            <a:r>
              <a:rPr lang="en-US" sz="1600" dirty="0">
                <a:solidFill>
                  <a:schemeClr val="tx1"/>
                </a:solidFill>
              </a:rPr>
              <a:t>What kind of function might have a graph like this? Explain.</a:t>
            </a:r>
            <a:endParaRPr lang="en-IN" sz="1600" dirty="0">
              <a:solidFill>
                <a:schemeClr val="tx1"/>
              </a:solidFill>
            </a:endParaRPr>
          </a:p>
        </p:txBody>
      </p:sp>
      <p:sp>
        <p:nvSpPr>
          <p:cNvPr id="7" name="Rectangle 6">
            <a:extLst>
              <a:ext uri="{FF2B5EF4-FFF2-40B4-BE49-F238E27FC236}">
                <a16:creationId xmlns:a16="http://schemas.microsoft.com/office/drawing/2014/main" id="{FAF09BFE-0C3C-E84B-9556-A66F805E246C}"/>
              </a:ext>
            </a:extLst>
          </p:cNvPr>
          <p:cNvSpPr/>
          <p:nvPr/>
        </p:nvSpPr>
        <p:spPr>
          <a:xfrm>
            <a:off x="452745" y="458341"/>
            <a:ext cx="2569129"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dirty="0">
                <a:solidFill>
                  <a:schemeClr val="bg1"/>
                </a:solidFill>
                <a:latin typeface="Arial" panose="020B0604020202020204" pitchFamily="34" charset="0"/>
                <a:cs typeface="Arial" panose="020B0604020202020204" pitchFamily="34" charset="0"/>
              </a:rPr>
              <a:t>EXPLORE &amp; REASON</a:t>
            </a:r>
            <a:endParaRPr lang="en-US" sz="1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A437FE8-51ED-1E7C-2943-B31791DCF4C9}"/>
              </a:ext>
            </a:extLst>
          </p:cNvPr>
          <p:cNvPicPr>
            <a:picLocks noChangeAspect="1"/>
          </p:cNvPicPr>
          <p:nvPr/>
        </p:nvPicPr>
        <p:blipFill>
          <a:blip r:embed="rId3"/>
          <a:stretch>
            <a:fillRect/>
          </a:stretch>
        </p:blipFill>
        <p:spPr>
          <a:xfrm>
            <a:off x="1336835" y="1238299"/>
            <a:ext cx="3563822" cy="2552600"/>
          </a:xfrm>
          <a:prstGeom prst="rect">
            <a:avLst/>
          </a:prstGeom>
        </p:spPr>
      </p:pic>
    </p:spTree>
    <p:extLst>
      <p:ext uri="{BB962C8B-B14F-4D97-AF65-F5344CB8AC3E}">
        <p14:creationId xmlns:p14="http://schemas.microsoft.com/office/powerpoint/2010/main" val="1747861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AD1232-BA55-5F33-4F75-6F7ADC02B49B}"/>
              </a:ext>
            </a:extLst>
          </p:cNvPr>
          <p:cNvSpPr txBox="1"/>
          <p:nvPr/>
        </p:nvSpPr>
        <p:spPr>
          <a:xfrm>
            <a:off x="355757" y="344265"/>
            <a:ext cx="8425635" cy="4724370"/>
          </a:xfrm>
          <a:prstGeom prst="rect">
            <a:avLst/>
          </a:prstGeom>
          <a:noFill/>
        </p:spPr>
        <p:txBody>
          <a:bodyPr wrap="square" rIns="36000" rtlCol="0">
            <a:spAutoFit/>
          </a:bodyPr>
          <a:lstStyle/>
          <a:p>
            <a:pPr>
              <a:spcAft>
                <a:spcPts val="600"/>
              </a:spcAft>
              <a:tabLst>
                <a:tab pos="2041525" algn="l"/>
              </a:tabLst>
            </a:pPr>
            <a:r>
              <a:rPr lang="en-IN" sz="1800" b="1" dirty="0">
                <a:solidFill>
                  <a:srgbClr val="C61938"/>
                </a:solidFill>
              </a:rPr>
              <a:t>Do You </a:t>
            </a:r>
            <a:r>
              <a:rPr lang="en-IN" sz="1800" b="1" cap="all" dirty="0">
                <a:solidFill>
                  <a:srgbClr val="C61938"/>
                </a:solidFill>
              </a:rPr>
              <a:t>Know How</a:t>
            </a:r>
            <a:r>
              <a:rPr lang="en-IN" sz="1800" b="1" dirty="0">
                <a:solidFill>
                  <a:srgbClr val="C61938"/>
                </a:solidFill>
              </a:rPr>
              <a:t>?</a:t>
            </a:r>
          </a:p>
          <a:p>
            <a:pPr marL="360000" indent="-360000">
              <a:spcAft>
                <a:spcPts val="1800"/>
              </a:spcAft>
              <a:buClrTx/>
              <a:buFont typeface="+mj-lt"/>
              <a:buAutoNum type="arabicPeriod" startAt="5"/>
              <a:tabLst>
                <a:tab pos="2041525" algn="l"/>
              </a:tabLst>
            </a:pPr>
            <a:r>
              <a:rPr lang="en-IN" sz="1600" b="1" dirty="0">
                <a:solidFill>
                  <a:schemeClr val="tx1"/>
                </a:solidFill>
              </a:rPr>
              <a:t>​</a:t>
            </a:r>
            <a:r>
              <a:rPr lang="en-US" sz="1600" dirty="0">
                <a:solidFill>
                  <a:schemeClr val="tx1"/>
                </a:solidFill>
              </a:rPr>
              <a:t>​What is the simplified form of the rational expression                 ? What is the domain?</a:t>
            </a:r>
          </a:p>
          <a:p>
            <a:pPr>
              <a:spcAft>
                <a:spcPts val="1800"/>
              </a:spcAft>
              <a:buClr>
                <a:srgbClr val="0078AE"/>
              </a:buClr>
              <a:tabLst>
                <a:tab pos="2041525" algn="l"/>
              </a:tabLst>
            </a:pPr>
            <a:r>
              <a:rPr lang="en-US" sz="1600" b="1" dirty="0">
                <a:solidFill>
                  <a:schemeClr val="tx1"/>
                </a:solidFill>
              </a:rPr>
              <a:t>Find the simplified form of each product, and state the domain.</a:t>
            </a:r>
            <a:endParaRPr lang="en-IN" sz="1600" b="1" dirty="0">
              <a:solidFill>
                <a:schemeClr val="tx1"/>
              </a:solidFill>
            </a:endParaRPr>
          </a:p>
          <a:p>
            <a:pPr marL="360000" indent="-360000">
              <a:spcAft>
                <a:spcPts val="3600"/>
              </a:spcAft>
              <a:buClr>
                <a:schemeClr val="tx1"/>
              </a:buClr>
              <a:buFont typeface="+mj-lt"/>
              <a:buAutoNum type="arabicPeriod" startAt="6"/>
              <a:tabLst>
                <a:tab pos="2041525" algn="l"/>
              </a:tabLst>
            </a:pPr>
            <a:r>
              <a:rPr lang="en-IN" sz="1600" b="1" dirty="0">
                <a:solidFill>
                  <a:schemeClr val="tx1"/>
                </a:solidFill>
              </a:rPr>
              <a:t>​</a:t>
            </a:r>
            <a:endParaRPr lang="en-IN" sz="1600" dirty="0">
              <a:solidFill>
                <a:schemeClr val="tx1"/>
              </a:solidFill>
            </a:endParaRPr>
          </a:p>
          <a:p>
            <a:pPr marL="360000" indent="-360000">
              <a:spcAft>
                <a:spcPts val="3600"/>
              </a:spcAft>
              <a:buClr>
                <a:schemeClr val="tx1"/>
              </a:buClr>
              <a:buFont typeface="+mj-lt"/>
              <a:buAutoNum type="arabicPeriod" startAt="6"/>
              <a:tabLst>
                <a:tab pos="2041525" algn="l"/>
              </a:tabLst>
            </a:pPr>
            <a:r>
              <a:rPr lang="en-IN" sz="1600" b="1" dirty="0">
                <a:solidFill>
                  <a:schemeClr val="tx1"/>
                </a:solidFill>
              </a:rPr>
              <a:t>​</a:t>
            </a:r>
          </a:p>
          <a:p>
            <a:pPr marL="360000" indent="-360000">
              <a:spcAft>
                <a:spcPts val="1800"/>
              </a:spcAft>
              <a:buClr>
                <a:schemeClr val="tx1"/>
              </a:buClr>
              <a:buFont typeface="+mj-lt"/>
              <a:buAutoNum type="arabicPeriod" startAt="6"/>
              <a:tabLst>
                <a:tab pos="2041525" algn="l"/>
              </a:tabLst>
            </a:pPr>
            <a:r>
              <a:rPr lang="en-IN" sz="1600" b="1" dirty="0">
                <a:solidFill>
                  <a:schemeClr val="tx1"/>
                </a:solidFill>
              </a:rPr>
              <a:t>​</a:t>
            </a:r>
          </a:p>
          <a:p>
            <a:pPr>
              <a:spcAft>
                <a:spcPts val="1800"/>
              </a:spcAft>
              <a:buClr>
                <a:srgbClr val="0078AE"/>
              </a:buClr>
              <a:tabLst>
                <a:tab pos="2041525" algn="l"/>
              </a:tabLst>
            </a:pPr>
            <a:r>
              <a:rPr lang="en-US" sz="1600" b="1" dirty="0">
                <a:solidFill>
                  <a:schemeClr val="tx1"/>
                </a:solidFill>
              </a:rPr>
              <a:t>Find the simplified form of each quotient, and state the domain.</a:t>
            </a:r>
            <a:endParaRPr lang="en-IN" sz="1600" b="1" dirty="0">
              <a:solidFill>
                <a:schemeClr val="tx1"/>
              </a:solidFill>
            </a:endParaRPr>
          </a:p>
          <a:p>
            <a:pPr marL="360000" indent="-360000">
              <a:spcAft>
                <a:spcPts val="3600"/>
              </a:spcAft>
              <a:buClr>
                <a:schemeClr val="tx1"/>
              </a:buClr>
              <a:buFont typeface="+mj-lt"/>
              <a:buAutoNum type="arabicPeriod" startAt="9"/>
              <a:tabLst>
                <a:tab pos="2041525" algn="l"/>
              </a:tabLst>
            </a:pPr>
            <a:r>
              <a:rPr lang="en-IN" sz="1600" b="1" dirty="0">
                <a:solidFill>
                  <a:schemeClr val="tx1"/>
                </a:solidFill>
              </a:rPr>
              <a:t>​</a:t>
            </a:r>
          </a:p>
          <a:p>
            <a:pPr marL="360000" indent="-360000">
              <a:spcAft>
                <a:spcPts val="3600"/>
              </a:spcAft>
              <a:buClr>
                <a:schemeClr val="tx1"/>
              </a:buClr>
              <a:buFont typeface="+mj-lt"/>
              <a:buAutoNum type="arabicPeriod" startAt="9"/>
              <a:tabLst>
                <a:tab pos="2041525" algn="l"/>
              </a:tabLst>
            </a:pPr>
            <a:r>
              <a:rPr lang="en-IN" sz="1600" b="1" dirty="0">
                <a:solidFill>
                  <a:schemeClr val="tx1"/>
                </a:solidFill>
              </a:rPr>
              <a:t>​</a:t>
            </a:r>
            <a:endParaRPr lang="en-IN" sz="1600" dirty="0">
              <a:solidFill>
                <a:schemeClr val="tx1"/>
              </a:solidFill>
            </a:endParaRPr>
          </a:p>
        </p:txBody>
      </p:sp>
      <p:pic>
        <p:nvPicPr>
          <p:cNvPr id="4" name="Picture 3">
            <a:extLst>
              <a:ext uri="{FF2B5EF4-FFF2-40B4-BE49-F238E27FC236}">
                <a16:creationId xmlns:a16="http://schemas.microsoft.com/office/drawing/2014/main" id="{1C5EFED9-1EF7-1448-E4C7-60A1C593FE25}"/>
              </a:ext>
            </a:extLst>
          </p:cNvPr>
          <p:cNvPicPr>
            <a:picLocks noChangeAspect="1"/>
          </p:cNvPicPr>
          <p:nvPr/>
        </p:nvPicPr>
        <p:blipFill>
          <a:blip r:embed="rId2"/>
          <a:stretch>
            <a:fillRect/>
          </a:stretch>
        </p:blipFill>
        <p:spPr>
          <a:xfrm>
            <a:off x="745929" y="1507693"/>
            <a:ext cx="3164242" cy="674966"/>
          </a:xfrm>
          <a:prstGeom prst="rect">
            <a:avLst/>
          </a:prstGeom>
        </p:spPr>
      </p:pic>
      <p:pic>
        <p:nvPicPr>
          <p:cNvPr id="5" name="Picture 4">
            <a:extLst>
              <a:ext uri="{FF2B5EF4-FFF2-40B4-BE49-F238E27FC236}">
                <a16:creationId xmlns:a16="http://schemas.microsoft.com/office/drawing/2014/main" id="{50664CA9-803B-D6BB-2FDE-C66B6EB257D9}"/>
              </a:ext>
            </a:extLst>
          </p:cNvPr>
          <p:cNvPicPr>
            <a:picLocks noChangeAspect="1"/>
          </p:cNvPicPr>
          <p:nvPr/>
        </p:nvPicPr>
        <p:blipFill>
          <a:blip r:embed="rId3"/>
          <a:stretch>
            <a:fillRect/>
          </a:stretch>
        </p:blipFill>
        <p:spPr>
          <a:xfrm>
            <a:off x="743040" y="2218098"/>
            <a:ext cx="2876584" cy="672514"/>
          </a:xfrm>
          <a:prstGeom prst="rect">
            <a:avLst/>
          </a:prstGeom>
        </p:spPr>
      </p:pic>
      <p:pic>
        <p:nvPicPr>
          <p:cNvPr id="7" name="Picture 6">
            <a:extLst>
              <a:ext uri="{FF2B5EF4-FFF2-40B4-BE49-F238E27FC236}">
                <a16:creationId xmlns:a16="http://schemas.microsoft.com/office/drawing/2014/main" id="{4CD757F5-0CB3-6F23-D3D6-CB6CBA4FE625}"/>
              </a:ext>
            </a:extLst>
          </p:cNvPr>
          <p:cNvPicPr>
            <a:picLocks noChangeAspect="1"/>
          </p:cNvPicPr>
          <p:nvPr/>
        </p:nvPicPr>
        <p:blipFill>
          <a:blip r:embed="rId4"/>
          <a:stretch>
            <a:fillRect/>
          </a:stretch>
        </p:blipFill>
        <p:spPr>
          <a:xfrm>
            <a:off x="5311430" y="531021"/>
            <a:ext cx="1633306" cy="633688"/>
          </a:xfrm>
          <a:prstGeom prst="rect">
            <a:avLst/>
          </a:prstGeom>
        </p:spPr>
      </p:pic>
      <p:pic>
        <p:nvPicPr>
          <p:cNvPr id="8" name="Picture 7">
            <a:extLst>
              <a:ext uri="{FF2B5EF4-FFF2-40B4-BE49-F238E27FC236}">
                <a16:creationId xmlns:a16="http://schemas.microsoft.com/office/drawing/2014/main" id="{27DDB5D7-079B-8747-DF37-5AAFE0EBF020}"/>
              </a:ext>
            </a:extLst>
          </p:cNvPr>
          <p:cNvPicPr>
            <a:picLocks noChangeAspect="1"/>
          </p:cNvPicPr>
          <p:nvPr/>
        </p:nvPicPr>
        <p:blipFill>
          <a:blip r:embed="rId5"/>
          <a:stretch>
            <a:fillRect/>
          </a:stretch>
        </p:blipFill>
        <p:spPr>
          <a:xfrm>
            <a:off x="746159" y="4577067"/>
            <a:ext cx="2876584" cy="618515"/>
          </a:xfrm>
          <a:prstGeom prst="rect">
            <a:avLst/>
          </a:prstGeom>
        </p:spPr>
      </p:pic>
      <p:pic>
        <p:nvPicPr>
          <p:cNvPr id="9" name="Picture 8">
            <a:extLst>
              <a:ext uri="{FF2B5EF4-FFF2-40B4-BE49-F238E27FC236}">
                <a16:creationId xmlns:a16="http://schemas.microsoft.com/office/drawing/2014/main" id="{7B7184DC-5DB6-CF60-1745-84641E42E41A}"/>
              </a:ext>
            </a:extLst>
          </p:cNvPr>
          <p:cNvPicPr>
            <a:picLocks noChangeAspect="1"/>
          </p:cNvPicPr>
          <p:nvPr/>
        </p:nvPicPr>
        <p:blipFill>
          <a:blip r:embed="rId6"/>
          <a:stretch>
            <a:fillRect/>
          </a:stretch>
        </p:blipFill>
        <p:spPr>
          <a:xfrm>
            <a:off x="739125" y="2955070"/>
            <a:ext cx="2876584" cy="643059"/>
          </a:xfrm>
          <a:prstGeom prst="rect">
            <a:avLst/>
          </a:prstGeom>
        </p:spPr>
      </p:pic>
      <p:pic>
        <p:nvPicPr>
          <p:cNvPr id="10" name="Picture 9">
            <a:extLst>
              <a:ext uri="{FF2B5EF4-FFF2-40B4-BE49-F238E27FC236}">
                <a16:creationId xmlns:a16="http://schemas.microsoft.com/office/drawing/2014/main" id="{949398F2-0FF1-5B2A-276F-1C58FFB18281}"/>
              </a:ext>
            </a:extLst>
          </p:cNvPr>
          <p:cNvPicPr>
            <a:picLocks noChangeAspect="1"/>
          </p:cNvPicPr>
          <p:nvPr/>
        </p:nvPicPr>
        <p:blipFill>
          <a:blip r:embed="rId7"/>
          <a:stretch>
            <a:fillRect/>
          </a:stretch>
        </p:blipFill>
        <p:spPr>
          <a:xfrm>
            <a:off x="746159" y="3884197"/>
            <a:ext cx="2876584" cy="613605"/>
          </a:xfrm>
          <a:prstGeom prst="rect">
            <a:avLst/>
          </a:prstGeom>
        </p:spPr>
      </p:pic>
    </p:spTree>
    <p:extLst>
      <p:ext uri="{BB962C8B-B14F-4D97-AF65-F5344CB8AC3E}">
        <p14:creationId xmlns:p14="http://schemas.microsoft.com/office/powerpoint/2010/main" val="1688341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069A29FC-C154-9D4D-B7D9-3B00886A339A}"/>
              </a:ext>
            </a:extLst>
          </p:cNvPr>
          <p:cNvGraphicFramePr>
            <a:graphicFrameLocks noGrp="1"/>
          </p:cNvGraphicFramePr>
          <p:nvPr>
            <p:extLst>
              <p:ext uri="{D42A27DB-BD31-4B8C-83A1-F6EECF244321}">
                <p14:modId xmlns:p14="http://schemas.microsoft.com/office/powerpoint/2010/main" val="783691288"/>
              </p:ext>
            </p:extLst>
          </p:nvPr>
        </p:nvGraphicFramePr>
        <p:xfrm>
          <a:off x="464125" y="461818"/>
          <a:ext cx="8222675" cy="949960"/>
        </p:xfrm>
        <a:graphic>
          <a:graphicData uri="http://schemas.openxmlformats.org/drawingml/2006/table">
            <a:tbl>
              <a:tblPr bandRow="1">
                <a:tableStyleId>{5C22544A-7EE6-4342-B048-85BDC9FD1C3A}</a:tableStyleId>
              </a:tblPr>
              <a:tblGrid>
                <a:gridCol w="8222675">
                  <a:extLst>
                    <a:ext uri="{9D8B030D-6E8A-4147-A177-3AD203B41FA5}">
                      <a16:colId xmlns:a16="http://schemas.microsoft.com/office/drawing/2014/main" val="2383579709"/>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800" b="1" cap="all" baseline="0" dirty="0">
                          <a:solidFill>
                            <a:schemeClr val="bg1"/>
                          </a:solidFill>
                          <a:latin typeface="Arial" panose="020B0604020202020204" pitchFamily="34" charset="0"/>
                          <a:cs typeface="Arial" panose="020B0604020202020204" pitchFamily="34" charset="0"/>
                        </a:rPr>
                        <a:t>Essential Question</a:t>
                      </a:r>
                      <a:endParaRPr lang="en-US" sz="1800" cap="all" baseline="0" dirty="0">
                        <a:latin typeface="Arial" panose="020B0604020202020204" pitchFamily="34" charset="0"/>
                        <a:cs typeface="Arial" panose="020B0604020202020204" pitchFamily="34" charset="0"/>
                      </a:endParaRPr>
                    </a:p>
                  </a:txBody>
                  <a:tcPr>
                    <a:lnL w="12700" cap="flat" cmpd="sng" algn="ctr">
                      <a:solidFill>
                        <a:srgbClr val="168446"/>
                      </a:solidFill>
                      <a:prstDash val="solid"/>
                      <a:round/>
                      <a:headEnd type="none" w="med" len="med"/>
                      <a:tailEnd type="none" w="med" len="med"/>
                    </a:lnL>
                    <a:lnR w="12700" cap="flat" cmpd="sng" algn="ctr">
                      <a:solidFill>
                        <a:srgbClr val="168446"/>
                      </a:solidFill>
                      <a:prstDash val="solid"/>
                      <a:round/>
                      <a:headEnd type="none" w="med" len="med"/>
                      <a:tailEnd type="none" w="med" len="med"/>
                    </a:lnR>
                    <a:lnT w="12700" cap="flat" cmpd="sng" algn="ctr">
                      <a:solidFill>
                        <a:srgbClr val="168446"/>
                      </a:solidFill>
                      <a:prstDash val="solid"/>
                      <a:round/>
                      <a:headEnd type="none" w="med" len="med"/>
                      <a:tailEnd type="none" w="med" len="med"/>
                    </a:lnT>
                    <a:lnB w="12700" cap="flat" cmpd="sng" algn="ctr">
                      <a:solidFill>
                        <a:srgbClr val="168446"/>
                      </a:solidFill>
                      <a:prstDash val="solid"/>
                      <a:round/>
                      <a:headEnd type="none" w="med" len="med"/>
                      <a:tailEnd type="none" w="med" len="med"/>
                    </a:lnB>
                    <a:solidFill>
                      <a:srgbClr val="168446"/>
                    </a:solidFill>
                  </a:tcPr>
                </a:tc>
                <a:extLst>
                  <a:ext uri="{0D108BD9-81ED-4DB2-BD59-A6C34878D82A}">
                    <a16:rowId xmlns:a16="http://schemas.microsoft.com/office/drawing/2014/main" val="2426677018"/>
                  </a:ext>
                </a:extLst>
              </a:tr>
              <a:tr h="370840">
                <a:tc>
                  <a:txBody>
                    <a:bodyPr/>
                    <a:lstStyle/>
                    <a:p>
                      <a:r>
                        <a:rPr lang="en-US" sz="1600" b="1" spc="0" baseline="0" dirty="0">
                          <a:latin typeface="Arial" panose="020B0604020202020204" pitchFamily="34" charset="0"/>
                          <a:cs typeface="Arial" panose="020B0604020202020204" pitchFamily="34" charset="0"/>
                        </a:rPr>
                        <a:t>How does multiplying and dividing fractions help you multiply and divide rational expressions?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16844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378183"/>
                  </a:ext>
                </a:extLst>
              </a:tr>
            </a:tbl>
          </a:graphicData>
        </a:graphic>
      </p:graphicFrame>
      <p:sp>
        <p:nvSpPr>
          <p:cNvPr id="8" name="TextBox 7">
            <a:extLst>
              <a:ext uri="{FF2B5EF4-FFF2-40B4-BE49-F238E27FC236}">
                <a16:creationId xmlns:a16="http://schemas.microsoft.com/office/drawing/2014/main" id="{0611A9C5-E9BE-C1D4-10DD-ECE709A2AE70}"/>
              </a:ext>
            </a:extLst>
          </p:cNvPr>
          <p:cNvSpPr txBox="1"/>
          <p:nvPr/>
        </p:nvSpPr>
        <p:spPr>
          <a:xfrm>
            <a:off x="355758" y="1795835"/>
            <a:ext cx="8321209" cy="1549142"/>
          </a:xfrm>
          <a:prstGeom prst="rect">
            <a:avLst/>
          </a:prstGeom>
          <a:noFill/>
        </p:spPr>
        <p:txBody>
          <a:bodyPr wrap="square" rIns="36000" rtlCol="0">
            <a:spAutoFit/>
          </a:bodyPr>
          <a:lstStyle/>
          <a:p>
            <a:pPr marL="1608138">
              <a:spcAft>
                <a:spcPts val="1000"/>
              </a:spcAft>
              <a:tabLst>
                <a:tab pos="1582738" algn="l"/>
              </a:tabLst>
            </a:pPr>
            <a:r>
              <a:rPr lang="it-IT" sz="1800" b="1" dirty="0">
                <a:solidFill>
                  <a:srgbClr val="58585A"/>
                </a:solidFill>
              </a:rPr>
              <a:t>Write Equivalent Rational Expressions</a:t>
            </a:r>
            <a:endParaRPr lang="en-IN" sz="1800" b="1" dirty="0">
              <a:solidFill>
                <a:srgbClr val="58585A"/>
              </a:solidFill>
            </a:endParaRPr>
          </a:p>
          <a:p>
            <a:pPr>
              <a:spcAft>
                <a:spcPts val="1000"/>
              </a:spcAft>
            </a:pPr>
            <a:r>
              <a:rPr lang="en-US" sz="1600" b="1" dirty="0">
                <a:solidFill>
                  <a:schemeClr val="tx1"/>
                </a:solidFill>
              </a:rPr>
              <a:t>Write an expression that is equivalent to          . For what domain are the expressions equivalent?</a:t>
            </a:r>
          </a:p>
          <a:p>
            <a:pPr>
              <a:spcAft>
                <a:spcPts val="1000"/>
              </a:spcAft>
            </a:pPr>
            <a:r>
              <a:rPr lang="en-US" dirty="0">
                <a:solidFill>
                  <a:schemeClr val="tx1"/>
                </a:solidFill>
              </a:rPr>
              <a:t>You can multiply by factors of 1 in any form 1 to write equivalent rational expressions. In this Example, multiply by          and   .</a:t>
            </a:r>
            <a:endParaRPr lang="en-IN" dirty="0">
              <a:solidFill>
                <a:schemeClr val="tx1"/>
              </a:solidFill>
            </a:endParaRPr>
          </a:p>
        </p:txBody>
      </p:sp>
      <p:sp>
        <p:nvSpPr>
          <p:cNvPr id="10" name="Rectangle 9">
            <a:extLst>
              <a:ext uri="{FF2B5EF4-FFF2-40B4-BE49-F238E27FC236}">
                <a16:creationId xmlns:a16="http://schemas.microsoft.com/office/drawing/2014/main" id="{C845ADD5-92A3-E5CC-CEAD-160368F04E83}"/>
              </a:ext>
            </a:extLst>
          </p:cNvPr>
          <p:cNvSpPr/>
          <p:nvPr/>
        </p:nvSpPr>
        <p:spPr>
          <a:xfrm>
            <a:off x="452745" y="1830445"/>
            <a:ext cx="1480558"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1</a:t>
            </a:r>
            <a:endParaRPr lang="en-US" sz="1800" cap="all" dirty="0"/>
          </a:p>
        </p:txBody>
      </p:sp>
      <p:sp>
        <p:nvSpPr>
          <p:cNvPr id="11" name="TextBox 10">
            <a:extLst>
              <a:ext uri="{FF2B5EF4-FFF2-40B4-BE49-F238E27FC236}">
                <a16:creationId xmlns:a16="http://schemas.microsoft.com/office/drawing/2014/main" id="{9A5FB2ED-8505-EC3E-DF3E-872245330A76}"/>
              </a:ext>
            </a:extLst>
          </p:cNvPr>
          <p:cNvSpPr txBox="1"/>
          <p:nvPr/>
        </p:nvSpPr>
        <p:spPr>
          <a:xfrm>
            <a:off x="344212" y="1430585"/>
            <a:ext cx="8341433" cy="369332"/>
          </a:xfrm>
          <a:prstGeom prst="rect">
            <a:avLst/>
          </a:prstGeom>
          <a:noFill/>
        </p:spPr>
        <p:txBody>
          <a:bodyPr wrap="square" rIns="36000" rtlCol="0">
            <a:spAutoFit/>
          </a:bodyPr>
          <a:lstStyle/>
          <a:p>
            <a:r>
              <a:rPr lang="en-IN" sz="1800" b="1" dirty="0">
                <a:solidFill>
                  <a:srgbClr val="137F97"/>
                </a:solidFill>
              </a:rPr>
              <a:t>CONCEPTUAL UNDERSTANDING</a:t>
            </a:r>
            <a:endParaRPr lang="en-IN" sz="1800" dirty="0">
              <a:solidFill>
                <a:srgbClr val="137F97"/>
              </a:solidFill>
            </a:endParaRPr>
          </a:p>
        </p:txBody>
      </p:sp>
      <p:pic>
        <p:nvPicPr>
          <p:cNvPr id="4" name="Picture 3">
            <a:extLst>
              <a:ext uri="{FF2B5EF4-FFF2-40B4-BE49-F238E27FC236}">
                <a16:creationId xmlns:a16="http://schemas.microsoft.com/office/drawing/2014/main" id="{165FD258-DB37-5D03-0EED-C5D72171DC23}"/>
              </a:ext>
            </a:extLst>
          </p:cNvPr>
          <p:cNvPicPr>
            <a:picLocks noChangeAspect="1"/>
          </p:cNvPicPr>
          <p:nvPr/>
        </p:nvPicPr>
        <p:blipFill>
          <a:blip r:embed="rId3"/>
          <a:stretch>
            <a:fillRect/>
          </a:stretch>
        </p:blipFill>
        <p:spPr>
          <a:xfrm>
            <a:off x="4094275" y="1993385"/>
            <a:ext cx="988150" cy="669567"/>
          </a:xfrm>
          <a:prstGeom prst="rect">
            <a:avLst/>
          </a:prstGeom>
        </p:spPr>
      </p:pic>
      <p:pic>
        <p:nvPicPr>
          <p:cNvPr id="13" name="Picture 12">
            <a:extLst>
              <a:ext uri="{FF2B5EF4-FFF2-40B4-BE49-F238E27FC236}">
                <a16:creationId xmlns:a16="http://schemas.microsoft.com/office/drawing/2014/main" id="{BB53731B-C06B-44DA-374B-14F0044BC54E}"/>
              </a:ext>
            </a:extLst>
          </p:cNvPr>
          <p:cNvPicPr>
            <a:picLocks noChangeAspect="1"/>
          </p:cNvPicPr>
          <p:nvPr/>
        </p:nvPicPr>
        <p:blipFill>
          <a:blip r:embed="rId4"/>
          <a:stretch>
            <a:fillRect/>
          </a:stretch>
        </p:blipFill>
        <p:spPr>
          <a:xfrm>
            <a:off x="1256273" y="2963341"/>
            <a:ext cx="526587" cy="553361"/>
          </a:xfrm>
          <a:prstGeom prst="rect">
            <a:avLst/>
          </a:prstGeom>
        </p:spPr>
      </p:pic>
      <p:pic>
        <p:nvPicPr>
          <p:cNvPr id="15" name="Picture 14">
            <a:extLst>
              <a:ext uri="{FF2B5EF4-FFF2-40B4-BE49-F238E27FC236}">
                <a16:creationId xmlns:a16="http://schemas.microsoft.com/office/drawing/2014/main" id="{16A8009E-C2ED-2D84-0CCD-DE1A41B9FD6F}"/>
              </a:ext>
            </a:extLst>
          </p:cNvPr>
          <p:cNvPicPr>
            <a:picLocks noChangeAspect="1"/>
          </p:cNvPicPr>
          <p:nvPr/>
        </p:nvPicPr>
        <p:blipFill>
          <a:blip r:embed="rId5"/>
          <a:stretch>
            <a:fillRect/>
          </a:stretch>
        </p:blipFill>
        <p:spPr>
          <a:xfrm>
            <a:off x="2006774" y="2963342"/>
            <a:ext cx="285605" cy="553361"/>
          </a:xfrm>
          <a:prstGeom prst="rect">
            <a:avLst/>
          </a:prstGeom>
        </p:spPr>
      </p:pic>
      <p:sp>
        <p:nvSpPr>
          <p:cNvPr id="16" name="Rounded Rectangle 9">
            <a:extLst>
              <a:ext uri="{FF2B5EF4-FFF2-40B4-BE49-F238E27FC236}">
                <a16:creationId xmlns:a16="http://schemas.microsoft.com/office/drawing/2014/main" id="{99C69788-FDE7-746C-DDBE-13C06DC627ED}"/>
              </a:ext>
            </a:extLst>
          </p:cNvPr>
          <p:cNvSpPr/>
          <p:nvPr/>
        </p:nvSpPr>
        <p:spPr>
          <a:xfrm>
            <a:off x="3213169" y="3137263"/>
            <a:ext cx="2842973" cy="1057786"/>
          </a:xfrm>
          <a:prstGeom prst="round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de-DE" sz="1200" b="1" dirty="0">
                <a:solidFill>
                  <a:srgbClr val="137F97"/>
                </a:solidFill>
              </a:rPr>
              <a:t>STUDY TIP</a:t>
            </a:r>
          </a:p>
          <a:p>
            <a:pPr>
              <a:spcAft>
                <a:spcPts val="300"/>
              </a:spcAft>
            </a:pPr>
            <a:r>
              <a:rPr lang="en-US" sz="1200" dirty="0">
                <a:solidFill>
                  <a:schemeClr val="tx1"/>
                </a:solidFill>
                <a:latin typeface="Arial" panose="020B0604020202020204" pitchFamily="34" charset="0"/>
                <a:cs typeface="Arial" panose="020B0604020202020204" pitchFamily="34" charset="0"/>
              </a:rPr>
              <a:t>You can make equivalent fractions by multiplying or dividing by a form of 1.</a:t>
            </a:r>
            <a:br>
              <a:rPr lang="en-IN" sz="1200" dirty="0">
                <a:solidFill>
                  <a:schemeClr val="tx1"/>
                </a:solidFill>
                <a:latin typeface="Arial" panose="020B0604020202020204" pitchFamily="34" charset="0"/>
                <a:cs typeface="Arial" panose="020B0604020202020204" pitchFamily="34" charset="0"/>
              </a:rPr>
            </a:br>
            <a:br>
              <a:rPr lang="en-IN" sz="1200" dirty="0">
                <a:solidFill>
                  <a:schemeClr val="tx1"/>
                </a:solidFill>
                <a:latin typeface="Arial" panose="020B0604020202020204" pitchFamily="34" charset="0"/>
                <a:cs typeface="Arial" panose="020B0604020202020204" pitchFamily="34" charset="0"/>
              </a:rPr>
            </a:br>
            <a:endParaRPr lang="en-US" sz="1200" dirty="0">
              <a:solidFill>
                <a:schemeClr val="tx1"/>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B00D4884-25B9-3173-D6C8-EFE49A415BA2}"/>
              </a:ext>
            </a:extLst>
          </p:cNvPr>
          <p:cNvPicPr>
            <a:picLocks noChangeAspect="1"/>
          </p:cNvPicPr>
          <p:nvPr/>
        </p:nvPicPr>
        <p:blipFill>
          <a:blip r:embed="rId6"/>
          <a:stretch>
            <a:fillRect/>
          </a:stretch>
        </p:blipFill>
        <p:spPr>
          <a:xfrm>
            <a:off x="728472" y="3590486"/>
            <a:ext cx="1582188" cy="458431"/>
          </a:xfrm>
          <a:prstGeom prst="rect">
            <a:avLst/>
          </a:prstGeom>
        </p:spPr>
      </p:pic>
      <p:pic>
        <p:nvPicPr>
          <p:cNvPr id="21" name="Picture 20">
            <a:extLst>
              <a:ext uri="{FF2B5EF4-FFF2-40B4-BE49-F238E27FC236}">
                <a16:creationId xmlns:a16="http://schemas.microsoft.com/office/drawing/2014/main" id="{A6808593-76E0-976F-668F-E565AF5057C6}"/>
              </a:ext>
            </a:extLst>
          </p:cNvPr>
          <p:cNvPicPr>
            <a:picLocks noChangeAspect="1"/>
          </p:cNvPicPr>
          <p:nvPr/>
        </p:nvPicPr>
        <p:blipFill>
          <a:blip r:embed="rId7"/>
          <a:stretch>
            <a:fillRect/>
          </a:stretch>
        </p:blipFill>
        <p:spPr>
          <a:xfrm>
            <a:off x="1096257" y="4019039"/>
            <a:ext cx="5432184" cy="1484824"/>
          </a:xfrm>
          <a:prstGeom prst="rect">
            <a:avLst/>
          </a:prstGeom>
        </p:spPr>
      </p:pic>
      <p:pic>
        <p:nvPicPr>
          <p:cNvPr id="23" name="Picture 22">
            <a:extLst>
              <a:ext uri="{FF2B5EF4-FFF2-40B4-BE49-F238E27FC236}">
                <a16:creationId xmlns:a16="http://schemas.microsoft.com/office/drawing/2014/main" id="{76B3C1EB-E0F2-2E0A-9B54-D0C5AEE1AFDD}"/>
              </a:ext>
            </a:extLst>
          </p:cNvPr>
          <p:cNvPicPr>
            <a:picLocks noChangeAspect="1"/>
          </p:cNvPicPr>
          <p:nvPr/>
        </p:nvPicPr>
        <p:blipFill>
          <a:blip r:embed="rId8"/>
          <a:stretch>
            <a:fillRect/>
          </a:stretch>
        </p:blipFill>
        <p:spPr>
          <a:xfrm>
            <a:off x="3312887" y="3837250"/>
            <a:ext cx="1565961" cy="328610"/>
          </a:xfrm>
          <a:prstGeom prst="rect">
            <a:avLst/>
          </a:prstGeom>
        </p:spPr>
      </p:pic>
    </p:spTree>
    <p:extLst>
      <p:ext uri="{BB962C8B-B14F-4D97-AF65-F5344CB8AC3E}">
        <p14:creationId xmlns:p14="http://schemas.microsoft.com/office/powerpoint/2010/main" val="1099024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7" name="TextBox 6">
            <a:extLst>
              <a:ext uri="{FF2B5EF4-FFF2-40B4-BE49-F238E27FC236}">
                <a16:creationId xmlns:a16="http://schemas.microsoft.com/office/drawing/2014/main" id="{DDB3ABC2-5A04-FBAF-B7BA-9AF4B6458655}"/>
              </a:ext>
            </a:extLst>
          </p:cNvPr>
          <p:cNvSpPr txBox="1"/>
          <p:nvPr/>
        </p:nvSpPr>
        <p:spPr>
          <a:xfrm>
            <a:off x="355758" y="683296"/>
            <a:ext cx="8321209" cy="928459"/>
          </a:xfrm>
          <a:prstGeom prst="rect">
            <a:avLst/>
          </a:prstGeom>
          <a:noFill/>
        </p:spPr>
        <p:txBody>
          <a:bodyPr wrap="square" rIns="36000" rtlCol="0">
            <a:spAutoFit/>
          </a:bodyPr>
          <a:lstStyle/>
          <a:p>
            <a:pPr marL="1608138">
              <a:spcAft>
                <a:spcPts val="1000"/>
              </a:spcAft>
              <a:tabLst>
                <a:tab pos="1582738" algn="l"/>
              </a:tabLst>
            </a:pPr>
            <a:r>
              <a:rPr lang="it-IT" sz="1800" b="1" dirty="0">
                <a:solidFill>
                  <a:srgbClr val="58585A"/>
                </a:solidFill>
              </a:rPr>
              <a:t>Write Equivalent Rational Expressions</a:t>
            </a:r>
            <a:endParaRPr lang="en-IN" sz="1800" b="1" dirty="0">
              <a:solidFill>
                <a:srgbClr val="58585A"/>
              </a:solidFill>
            </a:endParaRPr>
          </a:p>
          <a:p>
            <a:r>
              <a:rPr lang="en-US" dirty="0"/>
              <a:t>Expressions are equivalent for all values of </a:t>
            </a:r>
            <a:r>
              <a:rPr lang="en-US" i="1" dirty="0"/>
              <a:t>x</a:t>
            </a:r>
            <a:r>
              <a:rPr lang="en-US" dirty="0"/>
              <a:t> that are in both domains. Therefore,         is equivalent to </a:t>
            </a:r>
            <a:br>
              <a:rPr lang="en-US" dirty="0"/>
            </a:br>
            <a:r>
              <a:rPr lang="en-US" dirty="0"/>
              <a:t>                  </a:t>
            </a:r>
            <a:r>
              <a:rPr lang="en-US" sz="800" dirty="0"/>
              <a:t> </a:t>
            </a:r>
            <a:r>
              <a:rPr lang="en-US" dirty="0"/>
              <a:t>   over the domain {</a:t>
            </a:r>
            <a:r>
              <a:rPr lang="en-US" i="1" dirty="0"/>
              <a:t>x</a:t>
            </a:r>
            <a:r>
              <a:rPr lang="en-US" dirty="0"/>
              <a:t> | all real numbers where </a:t>
            </a:r>
            <a:r>
              <a:rPr lang="en-US" i="1" dirty="0"/>
              <a:t>x</a:t>
            </a:r>
            <a:r>
              <a:rPr lang="en-US" dirty="0"/>
              <a:t> ≠ 0, 6 or −9}.</a:t>
            </a:r>
            <a:endParaRPr lang="en-IN" dirty="0"/>
          </a:p>
        </p:txBody>
      </p:sp>
      <p:sp>
        <p:nvSpPr>
          <p:cNvPr id="8" name="Rectangle 7">
            <a:extLst>
              <a:ext uri="{FF2B5EF4-FFF2-40B4-BE49-F238E27FC236}">
                <a16:creationId xmlns:a16="http://schemas.microsoft.com/office/drawing/2014/main" id="{F37D70D6-8BB7-2844-B351-2FEB1C123CAA}"/>
              </a:ext>
            </a:extLst>
          </p:cNvPr>
          <p:cNvSpPr/>
          <p:nvPr/>
        </p:nvSpPr>
        <p:spPr>
          <a:xfrm>
            <a:off x="452746" y="725857"/>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1</a:t>
            </a:r>
            <a:endParaRPr lang="en-US" sz="1800" cap="all" dirty="0"/>
          </a:p>
        </p:txBody>
      </p:sp>
      <p:sp>
        <p:nvSpPr>
          <p:cNvPr id="9" name="TextBox 8">
            <a:extLst>
              <a:ext uri="{FF2B5EF4-FFF2-40B4-BE49-F238E27FC236}">
                <a16:creationId xmlns:a16="http://schemas.microsoft.com/office/drawing/2014/main" id="{BAA57891-1401-E9D3-2607-8700513C02FD}"/>
              </a:ext>
            </a:extLst>
          </p:cNvPr>
          <p:cNvSpPr txBox="1"/>
          <p:nvPr/>
        </p:nvSpPr>
        <p:spPr>
          <a:xfrm>
            <a:off x="355758" y="351588"/>
            <a:ext cx="8341433" cy="369332"/>
          </a:xfrm>
          <a:prstGeom prst="rect">
            <a:avLst/>
          </a:prstGeom>
          <a:noFill/>
        </p:spPr>
        <p:txBody>
          <a:bodyPr wrap="square" rIns="36000" rtlCol="0">
            <a:spAutoFit/>
          </a:bodyPr>
          <a:lstStyle/>
          <a:p>
            <a:r>
              <a:rPr lang="en-IN" sz="1800" b="1" dirty="0">
                <a:solidFill>
                  <a:srgbClr val="137F97"/>
                </a:solidFill>
              </a:rPr>
              <a:t>CONCEPTUAL UNDERSTANDING</a:t>
            </a:r>
            <a:endParaRPr lang="en-IN" sz="1800" dirty="0">
              <a:solidFill>
                <a:srgbClr val="137F97"/>
              </a:solidFill>
            </a:endParaRPr>
          </a:p>
        </p:txBody>
      </p:sp>
      <p:pic>
        <p:nvPicPr>
          <p:cNvPr id="10" name="Picture 9">
            <a:extLst>
              <a:ext uri="{FF2B5EF4-FFF2-40B4-BE49-F238E27FC236}">
                <a16:creationId xmlns:a16="http://schemas.microsoft.com/office/drawing/2014/main" id="{7F20FA70-688E-E805-8058-82742B78A1DF}"/>
              </a:ext>
            </a:extLst>
          </p:cNvPr>
          <p:cNvPicPr>
            <a:picLocks noChangeAspect="1"/>
          </p:cNvPicPr>
          <p:nvPr/>
        </p:nvPicPr>
        <p:blipFill>
          <a:blip r:embed="rId3"/>
          <a:stretch>
            <a:fillRect/>
          </a:stretch>
        </p:blipFill>
        <p:spPr>
          <a:xfrm>
            <a:off x="6771173" y="1075048"/>
            <a:ext cx="478715" cy="369179"/>
          </a:xfrm>
          <a:prstGeom prst="rect">
            <a:avLst/>
          </a:prstGeom>
        </p:spPr>
      </p:pic>
      <p:pic>
        <p:nvPicPr>
          <p:cNvPr id="11" name="Picture 10">
            <a:extLst>
              <a:ext uri="{FF2B5EF4-FFF2-40B4-BE49-F238E27FC236}">
                <a16:creationId xmlns:a16="http://schemas.microsoft.com/office/drawing/2014/main" id="{DC3FFA1F-0BEC-9337-91C1-EB4AF0E21863}"/>
              </a:ext>
            </a:extLst>
          </p:cNvPr>
          <p:cNvPicPr>
            <a:picLocks noChangeAspect="1"/>
          </p:cNvPicPr>
          <p:nvPr/>
        </p:nvPicPr>
        <p:blipFill>
          <a:blip r:embed="rId4"/>
          <a:stretch>
            <a:fillRect/>
          </a:stretch>
        </p:blipFill>
        <p:spPr>
          <a:xfrm>
            <a:off x="402255" y="1311653"/>
            <a:ext cx="1217069" cy="413805"/>
          </a:xfrm>
          <a:prstGeom prst="rect">
            <a:avLst/>
          </a:prstGeom>
        </p:spPr>
      </p:pic>
      <p:sp>
        <p:nvSpPr>
          <p:cNvPr id="12" name="Rounded Rectangle 10">
            <a:extLst>
              <a:ext uri="{FF2B5EF4-FFF2-40B4-BE49-F238E27FC236}">
                <a16:creationId xmlns:a16="http://schemas.microsoft.com/office/drawing/2014/main" id="{3248BC49-E98E-B076-0C13-E8C66994B1CD}"/>
              </a:ext>
            </a:extLst>
          </p:cNvPr>
          <p:cNvSpPr/>
          <p:nvPr/>
        </p:nvSpPr>
        <p:spPr>
          <a:xfrm>
            <a:off x="452746" y="1902376"/>
            <a:ext cx="4787288" cy="724710"/>
          </a:xfrm>
          <a:prstGeom prst="round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en-US" sz="1200" b="1" dirty="0">
                <a:solidFill>
                  <a:srgbClr val="C02B43"/>
                </a:solidFill>
              </a:rPr>
              <a:t>COMMUNICATE PRECISELY</a:t>
            </a:r>
          </a:p>
          <a:p>
            <a:pPr>
              <a:spcAft>
                <a:spcPts val="300"/>
              </a:spcAft>
            </a:pPr>
            <a:r>
              <a:rPr lang="en-US" sz="1200" dirty="0">
                <a:solidFill>
                  <a:schemeClr val="tx1"/>
                </a:solidFill>
                <a:latin typeface="Arial" panose="020B0604020202020204" pitchFamily="34" charset="0"/>
                <a:cs typeface="Arial" panose="020B0604020202020204" pitchFamily="34" charset="0"/>
              </a:rPr>
              <a:t>A statement of equivalence between two expressions is an identity. The identity is only valid where both expressions are defined.</a:t>
            </a:r>
            <a:endParaRPr lang="en-IN"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3763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5" name="TextBox 4">
            <a:extLst>
              <a:ext uri="{FF2B5EF4-FFF2-40B4-BE49-F238E27FC236}">
                <a16:creationId xmlns:a16="http://schemas.microsoft.com/office/drawing/2014/main" id="{6E8F0502-F26D-4842-97A7-E6A7B55ABA0B}"/>
              </a:ext>
            </a:extLst>
          </p:cNvPr>
          <p:cNvSpPr txBox="1"/>
          <p:nvPr/>
        </p:nvSpPr>
        <p:spPr>
          <a:xfrm>
            <a:off x="355758" y="422051"/>
            <a:ext cx="8341433" cy="1225977"/>
          </a:xfrm>
          <a:prstGeom prst="rect">
            <a:avLst/>
          </a:prstGeom>
          <a:noFill/>
        </p:spPr>
        <p:txBody>
          <a:bodyPr wrap="square" rIns="36000" rtlCol="0">
            <a:spAutoFit/>
          </a:bodyPr>
          <a:lstStyle/>
          <a:p>
            <a:pPr marL="1608138">
              <a:spcAft>
                <a:spcPts val="2000"/>
              </a:spcAft>
              <a:tabLst>
                <a:tab pos="1582738" algn="l"/>
              </a:tabLst>
            </a:pPr>
            <a:r>
              <a:rPr lang="en-IN" sz="1800" b="1" dirty="0">
                <a:solidFill>
                  <a:srgbClr val="58585A"/>
                </a:solidFill>
              </a:rPr>
              <a:t>Write Equivalent Rational Expressions</a:t>
            </a:r>
          </a:p>
          <a:p>
            <a:pPr marL="1476375" indent="-1466850">
              <a:spcAft>
                <a:spcPts val="600"/>
              </a:spcAft>
              <a:tabLst>
                <a:tab pos="1062038" algn="l"/>
                <a:tab pos="1465263" algn="l"/>
              </a:tabLst>
            </a:pPr>
            <a:r>
              <a:rPr lang="en-IN" sz="1800" b="1" dirty="0">
                <a:solidFill>
                  <a:srgbClr val="D92B31"/>
                </a:solidFill>
              </a:rPr>
              <a:t>Try It!</a:t>
            </a:r>
            <a:endParaRPr lang="en-IN" sz="1800" b="1" dirty="0">
              <a:solidFill>
                <a:schemeClr val="tx1"/>
              </a:solidFill>
            </a:endParaRPr>
          </a:p>
          <a:p>
            <a:pPr marL="360000" indent="-360000">
              <a:spcAft>
                <a:spcPts val="600"/>
              </a:spcAft>
              <a:tabLst>
                <a:tab pos="1062038" algn="l"/>
                <a:tab pos="1465263" algn="l"/>
              </a:tabLst>
            </a:pPr>
            <a:r>
              <a:rPr lang="en-IN" sz="1600" b="1" dirty="0">
                <a:solidFill>
                  <a:schemeClr val="tx1"/>
                </a:solidFill>
              </a:rPr>
              <a:t>1.	</a:t>
            </a:r>
            <a:r>
              <a:rPr lang="en-US" sz="1600" dirty="0"/>
              <a:t>Write an expression equivalent to        over the domain {</a:t>
            </a:r>
            <a:r>
              <a:rPr lang="en-US" sz="1600" i="1" dirty="0"/>
              <a:t>x</a:t>
            </a:r>
            <a:r>
              <a:rPr lang="en-US" sz="1600" dirty="0"/>
              <a:t> | </a:t>
            </a:r>
            <a:r>
              <a:rPr lang="en-US" sz="1600" i="1" dirty="0"/>
              <a:t>x</a:t>
            </a:r>
            <a:r>
              <a:rPr lang="en-US" sz="1600" dirty="0"/>
              <a:t> ≠ 0 or −2}.</a:t>
            </a:r>
            <a:endParaRPr lang="en-IN" sz="1600" b="1" dirty="0">
              <a:solidFill>
                <a:schemeClr val="tx1"/>
              </a:solidFill>
            </a:endParaRPr>
          </a:p>
        </p:txBody>
      </p:sp>
      <p:cxnSp>
        <p:nvCxnSpPr>
          <p:cNvPr id="7" name="Straight Connector 6">
            <a:extLst>
              <a:ext uri="{FF2B5EF4-FFF2-40B4-BE49-F238E27FC236}">
                <a16:creationId xmlns:a16="http://schemas.microsoft.com/office/drawing/2014/main" id="{31B7182A-C8F1-EE46-81E8-5086BBD1F876}"/>
              </a:ext>
            </a:extLst>
          </p:cNvPr>
          <p:cNvCxnSpPr/>
          <p:nvPr/>
        </p:nvCxnSpPr>
        <p:spPr>
          <a:xfrm>
            <a:off x="425301" y="894900"/>
            <a:ext cx="8304028" cy="0"/>
          </a:xfrm>
          <a:prstGeom prst="line">
            <a:avLst/>
          </a:prstGeom>
          <a:ln w="25400">
            <a:solidFill>
              <a:srgbClr val="0078AE"/>
            </a:solidFill>
            <a:prstDash val="dash"/>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028C062-BEFD-C343-AA04-1BF22FA999C7}"/>
              </a:ext>
            </a:extLst>
          </p:cNvPr>
          <p:cNvSpPr/>
          <p:nvPr/>
        </p:nvSpPr>
        <p:spPr>
          <a:xfrm>
            <a:off x="452746" y="464612"/>
            <a:ext cx="1489266"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1</a:t>
            </a:r>
            <a:endParaRPr lang="en-US" sz="1800" cap="all" dirty="0"/>
          </a:p>
        </p:txBody>
      </p:sp>
      <p:pic>
        <p:nvPicPr>
          <p:cNvPr id="3" name="Picture 2">
            <a:extLst>
              <a:ext uri="{FF2B5EF4-FFF2-40B4-BE49-F238E27FC236}">
                <a16:creationId xmlns:a16="http://schemas.microsoft.com/office/drawing/2014/main" id="{536DA929-299F-042A-1F46-119FC8502052}"/>
              </a:ext>
            </a:extLst>
          </p:cNvPr>
          <p:cNvPicPr>
            <a:picLocks noChangeAspect="1"/>
          </p:cNvPicPr>
          <p:nvPr/>
        </p:nvPicPr>
        <p:blipFill>
          <a:blip r:embed="rId3"/>
          <a:stretch>
            <a:fillRect/>
          </a:stretch>
        </p:blipFill>
        <p:spPr>
          <a:xfrm>
            <a:off x="3786176" y="1321556"/>
            <a:ext cx="478715" cy="348894"/>
          </a:xfrm>
          <a:prstGeom prst="rect">
            <a:avLst/>
          </a:prstGeom>
        </p:spPr>
      </p:pic>
    </p:spTree>
    <p:extLst>
      <p:ext uri="{BB962C8B-B14F-4D97-AF65-F5344CB8AC3E}">
        <p14:creationId xmlns:p14="http://schemas.microsoft.com/office/powerpoint/2010/main" val="3461112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7" name="TextBox 6">
            <a:extLst>
              <a:ext uri="{FF2B5EF4-FFF2-40B4-BE49-F238E27FC236}">
                <a16:creationId xmlns:a16="http://schemas.microsoft.com/office/drawing/2014/main" id="{70E2C1E3-44BF-AB6F-BC9B-49B4647A96C0}"/>
              </a:ext>
            </a:extLst>
          </p:cNvPr>
          <p:cNvSpPr txBox="1"/>
          <p:nvPr/>
        </p:nvSpPr>
        <p:spPr>
          <a:xfrm>
            <a:off x="355758" y="362229"/>
            <a:ext cx="8321209" cy="4298613"/>
          </a:xfrm>
          <a:prstGeom prst="rect">
            <a:avLst/>
          </a:prstGeom>
          <a:noFill/>
        </p:spPr>
        <p:txBody>
          <a:bodyPr wrap="square" rIns="36000" rtlCol="0">
            <a:spAutoFit/>
          </a:bodyPr>
          <a:lstStyle/>
          <a:p>
            <a:pPr marL="1608138">
              <a:spcAft>
                <a:spcPts val="1000"/>
              </a:spcAft>
              <a:tabLst>
                <a:tab pos="1582738" algn="l"/>
              </a:tabLst>
            </a:pPr>
            <a:r>
              <a:rPr lang="en-US" sz="1800" b="1" dirty="0">
                <a:solidFill>
                  <a:srgbClr val="58585A"/>
                </a:solidFill>
              </a:rPr>
              <a:t>Simplify a Rational Expression</a:t>
            </a:r>
          </a:p>
          <a:p>
            <a:pPr>
              <a:spcAft>
                <a:spcPts val="1800"/>
              </a:spcAft>
            </a:pPr>
            <a:r>
              <a:rPr lang="en-US" sz="1600" b="1" dirty="0"/>
              <a:t>What is the simplified form of the rational expression? What is the domain for which the identity between the two expressions is valid?</a:t>
            </a:r>
          </a:p>
          <a:p>
            <a:endParaRPr lang="en-US" dirty="0"/>
          </a:p>
          <a:p>
            <a:endParaRPr lang="en-US" dirty="0"/>
          </a:p>
          <a:p>
            <a:pPr>
              <a:spcAft>
                <a:spcPts val="14400"/>
              </a:spcAft>
            </a:pPr>
            <a:r>
              <a:rPr lang="en-US" dirty="0"/>
              <a:t>The </a:t>
            </a:r>
            <a:r>
              <a:rPr lang="en-US" b="1" dirty="0">
                <a:highlight>
                  <a:srgbClr val="FFFF00"/>
                </a:highlight>
              </a:rPr>
              <a:t>simplified form of a rational expression</a:t>
            </a:r>
            <a:r>
              <a:rPr lang="en-US" dirty="0"/>
              <a:t> has no common factors, other than 1, in the numerator and the denominator.</a:t>
            </a:r>
          </a:p>
          <a:p>
            <a:r>
              <a:rPr lang="en-US" dirty="0"/>
              <a:t>    The simplified form of </a:t>
            </a:r>
            <a:r>
              <a:rPr lang="x-none" dirty="0"/>
              <a:t>                     </a:t>
            </a:r>
            <a:r>
              <a:rPr lang="en-US" dirty="0"/>
              <a:t>is              for </a:t>
            </a:r>
            <a:r>
              <a:rPr lang="en-US" i="1" dirty="0"/>
              <a:t>x</a:t>
            </a:r>
            <a:r>
              <a:rPr lang="en-US" dirty="0"/>
              <a:t> ≠ 2 or –5.</a:t>
            </a:r>
            <a:endParaRPr lang="en-US" b="1" dirty="0"/>
          </a:p>
        </p:txBody>
      </p:sp>
      <p:sp>
        <p:nvSpPr>
          <p:cNvPr id="9" name="Rectangle 8">
            <a:extLst>
              <a:ext uri="{FF2B5EF4-FFF2-40B4-BE49-F238E27FC236}">
                <a16:creationId xmlns:a16="http://schemas.microsoft.com/office/drawing/2014/main" id="{5E5CC73E-58B2-77A2-467A-76EB15A50CD3}"/>
              </a:ext>
            </a:extLst>
          </p:cNvPr>
          <p:cNvSpPr/>
          <p:nvPr/>
        </p:nvSpPr>
        <p:spPr>
          <a:xfrm>
            <a:off x="452746" y="404790"/>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2</a:t>
            </a:r>
            <a:endParaRPr lang="en-US" sz="1800" cap="all" dirty="0"/>
          </a:p>
        </p:txBody>
      </p:sp>
      <p:sp>
        <p:nvSpPr>
          <p:cNvPr id="10" name="Rounded Rectangle 8">
            <a:extLst>
              <a:ext uri="{FF2B5EF4-FFF2-40B4-BE49-F238E27FC236}">
                <a16:creationId xmlns:a16="http://schemas.microsoft.com/office/drawing/2014/main" id="{A3AD9C9D-F8B5-5903-C7E7-F56A8FABF616}"/>
              </a:ext>
            </a:extLst>
          </p:cNvPr>
          <p:cNvSpPr/>
          <p:nvPr/>
        </p:nvSpPr>
        <p:spPr>
          <a:xfrm>
            <a:off x="635015" y="4996119"/>
            <a:ext cx="3819754" cy="843643"/>
          </a:xfrm>
          <a:prstGeom prst="round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x-none" sz="1200" b="1" dirty="0">
                <a:solidFill>
                  <a:srgbClr val="137F97"/>
                </a:solidFill>
              </a:rPr>
              <a:t>COMMON ERROR</a:t>
            </a:r>
            <a:endParaRPr lang="en-IN" sz="1200" b="1" dirty="0">
              <a:solidFill>
                <a:srgbClr val="137F97"/>
              </a:solidFill>
            </a:endParaRPr>
          </a:p>
          <a:p>
            <a:r>
              <a:rPr lang="en-US" sz="1200" dirty="0">
                <a:solidFill>
                  <a:schemeClr val="tx1"/>
                </a:solidFill>
                <a:latin typeface="Arial"/>
                <a:cs typeface="Arial"/>
              </a:rPr>
              <a:t>You may not recognize a common factor. Notice that 2 − </a:t>
            </a:r>
            <a:r>
              <a:rPr lang="en-US" sz="1200" i="1" dirty="0">
                <a:solidFill>
                  <a:schemeClr val="tx1"/>
                </a:solidFill>
                <a:latin typeface="Arial"/>
                <a:cs typeface="Arial"/>
              </a:rPr>
              <a:t>x</a:t>
            </a:r>
            <a:r>
              <a:rPr lang="en-US" sz="1200" dirty="0">
                <a:solidFill>
                  <a:schemeClr val="tx1"/>
                </a:solidFill>
                <a:latin typeface="Arial"/>
                <a:cs typeface="Arial"/>
              </a:rPr>
              <a:t> = −1 (−2 + </a:t>
            </a:r>
            <a:r>
              <a:rPr lang="en-US" sz="1200" i="1" dirty="0">
                <a:solidFill>
                  <a:schemeClr val="tx1"/>
                </a:solidFill>
                <a:latin typeface="Arial"/>
                <a:cs typeface="Arial"/>
              </a:rPr>
              <a:t>x</a:t>
            </a:r>
            <a:r>
              <a:rPr lang="en-US" sz="1200" dirty="0">
                <a:solidFill>
                  <a:schemeClr val="tx1"/>
                </a:solidFill>
                <a:latin typeface="Arial"/>
                <a:cs typeface="Arial"/>
              </a:rPr>
              <a:t>) = −1(</a:t>
            </a:r>
            <a:r>
              <a:rPr lang="en-US" sz="1200" i="1" dirty="0">
                <a:solidFill>
                  <a:schemeClr val="tx1"/>
                </a:solidFill>
                <a:latin typeface="Arial"/>
                <a:cs typeface="Arial"/>
              </a:rPr>
              <a:t>x</a:t>
            </a:r>
            <a:r>
              <a:rPr lang="en-US" sz="1200" dirty="0">
                <a:solidFill>
                  <a:schemeClr val="tx1"/>
                </a:solidFill>
                <a:latin typeface="Arial"/>
                <a:cs typeface="Arial"/>
              </a:rPr>
              <a:t> − 2).</a:t>
            </a:r>
            <a:endParaRPr lang="en-IN" sz="1200" dirty="0">
              <a:solidFill>
                <a:schemeClr val="tx1"/>
              </a:solidFill>
              <a:latin typeface="Arial"/>
              <a:cs typeface="Arial"/>
            </a:endParaRPr>
          </a:p>
        </p:txBody>
      </p:sp>
      <p:pic>
        <p:nvPicPr>
          <p:cNvPr id="4" name="Picture 3">
            <a:extLst>
              <a:ext uri="{FF2B5EF4-FFF2-40B4-BE49-F238E27FC236}">
                <a16:creationId xmlns:a16="http://schemas.microsoft.com/office/drawing/2014/main" id="{BA103A4A-7C1A-DA8B-F1A2-C90F3E117B9C}"/>
              </a:ext>
            </a:extLst>
          </p:cNvPr>
          <p:cNvPicPr>
            <a:picLocks noChangeAspect="1"/>
          </p:cNvPicPr>
          <p:nvPr/>
        </p:nvPicPr>
        <p:blipFill>
          <a:blip r:embed="rId3"/>
          <a:stretch>
            <a:fillRect/>
          </a:stretch>
        </p:blipFill>
        <p:spPr>
          <a:xfrm>
            <a:off x="345963" y="1197547"/>
            <a:ext cx="1172443" cy="669387"/>
          </a:xfrm>
          <a:prstGeom prst="rect">
            <a:avLst/>
          </a:prstGeom>
        </p:spPr>
      </p:pic>
      <p:pic>
        <p:nvPicPr>
          <p:cNvPr id="12" name="Picture 11">
            <a:extLst>
              <a:ext uri="{FF2B5EF4-FFF2-40B4-BE49-F238E27FC236}">
                <a16:creationId xmlns:a16="http://schemas.microsoft.com/office/drawing/2014/main" id="{2FE67F87-F7DE-E6FA-E2B8-184A274A72B4}"/>
              </a:ext>
            </a:extLst>
          </p:cNvPr>
          <p:cNvPicPr>
            <a:picLocks noChangeAspect="1"/>
          </p:cNvPicPr>
          <p:nvPr/>
        </p:nvPicPr>
        <p:blipFill>
          <a:blip r:embed="rId4"/>
          <a:stretch>
            <a:fillRect/>
          </a:stretch>
        </p:blipFill>
        <p:spPr>
          <a:xfrm>
            <a:off x="733143" y="2246955"/>
            <a:ext cx="5943353" cy="1939197"/>
          </a:xfrm>
          <a:prstGeom prst="rect">
            <a:avLst/>
          </a:prstGeom>
        </p:spPr>
      </p:pic>
      <p:pic>
        <p:nvPicPr>
          <p:cNvPr id="14" name="Picture 13">
            <a:extLst>
              <a:ext uri="{FF2B5EF4-FFF2-40B4-BE49-F238E27FC236}">
                <a16:creationId xmlns:a16="http://schemas.microsoft.com/office/drawing/2014/main" id="{2895DFDD-1FD3-57BA-D1A4-6DBC188C391C}"/>
              </a:ext>
            </a:extLst>
          </p:cNvPr>
          <p:cNvPicPr>
            <a:picLocks noChangeAspect="1"/>
          </p:cNvPicPr>
          <p:nvPr/>
        </p:nvPicPr>
        <p:blipFill>
          <a:blip r:embed="rId5"/>
          <a:stretch>
            <a:fillRect/>
          </a:stretch>
        </p:blipFill>
        <p:spPr>
          <a:xfrm>
            <a:off x="2213074" y="4049299"/>
            <a:ext cx="1294150" cy="527397"/>
          </a:xfrm>
          <a:prstGeom prst="rect">
            <a:avLst/>
          </a:prstGeom>
        </p:spPr>
      </p:pic>
      <p:pic>
        <p:nvPicPr>
          <p:cNvPr id="16" name="Picture 15">
            <a:extLst>
              <a:ext uri="{FF2B5EF4-FFF2-40B4-BE49-F238E27FC236}">
                <a16:creationId xmlns:a16="http://schemas.microsoft.com/office/drawing/2014/main" id="{B2E85158-1417-7959-B375-4882E0455254}"/>
              </a:ext>
            </a:extLst>
          </p:cNvPr>
          <p:cNvPicPr>
            <a:picLocks noChangeAspect="1"/>
          </p:cNvPicPr>
          <p:nvPr/>
        </p:nvPicPr>
        <p:blipFill>
          <a:blip r:embed="rId6"/>
          <a:stretch>
            <a:fillRect/>
          </a:stretch>
        </p:blipFill>
        <p:spPr>
          <a:xfrm>
            <a:off x="3561342" y="4041689"/>
            <a:ext cx="791095" cy="527397"/>
          </a:xfrm>
          <a:prstGeom prst="rect">
            <a:avLst/>
          </a:prstGeom>
        </p:spPr>
      </p:pic>
    </p:spTree>
    <p:extLst>
      <p:ext uri="{BB962C8B-B14F-4D97-AF65-F5344CB8AC3E}">
        <p14:creationId xmlns:p14="http://schemas.microsoft.com/office/powerpoint/2010/main" val="3072923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2" name="TextBox 11">
            <a:extLst>
              <a:ext uri="{FF2B5EF4-FFF2-40B4-BE49-F238E27FC236}">
                <a16:creationId xmlns:a16="http://schemas.microsoft.com/office/drawing/2014/main" id="{4B1FC3DA-2441-859D-1205-74E50B3C43E8}"/>
              </a:ext>
            </a:extLst>
          </p:cNvPr>
          <p:cNvSpPr txBox="1"/>
          <p:nvPr/>
        </p:nvSpPr>
        <p:spPr>
          <a:xfrm>
            <a:off x="355758" y="430002"/>
            <a:ext cx="8341433" cy="2180084"/>
          </a:xfrm>
          <a:prstGeom prst="rect">
            <a:avLst/>
          </a:prstGeom>
          <a:noFill/>
        </p:spPr>
        <p:txBody>
          <a:bodyPr wrap="square" rIns="36000" rtlCol="0">
            <a:spAutoFit/>
          </a:bodyPr>
          <a:lstStyle/>
          <a:p>
            <a:pPr marL="1663700">
              <a:spcAft>
                <a:spcPts val="2000"/>
              </a:spcAft>
              <a:tabLst>
                <a:tab pos="1582738" algn="l"/>
              </a:tabLst>
            </a:pPr>
            <a:r>
              <a:rPr lang="en-US" sz="1800" b="1" dirty="0">
                <a:solidFill>
                  <a:srgbClr val="58585A"/>
                </a:solidFill>
              </a:rPr>
              <a:t>Simplify a Rational Expression</a:t>
            </a:r>
            <a:endParaRPr lang="en-IN" sz="1800" b="1" dirty="0">
              <a:solidFill>
                <a:srgbClr val="58585A"/>
              </a:solidFill>
            </a:endParaRPr>
          </a:p>
          <a:p>
            <a:pPr marL="1476375" indent="-1466850">
              <a:spcAft>
                <a:spcPts val="600"/>
              </a:spcAft>
              <a:tabLst>
                <a:tab pos="1062038" algn="l"/>
                <a:tab pos="1465263" algn="l"/>
              </a:tabLst>
            </a:pPr>
            <a:r>
              <a:rPr lang="en-IN" sz="1800" b="1" dirty="0">
                <a:solidFill>
                  <a:srgbClr val="D92B31"/>
                </a:solidFill>
              </a:rPr>
              <a:t>Try It!</a:t>
            </a:r>
            <a:endParaRPr lang="en-IN" sz="1800" b="1" dirty="0">
              <a:solidFill>
                <a:schemeClr val="tx1"/>
              </a:solidFill>
            </a:endParaRPr>
          </a:p>
          <a:p>
            <a:pPr marL="360000" indent="-378000">
              <a:spcAft>
                <a:spcPts val="1200"/>
              </a:spcAft>
              <a:buFont typeface="+mj-lt"/>
              <a:buAutoNum type="arabicPeriod" startAt="2"/>
            </a:pPr>
            <a:r>
              <a:rPr lang="en-IN" sz="1600" b="1" dirty="0"/>
              <a:t>​</a:t>
            </a:r>
            <a:r>
              <a:rPr lang="en-US" sz="1600" dirty="0"/>
              <a:t>Simplify each expression and state the domain.</a:t>
            </a:r>
          </a:p>
          <a:p>
            <a:pPr marL="720000" indent="-360000">
              <a:spcAft>
                <a:spcPts val="2400"/>
              </a:spcAft>
              <a:buAutoNum type="alphaLcPeriod"/>
              <a:tabLst>
                <a:tab pos="1103313" algn="l"/>
              </a:tabLst>
            </a:pPr>
            <a:r>
              <a:rPr lang="en-IN" sz="1600" b="1" dirty="0"/>
              <a:t>​</a:t>
            </a:r>
          </a:p>
          <a:p>
            <a:pPr marL="702900" indent="-342900">
              <a:spcAft>
                <a:spcPts val="15000"/>
              </a:spcAft>
              <a:buFont typeface="+mj-lt"/>
              <a:buAutoNum type="alphaLcPeriod"/>
              <a:tabLst>
                <a:tab pos="1103313" algn="l"/>
              </a:tabLst>
            </a:pPr>
            <a:r>
              <a:rPr lang="en-IN" sz="1600" b="1" dirty="0"/>
              <a:t>​</a:t>
            </a:r>
            <a:endParaRPr lang="en-IN" sz="1600" dirty="0">
              <a:solidFill>
                <a:schemeClr val="tx1"/>
              </a:solidFill>
            </a:endParaRPr>
          </a:p>
        </p:txBody>
      </p:sp>
      <p:sp>
        <p:nvSpPr>
          <p:cNvPr id="13" name="Rectangle 12">
            <a:extLst>
              <a:ext uri="{FF2B5EF4-FFF2-40B4-BE49-F238E27FC236}">
                <a16:creationId xmlns:a16="http://schemas.microsoft.com/office/drawing/2014/main" id="{0EE158CF-06D1-B093-E7A6-7BEEFCD6F959}"/>
              </a:ext>
            </a:extLst>
          </p:cNvPr>
          <p:cNvSpPr/>
          <p:nvPr/>
        </p:nvSpPr>
        <p:spPr>
          <a:xfrm>
            <a:off x="452746" y="46461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2</a:t>
            </a:r>
            <a:endParaRPr lang="en-US" sz="1800" cap="all" dirty="0"/>
          </a:p>
        </p:txBody>
      </p:sp>
      <p:cxnSp>
        <p:nvCxnSpPr>
          <p:cNvPr id="14" name="Straight Connector 13">
            <a:extLst>
              <a:ext uri="{FF2B5EF4-FFF2-40B4-BE49-F238E27FC236}">
                <a16:creationId xmlns:a16="http://schemas.microsoft.com/office/drawing/2014/main" id="{5A5C9E4C-53F9-EF3D-FC4E-58368015538B}"/>
              </a:ext>
            </a:extLst>
          </p:cNvPr>
          <p:cNvCxnSpPr/>
          <p:nvPr/>
        </p:nvCxnSpPr>
        <p:spPr>
          <a:xfrm>
            <a:off x="425301" y="894900"/>
            <a:ext cx="8304028" cy="0"/>
          </a:xfrm>
          <a:prstGeom prst="line">
            <a:avLst/>
          </a:prstGeom>
          <a:ln w="25400">
            <a:solidFill>
              <a:srgbClr val="0078AE"/>
            </a:solidFill>
            <a:prstDash val="dash"/>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46E3239A-ABE1-F832-BFE2-5F920EE9A501}"/>
              </a:ext>
            </a:extLst>
          </p:cNvPr>
          <p:cNvPicPr>
            <a:picLocks noChangeAspect="1"/>
          </p:cNvPicPr>
          <p:nvPr/>
        </p:nvPicPr>
        <p:blipFill>
          <a:blip r:embed="rId3"/>
          <a:stretch>
            <a:fillRect/>
          </a:stretch>
        </p:blipFill>
        <p:spPr>
          <a:xfrm>
            <a:off x="1170790" y="2122409"/>
            <a:ext cx="1565922" cy="667603"/>
          </a:xfrm>
          <a:prstGeom prst="rect">
            <a:avLst/>
          </a:prstGeom>
        </p:spPr>
      </p:pic>
      <p:pic>
        <p:nvPicPr>
          <p:cNvPr id="21" name="Picture 20">
            <a:extLst>
              <a:ext uri="{FF2B5EF4-FFF2-40B4-BE49-F238E27FC236}">
                <a16:creationId xmlns:a16="http://schemas.microsoft.com/office/drawing/2014/main" id="{F2F773C0-1FE3-C9CA-2DA6-B17B09285D9C}"/>
              </a:ext>
            </a:extLst>
          </p:cNvPr>
          <p:cNvPicPr>
            <a:picLocks noChangeAspect="1"/>
          </p:cNvPicPr>
          <p:nvPr/>
        </p:nvPicPr>
        <p:blipFill>
          <a:blip r:embed="rId4"/>
          <a:stretch>
            <a:fillRect/>
          </a:stretch>
        </p:blipFill>
        <p:spPr>
          <a:xfrm>
            <a:off x="1154839" y="1547748"/>
            <a:ext cx="1389204" cy="667603"/>
          </a:xfrm>
          <a:prstGeom prst="rect">
            <a:avLst/>
          </a:prstGeom>
        </p:spPr>
      </p:pic>
    </p:spTree>
    <p:extLst>
      <p:ext uri="{BB962C8B-B14F-4D97-AF65-F5344CB8AC3E}">
        <p14:creationId xmlns:p14="http://schemas.microsoft.com/office/powerpoint/2010/main" val="415870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1" name="TextBox 10">
            <a:extLst>
              <a:ext uri="{FF2B5EF4-FFF2-40B4-BE49-F238E27FC236}">
                <a16:creationId xmlns:a16="http://schemas.microsoft.com/office/drawing/2014/main" id="{645D4BE6-4696-CAFC-28AE-1A2890C09089}"/>
              </a:ext>
            </a:extLst>
          </p:cNvPr>
          <p:cNvSpPr txBox="1"/>
          <p:nvPr/>
        </p:nvSpPr>
        <p:spPr>
          <a:xfrm>
            <a:off x="355758" y="371581"/>
            <a:ext cx="8321209" cy="3544560"/>
          </a:xfrm>
          <a:prstGeom prst="rect">
            <a:avLst/>
          </a:prstGeom>
          <a:noFill/>
        </p:spPr>
        <p:txBody>
          <a:bodyPr wrap="square" rIns="36000" rtlCol="0">
            <a:spAutoFit/>
          </a:bodyPr>
          <a:lstStyle/>
          <a:p>
            <a:pPr marL="1663700">
              <a:spcAft>
                <a:spcPts val="1000"/>
              </a:spcAft>
              <a:tabLst>
                <a:tab pos="1582738" algn="l"/>
              </a:tabLst>
            </a:pPr>
            <a:r>
              <a:rPr lang="en-US" sz="1800" b="1" dirty="0">
                <a:solidFill>
                  <a:srgbClr val="58585A"/>
                </a:solidFill>
              </a:rPr>
              <a:t>Multiply Rational Expressions</a:t>
            </a:r>
            <a:endParaRPr lang="en-IN" sz="1800" b="1" dirty="0">
              <a:solidFill>
                <a:srgbClr val="58585A"/>
              </a:solidFill>
            </a:endParaRPr>
          </a:p>
          <a:p>
            <a:pPr marL="342900" indent="-342900">
              <a:spcAft>
                <a:spcPts val="1200"/>
              </a:spcAft>
              <a:buFont typeface="+mj-lt"/>
              <a:buAutoNum type="alphaUcPeriod"/>
            </a:pPr>
            <a:r>
              <a:rPr lang="en-US" sz="1600" b="1" dirty="0"/>
              <a:t>What is the product of      </a:t>
            </a:r>
            <a:r>
              <a:rPr lang="en-US" sz="800" b="1" dirty="0"/>
              <a:t> </a:t>
            </a:r>
            <a:r>
              <a:rPr lang="en-US" sz="1600" b="1" dirty="0"/>
              <a:t> and         </a:t>
            </a:r>
            <a:endParaRPr lang="mr-IN" sz="1600" b="1" dirty="0"/>
          </a:p>
          <a:p>
            <a:pPr marL="342000">
              <a:spcAft>
                <a:spcPts val="15600"/>
              </a:spcAft>
            </a:pPr>
            <a:r>
              <a:rPr lang="en-US" dirty="0"/>
              <a:t>To multiply rational expressions, follow a similar method to that for multiplying two numerical fractions.</a:t>
            </a:r>
          </a:p>
          <a:p>
            <a:pPr marL="342000"/>
            <a:r>
              <a:rPr lang="en-US" dirty="0"/>
              <a:t>The product of        and        is      </a:t>
            </a:r>
            <a:r>
              <a:rPr lang="en-US" sz="800" dirty="0"/>
              <a:t> </a:t>
            </a:r>
            <a:r>
              <a:rPr lang="en-US" dirty="0"/>
              <a:t>  for </a:t>
            </a:r>
            <a:r>
              <a:rPr lang="en-US" i="1" dirty="0"/>
              <a:t>y</a:t>
            </a:r>
            <a:r>
              <a:rPr lang="en-US" dirty="0"/>
              <a:t> ≠ 0 and </a:t>
            </a:r>
            <a:r>
              <a:rPr lang="en-US" i="1" dirty="0"/>
              <a:t>z</a:t>
            </a:r>
            <a:r>
              <a:rPr lang="en-US" dirty="0"/>
              <a:t> ≠ 0. </a:t>
            </a:r>
            <a:endParaRPr lang="en-IN" b="1" dirty="0">
              <a:solidFill>
                <a:schemeClr val="tx1"/>
              </a:solidFill>
            </a:endParaRPr>
          </a:p>
        </p:txBody>
      </p:sp>
      <p:sp>
        <p:nvSpPr>
          <p:cNvPr id="12" name="Rectangle 11">
            <a:extLst>
              <a:ext uri="{FF2B5EF4-FFF2-40B4-BE49-F238E27FC236}">
                <a16:creationId xmlns:a16="http://schemas.microsoft.com/office/drawing/2014/main" id="{7303F1BE-8474-9142-6F40-026927850A88}"/>
              </a:ext>
            </a:extLst>
          </p:cNvPr>
          <p:cNvSpPr/>
          <p:nvPr/>
        </p:nvSpPr>
        <p:spPr>
          <a:xfrm>
            <a:off x="452746" y="41414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3</a:t>
            </a:r>
            <a:endParaRPr lang="en-US" sz="1800" cap="all" dirty="0"/>
          </a:p>
        </p:txBody>
      </p:sp>
      <p:pic>
        <p:nvPicPr>
          <p:cNvPr id="7" name="Picture 6">
            <a:extLst>
              <a:ext uri="{FF2B5EF4-FFF2-40B4-BE49-F238E27FC236}">
                <a16:creationId xmlns:a16="http://schemas.microsoft.com/office/drawing/2014/main" id="{D4990301-6FBE-05FC-0D09-E4FA27A4DB48}"/>
              </a:ext>
            </a:extLst>
          </p:cNvPr>
          <p:cNvPicPr>
            <a:picLocks noChangeAspect="1"/>
          </p:cNvPicPr>
          <p:nvPr/>
        </p:nvPicPr>
        <p:blipFill>
          <a:blip r:embed="rId3"/>
          <a:stretch>
            <a:fillRect/>
          </a:stretch>
        </p:blipFill>
        <p:spPr>
          <a:xfrm>
            <a:off x="3732201" y="727846"/>
            <a:ext cx="468573" cy="446259"/>
          </a:xfrm>
          <a:prstGeom prst="rect">
            <a:avLst/>
          </a:prstGeom>
        </p:spPr>
      </p:pic>
      <p:pic>
        <p:nvPicPr>
          <p:cNvPr id="15" name="Picture 14">
            <a:extLst>
              <a:ext uri="{FF2B5EF4-FFF2-40B4-BE49-F238E27FC236}">
                <a16:creationId xmlns:a16="http://schemas.microsoft.com/office/drawing/2014/main" id="{32A14A58-85ED-9D1E-9577-07190AAC1616}"/>
              </a:ext>
            </a:extLst>
          </p:cNvPr>
          <p:cNvPicPr>
            <a:picLocks noChangeAspect="1"/>
          </p:cNvPicPr>
          <p:nvPr/>
        </p:nvPicPr>
        <p:blipFill>
          <a:blip r:embed="rId4"/>
          <a:stretch>
            <a:fillRect/>
          </a:stretch>
        </p:blipFill>
        <p:spPr>
          <a:xfrm>
            <a:off x="2923126" y="773345"/>
            <a:ext cx="446259" cy="330231"/>
          </a:xfrm>
          <a:prstGeom prst="rect">
            <a:avLst/>
          </a:prstGeom>
        </p:spPr>
      </p:pic>
      <p:pic>
        <p:nvPicPr>
          <p:cNvPr id="17" name="Picture 16">
            <a:extLst>
              <a:ext uri="{FF2B5EF4-FFF2-40B4-BE49-F238E27FC236}">
                <a16:creationId xmlns:a16="http://schemas.microsoft.com/office/drawing/2014/main" id="{BF9BBC98-7BAA-E75E-E953-901281B7BFFF}"/>
              </a:ext>
            </a:extLst>
          </p:cNvPr>
          <p:cNvPicPr>
            <a:picLocks noChangeAspect="1"/>
          </p:cNvPicPr>
          <p:nvPr/>
        </p:nvPicPr>
        <p:blipFill>
          <a:blip r:embed="rId5"/>
          <a:stretch>
            <a:fillRect/>
          </a:stretch>
        </p:blipFill>
        <p:spPr>
          <a:xfrm>
            <a:off x="617351" y="1677795"/>
            <a:ext cx="5087348" cy="1713633"/>
          </a:xfrm>
          <a:prstGeom prst="rect">
            <a:avLst/>
          </a:prstGeom>
        </p:spPr>
      </p:pic>
      <p:pic>
        <p:nvPicPr>
          <p:cNvPr id="19" name="Picture 18">
            <a:extLst>
              <a:ext uri="{FF2B5EF4-FFF2-40B4-BE49-F238E27FC236}">
                <a16:creationId xmlns:a16="http://schemas.microsoft.com/office/drawing/2014/main" id="{5E016AF4-913D-787D-B4CD-FF9FF2FA50AC}"/>
              </a:ext>
            </a:extLst>
          </p:cNvPr>
          <p:cNvPicPr>
            <a:picLocks noChangeAspect="1"/>
          </p:cNvPicPr>
          <p:nvPr/>
        </p:nvPicPr>
        <p:blipFill>
          <a:blip r:embed="rId6"/>
          <a:stretch>
            <a:fillRect/>
          </a:stretch>
        </p:blipFill>
        <p:spPr>
          <a:xfrm>
            <a:off x="3167088" y="3531615"/>
            <a:ext cx="397170" cy="459647"/>
          </a:xfrm>
          <a:prstGeom prst="rect">
            <a:avLst/>
          </a:prstGeom>
        </p:spPr>
      </p:pic>
      <p:pic>
        <p:nvPicPr>
          <p:cNvPr id="21" name="Picture 20">
            <a:extLst>
              <a:ext uri="{FF2B5EF4-FFF2-40B4-BE49-F238E27FC236}">
                <a16:creationId xmlns:a16="http://schemas.microsoft.com/office/drawing/2014/main" id="{D9C3E011-23BB-E788-FA96-119037C844C2}"/>
              </a:ext>
            </a:extLst>
          </p:cNvPr>
          <p:cNvPicPr>
            <a:picLocks noChangeAspect="1"/>
          </p:cNvPicPr>
          <p:nvPr/>
        </p:nvPicPr>
        <p:blipFill>
          <a:blip r:embed="rId7"/>
          <a:stretch>
            <a:fillRect/>
          </a:stretch>
        </p:blipFill>
        <p:spPr>
          <a:xfrm>
            <a:off x="1942346" y="3537722"/>
            <a:ext cx="428409" cy="397170"/>
          </a:xfrm>
          <a:prstGeom prst="rect">
            <a:avLst/>
          </a:prstGeom>
        </p:spPr>
      </p:pic>
      <p:pic>
        <p:nvPicPr>
          <p:cNvPr id="23" name="Picture 22">
            <a:extLst>
              <a:ext uri="{FF2B5EF4-FFF2-40B4-BE49-F238E27FC236}">
                <a16:creationId xmlns:a16="http://schemas.microsoft.com/office/drawing/2014/main" id="{90678C08-C4DA-0EE0-0C85-31DBA9ECFBEA}"/>
              </a:ext>
            </a:extLst>
          </p:cNvPr>
          <p:cNvPicPr>
            <a:picLocks noChangeAspect="1"/>
          </p:cNvPicPr>
          <p:nvPr/>
        </p:nvPicPr>
        <p:blipFill>
          <a:blip r:embed="rId8"/>
          <a:stretch>
            <a:fillRect/>
          </a:stretch>
        </p:blipFill>
        <p:spPr>
          <a:xfrm>
            <a:off x="2642020" y="3531881"/>
            <a:ext cx="397170" cy="459647"/>
          </a:xfrm>
          <a:prstGeom prst="rect">
            <a:avLst/>
          </a:prstGeom>
        </p:spPr>
      </p:pic>
    </p:spTree>
    <p:extLst>
      <p:ext uri="{BB962C8B-B14F-4D97-AF65-F5344CB8AC3E}">
        <p14:creationId xmlns:p14="http://schemas.microsoft.com/office/powerpoint/2010/main" val="1925634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3" name="Rounded Rectangle 15">
            <a:extLst>
              <a:ext uri="{FF2B5EF4-FFF2-40B4-BE49-F238E27FC236}">
                <a16:creationId xmlns:a16="http://schemas.microsoft.com/office/drawing/2014/main" id="{D5462CDC-E705-FA22-3B89-B09F7A43F8B9}"/>
              </a:ext>
            </a:extLst>
          </p:cNvPr>
          <p:cNvSpPr/>
          <p:nvPr/>
        </p:nvSpPr>
        <p:spPr>
          <a:xfrm>
            <a:off x="762000" y="4209227"/>
            <a:ext cx="7352632" cy="666107"/>
          </a:xfrm>
          <a:prstGeom prst="round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x-none" sz="1200" b="1" dirty="0">
                <a:solidFill>
                  <a:srgbClr val="C02B43"/>
                </a:solidFill>
              </a:rPr>
              <a:t>USE STRUCTURE</a:t>
            </a:r>
            <a:endParaRPr lang="en-IN" sz="1200" b="1" dirty="0">
              <a:solidFill>
                <a:srgbClr val="C02B43"/>
              </a:solidFill>
            </a:endParaRPr>
          </a:p>
          <a:p>
            <a:r>
              <a:rPr lang="en-US" sz="1200" dirty="0">
                <a:solidFill>
                  <a:schemeClr val="tx1"/>
                </a:solidFill>
              </a:rPr>
              <a:t>Notice that the product of rational expressions is a rational expression. How can you use the definition of rational expressions to show that rational expressions are closed under multiplication?</a:t>
            </a:r>
            <a:endParaRPr lang="en-IN" sz="1200" dirty="0">
              <a:solidFill>
                <a:schemeClr val="tx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9BA229E2-AEBF-347E-3C5E-8D585A9D9AA6}"/>
              </a:ext>
            </a:extLst>
          </p:cNvPr>
          <p:cNvSpPr txBox="1"/>
          <p:nvPr/>
        </p:nvSpPr>
        <p:spPr>
          <a:xfrm>
            <a:off x="355758" y="371581"/>
            <a:ext cx="8321209" cy="743793"/>
          </a:xfrm>
          <a:prstGeom prst="rect">
            <a:avLst/>
          </a:prstGeom>
          <a:noFill/>
        </p:spPr>
        <p:txBody>
          <a:bodyPr wrap="square" rIns="36000" rtlCol="0">
            <a:spAutoFit/>
          </a:bodyPr>
          <a:lstStyle/>
          <a:p>
            <a:pPr marL="1608138">
              <a:spcAft>
                <a:spcPts val="1000"/>
              </a:spcAft>
              <a:tabLst>
                <a:tab pos="1582738" algn="l"/>
              </a:tabLst>
            </a:pPr>
            <a:r>
              <a:rPr lang="en-US" sz="1800" b="1" dirty="0">
                <a:solidFill>
                  <a:srgbClr val="58585A"/>
                </a:solidFill>
              </a:rPr>
              <a:t>Multiply Rational Expressions</a:t>
            </a:r>
            <a:endParaRPr lang="en-IN" sz="1800" b="1" dirty="0">
              <a:solidFill>
                <a:srgbClr val="58585A"/>
              </a:solidFill>
            </a:endParaRPr>
          </a:p>
          <a:p>
            <a:pPr marL="342900" indent="-342900">
              <a:spcAft>
                <a:spcPts val="20000"/>
              </a:spcAft>
              <a:buFont typeface="+mj-lt"/>
              <a:buAutoNum type="alphaUcPeriod" startAt="2"/>
            </a:pPr>
            <a:r>
              <a:rPr lang="en-US" sz="1600" b="1" dirty="0"/>
              <a:t>What is the product of                                         </a:t>
            </a:r>
            <a:r>
              <a:rPr lang="en-IN" sz="1600" b="1" dirty="0"/>
              <a:t>in simplified form?</a:t>
            </a:r>
            <a:endParaRPr lang="mr-IN" sz="1600" b="1" dirty="0"/>
          </a:p>
        </p:txBody>
      </p:sp>
      <p:sp>
        <p:nvSpPr>
          <p:cNvPr id="16" name="Rectangle 15">
            <a:extLst>
              <a:ext uri="{FF2B5EF4-FFF2-40B4-BE49-F238E27FC236}">
                <a16:creationId xmlns:a16="http://schemas.microsoft.com/office/drawing/2014/main" id="{7E075FDC-E3DF-8A7E-0CB6-1082927C3B71}"/>
              </a:ext>
            </a:extLst>
          </p:cNvPr>
          <p:cNvSpPr/>
          <p:nvPr/>
        </p:nvSpPr>
        <p:spPr>
          <a:xfrm>
            <a:off x="452746" y="41414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3</a:t>
            </a:r>
            <a:endParaRPr lang="en-US" sz="1800" cap="all" dirty="0"/>
          </a:p>
        </p:txBody>
      </p:sp>
      <p:pic>
        <p:nvPicPr>
          <p:cNvPr id="5" name="Picture 4">
            <a:extLst>
              <a:ext uri="{FF2B5EF4-FFF2-40B4-BE49-F238E27FC236}">
                <a16:creationId xmlns:a16="http://schemas.microsoft.com/office/drawing/2014/main" id="{B163979E-60F4-C22E-82BB-80D7A90E257C}"/>
              </a:ext>
            </a:extLst>
          </p:cNvPr>
          <p:cNvPicPr>
            <a:picLocks noChangeAspect="1"/>
          </p:cNvPicPr>
          <p:nvPr/>
        </p:nvPicPr>
        <p:blipFill>
          <a:blip r:embed="rId3"/>
          <a:stretch>
            <a:fillRect/>
          </a:stretch>
        </p:blipFill>
        <p:spPr>
          <a:xfrm>
            <a:off x="2966482" y="751523"/>
            <a:ext cx="2289307" cy="526587"/>
          </a:xfrm>
          <a:prstGeom prst="rect">
            <a:avLst/>
          </a:prstGeom>
        </p:spPr>
      </p:pic>
      <p:pic>
        <p:nvPicPr>
          <p:cNvPr id="22" name="Picture 21">
            <a:extLst>
              <a:ext uri="{FF2B5EF4-FFF2-40B4-BE49-F238E27FC236}">
                <a16:creationId xmlns:a16="http://schemas.microsoft.com/office/drawing/2014/main" id="{1DA1F826-A6AE-FA3E-6CBE-729149321B32}"/>
              </a:ext>
            </a:extLst>
          </p:cNvPr>
          <p:cNvPicPr>
            <a:picLocks noChangeAspect="1"/>
          </p:cNvPicPr>
          <p:nvPr/>
        </p:nvPicPr>
        <p:blipFill>
          <a:blip r:embed="rId4"/>
          <a:stretch>
            <a:fillRect/>
          </a:stretch>
        </p:blipFill>
        <p:spPr>
          <a:xfrm>
            <a:off x="637576" y="1464476"/>
            <a:ext cx="6613553" cy="2266994"/>
          </a:xfrm>
          <a:prstGeom prst="rect">
            <a:avLst/>
          </a:prstGeom>
        </p:spPr>
      </p:pic>
    </p:spTree>
    <p:extLst>
      <p:ext uri="{BB962C8B-B14F-4D97-AF65-F5344CB8AC3E}">
        <p14:creationId xmlns:p14="http://schemas.microsoft.com/office/powerpoint/2010/main" val="26189523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6E777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2419</TotalTime>
  <Words>1178</Words>
  <Application>Microsoft Macintosh PowerPoint</Application>
  <PresentationFormat>On-screen Show (4:3)</PresentationFormat>
  <Paragraphs>172</Paragraphs>
  <Slides>20</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Hamilton, Thomas C</dc:creator>
  <cp:lastModifiedBy>Voropaeva, Natalya</cp:lastModifiedBy>
  <cp:revision>389</cp:revision>
  <dcterms:created xsi:type="dcterms:W3CDTF">2021-10-25T14:33:33Z</dcterms:created>
  <dcterms:modified xsi:type="dcterms:W3CDTF">2022-09-16T18:50:01Z</dcterms:modified>
</cp:coreProperties>
</file>