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65"/>
    <p:restoredTop sz="94666"/>
  </p:normalViewPr>
  <p:slideViewPr>
    <p:cSldViewPr snapToGrid="0" snapToObjects="1">
      <p:cViewPr varScale="1">
        <p:scale>
          <a:sx n="50" d="100"/>
          <a:sy n="50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762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501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3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315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777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945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568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940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763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402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165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C269-70BA-3F4B-8ABC-938A5E2FB9D4}" type="datetimeFigureOut">
              <a:rPr lang="en-CH" smtClean="0"/>
              <a:t>08.11.20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851AF-BF3D-EE43-A760-7619B4AEA5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38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2D259342-C8AF-3840-AE5B-528660FCB614}"/>
              </a:ext>
            </a:extLst>
          </p:cNvPr>
          <p:cNvSpPr/>
          <p:nvPr/>
        </p:nvSpPr>
        <p:spPr>
          <a:xfrm>
            <a:off x="662152" y="2459067"/>
            <a:ext cx="27810372" cy="709484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021CE3-67B8-4444-89C4-4ABC48D96A1D}"/>
              </a:ext>
            </a:extLst>
          </p:cNvPr>
          <p:cNvSpPr txBox="1"/>
          <p:nvPr/>
        </p:nvSpPr>
        <p:spPr>
          <a:xfrm>
            <a:off x="7232737" y="2763979"/>
            <a:ext cx="1256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FFFF00"/>
                </a:highlight>
              </a:rPr>
              <a:t>datatestK</a:t>
            </a:r>
            <a:endParaRPr lang="en-GB" dirty="0">
              <a:highlight>
                <a:srgbClr val="FFFF00"/>
              </a:highlight>
            </a:endParaRPr>
          </a:p>
          <a:p>
            <a:pPr algn="ctr"/>
            <a:r>
              <a:rPr lang="en-GB" dirty="0"/>
              <a:t>318-331 RC</a:t>
            </a:r>
            <a:endParaRPr lang="en-C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5FC277-F0A3-BD4A-A7A4-10685563CFCD}"/>
              </a:ext>
            </a:extLst>
          </p:cNvPr>
          <p:cNvSpPr txBox="1"/>
          <p:nvPr/>
        </p:nvSpPr>
        <p:spPr>
          <a:xfrm>
            <a:off x="5059727" y="4300112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</a:t>
            </a:r>
            <a:br>
              <a:rPr lang="en-GB" dirty="0"/>
            </a:br>
            <a:r>
              <a:rPr lang="en-GB" dirty="0"/>
              <a:t>4385-4458 CS</a:t>
            </a:r>
            <a:endParaRPr lang="en-CH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763B32-48D5-5549-B438-7E70B6D190A0}"/>
              </a:ext>
            </a:extLst>
          </p:cNvPr>
          <p:cNvSpPr txBox="1"/>
          <p:nvPr/>
        </p:nvSpPr>
        <p:spPr>
          <a:xfrm>
            <a:off x="5088581" y="5197579"/>
            <a:ext cx="1473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summary</a:t>
            </a:r>
            <a:br>
              <a:rPr lang="en-CH" dirty="0"/>
            </a:br>
            <a:r>
              <a:rPr lang="en-CH" dirty="0"/>
              <a:t>4422-4424 </a:t>
            </a:r>
            <a:r>
              <a:rPr lang="en-GB" dirty="0"/>
              <a:t>CS</a:t>
            </a:r>
            <a:endParaRPr lang="en-C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893455-DE56-DB45-9AB9-B86850D36BE7}"/>
              </a:ext>
            </a:extLst>
          </p:cNvPr>
          <p:cNvSpPr txBox="1"/>
          <p:nvPr/>
        </p:nvSpPr>
        <p:spPr>
          <a:xfrm>
            <a:off x="2171763" y="6095046"/>
            <a:ext cx="347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AverageGrowthRate_cor_summary</a:t>
            </a:r>
            <a:endParaRPr lang="en-GB" dirty="0"/>
          </a:p>
          <a:p>
            <a:pPr algn="ctr"/>
            <a:r>
              <a:rPr lang="en-CH" dirty="0"/>
              <a:t>4447-4450 </a:t>
            </a:r>
            <a:r>
              <a:rPr lang="en-GB" dirty="0"/>
              <a:t>CS</a:t>
            </a:r>
            <a:endParaRPr lang="en-CH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A8812F-EA8C-EF41-8CAB-30A03E868E9C}"/>
              </a:ext>
            </a:extLst>
          </p:cNvPr>
          <p:cNvSpPr txBox="1"/>
          <p:nvPr/>
        </p:nvSpPr>
        <p:spPr>
          <a:xfrm>
            <a:off x="5801392" y="6099680"/>
            <a:ext cx="290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FFFF00"/>
                </a:highlight>
              </a:rPr>
              <a:t>Summary_NewCorrelation_K</a:t>
            </a:r>
            <a:endParaRPr lang="en-GB" dirty="0">
              <a:highlight>
                <a:srgbClr val="FFFF00"/>
              </a:highlight>
            </a:endParaRPr>
          </a:p>
          <a:p>
            <a:pPr algn="ctr"/>
            <a:r>
              <a:rPr lang="en-CH" dirty="0"/>
              <a:t>4455 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2E5E90-8019-C94F-9669-FB8D4A999F73}"/>
              </a:ext>
            </a:extLst>
          </p:cNvPr>
          <p:cNvSpPr txBox="1"/>
          <p:nvPr/>
        </p:nvSpPr>
        <p:spPr>
          <a:xfrm>
            <a:off x="1185050" y="7106413"/>
            <a:ext cx="544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00FF00"/>
                </a:highlight>
              </a:rPr>
              <a:t>AverageGrowthRate_cor_summary_NewCorrelation_K</a:t>
            </a:r>
            <a:r>
              <a:rPr lang="en-GB" dirty="0">
                <a:highlight>
                  <a:srgbClr val="00FF00"/>
                </a:highlight>
              </a:rPr>
              <a:t>()</a:t>
            </a:r>
          </a:p>
          <a:p>
            <a:pPr algn="ctr"/>
            <a:r>
              <a:rPr lang="en-CH" dirty="0"/>
              <a:t>4456 </a:t>
            </a:r>
            <a:r>
              <a:rPr lang="en-GB" dirty="0"/>
              <a:t>CS</a:t>
            </a:r>
            <a:endParaRPr lang="en-C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903602-1060-D546-AE75-C1DC5F18A28C}"/>
              </a:ext>
            </a:extLst>
          </p:cNvPr>
          <p:cNvSpPr txBox="1"/>
          <p:nvPr/>
        </p:nvSpPr>
        <p:spPr>
          <a:xfrm>
            <a:off x="3168670" y="13700551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df </a:t>
            </a:r>
          </a:p>
          <a:p>
            <a:pPr algn="ctr"/>
            <a:r>
              <a:rPr lang="en-GB" dirty="0"/>
              <a:t>5995-6015 PP</a:t>
            </a:r>
            <a:endParaRPr lang="en-CH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B272E4-0391-4046-A40D-3BD0616FC3D4}"/>
              </a:ext>
            </a:extLst>
          </p:cNvPr>
          <p:cNvSpPr txBox="1"/>
          <p:nvPr/>
        </p:nvSpPr>
        <p:spPr>
          <a:xfrm>
            <a:off x="337734" y="14744350"/>
            <a:ext cx="7143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00FF00"/>
                </a:highlight>
              </a:rPr>
              <a:t>Fig 2a</a:t>
            </a:r>
          </a:p>
          <a:p>
            <a:pPr algn="ctr"/>
            <a:r>
              <a:rPr lang="en-GB" dirty="0" err="1">
                <a:highlight>
                  <a:srgbClr val="00FFFF"/>
                </a:highlight>
              </a:rPr>
              <a:t>MedianMeanSweepValueVsCorDriverDiversity_AllParamShowed_ColorMu</a:t>
            </a:r>
            <a:endParaRPr lang="en-GB" dirty="0">
              <a:highlight>
                <a:srgbClr val="00FFFF"/>
              </a:highlight>
            </a:endParaRPr>
          </a:p>
          <a:p>
            <a:pPr algn="ctr"/>
            <a:r>
              <a:rPr lang="en-GB" dirty="0"/>
              <a:t>6189-6218</a:t>
            </a:r>
            <a:endParaRPr lang="en-CH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31BCA9-7F00-E94C-A614-C9D0EF917C47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5825321" y="3410310"/>
            <a:ext cx="2035729" cy="88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C01C4-3EB7-1F49-8952-6291E894F468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5825321" y="4946443"/>
            <a:ext cx="1" cy="25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F3B856-65F0-E347-9B94-F8B3A29437B6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3909418" y="5843910"/>
            <a:ext cx="1915904" cy="25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59B23D-DAD8-3D40-A08B-F798A1382C60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3909418" y="6741377"/>
            <a:ext cx="0" cy="36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BEAA16-FD70-5D45-BBEF-C331B747FE6A}"/>
              </a:ext>
            </a:extLst>
          </p:cNvPr>
          <p:cNvCxnSpPr>
            <a:cxnSpLocks/>
            <a:stCxn id="80" idx="2"/>
            <a:endCxn id="49" idx="0"/>
          </p:cNvCxnSpPr>
          <p:nvPr/>
        </p:nvCxnSpPr>
        <p:spPr>
          <a:xfrm flipH="1">
            <a:off x="3909418" y="10432071"/>
            <a:ext cx="1" cy="326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016E64-37F3-3648-B4F1-A2DBD0668855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3909417" y="14346882"/>
            <a:ext cx="1" cy="39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E370BB-EBDB-5E4C-BB45-3C3370C198DD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5825322" y="5843910"/>
            <a:ext cx="1430796" cy="25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94D8CF7-4098-264B-8B25-C28218495864}"/>
              </a:ext>
            </a:extLst>
          </p:cNvPr>
          <p:cNvSpPr txBox="1"/>
          <p:nvPr/>
        </p:nvSpPr>
        <p:spPr>
          <a:xfrm>
            <a:off x="337735" y="484413"/>
            <a:ext cx="391729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H" dirty="0"/>
              <a:t>RC = RCodeToAnalyzeBatch.R</a:t>
            </a:r>
          </a:p>
          <a:p>
            <a:r>
              <a:rPr lang="en-CH" dirty="0"/>
              <a:t>CS = </a:t>
            </a:r>
            <a:r>
              <a:rPr lang="en-GB" dirty="0" err="1"/>
              <a:t>ScriptToAnalysisForecastingBatch.R</a:t>
            </a:r>
            <a:endParaRPr lang="en-GB" dirty="0"/>
          </a:p>
          <a:p>
            <a:r>
              <a:rPr lang="en-GB" dirty="0"/>
              <a:t>PP = </a:t>
            </a:r>
            <a:r>
              <a:rPr lang="en-GB" dirty="0" err="1"/>
              <a:t>PlotsPaperForecasting.R</a:t>
            </a:r>
            <a:endParaRPr lang="en-GB" dirty="0"/>
          </a:p>
          <a:p>
            <a:r>
              <a:rPr lang="en-GB" dirty="0"/>
              <a:t>csv file names are </a:t>
            </a:r>
            <a:r>
              <a:rPr lang="en-GB" dirty="0">
                <a:highlight>
                  <a:srgbClr val="FFFF00"/>
                </a:highlight>
              </a:rPr>
              <a:t>yellow</a:t>
            </a:r>
          </a:p>
          <a:p>
            <a:r>
              <a:rPr lang="en-GB" dirty="0"/>
              <a:t>image file names are </a:t>
            </a:r>
            <a:r>
              <a:rPr lang="en-GB" dirty="0">
                <a:highlight>
                  <a:srgbClr val="00FFFF"/>
                </a:highlight>
              </a:rPr>
              <a:t>blue</a:t>
            </a:r>
          </a:p>
          <a:p>
            <a:r>
              <a:rPr lang="en-GB" dirty="0"/>
              <a:t>pale blue box covers data analysis steps</a:t>
            </a:r>
            <a:endParaRPr lang="en-C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B89C3-0137-A04E-8C74-126B9FFD1E4E}"/>
              </a:ext>
            </a:extLst>
          </p:cNvPr>
          <p:cNvSpPr txBox="1"/>
          <p:nvPr/>
        </p:nvSpPr>
        <p:spPr>
          <a:xfrm>
            <a:off x="11112103" y="4319990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</a:t>
            </a:r>
            <a:br>
              <a:rPr lang="en-GB" dirty="0"/>
            </a:br>
            <a:r>
              <a:rPr lang="en-GB" dirty="0"/>
              <a:t>4115-4138 CS</a:t>
            </a:r>
            <a:endParaRPr lang="en-CH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D2AADE-5572-5E4F-B97E-48F9330BC342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7861050" y="3410310"/>
            <a:ext cx="3987793" cy="9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E103FD-99C0-BE45-AD76-C899EFA69E34}"/>
              </a:ext>
            </a:extLst>
          </p:cNvPr>
          <p:cNvSpPr txBox="1"/>
          <p:nvPr/>
        </p:nvSpPr>
        <p:spPr>
          <a:xfrm>
            <a:off x="11318311" y="5217457"/>
            <a:ext cx="106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summary</a:t>
            </a:r>
            <a:br>
              <a:rPr lang="en-CH" dirty="0"/>
            </a:br>
            <a:r>
              <a:rPr lang="en-CH" dirty="0"/>
              <a:t>4150 </a:t>
            </a:r>
            <a:r>
              <a:rPr lang="en-GB" dirty="0"/>
              <a:t>CS</a:t>
            </a:r>
            <a:endParaRPr lang="en-CH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86CC57-FA5E-9542-A90A-4CF13DEA11AE}"/>
              </a:ext>
            </a:extLst>
          </p:cNvPr>
          <p:cNvCxnSpPr>
            <a:endCxn id="61" idx="0"/>
          </p:cNvCxnSpPr>
          <p:nvPr/>
        </p:nvCxnSpPr>
        <p:spPr>
          <a:xfrm>
            <a:off x="11848841" y="4966321"/>
            <a:ext cx="0" cy="25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84A522-80AC-6549-8421-96C6D71FF4E3}"/>
              </a:ext>
            </a:extLst>
          </p:cNvPr>
          <p:cNvSpPr txBox="1"/>
          <p:nvPr/>
        </p:nvSpPr>
        <p:spPr>
          <a:xfrm>
            <a:off x="10107178" y="6121157"/>
            <a:ext cx="348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FFFF00"/>
                </a:highlight>
              </a:rPr>
              <a:t>Allsummary_NewCorrelation_K512</a:t>
            </a:r>
          </a:p>
          <a:p>
            <a:pPr algn="ctr"/>
            <a:r>
              <a:rPr lang="en-CH" dirty="0"/>
              <a:t>4202 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931AFA-6162-CF4C-9DAD-B38AFF5F42A0}"/>
              </a:ext>
            </a:extLst>
          </p:cNvPr>
          <p:cNvSpPr txBox="1"/>
          <p:nvPr/>
        </p:nvSpPr>
        <p:spPr>
          <a:xfrm>
            <a:off x="8898290" y="7106413"/>
            <a:ext cx="590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FFFF00"/>
                </a:highlight>
              </a:rPr>
              <a:t>Allsummary_NewCorrelation_withAverageGrowthRate_K512</a:t>
            </a:r>
          </a:p>
          <a:p>
            <a:pPr algn="ctr"/>
            <a:r>
              <a:rPr lang="en-CH" dirty="0"/>
              <a:t>4225-4268 </a:t>
            </a:r>
            <a:r>
              <a:rPr lang="en-GB" dirty="0"/>
              <a:t>CS</a:t>
            </a:r>
            <a:endParaRPr lang="en-CH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A8B0D13-6CAF-F046-BF74-72054B4C0E51}"/>
              </a:ext>
            </a:extLst>
          </p:cNvPr>
          <p:cNvCxnSpPr>
            <a:stCxn id="61" idx="2"/>
            <a:endCxn id="63" idx="0"/>
          </p:cNvCxnSpPr>
          <p:nvPr/>
        </p:nvCxnSpPr>
        <p:spPr>
          <a:xfrm>
            <a:off x="11848841" y="5863788"/>
            <a:ext cx="0" cy="25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4FFAE3-F4D9-854A-8427-A1348BE41EC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1848841" y="6767488"/>
            <a:ext cx="1" cy="33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4D5C53-6D1D-9344-B638-EFA229E7910D}"/>
              </a:ext>
            </a:extLst>
          </p:cNvPr>
          <p:cNvSpPr txBox="1"/>
          <p:nvPr/>
        </p:nvSpPr>
        <p:spPr>
          <a:xfrm>
            <a:off x="6834401" y="8758719"/>
            <a:ext cx="4734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FFFF00"/>
                </a:highlight>
              </a:rPr>
              <a:t>ClonalDiversityVsMeanBirthRate_correlation_K</a:t>
            </a:r>
            <a:r>
              <a:rPr lang="en-GB" dirty="0">
                <a:highlight>
                  <a:srgbClr val="FFFF00"/>
                </a:highlight>
              </a:rPr>
              <a:t>()</a:t>
            </a:r>
          </a:p>
          <a:p>
            <a:pPr algn="ctr"/>
            <a:r>
              <a:rPr lang="en-CH" dirty="0"/>
              <a:t>4532-4559 CS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A8300E-2D19-E24F-BC8D-B35C52A72A2F}"/>
              </a:ext>
            </a:extLst>
          </p:cNvPr>
          <p:cNvCxnSpPr>
            <a:stCxn id="64" idx="2"/>
            <a:endCxn id="67" idx="0"/>
          </p:cNvCxnSpPr>
          <p:nvPr/>
        </p:nvCxnSpPr>
        <p:spPr>
          <a:xfrm flipH="1">
            <a:off x="9201812" y="7752744"/>
            <a:ext cx="2647030" cy="100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332C56-D6C5-1740-B955-6C71F86327C8}"/>
              </a:ext>
            </a:extLst>
          </p:cNvPr>
          <p:cNvCxnSpPr>
            <a:stCxn id="47" idx="2"/>
            <a:endCxn id="67" idx="0"/>
          </p:cNvCxnSpPr>
          <p:nvPr/>
        </p:nvCxnSpPr>
        <p:spPr>
          <a:xfrm>
            <a:off x="7256118" y="6746011"/>
            <a:ext cx="1945694" cy="201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F060A4-9DC7-624C-AF06-6F223582B1F6}"/>
              </a:ext>
            </a:extLst>
          </p:cNvPr>
          <p:cNvSpPr txBox="1"/>
          <p:nvPr/>
        </p:nvSpPr>
        <p:spPr>
          <a:xfrm>
            <a:off x="8461064" y="9802518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df </a:t>
            </a:r>
          </a:p>
          <a:p>
            <a:pPr algn="ctr"/>
            <a:r>
              <a:rPr lang="en-GB" dirty="0"/>
              <a:t>7499-7519 PP</a:t>
            </a:r>
            <a:endParaRPr lang="en-CH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55013C-6C24-384F-969A-B6BE172FF5DD}"/>
              </a:ext>
            </a:extLst>
          </p:cNvPr>
          <p:cNvSpPr txBox="1"/>
          <p:nvPr/>
        </p:nvSpPr>
        <p:spPr>
          <a:xfrm>
            <a:off x="4346221" y="10946175"/>
            <a:ext cx="9711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Fig S3</a:t>
            </a:r>
          </a:p>
          <a:p>
            <a:pPr algn="ctr"/>
            <a:r>
              <a:rPr lang="en-US" dirty="0"/>
              <a:t>Old: </a:t>
            </a:r>
            <a:r>
              <a:rPr lang="en-US" dirty="0">
                <a:highlight>
                  <a:srgbClr val="00FFFF"/>
                </a:highlight>
              </a:rPr>
              <a:t>MeanMeanSweepValueVsCOrClonalDiversityMeanBirthRate_AllParamShowed_ColorMu</a:t>
            </a:r>
            <a:r>
              <a:rPr lang="en-CH" dirty="0">
                <a:highlight>
                  <a:srgbClr val="00FFFF"/>
                </a:highlight>
              </a:rPr>
              <a:t> </a:t>
            </a:r>
            <a:endParaRPr lang="en-GB" dirty="0">
              <a:highlight>
                <a:srgbClr val="00FFFF"/>
              </a:highlight>
            </a:endParaRPr>
          </a:p>
          <a:p>
            <a:pPr algn="ctr"/>
            <a:r>
              <a:rPr lang="en-GB" dirty="0"/>
              <a:t>New: </a:t>
            </a:r>
            <a:r>
              <a:rPr lang="en-GB" dirty="0">
                <a:highlight>
                  <a:srgbClr val="00FFFF"/>
                </a:highlight>
              </a:rPr>
              <a:t>MeanMeanSweepValueVsCOrClonalDiversityMeanBirthRate_AllParamShowed_ColorMu_FacetK</a:t>
            </a:r>
          </a:p>
          <a:p>
            <a:pPr algn="ctr"/>
            <a:r>
              <a:rPr lang="en-GB" dirty="0"/>
              <a:t>7199-7228, 7519-7551 PP</a:t>
            </a:r>
            <a:endParaRPr lang="en-CH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ACC0FC-DE5D-6649-84A4-C955781C3B2A}"/>
              </a:ext>
            </a:extLst>
          </p:cNvPr>
          <p:cNvCxnSpPr>
            <a:cxnSpLocks/>
          </p:cNvCxnSpPr>
          <p:nvPr/>
        </p:nvCxnSpPr>
        <p:spPr>
          <a:xfrm>
            <a:off x="9201812" y="9405050"/>
            <a:ext cx="0" cy="39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5F22D46-9E44-FA44-B5DC-0553E4DB3F07}"/>
              </a:ext>
            </a:extLst>
          </p:cNvPr>
          <p:cNvCxnSpPr/>
          <p:nvPr/>
        </p:nvCxnSpPr>
        <p:spPr>
          <a:xfrm>
            <a:off x="9201812" y="10448849"/>
            <a:ext cx="0" cy="49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F881FCD-C064-E546-A66F-B69E58B8A856}"/>
              </a:ext>
            </a:extLst>
          </p:cNvPr>
          <p:cNvSpPr txBox="1"/>
          <p:nvPr/>
        </p:nvSpPr>
        <p:spPr>
          <a:xfrm>
            <a:off x="7558843" y="3508263"/>
            <a:ext cx="1140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rgbClr val="FF0000"/>
                </a:solidFill>
              </a:rPr>
              <a:t>add_columns</a:t>
            </a:r>
            <a:br>
              <a:rPr lang="en-CH" sz="1000" dirty="0">
                <a:solidFill>
                  <a:srgbClr val="FF0000"/>
                </a:solidFill>
              </a:rPr>
            </a:br>
            <a:r>
              <a:rPr lang="en-CH" sz="1000" dirty="0">
                <a:solidFill>
                  <a:srgbClr val="FF0000"/>
                </a:solidFill>
              </a:rPr>
              <a:t>add_relative_time</a:t>
            </a:r>
          </a:p>
          <a:p>
            <a:r>
              <a:rPr lang="en-CH" sz="1000" dirty="0">
                <a:solidFill>
                  <a:srgbClr val="FF0000"/>
                </a:solidFill>
              </a:rPr>
              <a:t>etc.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28D06D-CE2C-E342-A707-DBFF61F93231}"/>
              </a:ext>
            </a:extLst>
          </p:cNvPr>
          <p:cNvSpPr txBox="1"/>
          <p:nvPr/>
        </p:nvSpPr>
        <p:spPr>
          <a:xfrm>
            <a:off x="11848841" y="490406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K = 512</a:t>
            </a:r>
          </a:p>
          <a:p>
            <a:r>
              <a:rPr lang="en-GB" sz="1000" dirty="0" err="1">
                <a:solidFill>
                  <a:srgbClr val="FF0000"/>
                </a:solidFill>
              </a:rPr>
              <a:t>get_summary</a:t>
            </a:r>
            <a:endParaRPr lang="en-CH" sz="10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879A03-7977-C243-8C03-94C52A23163B}"/>
              </a:ext>
            </a:extLst>
          </p:cNvPr>
          <p:cNvSpPr txBox="1"/>
          <p:nvPr/>
        </p:nvSpPr>
        <p:spPr>
          <a:xfrm>
            <a:off x="5825320" y="478662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K = 64, 4096</a:t>
            </a:r>
          </a:p>
          <a:p>
            <a:r>
              <a:rPr lang="en-GB" sz="1000" dirty="0" err="1">
                <a:solidFill>
                  <a:srgbClr val="FF0000"/>
                </a:solidFill>
              </a:rPr>
              <a:t>get_summary</a:t>
            </a:r>
            <a:endParaRPr lang="en-GB" sz="1000" dirty="0">
              <a:solidFill>
                <a:srgbClr val="FF0000"/>
              </a:solidFill>
            </a:endParaRPr>
          </a:p>
          <a:p>
            <a:r>
              <a:rPr lang="en-CH" sz="1000" dirty="0">
                <a:solidFill>
                  <a:srgbClr val="FF0000"/>
                </a:solidFill>
              </a:rPr>
              <a:t>add </a:t>
            </a:r>
            <a:r>
              <a:rPr lang="en-GB" sz="1000" dirty="0" err="1">
                <a:solidFill>
                  <a:srgbClr val="FF0000"/>
                </a:solidFill>
              </a:rPr>
              <a:t>AverageGrowthRate</a:t>
            </a:r>
            <a:endParaRPr lang="en-CH" sz="1000" dirty="0">
              <a:solidFill>
                <a:srgbClr val="FF0000"/>
              </a:solidFill>
            </a:endParaRPr>
          </a:p>
          <a:p>
            <a:endParaRPr lang="en-CH" sz="10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2AF606-5ACA-9348-8EAC-F8D9A7EF9732}"/>
              </a:ext>
            </a:extLst>
          </p:cNvPr>
          <p:cNvSpPr txBox="1"/>
          <p:nvPr/>
        </p:nvSpPr>
        <p:spPr>
          <a:xfrm>
            <a:off x="11848841" y="678736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rgbClr val="FF0000"/>
                </a:solidFill>
              </a:rPr>
              <a:t>add </a:t>
            </a:r>
            <a:r>
              <a:rPr lang="en-GB" sz="1000" dirty="0" err="1">
                <a:solidFill>
                  <a:srgbClr val="FF0000"/>
                </a:solidFill>
              </a:rPr>
              <a:t>AverageGrowthRate</a:t>
            </a:r>
            <a:endParaRPr lang="en-CH" sz="10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4295FC-3167-4543-A95B-D987823C10A5}"/>
              </a:ext>
            </a:extLst>
          </p:cNvPr>
          <p:cNvSpPr txBox="1"/>
          <p:nvPr/>
        </p:nvSpPr>
        <p:spPr>
          <a:xfrm>
            <a:off x="2274990" y="5750630"/>
            <a:ext cx="2784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solidFill>
                  <a:srgbClr val="FF0000"/>
                </a:solidFill>
              </a:rPr>
              <a:t>get_AverageGrowthRate_cor_summary_modified</a:t>
            </a:r>
            <a:endParaRPr lang="en-CH" sz="1000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6FE20F-9E02-284E-A89C-687BE226646A}"/>
              </a:ext>
            </a:extLst>
          </p:cNvPr>
          <p:cNvSpPr txBox="1"/>
          <p:nvPr/>
        </p:nvSpPr>
        <p:spPr>
          <a:xfrm>
            <a:off x="10782748" y="8123902"/>
            <a:ext cx="1846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solidFill>
                  <a:srgbClr val="FF0000"/>
                </a:solidFill>
              </a:rPr>
              <a:t>get_MeanBirthRate_correlation</a:t>
            </a:r>
            <a:endParaRPr lang="en-CH" sz="10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135247-9875-2640-9843-24943F525480}"/>
              </a:ext>
            </a:extLst>
          </p:cNvPr>
          <p:cNvSpPr txBox="1"/>
          <p:nvPr/>
        </p:nvSpPr>
        <p:spPr>
          <a:xfrm>
            <a:off x="1214546" y="9785740"/>
            <a:ext cx="5389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All_AverageGrowthRate_summary_NewCorrelation_K</a:t>
            </a:r>
            <a:r>
              <a:rPr lang="en-GB" dirty="0"/>
              <a:t>()</a:t>
            </a:r>
          </a:p>
          <a:p>
            <a:pPr algn="ctr"/>
            <a:r>
              <a:rPr lang="en-CH" dirty="0"/>
              <a:t>475-477 </a:t>
            </a:r>
            <a:r>
              <a:rPr lang="en-GB" dirty="0"/>
              <a:t>PP</a:t>
            </a:r>
            <a:endParaRPr lang="en-CH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B7DF82-06DF-3645-B004-78D73F276D9A}"/>
              </a:ext>
            </a:extLst>
          </p:cNvPr>
          <p:cNvCxnSpPr>
            <a:cxnSpLocks/>
            <a:stCxn id="48" idx="2"/>
            <a:endCxn id="80" idx="0"/>
          </p:cNvCxnSpPr>
          <p:nvPr/>
        </p:nvCxnSpPr>
        <p:spPr>
          <a:xfrm>
            <a:off x="3909418" y="7752744"/>
            <a:ext cx="1" cy="203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54D5DAA-D6EB-9248-85C7-45D67F5D1166}"/>
              </a:ext>
            </a:extLst>
          </p:cNvPr>
          <p:cNvSpPr/>
          <p:nvPr/>
        </p:nvSpPr>
        <p:spPr>
          <a:xfrm>
            <a:off x="15742912" y="10013482"/>
            <a:ext cx="5599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H" dirty="0"/>
              <a:t>All_AverageGrowthRate_summary_NewCorrelation_K512</a:t>
            </a:r>
          </a:p>
          <a:p>
            <a:pPr algn="ctr"/>
            <a:r>
              <a:rPr lang="en-CH" dirty="0"/>
              <a:t>466 PP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3D1933-2CCB-8D4C-A6BC-6EEB903CC0F2}"/>
              </a:ext>
            </a:extLst>
          </p:cNvPr>
          <p:cNvSpPr txBox="1"/>
          <p:nvPr/>
        </p:nvSpPr>
        <p:spPr>
          <a:xfrm>
            <a:off x="15536285" y="8045895"/>
            <a:ext cx="601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00FF00"/>
                </a:highlight>
              </a:rPr>
              <a:t>All_AverageGrowthRate_cor_summary_NewCorrelation_K512</a:t>
            </a:r>
          </a:p>
          <a:p>
            <a:pPr algn="ctr"/>
            <a:r>
              <a:rPr lang="en-GB" dirty="0"/>
              <a:t>4267 CS</a:t>
            </a:r>
            <a:endParaRPr lang="en-CH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EE243A-741D-9A47-9054-CC7286F019FD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>
            <a:off x="18542781" y="8692226"/>
            <a:ext cx="0" cy="132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3DFD6EB-1334-D045-BAC6-A423F3AF2323}"/>
              </a:ext>
            </a:extLst>
          </p:cNvPr>
          <p:cNvSpPr txBox="1"/>
          <p:nvPr/>
        </p:nvSpPr>
        <p:spPr>
          <a:xfrm>
            <a:off x="17546419" y="7033587"/>
            <a:ext cx="1992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wait_cor_summary</a:t>
            </a:r>
            <a:endParaRPr lang="en-GB" dirty="0"/>
          </a:p>
          <a:p>
            <a:pPr algn="ctr"/>
            <a:r>
              <a:rPr lang="en-CH" dirty="0"/>
              <a:t>4250-4264 CS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35909B5-76CA-074F-B9C2-F859103C69BE}"/>
              </a:ext>
            </a:extLst>
          </p:cNvPr>
          <p:cNvCxnSpPr>
            <a:stCxn id="86" idx="2"/>
          </p:cNvCxnSpPr>
          <p:nvPr/>
        </p:nvCxnSpPr>
        <p:spPr>
          <a:xfrm flipH="1">
            <a:off x="18542781" y="7679918"/>
            <a:ext cx="1" cy="36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BE9856-B2EF-514C-9FA7-31940AB98412}"/>
              </a:ext>
            </a:extLst>
          </p:cNvPr>
          <p:cNvCxnSpPr>
            <a:cxnSpLocks/>
            <a:stCxn id="63" idx="3"/>
            <a:endCxn id="86" idx="0"/>
          </p:cNvCxnSpPr>
          <p:nvPr/>
        </p:nvCxnSpPr>
        <p:spPr>
          <a:xfrm>
            <a:off x="13590504" y="6444323"/>
            <a:ext cx="4952278" cy="58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95EC0F7-CE2F-CD41-BECC-B301C94E71EC}"/>
              </a:ext>
            </a:extLst>
          </p:cNvPr>
          <p:cNvSpPr txBox="1"/>
          <p:nvPr/>
        </p:nvSpPr>
        <p:spPr>
          <a:xfrm>
            <a:off x="14674274" y="6242919"/>
            <a:ext cx="2784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solidFill>
                  <a:srgbClr val="FF0000"/>
                </a:solidFill>
              </a:rPr>
              <a:t>get_AverageGrowthRate_cor_summary_modified</a:t>
            </a:r>
            <a:endParaRPr lang="en-CH" sz="10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863FE4-C8F5-894D-AE66-F2F678E1C10F}"/>
              </a:ext>
            </a:extLst>
          </p:cNvPr>
          <p:cNvSpPr txBox="1"/>
          <p:nvPr/>
        </p:nvSpPr>
        <p:spPr>
          <a:xfrm>
            <a:off x="9829728" y="12580902"/>
            <a:ext cx="10306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00FF00"/>
                </a:highlight>
              </a:rPr>
              <a:t>Fig S1</a:t>
            </a:r>
          </a:p>
          <a:p>
            <a:pPr algn="ctr"/>
            <a:r>
              <a:rPr lang="en-GB" dirty="0">
                <a:highlight>
                  <a:srgbClr val="00FFFF"/>
                </a:highlight>
              </a:rPr>
              <a:t>wait_correlations_K512_AllDiversityMeasures_AllStartSize_muLabelNoTitle_CorrelationAverageGrowthRate</a:t>
            </a:r>
          </a:p>
          <a:p>
            <a:pPr algn="ctr"/>
            <a:r>
              <a:rPr lang="en-US" dirty="0"/>
              <a:t>3624-3713</a:t>
            </a:r>
            <a:r>
              <a:rPr lang="en-CH" dirty="0"/>
              <a:t> </a:t>
            </a:r>
            <a:r>
              <a:rPr lang="en-GB" dirty="0"/>
              <a:t> PP</a:t>
            </a:r>
            <a:endParaRPr lang="en-CH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5DCDC52-A9A9-BC48-B543-04100197EC4C}"/>
              </a:ext>
            </a:extLst>
          </p:cNvPr>
          <p:cNvCxnSpPr>
            <a:cxnSpLocks/>
            <a:stCxn id="82" idx="2"/>
            <a:endCxn id="91" idx="0"/>
          </p:cNvCxnSpPr>
          <p:nvPr/>
        </p:nvCxnSpPr>
        <p:spPr>
          <a:xfrm flipH="1">
            <a:off x="14982998" y="10659813"/>
            <a:ext cx="3559783" cy="192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89F9C76-82AF-6340-A64D-EE4BF6BEC189}"/>
              </a:ext>
            </a:extLst>
          </p:cNvPr>
          <p:cNvSpPr txBox="1"/>
          <p:nvPr/>
        </p:nvSpPr>
        <p:spPr>
          <a:xfrm>
            <a:off x="24421433" y="7047991"/>
            <a:ext cx="376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FFFF00"/>
                </a:highlight>
              </a:rPr>
              <a:t>dataAugmentedK512_NewCorrelation</a:t>
            </a:r>
          </a:p>
          <a:p>
            <a:pPr algn="ctr"/>
            <a:r>
              <a:rPr lang="en-GB" dirty="0"/>
              <a:t>4141 and 4404 CS</a:t>
            </a:r>
            <a:endParaRPr lang="en-CH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70B68B-20BA-8447-9FA3-8F0D2CCC63D9}"/>
              </a:ext>
            </a:extLst>
          </p:cNvPr>
          <p:cNvSpPr txBox="1"/>
          <p:nvPr/>
        </p:nvSpPr>
        <p:spPr>
          <a:xfrm>
            <a:off x="25262304" y="9785740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dataNewCorrelation</a:t>
            </a:r>
            <a:endParaRPr lang="en-GB" dirty="0"/>
          </a:p>
          <a:p>
            <a:pPr algn="ctr"/>
            <a:r>
              <a:rPr lang="en-GB" dirty="0"/>
              <a:t>456 PP</a:t>
            </a:r>
            <a:endParaRPr lang="en-CH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8189F7-6429-6B48-8480-3465C1F3A73D}"/>
              </a:ext>
            </a:extLst>
          </p:cNvPr>
          <p:cNvSpPr txBox="1"/>
          <p:nvPr/>
        </p:nvSpPr>
        <p:spPr>
          <a:xfrm>
            <a:off x="26002955" y="10661107"/>
            <a:ext cx="59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data</a:t>
            </a:r>
          </a:p>
          <a:p>
            <a:pPr algn="ctr"/>
            <a:r>
              <a:rPr lang="en-CH" dirty="0"/>
              <a:t>PP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D799D5-D987-1843-A807-CB3B3CC21588}"/>
              </a:ext>
            </a:extLst>
          </p:cNvPr>
          <p:cNvSpPr txBox="1"/>
          <p:nvPr/>
        </p:nvSpPr>
        <p:spPr>
          <a:xfrm>
            <a:off x="24963347" y="11707161"/>
            <a:ext cx="2678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Figs 1a, 2b, 2c, 2d</a:t>
            </a:r>
          </a:p>
          <a:p>
            <a:pPr algn="ctr"/>
            <a:r>
              <a:rPr lang="en-CH" dirty="0">
                <a:highlight>
                  <a:srgbClr val="00FFFF"/>
                </a:highlight>
              </a:rPr>
              <a:t>various </a:t>
            </a:r>
          </a:p>
          <a:p>
            <a:pPr algn="ctr"/>
            <a:r>
              <a:rPr lang="en-CH" dirty="0"/>
              <a:t>3003, 7255, 7270, 7300 PP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D1D4F65-2B14-9646-954C-FCE53EB3115C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26302814" y="7694322"/>
            <a:ext cx="0" cy="209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F94DCE6-F06C-6A4E-8AF9-8AC7E31F9C22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 flipH="1">
            <a:off x="26302813" y="10432071"/>
            <a:ext cx="1" cy="22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07DCE0F-104A-174F-B4CF-F2A5EE6A3B32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26302813" y="11307438"/>
            <a:ext cx="4" cy="3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364201-9243-484C-AD44-A176E1BAB4BF}"/>
              </a:ext>
            </a:extLst>
          </p:cNvPr>
          <p:cNvCxnSpPr>
            <a:cxnSpLocks/>
            <a:stCxn id="59" idx="3"/>
            <a:endCxn id="99" idx="0"/>
          </p:cNvCxnSpPr>
          <p:nvPr/>
        </p:nvCxnSpPr>
        <p:spPr>
          <a:xfrm>
            <a:off x="12585583" y="4643156"/>
            <a:ext cx="13717231" cy="240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74215D4-AF40-C742-9B81-572BCF3FC50C}"/>
              </a:ext>
            </a:extLst>
          </p:cNvPr>
          <p:cNvSpPr txBox="1"/>
          <p:nvPr/>
        </p:nvSpPr>
        <p:spPr>
          <a:xfrm>
            <a:off x="12331011" y="313812"/>
            <a:ext cx="389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/>
              <a:t>Figures 1, 2, S1 and S3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1201E52-C2FA-134D-9D22-77C20B84AA84}"/>
              </a:ext>
            </a:extLst>
          </p:cNvPr>
          <p:cNvSpPr txBox="1"/>
          <p:nvPr/>
        </p:nvSpPr>
        <p:spPr>
          <a:xfrm>
            <a:off x="16285780" y="13526554"/>
            <a:ext cx="11356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00FF00"/>
                </a:highlight>
              </a:rPr>
              <a:t>Fig 1b</a:t>
            </a:r>
          </a:p>
          <a:p>
            <a:pPr algn="ctr"/>
            <a:r>
              <a:rPr lang="en-GB" dirty="0">
                <a:highlight>
                  <a:srgbClr val="00FFFF"/>
                </a:highlight>
              </a:rPr>
              <a:t>wait_correlations_K512mu1e-5s01_AllDiversityMeasures_AllStartSize_muLabelNoTitle_CorrelationAverageGrowthRate</a:t>
            </a:r>
          </a:p>
          <a:p>
            <a:pPr algn="ctr"/>
            <a:r>
              <a:rPr lang="en-GB" dirty="0"/>
              <a:t>6255-6351 PP</a:t>
            </a:r>
            <a:endParaRPr lang="en-CH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CCC353D-3A4D-DC46-837E-BF966F71B0A1}"/>
              </a:ext>
            </a:extLst>
          </p:cNvPr>
          <p:cNvCxnSpPr>
            <a:stCxn id="82" idx="2"/>
            <a:endCxn id="116" idx="0"/>
          </p:cNvCxnSpPr>
          <p:nvPr/>
        </p:nvCxnSpPr>
        <p:spPr>
          <a:xfrm>
            <a:off x="18542781" y="10659813"/>
            <a:ext cx="3421253" cy="286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87C9269-9A26-1844-A743-1A223C700542}"/>
              </a:ext>
            </a:extLst>
          </p:cNvPr>
          <p:cNvCxnSpPr>
            <a:stCxn id="82" idx="2"/>
            <a:endCxn id="49" idx="3"/>
          </p:cNvCxnSpPr>
          <p:nvPr/>
        </p:nvCxnSpPr>
        <p:spPr>
          <a:xfrm flipH="1">
            <a:off x="4650166" y="10659813"/>
            <a:ext cx="13892615" cy="336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87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B2D8CEC-3F42-4D49-92B4-3C03AC00A14E}"/>
              </a:ext>
            </a:extLst>
          </p:cNvPr>
          <p:cNvSpPr/>
          <p:nvPr/>
        </p:nvSpPr>
        <p:spPr>
          <a:xfrm>
            <a:off x="15818891" y="1914384"/>
            <a:ext cx="8035014" cy="675355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B3AE6C-BD3C-AF46-8122-3CEEA4DAA4D4}"/>
              </a:ext>
            </a:extLst>
          </p:cNvPr>
          <p:cNvSpPr/>
          <p:nvPr/>
        </p:nvSpPr>
        <p:spPr>
          <a:xfrm>
            <a:off x="8895826" y="1914384"/>
            <a:ext cx="3102967" cy="545880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DD259-F7CF-8745-A55F-BCB5650C42C8}"/>
              </a:ext>
            </a:extLst>
          </p:cNvPr>
          <p:cNvSpPr txBox="1"/>
          <p:nvPr/>
        </p:nvSpPr>
        <p:spPr>
          <a:xfrm>
            <a:off x="9777350" y="7650186"/>
            <a:ext cx="129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Allsummary</a:t>
            </a:r>
          </a:p>
          <a:p>
            <a:pPr algn="ctr"/>
            <a:r>
              <a:rPr lang="en-CH" dirty="0"/>
              <a:t>429 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7F6E6-1B5A-444F-8F39-D836EEED1CFD}"/>
              </a:ext>
            </a:extLst>
          </p:cNvPr>
          <p:cNvSpPr txBox="1"/>
          <p:nvPr/>
        </p:nvSpPr>
        <p:spPr>
          <a:xfrm>
            <a:off x="9335402" y="8942958"/>
            <a:ext cx="218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MeanSelectiveSweep</a:t>
            </a:r>
            <a:endParaRPr lang="en-GB" dirty="0"/>
          </a:p>
          <a:p>
            <a:pPr algn="ctr"/>
            <a:r>
              <a:rPr lang="en-GB" dirty="0"/>
              <a:t>3770-3804 PP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03106-3CAB-5542-89DB-0460603CB560}"/>
              </a:ext>
            </a:extLst>
          </p:cNvPr>
          <p:cNvSpPr txBox="1"/>
          <p:nvPr/>
        </p:nvSpPr>
        <p:spPr>
          <a:xfrm>
            <a:off x="9777349" y="6542080"/>
            <a:ext cx="129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highlight>
                  <a:srgbClr val="FFFF00"/>
                </a:highlight>
              </a:rPr>
              <a:t>Allsummary</a:t>
            </a:r>
          </a:p>
          <a:p>
            <a:pPr algn="ctr"/>
            <a:r>
              <a:rPr lang="en-CH" dirty="0"/>
              <a:t>628-699 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0B21-967E-C14B-98A3-AB38EF438329}"/>
              </a:ext>
            </a:extLst>
          </p:cNvPr>
          <p:cNvSpPr txBox="1"/>
          <p:nvPr/>
        </p:nvSpPr>
        <p:spPr>
          <a:xfrm>
            <a:off x="9798990" y="5341641"/>
            <a:ext cx="125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data</a:t>
            </a:r>
          </a:p>
          <a:p>
            <a:pPr algn="ctr"/>
            <a:r>
              <a:rPr lang="en-CH" dirty="0"/>
              <a:t>496-501 RC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581009-28A9-2646-ABBF-29B9AF46426E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10427303" y="5987972"/>
            <a:ext cx="1" cy="5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07D5C2-D05A-414B-9803-8F409ACEB3B4}"/>
              </a:ext>
            </a:extLst>
          </p:cNvPr>
          <p:cNvSpPr txBox="1"/>
          <p:nvPr/>
        </p:nvSpPr>
        <p:spPr>
          <a:xfrm>
            <a:off x="10427303" y="6101776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rgbClr val="FF0000"/>
                </a:solidFill>
              </a:rPr>
              <a:t>get_summary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963FA-CC33-2A44-A0A1-49F7A649DCBD}"/>
              </a:ext>
            </a:extLst>
          </p:cNvPr>
          <p:cNvSpPr txBox="1"/>
          <p:nvPr/>
        </p:nvSpPr>
        <p:spPr>
          <a:xfrm>
            <a:off x="9519810" y="4325868"/>
            <a:ext cx="181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FFFF00"/>
                </a:highlight>
              </a:rPr>
              <a:t>dataAugmentedK</a:t>
            </a:r>
            <a:endParaRPr lang="en-GB" dirty="0">
              <a:highlight>
                <a:srgbClr val="FFFF00"/>
              </a:highlight>
            </a:endParaRPr>
          </a:p>
          <a:p>
            <a:pPr algn="ctr"/>
            <a:r>
              <a:rPr lang="en-GB" dirty="0"/>
              <a:t>460-493 RC</a:t>
            </a:r>
            <a:endParaRPr lang="en-C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A567E1-0F48-AC41-B8D2-8D909E468223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10427302" y="4972199"/>
            <a:ext cx="2" cy="36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791E8B-5AEC-1F43-AAC5-5AD26C80D25F}"/>
              </a:ext>
            </a:extLst>
          </p:cNvPr>
          <p:cNvSpPr txBox="1"/>
          <p:nvPr/>
        </p:nvSpPr>
        <p:spPr>
          <a:xfrm>
            <a:off x="9798989" y="3322149"/>
            <a:ext cx="125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data</a:t>
            </a:r>
          </a:p>
          <a:p>
            <a:pPr algn="ctr"/>
            <a:r>
              <a:rPr lang="en-CH" dirty="0"/>
              <a:t>377-382 RC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290A62-B7B4-CE46-8FE9-3478590DF0CA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flipH="1">
            <a:off x="10427302" y="3968480"/>
            <a:ext cx="1" cy="35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4BCDCA-8BBD-F745-A313-397B70231AFF}"/>
              </a:ext>
            </a:extLst>
          </p:cNvPr>
          <p:cNvSpPr txBox="1"/>
          <p:nvPr/>
        </p:nvSpPr>
        <p:spPr>
          <a:xfrm>
            <a:off x="9798989" y="2192572"/>
            <a:ext cx="125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FFFF00"/>
                </a:highlight>
              </a:rPr>
              <a:t>datatestK</a:t>
            </a:r>
            <a:endParaRPr lang="en-GB" dirty="0">
              <a:highlight>
                <a:srgbClr val="FFFF00"/>
              </a:highlight>
            </a:endParaRPr>
          </a:p>
          <a:p>
            <a:pPr algn="ctr"/>
            <a:r>
              <a:rPr lang="en-GB" dirty="0"/>
              <a:t>318-331 RC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90424-DB2D-AD49-9439-D01CF10D9EFA}"/>
              </a:ext>
            </a:extLst>
          </p:cNvPr>
          <p:cNvSpPr txBox="1"/>
          <p:nvPr/>
        </p:nvSpPr>
        <p:spPr>
          <a:xfrm>
            <a:off x="10427302" y="2836055"/>
            <a:ext cx="1140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rgbClr val="FF0000"/>
                </a:solidFill>
              </a:rPr>
              <a:t>add_columns</a:t>
            </a:r>
            <a:br>
              <a:rPr lang="en-CH" sz="1000" dirty="0">
                <a:solidFill>
                  <a:srgbClr val="FF0000"/>
                </a:solidFill>
              </a:rPr>
            </a:br>
            <a:r>
              <a:rPr lang="en-CH" sz="1000" dirty="0">
                <a:solidFill>
                  <a:srgbClr val="FF0000"/>
                </a:solidFill>
              </a:rPr>
              <a:t>add_relative_time</a:t>
            </a:r>
          </a:p>
          <a:p>
            <a:r>
              <a:rPr lang="en-CH" sz="1000" dirty="0">
                <a:solidFill>
                  <a:srgbClr val="FF0000"/>
                </a:solidFill>
              </a:rPr>
              <a:t>etc.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69D6E5-4160-2249-B21B-0C26EA02CAF1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10427303" y="2838903"/>
            <a:ext cx="0" cy="48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D8741D-1C8F-5741-9380-F519AF3699F8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10427303" y="7188411"/>
            <a:ext cx="1" cy="46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AA3461-88F3-864E-B11A-F675BA5446A0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0427304" y="8296517"/>
            <a:ext cx="0" cy="64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D94465-5A09-BE42-A96F-A6B63870DC11}"/>
              </a:ext>
            </a:extLst>
          </p:cNvPr>
          <p:cNvSpPr txBox="1"/>
          <p:nvPr/>
        </p:nvSpPr>
        <p:spPr>
          <a:xfrm>
            <a:off x="8828787" y="10134090"/>
            <a:ext cx="3197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Fig S2</a:t>
            </a:r>
          </a:p>
          <a:p>
            <a:pPr algn="ctr"/>
            <a:r>
              <a:rPr lang="en-GB" dirty="0" err="1">
                <a:highlight>
                  <a:srgbClr val="00FFFF"/>
                </a:highlight>
              </a:rPr>
              <a:t>HeatmapMeanSweepValues_K</a:t>
            </a:r>
            <a:r>
              <a:rPr lang="en-GB" dirty="0">
                <a:highlight>
                  <a:srgbClr val="00FFFF"/>
                </a:highlight>
              </a:rPr>
              <a:t>()</a:t>
            </a:r>
          </a:p>
          <a:p>
            <a:pPr algn="ctr"/>
            <a:r>
              <a:rPr lang="en-GB" dirty="0"/>
              <a:t>3770-3804 PP</a:t>
            </a:r>
            <a:endParaRPr lang="en-CH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3CD5D8-06B1-3047-9A98-62F2F4768F09}"/>
              </a:ext>
            </a:extLst>
          </p:cNvPr>
          <p:cNvCxnSpPr>
            <a:stCxn id="3" idx="2"/>
            <a:endCxn id="23" idx="0"/>
          </p:cNvCxnSpPr>
          <p:nvPr/>
        </p:nvCxnSpPr>
        <p:spPr>
          <a:xfrm flipH="1">
            <a:off x="10427302" y="9589289"/>
            <a:ext cx="2" cy="5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B9F0EC-3258-164D-8558-1B8027416B6D}"/>
              </a:ext>
            </a:extLst>
          </p:cNvPr>
          <p:cNvSpPr txBox="1"/>
          <p:nvPr/>
        </p:nvSpPr>
        <p:spPr>
          <a:xfrm>
            <a:off x="12734968" y="313812"/>
            <a:ext cx="3083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/>
              <a:t>Figures S2 and S5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86567E-1A24-F847-B934-A791B32CFAF9}"/>
              </a:ext>
            </a:extLst>
          </p:cNvPr>
          <p:cNvSpPr txBox="1"/>
          <p:nvPr/>
        </p:nvSpPr>
        <p:spPr>
          <a:xfrm>
            <a:off x="337735" y="484413"/>
            <a:ext cx="53117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H" dirty="0"/>
              <a:t>RC = RCodeToAnalyzeBatch.R</a:t>
            </a:r>
          </a:p>
          <a:p>
            <a:r>
              <a:rPr lang="en-CH" dirty="0"/>
              <a:t>CS = </a:t>
            </a:r>
            <a:r>
              <a:rPr lang="en-GB" dirty="0" err="1"/>
              <a:t>ScriptToAnalysisForecastingBatch.R</a:t>
            </a:r>
            <a:endParaRPr lang="en-GB" dirty="0"/>
          </a:p>
          <a:p>
            <a:r>
              <a:rPr lang="en-GB" dirty="0"/>
              <a:t>PP = </a:t>
            </a:r>
            <a:r>
              <a:rPr lang="en-GB" dirty="0" err="1"/>
              <a:t>PlotsPaperForecasting.R</a:t>
            </a:r>
            <a:endParaRPr lang="en-GB" dirty="0"/>
          </a:p>
          <a:p>
            <a:r>
              <a:rPr lang="en-GB" dirty="0"/>
              <a:t>ARRM = </a:t>
            </a:r>
            <a:r>
              <a:rPr lang="en-US" dirty="0" err="1"/>
              <a:t>AnalysisBatchRandomMu_ForecastingPaper.R</a:t>
            </a:r>
            <a:r>
              <a:rPr lang="en-CH" dirty="0"/>
              <a:t> </a:t>
            </a:r>
            <a:endParaRPr lang="en-GB" dirty="0"/>
          </a:p>
          <a:p>
            <a:r>
              <a:rPr lang="en-GB" dirty="0"/>
              <a:t>ARRS = </a:t>
            </a:r>
            <a:r>
              <a:rPr lang="en-US" dirty="0" err="1"/>
              <a:t>AnalysisBatchRandomMS_ForecastingPaper.R</a:t>
            </a:r>
            <a:r>
              <a:rPr lang="en-CH" dirty="0"/>
              <a:t> </a:t>
            </a:r>
            <a:endParaRPr lang="en-GB" dirty="0"/>
          </a:p>
          <a:p>
            <a:r>
              <a:rPr lang="en-GB" dirty="0"/>
              <a:t>csv file names are </a:t>
            </a:r>
            <a:r>
              <a:rPr lang="en-GB" dirty="0">
                <a:highlight>
                  <a:srgbClr val="FFFF00"/>
                </a:highlight>
              </a:rPr>
              <a:t>yellow</a:t>
            </a:r>
          </a:p>
          <a:p>
            <a:r>
              <a:rPr lang="en-GB" dirty="0"/>
              <a:t>image file names are </a:t>
            </a:r>
            <a:r>
              <a:rPr lang="en-GB" dirty="0">
                <a:highlight>
                  <a:srgbClr val="00FFFF"/>
                </a:highlight>
              </a:rPr>
              <a:t>blue</a:t>
            </a:r>
            <a:endParaRPr lang="en-GB" dirty="0"/>
          </a:p>
          <a:p>
            <a:r>
              <a:rPr lang="en-GB" dirty="0"/>
              <a:t>pale blue box covers data analysis steps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0670B8-51FF-B44C-8456-08A10E7C04D8}"/>
              </a:ext>
            </a:extLst>
          </p:cNvPr>
          <p:cNvSpPr txBox="1"/>
          <p:nvPr/>
        </p:nvSpPr>
        <p:spPr>
          <a:xfrm>
            <a:off x="16801601" y="8944940"/>
            <a:ext cx="620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AverageGrowthRate_cor_summary_CombinedFitnessEffectK512</a:t>
            </a:r>
          </a:p>
          <a:p>
            <a:pPr algn="ctr"/>
            <a:r>
              <a:rPr lang="en-GB" dirty="0"/>
              <a:t>499 PP</a:t>
            </a:r>
            <a:endParaRPr lang="en-C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4E6AD9-AD29-3A4E-A72E-40915E22FF8F}"/>
              </a:ext>
            </a:extLst>
          </p:cNvPr>
          <p:cNvSpPr txBox="1"/>
          <p:nvPr/>
        </p:nvSpPr>
        <p:spPr>
          <a:xfrm>
            <a:off x="16240550" y="7790833"/>
            <a:ext cx="732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00FF00"/>
                </a:highlight>
              </a:rPr>
              <a:t>AverageGrowthRate_cor_summary_CombinedFitnessEffect_K512_RandomS</a:t>
            </a:r>
          </a:p>
          <a:p>
            <a:pPr algn="ctr"/>
            <a:r>
              <a:rPr lang="en-GB" dirty="0"/>
              <a:t>104 ARRS</a:t>
            </a:r>
            <a:endParaRPr lang="en-C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1B9CA-0868-B447-AC68-4967AC55B77A}"/>
              </a:ext>
            </a:extLst>
          </p:cNvPr>
          <p:cNvSpPr txBox="1"/>
          <p:nvPr/>
        </p:nvSpPr>
        <p:spPr>
          <a:xfrm>
            <a:off x="16801602" y="6619065"/>
            <a:ext cx="620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AverageGrowthRate_cor_summary_CombinedFitnessEffectK512</a:t>
            </a:r>
          </a:p>
          <a:p>
            <a:pPr algn="ctr"/>
            <a:r>
              <a:rPr lang="en-GB" dirty="0"/>
              <a:t>102 ARRS</a:t>
            </a:r>
            <a:endParaRPr lang="en-C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7FA184-21AB-D04F-A267-908EBB582E27}"/>
              </a:ext>
            </a:extLst>
          </p:cNvPr>
          <p:cNvSpPr txBox="1"/>
          <p:nvPr/>
        </p:nvSpPr>
        <p:spPr>
          <a:xfrm>
            <a:off x="19273561" y="4482989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summary</a:t>
            </a:r>
          </a:p>
          <a:p>
            <a:pPr algn="ctr"/>
            <a:r>
              <a:rPr lang="en-GB" dirty="0"/>
              <a:t>72-74 ARRS</a:t>
            </a:r>
            <a:endParaRPr lang="en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2041BB-515C-9445-94B3-0F4B17457E0D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 flipH="1">
            <a:off x="19904598" y="5129320"/>
            <a:ext cx="2" cy="31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01EE3E-A87D-A04C-BBB4-C67D64E32F9B}"/>
              </a:ext>
            </a:extLst>
          </p:cNvPr>
          <p:cNvSpPr txBox="1"/>
          <p:nvPr/>
        </p:nvSpPr>
        <p:spPr>
          <a:xfrm>
            <a:off x="19904598" y="6178827"/>
            <a:ext cx="3517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solidFill>
                  <a:srgbClr val="FF0000"/>
                </a:solidFill>
              </a:rPr>
              <a:t>get_AverageGrowthRate_cor_summary_CombinedFitnessEffect</a:t>
            </a:r>
            <a:endParaRPr lang="en-CH" sz="10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714F9E-8E3A-2441-8BDA-E55878A91F09}"/>
              </a:ext>
            </a:extLst>
          </p:cNvPr>
          <p:cNvSpPr txBox="1"/>
          <p:nvPr/>
        </p:nvSpPr>
        <p:spPr>
          <a:xfrm>
            <a:off x="18837768" y="2189724"/>
            <a:ext cx="213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FFFF00"/>
                </a:highlight>
              </a:rPr>
              <a:t>data_BatchRandomS</a:t>
            </a:r>
            <a:endParaRPr lang="en-GB" dirty="0">
              <a:highlight>
                <a:srgbClr val="FFFF00"/>
              </a:highlight>
            </a:endParaRPr>
          </a:p>
          <a:p>
            <a:pPr algn="ctr"/>
            <a:r>
              <a:rPr lang="en-GB" dirty="0"/>
              <a:t>33-37 ARRS</a:t>
            </a:r>
            <a:endParaRPr lang="en-CH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4763E4-45A7-4E45-816E-54F90A38B0FE}"/>
              </a:ext>
            </a:extLst>
          </p:cNvPr>
          <p:cNvSpPr txBox="1"/>
          <p:nvPr/>
        </p:nvSpPr>
        <p:spPr>
          <a:xfrm>
            <a:off x="19425846" y="3353250"/>
            <a:ext cx="95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data</a:t>
            </a:r>
          </a:p>
          <a:p>
            <a:pPr algn="ctr"/>
            <a:r>
              <a:rPr lang="en-CH" dirty="0"/>
              <a:t>43 ARRS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72CB8E-A29E-7746-BA9B-B6D1008E4AC3}"/>
              </a:ext>
            </a:extLst>
          </p:cNvPr>
          <p:cNvCxnSpPr>
            <a:stCxn id="37" idx="2"/>
            <a:endCxn id="31" idx="0"/>
          </p:cNvCxnSpPr>
          <p:nvPr/>
        </p:nvCxnSpPr>
        <p:spPr>
          <a:xfrm>
            <a:off x="19904599" y="3999581"/>
            <a:ext cx="1" cy="48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5F9745-7D71-5A4B-93EC-E823C475345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19904599" y="2836055"/>
            <a:ext cx="0" cy="51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9C2B860-EF93-5F44-AAE3-9963C984FC2D}"/>
              </a:ext>
            </a:extLst>
          </p:cNvPr>
          <p:cNvSpPr txBox="1"/>
          <p:nvPr/>
        </p:nvSpPr>
        <p:spPr>
          <a:xfrm>
            <a:off x="17771001" y="5447297"/>
            <a:ext cx="426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FFFF00"/>
                </a:highlight>
              </a:rPr>
              <a:t>Summary_NewCorrelation_K512_RandomS</a:t>
            </a:r>
          </a:p>
          <a:p>
            <a:pPr algn="ctr"/>
            <a:r>
              <a:rPr lang="en-GB" dirty="0"/>
              <a:t>75 ARRS</a:t>
            </a:r>
            <a:endParaRPr lang="en-CH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07BC59-7D7D-6C40-ACCA-BE7E21DB3DF9}"/>
              </a:ext>
            </a:extLst>
          </p:cNvPr>
          <p:cNvCxnSpPr>
            <a:cxnSpLocks/>
            <a:stCxn id="46" idx="2"/>
            <a:endCxn id="30" idx="0"/>
          </p:cNvCxnSpPr>
          <p:nvPr/>
        </p:nvCxnSpPr>
        <p:spPr>
          <a:xfrm>
            <a:off x="19904598" y="6093628"/>
            <a:ext cx="1" cy="5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193CB58-6EA0-974A-A9A2-782ADFACB37A}"/>
              </a:ext>
            </a:extLst>
          </p:cNvPr>
          <p:cNvSpPr txBox="1"/>
          <p:nvPr/>
        </p:nvSpPr>
        <p:spPr>
          <a:xfrm>
            <a:off x="19904598" y="4130358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rgbClr val="FF0000"/>
                </a:solidFill>
              </a:rPr>
              <a:t>get_Summary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F899092-DF2B-B142-A073-817E5AE5C103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 flipH="1">
            <a:off x="19904598" y="7265396"/>
            <a:ext cx="1" cy="5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6DF10-7736-1E42-BAEC-C974F9C0953D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>
            <a:off x="19904598" y="8437164"/>
            <a:ext cx="0" cy="50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A6A3012-BD57-B740-8BBB-212D0F4EA86F}"/>
              </a:ext>
            </a:extLst>
          </p:cNvPr>
          <p:cNvSpPr txBox="1"/>
          <p:nvPr/>
        </p:nvSpPr>
        <p:spPr>
          <a:xfrm>
            <a:off x="13922127" y="10411089"/>
            <a:ext cx="11964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00FF00"/>
                </a:highlight>
              </a:rPr>
              <a:t>Fig S5</a:t>
            </a:r>
          </a:p>
          <a:p>
            <a:pPr algn="ctr"/>
            <a:r>
              <a:rPr lang="en-GB" dirty="0">
                <a:highlight>
                  <a:srgbClr val="00FFFF"/>
                </a:highlight>
              </a:rPr>
              <a:t>AverageGrowthRate_correlations_CombinedFitnessEffect_AllDiversityMeasuresNOSweepNOMeanNbDriver_square_randomS</a:t>
            </a:r>
          </a:p>
          <a:p>
            <a:pPr algn="ctr"/>
            <a:r>
              <a:rPr lang="en-US" dirty="0"/>
              <a:t>5054-5113</a:t>
            </a:r>
            <a:r>
              <a:rPr lang="en-CH" dirty="0"/>
              <a:t> </a:t>
            </a:r>
            <a:r>
              <a:rPr lang="en-GB" dirty="0"/>
              <a:t>PP</a:t>
            </a:r>
            <a:endParaRPr lang="en-CH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D021B4-57F9-D245-A6BA-91340F794A78}"/>
              </a:ext>
            </a:extLst>
          </p:cNvPr>
          <p:cNvCxnSpPr>
            <a:stCxn id="28" idx="2"/>
            <a:endCxn id="58" idx="0"/>
          </p:cNvCxnSpPr>
          <p:nvPr/>
        </p:nvCxnSpPr>
        <p:spPr>
          <a:xfrm>
            <a:off x="19904598" y="9591271"/>
            <a:ext cx="0" cy="81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4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0875056E-F2CB-C84A-A1BB-B7B3EE596139}"/>
              </a:ext>
            </a:extLst>
          </p:cNvPr>
          <p:cNvSpPr/>
          <p:nvPr/>
        </p:nvSpPr>
        <p:spPr>
          <a:xfrm>
            <a:off x="3236921" y="3303912"/>
            <a:ext cx="24290432" cy="1045471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D0669-C882-4348-92E2-CDFE8ABB2610}"/>
              </a:ext>
            </a:extLst>
          </p:cNvPr>
          <p:cNvSpPr txBox="1"/>
          <p:nvPr/>
        </p:nvSpPr>
        <p:spPr>
          <a:xfrm>
            <a:off x="3595869" y="12963521"/>
            <a:ext cx="765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00FF00"/>
                </a:highlight>
              </a:rPr>
              <a:t>AverageGrowthRate_cor_summary_CombinedMutationRate_K512_RandomMu</a:t>
            </a:r>
          </a:p>
          <a:p>
            <a:pPr algn="ctr"/>
            <a:r>
              <a:rPr lang="en-GB" dirty="0"/>
              <a:t>107-109 ARRM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020ED-B8F3-174C-9CF8-65196F563A35}"/>
              </a:ext>
            </a:extLst>
          </p:cNvPr>
          <p:cNvSpPr txBox="1"/>
          <p:nvPr/>
        </p:nvSpPr>
        <p:spPr>
          <a:xfrm>
            <a:off x="4263520" y="14067107"/>
            <a:ext cx="632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AverageGrowthRate_cor_summary_CombinedMutationRateK512</a:t>
            </a:r>
          </a:p>
          <a:p>
            <a:pPr algn="ctr"/>
            <a:r>
              <a:rPr lang="en-GB" dirty="0"/>
              <a:t>488 PP</a:t>
            </a:r>
            <a:endParaRPr lang="en-CH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FDC0A2-D544-654B-86C5-0D1F9C3E37F4}"/>
              </a:ext>
            </a:extLst>
          </p:cNvPr>
          <p:cNvCxnSpPr/>
          <p:nvPr/>
        </p:nvCxnSpPr>
        <p:spPr>
          <a:xfrm>
            <a:off x="7425475" y="13609852"/>
            <a:ext cx="0" cy="45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481F89-B3E1-124B-A7AE-47DCB879DCDA}"/>
              </a:ext>
            </a:extLst>
          </p:cNvPr>
          <p:cNvSpPr txBox="1"/>
          <p:nvPr/>
        </p:nvSpPr>
        <p:spPr>
          <a:xfrm>
            <a:off x="6894946" y="10901932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summary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35991E-1088-3D4F-9F0F-6A5E63476226}"/>
              </a:ext>
            </a:extLst>
          </p:cNvPr>
          <p:cNvCxnSpPr>
            <a:cxnSpLocks/>
            <a:stCxn id="63" idx="2"/>
            <a:endCxn id="2" idx="0"/>
          </p:cNvCxnSpPr>
          <p:nvPr/>
        </p:nvCxnSpPr>
        <p:spPr>
          <a:xfrm>
            <a:off x="7425476" y="1240952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39DAF6-3FDF-7E47-953A-C2C528E08F8C}"/>
              </a:ext>
            </a:extLst>
          </p:cNvPr>
          <p:cNvSpPr txBox="1"/>
          <p:nvPr/>
        </p:nvSpPr>
        <p:spPr>
          <a:xfrm>
            <a:off x="5185274" y="9552298"/>
            <a:ext cx="448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FFFF00"/>
                </a:highlight>
              </a:rPr>
              <a:t>Summary_NewCorrelation_K512_RandomMu</a:t>
            </a:r>
          </a:p>
          <a:p>
            <a:pPr algn="ctr"/>
            <a:r>
              <a:rPr lang="en-GB" dirty="0"/>
              <a:t>82 ARRM</a:t>
            </a:r>
            <a:endParaRPr lang="en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832188-AC99-5D43-B887-94F06B17CEB4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>
            <a:off x="7425471" y="10198629"/>
            <a:ext cx="5" cy="70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B48CBF-7732-A745-967E-063A88280B40}"/>
              </a:ext>
            </a:extLst>
          </p:cNvPr>
          <p:cNvSpPr txBox="1"/>
          <p:nvPr/>
        </p:nvSpPr>
        <p:spPr>
          <a:xfrm>
            <a:off x="12141416" y="6739670"/>
            <a:ext cx="391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FFFF00"/>
                </a:highlight>
              </a:rPr>
              <a:t>data_BatchRandomMuAugmentedK512</a:t>
            </a:r>
          </a:p>
          <a:p>
            <a:pPr algn="ctr"/>
            <a:r>
              <a:rPr lang="en-GB" dirty="0"/>
              <a:t>67 ARRM</a:t>
            </a:r>
            <a:endParaRPr lang="en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21C97A-673A-9E4A-BE98-01F486E430C0}"/>
              </a:ext>
            </a:extLst>
          </p:cNvPr>
          <p:cNvCxnSpPr>
            <a:cxnSpLocks/>
            <a:stCxn id="19" idx="1"/>
            <a:endCxn id="134" idx="0"/>
          </p:cNvCxnSpPr>
          <p:nvPr/>
        </p:nvCxnSpPr>
        <p:spPr>
          <a:xfrm flipH="1">
            <a:off x="7425472" y="7062836"/>
            <a:ext cx="4715944" cy="75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114DC6-1FD5-B84B-98FE-3742F4FE48E6}"/>
              </a:ext>
            </a:extLst>
          </p:cNvPr>
          <p:cNvSpPr txBox="1"/>
          <p:nvPr/>
        </p:nvSpPr>
        <p:spPr>
          <a:xfrm>
            <a:off x="12924578" y="4663936"/>
            <a:ext cx="2346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FFFF00"/>
                </a:highlight>
              </a:rPr>
              <a:t>data_BatchRandomMu</a:t>
            </a:r>
            <a:endParaRPr lang="en-GB" dirty="0">
              <a:highlight>
                <a:srgbClr val="FFFF00"/>
              </a:highlight>
            </a:endParaRPr>
          </a:p>
          <a:p>
            <a:pPr algn="ctr"/>
            <a:r>
              <a:rPr lang="en-GB" dirty="0"/>
              <a:t>41 ARRM</a:t>
            </a:r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86BF0D-5D9C-E44D-A3C4-1A7095860781}"/>
              </a:ext>
            </a:extLst>
          </p:cNvPr>
          <p:cNvSpPr txBox="1"/>
          <p:nvPr/>
        </p:nvSpPr>
        <p:spPr>
          <a:xfrm>
            <a:off x="13419779" y="5692763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</a:t>
            </a:r>
            <a:br>
              <a:rPr lang="en-GB" dirty="0"/>
            </a:br>
            <a:r>
              <a:rPr lang="en-GB" dirty="0"/>
              <a:t>47-64 ARRM</a:t>
            </a:r>
            <a:endParaRPr lang="en-CH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3CC2BF-7E6B-8548-9860-A156521A31F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14098008" y="5310267"/>
            <a:ext cx="2" cy="38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65252B-D031-734A-A4EC-890E4903B787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>
            <a:off x="14098010" y="6339094"/>
            <a:ext cx="0" cy="40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2235DE-02B2-1A46-9A20-907D7A41D132}"/>
              </a:ext>
            </a:extLst>
          </p:cNvPr>
          <p:cNvSpPr txBox="1"/>
          <p:nvPr/>
        </p:nvSpPr>
        <p:spPr>
          <a:xfrm>
            <a:off x="13188207" y="3598052"/>
            <a:ext cx="181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data_RandomMu</a:t>
            </a:r>
            <a:endParaRPr lang="en-GB" dirty="0"/>
          </a:p>
          <a:p>
            <a:pPr algn="ctr"/>
            <a:r>
              <a:rPr lang="en-GB" dirty="0"/>
              <a:t>37 ARRM</a:t>
            </a:r>
            <a:endParaRPr lang="en-CH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44B153-00F9-924E-8DB7-D4EA51A8165D}"/>
              </a:ext>
            </a:extLst>
          </p:cNvPr>
          <p:cNvCxnSpPr>
            <a:stCxn id="29" idx="2"/>
            <a:endCxn id="22" idx="0"/>
          </p:cNvCxnSpPr>
          <p:nvPr/>
        </p:nvCxnSpPr>
        <p:spPr>
          <a:xfrm>
            <a:off x="14098008" y="4244383"/>
            <a:ext cx="0" cy="41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846AF8-89C1-BC4C-9D5B-DEF36EFD79A2}"/>
              </a:ext>
            </a:extLst>
          </p:cNvPr>
          <p:cNvSpPr txBox="1"/>
          <p:nvPr/>
        </p:nvSpPr>
        <p:spPr>
          <a:xfrm>
            <a:off x="7425471" y="8828667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solidFill>
                  <a:srgbClr val="FF0000"/>
                </a:solidFill>
              </a:rPr>
              <a:t>get_summary</a:t>
            </a:r>
            <a:endParaRPr lang="en-CH" sz="10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C93EBB-C510-8A4C-8ED4-CA1FF6DCFAC7}"/>
              </a:ext>
            </a:extLst>
          </p:cNvPr>
          <p:cNvSpPr txBox="1"/>
          <p:nvPr/>
        </p:nvSpPr>
        <p:spPr>
          <a:xfrm>
            <a:off x="179193" y="15050964"/>
            <a:ext cx="144925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highlight>
                  <a:srgbClr val="00FF00"/>
                </a:highlight>
              </a:rPr>
              <a:t>Figs 3a, 3c, 3d, S4a, S4c, S4d</a:t>
            </a:r>
            <a:endParaRPr lang="en-GB" dirty="0">
              <a:highlight>
                <a:srgbClr val="00FF00"/>
              </a:highlight>
            </a:endParaRPr>
          </a:p>
          <a:p>
            <a:pPr algn="ctr"/>
            <a:r>
              <a:rPr lang="en-US" dirty="0">
                <a:highlight>
                  <a:srgbClr val="00FFFF"/>
                </a:highlight>
              </a:rPr>
              <a:t>AverageGrowthRate_correlations_CombinedMutationRate_DiversityMeasuresNOSweepNOMeanDriverNb_K512_square_Onlys01</a:t>
            </a:r>
            <a:r>
              <a:rPr lang="en-CH" dirty="0">
                <a:highlight>
                  <a:srgbClr val="00FFFF"/>
                </a:highlight>
              </a:rPr>
              <a:t> </a:t>
            </a:r>
          </a:p>
          <a:p>
            <a:pPr algn="ctr"/>
            <a:r>
              <a:rPr lang="en-US" dirty="0">
                <a:highlight>
                  <a:srgbClr val="00FFFF"/>
                </a:highlight>
              </a:rPr>
              <a:t>AverageGrowthRate_correlations_CombinedMutationRate_DriverDiversityFromAllSamplesSize_Depth4_K512_NewCorrelation_RandomMu_OnlyS01</a:t>
            </a:r>
          </a:p>
          <a:p>
            <a:pPr algn="ctr"/>
            <a:r>
              <a:rPr lang="en-US" dirty="0">
                <a:highlight>
                  <a:srgbClr val="00FFFF"/>
                </a:highlight>
              </a:rPr>
              <a:t>AverageGrowthRate_correlations_CombinedMutationRate_DriverDiversityFrom4BigSamples_DifferentDepth_Square_K512_RandomMu_onlyS01</a:t>
            </a:r>
            <a:r>
              <a:rPr lang="en-CH" dirty="0">
                <a:highlight>
                  <a:srgbClr val="00FFFF"/>
                </a:highlight>
              </a:rPr>
              <a:t>  </a:t>
            </a:r>
            <a:endParaRPr lang="en-GB" dirty="0">
              <a:highlight>
                <a:srgbClr val="00FFFF"/>
              </a:highlight>
            </a:endParaRPr>
          </a:p>
          <a:p>
            <a:pPr algn="ctr"/>
            <a:r>
              <a:rPr lang="en-US" dirty="0">
                <a:highlight>
                  <a:srgbClr val="00FFFF"/>
                </a:highlight>
              </a:rPr>
              <a:t>AverageGrowthRate_correlations_CombinedMutationRate_DiversityMeasuresNOSweepNOMeanDriverNb_K512_square</a:t>
            </a:r>
            <a:r>
              <a:rPr lang="en-CH" dirty="0">
                <a:highlight>
                  <a:srgbClr val="00FFFF"/>
                </a:highlight>
              </a:rPr>
              <a:t> </a:t>
            </a:r>
          </a:p>
          <a:p>
            <a:pPr algn="ctr"/>
            <a:r>
              <a:rPr lang="en-US" dirty="0">
                <a:highlight>
                  <a:srgbClr val="00FFFF"/>
                </a:highlight>
              </a:rPr>
              <a:t>AverageGrowthRate_correlations_CombinedMutationRate_DriverDiversityFromAllSamplesSize_Depth4_K512__RandomMu_allS</a:t>
            </a:r>
            <a:r>
              <a:rPr lang="en-CH" dirty="0">
                <a:highlight>
                  <a:srgbClr val="00FFFF"/>
                </a:highlight>
              </a:rPr>
              <a:t> </a:t>
            </a:r>
          </a:p>
          <a:p>
            <a:pPr algn="ctr"/>
            <a:r>
              <a:rPr lang="en-US" dirty="0">
                <a:highlight>
                  <a:srgbClr val="00FFFF"/>
                </a:highlight>
              </a:rPr>
              <a:t>AverageGrowthRate_correlations_CombinedMutationRate_DriverDiversityFrom4BigSamples_DifferentDepth_SquareNewCorrelation_K512_RandomMu</a:t>
            </a:r>
          </a:p>
          <a:p>
            <a:pPr algn="ctr"/>
            <a:r>
              <a:rPr lang="en-US" dirty="0"/>
              <a:t>6440-6530, 6811-6905</a:t>
            </a:r>
            <a:r>
              <a:rPr lang="en-CH" dirty="0"/>
              <a:t>, </a:t>
            </a:r>
            <a:r>
              <a:rPr lang="en-US" dirty="0"/>
              <a:t>6625-6711</a:t>
            </a:r>
            <a:r>
              <a:rPr lang="en-CH" dirty="0"/>
              <a:t>,</a:t>
            </a:r>
            <a:r>
              <a:rPr lang="en-US" dirty="0"/>
              <a:t> 5204-5288</a:t>
            </a:r>
            <a:r>
              <a:rPr lang="en-CH" dirty="0"/>
              <a:t>,</a:t>
            </a:r>
            <a:r>
              <a:rPr lang="en-US" dirty="0"/>
              <a:t> 6718-6810</a:t>
            </a:r>
            <a:r>
              <a:rPr lang="en-CH" dirty="0"/>
              <a:t>,</a:t>
            </a:r>
            <a:r>
              <a:rPr lang="en-US" dirty="0"/>
              <a:t> 5385-5467</a:t>
            </a:r>
            <a:r>
              <a:rPr lang="en-CH" dirty="0"/>
              <a:t> PP</a:t>
            </a:r>
            <a:endParaRPr lang="en-GB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D67083-B9ED-0E4D-B552-3221EFDF23BE}"/>
              </a:ext>
            </a:extLst>
          </p:cNvPr>
          <p:cNvCxnSpPr>
            <a:stCxn id="8" idx="2"/>
            <a:endCxn id="40" idx="0"/>
          </p:cNvCxnSpPr>
          <p:nvPr/>
        </p:nvCxnSpPr>
        <p:spPr>
          <a:xfrm flipH="1">
            <a:off x="7425472" y="14713438"/>
            <a:ext cx="4" cy="33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9449DA-C296-374D-9F27-360AECF43EAD}"/>
              </a:ext>
            </a:extLst>
          </p:cNvPr>
          <p:cNvSpPr txBox="1"/>
          <p:nvPr/>
        </p:nvSpPr>
        <p:spPr>
          <a:xfrm>
            <a:off x="16360171" y="12691693"/>
            <a:ext cx="108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00FF00"/>
                </a:highlight>
              </a:rPr>
              <a:t>AverageGrowthRate_cor_summary_allFinalSize_fromStartSize125000_CombinedMutationRate_K512_RandomMu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6F3181-C832-CF4E-8DBC-3F0007E90737}"/>
              </a:ext>
            </a:extLst>
          </p:cNvPr>
          <p:cNvSpPr txBox="1"/>
          <p:nvPr/>
        </p:nvSpPr>
        <p:spPr>
          <a:xfrm>
            <a:off x="15290612" y="15414093"/>
            <a:ext cx="13013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highlight>
                  <a:srgbClr val="00FF00"/>
                </a:highlight>
              </a:rPr>
              <a:t>Fig 3b, S4b</a:t>
            </a:r>
            <a:endParaRPr lang="en-US" dirty="0">
              <a:highlight>
                <a:srgbClr val="00FF00"/>
              </a:highlight>
            </a:endParaRPr>
          </a:p>
          <a:p>
            <a:pPr algn="ctr"/>
            <a:r>
              <a:rPr lang="en-US" dirty="0">
                <a:highlight>
                  <a:srgbClr val="00FFFF"/>
                </a:highlight>
              </a:rPr>
              <a:t>AverageGrowthRate_correlationsWithAllFinalSize_fromStartSize125000__CombinedMutationRate_3DiversityMeasures_K512S01_square</a:t>
            </a:r>
          </a:p>
          <a:p>
            <a:pPr algn="ctr"/>
            <a:r>
              <a:rPr lang="en-US" dirty="0">
                <a:highlight>
                  <a:srgbClr val="00FFFF"/>
                </a:highlight>
              </a:rPr>
              <a:t>AverageGrowthRate_correlationsWithAllFinalSize_fromStartSize125000__CombinedMutationRate_3DiversityMeasures_K512_square</a:t>
            </a:r>
            <a:r>
              <a:rPr lang="en-CH" dirty="0">
                <a:highlight>
                  <a:srgbClr val="00FFFF"/>
                </a:highlight>
              </a:rPr>
              <a:t>  </a:t>
            </a:r>
          </a:p>
          <a:p>
            <a:pPr algn="ctr"/>
            <a:r>
              <a:rPr lang="en-US" dirty="0"/>
              <a:t>6965-7127</a:t>
            </a:r>
            <a:r>
              <a:rPr lang="en-CH" dirty="0"/>
              <a:t> PP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AAF015-B193-474E-8940-A08AB8C671F6}"/>
              </a:ext>
            </a:extLst>
          </p:cNvPr>
          <p:cNvCxnSpPr>
            <a:cxnSpLocks/>
            <a:stCxn id="43" idx="2"/>
            <a:endCxn id="54" idx="0"/>
          </p:cNvCxnSpPr>
          <p:nvPr/>
        </p:nvCxnSpPr>
        <p:spPr>
          <a:xfrm flipH="1">
            <a:off x="21797138" y="13061025"/>
            <a:ext cx="2" cy="11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D37BAB-C46B-9540-995B-69F14CFAF386}"/>
              </a:ext>
            </a:extLst>
          </p:cNvPr>
          <p:cNvSpPr txBox="1"/>
          <p:nvPr/>
        </p:nvSpPr>
        <p:spPr>
          <a:xfrm>
            <a:off x="17027819" y="14215618"/>
            <a:ext cx="953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AverageGrowthRate_cor_summary_allFinalSize_fromStartSize125000_CombinedMutationRateK512</a:t>
            </a:r>
          </a:p>
          <a:p>
            <a:pPr algn="ctr"/>
            <a:r>
              <a:rPr lang="en-GB" dirty="0"/>
              <a:t>491 PP</a:t>
            </a:r>
            <a:endParaRPr lang="en-CH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E826C9-E92D-B54C-8EBB-5198D343E1D1}"/>
              </a:ext>
            </a:extLst>
          </p:cNvPr>
          <p:cNvCxnSpPr/>
          <p:nvPr/>
        </p:nvCxnSpPr>
        <p:spPr>
          <a:xfrm>
            <a:off x="21797137" y="14861949"/>
            <a:ext cx="0" cy="45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DA41A2F-D3DC-034A-8CE4-3F7B519A62E7}"/>
              </a:ext>
            </a:extLst>
          </p:cNvPr>
          <p:cNvSpPr txBox="1"/>
          <p:nvPr/>
        </p:nvSpPr>
        <p:spPr>
          <a:xfrm>
            <a:off x="4263520" y="11763192"/>
            <a:ext cx="632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AverageGrowthRate_cor_summary_CombinedMutationRateK512</a:t>
            </a:r>
          </a:p>
          <a:p>
            <a:pPr algn="ctr"/>
            <a:r>
              <a:rPr lang="en-GB" dirty="0"/>
              <a:t>107-108 ARRM</a:t>
            </a:r>
            <a:endParaRPr lang="en-CH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EB02EB-DD7C-F04B-A854-2258552052E6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>
            <a:off x="7425476" y="11271264"/>
            <a:ext cx="0" cy="49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85E7C1D-EE37-E54C-9AA8-1D57E839C9D0}"/>
              </a:ext>
            </a:extLst>
          </p:cNvPr>
          <p:cNvSpPr txBox="1"/>
          <p:nvPr/>
        </p:nvSpPr>
        <p:spPr>
          <a:xfrm>
            <a:off x="7425471" y="11276186"/>
            <a:ext cx="3578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solidFill>
                  <a:srgbClr val="FF0000"/>
                </a:solidFill>
              </a:rPr>
              <a:t>get_AverageGrowthRate_cor_summary_CombinedMutationRate</a:t>
            </a:r>
            <a:endParaRPr lang="en-CH" sz="1000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D1E7C1-1309-A841-8ECD-B62DA3D68837}"/>
              </a:ext>
            </a:extLst>
          </p:cNvPr>
          <p:cNvSpPr txBox="1"/>
          <p:nvPr/>
        </p:nvSpPr>
        <p:spPr>
          <a:xfrm>
            <a:off x="18635185" y="11468493"/>
            <a:ext cx="632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AverageGrowthRate_cor_summary_CombinedMutationRateK512</a:t>
            </a:r>
          </a:p>
          <a:p>
            <a:pPr algn="ctr"/>
            <a:r>
              <a:rPr lang="en-GB" dirty="0"/>
              <a:t>4374 CS</a:t>
            </a:r>
            <a:endParaRPr lang="en-CH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F9216F5-8B7F-F044-BF3D-2479DEAC15C0}"/>
              </a:ext>
            </a:extLst>
          </p:cNvPr>
          <p:cNvCxnSpPr>
            <a:stCxn id="79" idx="2"/>
            <a:endCxn id="43" idx="0"/>
          </p:cNvCxnSpPr>
          <p:nvPr/>
        </p:nvCxnSpPr>
        <p:spPr>
          <a:xfrm flipH="1">
            <a:off x="21797140" y="12114824"/>
            <a:ext cx="1" cy="57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90690C6-158D-4E41-A16E-C7DE128CC80A}"/>
              </a:ext>
            </a:extLst>
          </p:cNvPr>
          <p:cNvSpPr txBox="1"/>
          <p:nvPr/>
        </p:nvSpPr>
        <p:spPr>
          <a:xfrm>
            <a:off x="20690522" y="10522292"/>
            <a:ext cx="22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Summary_allFinalSize</a:t>
            </a:r>
            <a:endParaRPr lang="en-CH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8CE7D25-04B3-0240-A628-7E06E039AE98}"/>
              </a:ext>
            </a:extLst>
          </p:cNvPr>
          <p:cNvCxnSpPr>
            <a:stCxn id="85" idx="2"/>
            <a:endCxn id="79" idx="0"/>
          </p:cNvCxnSpPr>
          <p:nvPr/>
        </p:nvCxnSpPr>
        <p:spPr>
          <a:xfrm>
            <a:off x="21797140" y="10891624"/>
            <a:ext cx="1" cy="57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43EF9CE-C0AD-1641-80B5-61885FD8682A}"/>
              </a:ext>
            </a:extLst>
          </p:cNvPr>
          <p:cNvSpPr txBox="1"/>
          <p:nvPr/>
        </p:nvSpPr>
        <p:spPr>
          <a:xfrm>
            <a:off x="21797140" y="11056489"/>
            <a:ext cx="4483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get_AverageGrowthRate_cor_summary_CombinedMutationRate_VaryingFinalSize</a:t>
            </a:r>
            <a:endParaRPr lang="en-CH" sz="10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1AB399-E116-8D4A-83E3-2AE808FB3591}"/>
              </a:ext>
            </a:extLst>
          </p:cNvPr>
          <p:cNvSpPr txBox="1"/>
          <p:nvPr/>
        </p:nvSpPr>
        <p:spPr>
          <a:xfrm>
            <a:off x="19651232" y="9662917"/>
            <a:ext cx="429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Summary_allFinalSize_fromStartSize125000</a:t>
            </a:r>
            <a:endParaRPr lang="en-CH" dirty="0">
              <a:highlight>
                <a:srgbClr val="FFFF00"/>
              </a:highlight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458B85-FB8D-AE4A-A490-3BEC0C94EDE0}"/>
              </a:ext>
            </a:extLst>
          </p:cNvPr>
          <p:cNvCxnSpPr>
            <a:stCxn id="89" idx="2"/>
            <a:endCxn id="85" idx="0"/>
          </p:cNvCxnSpPr>
          <p:nvPr/>
        </p:nvCxnSpPr>
        <p:spPr>
          <a:xfrm>
            <a:off x="21797140" y="10032249"/>
            <a:ext cx="0" cy="49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A1D4C58-69CE-ED4C-ACFA-264F98F23946}"/>
              </a:ext>
            </a:extLst>
          </p:cNvPr>
          <p:cNvCxnSpPr>
            <a:cxnSpLocks/>
            <a:stCxn id="19" idx="3"/>
            <a:endCxn id="101" idx="0"/>
          </p:cNvCxnSpPr>
          <p:nvPr/>
        </p:nvCxnSpPr>
        <p:spPr>
          <a:xfrm>
            <a:off x="16054603" y="7062836"/>
            <a:ext cx="5742536" cy="74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14305EC-9203-D54E-803C-3319B8D19F09}"/>
              </a:ext>
            </a:extLst>
          </p:cNvPr>
          <p:cNvSpPr txBox="1"/>
          <p:nvPr/>
        </p:nvSpPr>
        <p:spPr>
          <a:xfrm>
            <a:off x="21329703" y="780786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data</a:t>
            </a:r>
          </a:p>
          <a:p>
            <a:pPr algn="ctr"/>
            <a:r>
              <a:rPr lang="en-CH" dirty="0"/>
              <a:t>4338 CS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6CF94D-E09E-D747-953F-1B4EB1D6F4BB}"/>
              </a:ext>
            </a:extLst>
          </p:cNvPr>
          <p:cNvCxnSpPr>
            <a:stCxn id="101" idx="2"/>
            <a:endCxn id="89" idx="0"/>
          </p:cNvCxnSpPr>
          <p:nvPr/>
        </p:nvCxnSpPr>
        <p:spPr>
          <a:xfrm>
            <a:off x="21797139" y="8454193"/>
            <a:ext cx="1" cy="12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E407E2C-A6D8-2442-B175-FCA2D5727329}"/>
              </a:ext>
            </a:extLst>
          </p:cNvPr>
          <p:cNvSpPr txBox="1"/>
          <p:nvPr/>
        </p:nvSpPr>
        <p:spPr>
          <a:xfrm>
            <a:off x="21797138" y="8784841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solidFill>
                  <a:srgbClr val="FF0000"/>
                </a:solidFill>
              </a:rPr>
              <a:t>get_summary</a:t>
            </a:r>
            <a:endParaRPr lang="en-CH" sz="10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4B8EDF-117B-B247-AFC8-AF31F8E5980B}"/>
              </a:ext>
            </a:extLst>
          </p:cNvPr>
          <p:cNvSpPr txBox="1"/>
          <p:nvPr/>
        </p:nvSpPr>
        <p:spPr>
          <a:xfrm>
            <a:off x="12829546" y="313812"/>
            <a:ext cx="289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/>
              <a:t>Figures 3 and S4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FFE1E18-C5EE-E245-84EA-E0C6C4163375}"/>
              </a:ext>
            </a:extLst>
          </p:cNvPr>
          <p:cNvSpPr txBox="1"/>
          <p:nvPr/>
        </p:nvSpPr>
        <p:spPr>
          <a:xfrm>
            <a:off x="6899526" y="7812992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data</a:t>
            </a:r>
          </a:p>
          <a:p>
            <a:pPr algn="ctr"/>
            <a:r>
              <a:rPr lang="en-CH" dirty="0"/>
              <a:t>70 ARRM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1F8E69B-2AEC-6C45-AF9F-C6394AAEDFA2}"/>
              </a:ext>
            </a:extLst>
          </p:cNvPr>
          <p:cNvCxnSpPr>
            <a:cxnSpLocks/>
            <a:stCxn id="134" idx="2"/>
            <a:endCxn id="15" idx="0"/>
          </p:cNvCxnSpPr>
          <p:nvPr/>
        </p:nvCxnSpPr>
        <p:spPr>
          <a:xfrm flipH="1">
            <a:off x="7425471" y="8459323"/>
            <a:ext cx="1" cy="109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DC2B9B-5F62-8740-8097-6615475A36D8}"/>
              </a:ext>
            </a:extLst>
          </p:cNvPr>
          <p:cNvSpPr txBox="1"/>
          <p:nvPr/>
        </p:nvSpPr>
        <p:spPr>
          <a:xfrm>
            <a:off x="337735" y="484413"/>
            <a:ext cx="531171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H" dirty="0"/>
              <a:t>RC = RCodeToAnalyzeBatch.R</a:t>
            </a:r>
          </a:p>
          <a:p>
            <a:r>
              <a:rPr lang="en-CH" dirty="0"/>
              <a:t>CS = </a:t>
            </a:r>
            <a:r>
              <a:rPr lang="en-GB" dirty="0" err="1"/>
              <a:t>ScriptToAnalysisForecastingBatch.R</a:t>
            </a:r>
            <a:endParaRPr lang="en-GB" dirty="0"/>
          </a:p>
          <a:p>
            <a:r>
              <a:rPr lang="en-GB" dirty="0"/>
              <a:t>PP = </a:t>
            </a:r>
            <a:r>
              <a:rPr lang="en-GB" dirty="0" err="1"/>
              <a:t>PlotsPaperForecasting.R</a:t>
            </a:r>
            <a:endParaRPr lang="en-GB" dirty="0"/>
          </a:p>
          <a:p>
            <a:r>
              <a:rPr lang="en-GB" dirty="0"/>
              <a:t>ARRM = </a:t>
            </a:r>
            <a:r>
              <a:rPr lang="en-US" dirty="0" err="1"/>
              <a:t>AnalysisBatchRandomMu_ForecastingPaper.R</a:t>
            </a:r>
            <a:r>
              <a:rPr lang="en-CH" dirty="0"/>
              <a:t> </a:t>
            </a:r>
            <a:endParaRPr lang="en-GB" dirty="0"/>
          </a:p>
          <a:p>
            <a:r>
              <a:rPr lang="en-GB" dirty="0"/>
              <a:t>csv file names are </a:t>
            </a:r>
            <a:r>
              <a:rPr lang="en-GB" dirty="0">
                <a:highlight>
                  <a:srgbClr val="FFFF00"/>
                </a:highlight>
              </a:rPr>
              <a:t>yellow</a:t>
            </a:r>
          </a:p>
          <a:p>
            <a:r>
              <a:rPr lang="en-GB" dirty="0"/>
              <a:t>image file names are </a:t>
            </a:r>
            <a:r>
              <a:rPr lang="en-GB" dirty="0">
                <a:highlight>
                  <a:srgbClr val="00FFFF"/>
                </a:highlight>
              </a:rPr>
              <a:t>blue</a:t>
            </a:r>
          </a:p>
          <a:p>
            <a:r>
              <a:rPr lang="en-GB" dirty="0"/>
              <a:t>pale blue box covers data analysis steps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1583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0C2AAA4-8CD2-BC45-A10F-AADA2C2518F1}"/>
              </a:ext>
            </a:extLst>
          </p:cNvPr>
          <p:cNvSpPr/>
          <p:nvPr/>
        </p:nvSpPr>
        <p:spPr>
          <a:xfrm>
            <a:off x="2991310" y="2570251"/>
            <a:ext cx="15479569" cy="1136798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6074B-171C-244A-BA3E-ACB31E763CFF}"/>
              </a:ext>
            </a:extLst>
          </p:cNvPr>
          <p:cNvSpPr txBox="1"/>
          <p:nvPr/>
        </p:nvSpPr>
        <p:spPr>
          <a:xfrm>
            <a:off x="826490" y="15623390"/>
            <a:ext cx="124961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New Fig S4</a:t>
            </a:r>
          </a:p>
          <a:p>
            <a:pPr algn="ctr"/>
            <a:r>
              <a:rPr lang="en-GB" dirty="0">
                <a:highlight>
                  <a:srgbClr val="00FFFF"/>
                </a:highlight>
              </a:rPr>
              <a:t>AverageGrowthRate_correlations_DiversityMeasuresNoDrivers_TreatmentCase_BeforeTTT_testShapeRob</a:t>
            </a:r>
          </a:p>
          <a:p>
            <a:pPr algn="ctr"/>
            <a:r>
              <a:rPr lang="en-GB" dirty="0">
                <a:highlight>
                  <a:srgbClr val="00FFFF"/>
                </a:highlight>
              </a:rPr>
              <a:t>AverageGrowthRate_correlationsWithAllFinalSize_fromStartSize125000_RandomMu_3DiversityMeasures_K512_BeforeTTT</a:t>
            </a:r>
          </a:p>
          <a:p>
            <a:pPr algn="ctr"/>
            <a:r>
              <a:rPr lang="en-GB" dirty="0">
                <a:highlight>
                  <a:srgbClr val="00FFFF"/>
                </a:highlight>
              </a:rPr>
              <a:t>AverageGrowthRate_Correlations_DriverDiversityFromAllSamplesSize_Depth1_K512_TreatmentCase_BeforeTTT</a:t>
            </a:r>
          </a:p>
          <a:p>
            <a:pPr algn="ctr"/>
            <a:r>
              <a:rPr lang="en-GB" dirty="0">
                <a:highlight>
                  <a:srgbClr val="00FFFF"/>
                </a:highlight>
              </a:rPr>
              <a:t>AverageGrowthRate_correlations_DriverDiversityFrom4BigSamples_DifferentDepth_Square_K512_RandomMu_NoS015_BeforeTTT</a:t>
            </a:r>
          </a:p>
          <a:p>
            <a:pPr algn="ctr"/>
            <a:r>
              <a:rPr lang="en-CH" dirty="0"/>
              <a:t>1606-1669, 670-738, 494-576, 580-665 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0F71A-2565-134E-ADF8-5180EDA09274}"/>
              </a:ext>
            </a:extLst>
          </p:cNvPr>
          <p:cNvSpPr txBox="1"/>
          <p:nvPr/>
        </p:nvSpPr>
        <p:spPr>
          <a:xfrm>
            <a:off x="4591016" y="12281321"/>
            <a:ext cx="4967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FFFF00"/>
                </a:highlight>
              </a:rPr>
              <a:t>AverageGrowthRate_cor_summary_dataBeforeTTT</a:t>
            </a:r>
            <a:endParaRPr lang="en-GB" dirty="0">
              <a:highlight>
                <a:srgbClr val="FFFF00"/>
              </a:highlight>
            </a:endParaRPr>
          </a:p>
          <a:p>
            <a:pPr algn="ctr"/>
            <a:r>
              <a:rPr lang="en-GB" dirty="0"/>
              <a:t>284 CA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20017-A670-AD43-AAFE-EDC88C71BFD4}"/>
              </a:ext>
            </a:extLst>
          </p:cNvPr>
          <p:cNvSpPr txBox="1"/>
          <p:nvPr/>
        </p:nvSpPr>
        <p:spPr>
          <a:xfrm>
            <a:off x="337735" y="484413"/>
            <a:ext cx="451969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 = CorrelationAnalysis_BatchTTT100seeds.R</a:t>
            </a:r>
            <a:endParaRPr lang="en-GB" dirty="0"/>
          </a:p>
          <a:p>
            <a:r>
              <a:rPr lang="en-GB" dirty="0"/>
              <a:t>csv file names are </a:t>
            </a:r>
            <a:r>
              <a:rPr lang="en-GB" dirty="0">
                <a:highlight>
                  <a:srgbClr val="FFFF00"/>
                </a:highlight>
              </a:rPr>
              <a:t>yellow</a:t>
            </a:r>
          </a:p>
          <a:p>
            <a:r>
              <a:rPr lang="en-GB" dirty="0"/>
              <a:t>image file names are </a:t>
            </a:r>
            <a:r>
              <a:rPr lang="en-GB" dirty="0">
                <a:highlight>
                  <a:srgbClr val="00FFFF"/>
                </a:highlight>
              </a:rPr>
              <a:t>blue</a:t>
            </a:r>
          </a:p>
          <a:p>
            <a:r>
              <a:rPr lang="en-GB" dirty="0"/>
              <a:t>pale blue box covers data analysis steps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2DBA2-ADB0-DC4D-BB7F-8BB0020840EE}"/>
              </a:ext>
            </a:extLst>
          </p:cNvPr>
          <p:cNvSpPr txBox="1"/>
          <p:nvPr/>
        </p:nvSpPr>
        <p:spPr>
          <a:xfrm>
            <a:off x="4798540" y="14435772"/>
            <a:ext cx="4552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AverageGrowthRate_cor_summary_BeforeTTT</a:t>
            </a:r>
            <a:endParaRPr lang="en-GB" dirty="0"/>
          </a:p>
          <a:p>
            <a:pPr algn="ctr"/>
            <a:r>
              <a:rPr lang="en-GB" dirty="0"/>
              <a:t>184 CA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29328-CDC3-BD45-8DF2-B9AEE05D5F14}"/>
              </a:ext>
            </a:extLst>
          </p:cNvPr>
          <p:cNvSpPr txBox="1"/>
          <p:nvPr/>
        </p:nvSpPr>
        <p:spPr>
          <a:xfrm>
            <a:off x="5301253" y="11051611"/>
            <a:ext cx="347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AverageGrowthRate_cor_summary</a:t>
            </a:r>
            <a:endParaRPr lang="en-GB" dirty="0"/>
          </a:p>
          <a:p>
            <a:pPr algn="ctr"/>
            <a:r>
              <a:rPr lang="en-GB" dirty="0"/>
              <a:t>259 CA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DF429-F143-C343-993B-AB040E97421F}"/>
              </a:ext>
            </a:extLst>
          </p:cNvPr>
          <p:cNvSpPr txBox="1"/>
          <p:nvPr/>
        </p:nvSpPr>
        <p:spPr>
          <a:xfrm>
            <a:off x="6354490" y="9549959"/>
            <a:ext cx="1368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df_summary</a:t>
            </a:r>
            <a:endParaRPr lang="en-GB" dirty="0"/>
          </a:p>
          <a:p>
            <a:pPr algn="ctr"/>
            <a:r>
              <a:rPr lang="en-GB" dirty="0"/>
              <a:t>233 CA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0F17F-707B-C042-80E7-82AAB8392EDD}"/>
              </a:ext>
            </a:extLst>
          </p:cNvPr>
          <p:cNvSpPr txBox="1"/>
          <p:nvPr/>
        </p:nvSpPr>
        <p:spPr>
          <a:xfrm>
            <a:off x="7038910" y="10442839"/>
            <a:ext cx="2669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solidFill>
                  <a:srgbClr val="FF0000"/>
                </a:solidFill>
              </a:rPr>
              <a:t>get_cor_summary_RandomMu_TreatmentCase</a:t>
            </a:r>
            <a:endParaRPr lang="en-CH" sz="1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608700-5B07-1242-9128-26AC50A36D9B}"/>
              </a:ext>
            </a:extLst>
          </p:cNvPr>
          <p:cNvCxnSpPr/>
          <p:nvPr/>
        </p:nvCxnSpPr>
        <p:spPr>
          <a:xfrm>
            <a:off x="7038908" y="10184452"/>
            <a:ext cx="0" cy="86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105971-E078-C748-A148-17C0A16AAC16}"/>
              </a:ext>
            </a:extLst>
          </p:cNvPr>
          <p:cNvCxnSpPr/>
          <p:nvPr/>
        </p:nvCxnSpPr>
        <p:spPr>
          <a:xfrm>
            <a:off x="7038908" y="11697942"/>
            <a:ext cx="1" cy="58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D2F77D-CEEC-B549-A474-A52FD8AC86D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074580" y="12927652"/>
            <a:ext cx="0" cy="150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8FF231-D4E2-EE4D-AD1B-0C011D269C68}"/>
              </a:ext>
            </a:extLst>
          </p:cNvPr>
          <p:cNvCxnSpPr>
            <a:cxnSpLocks/>
          </p:cNvCxnSpPr>
          <p:nvPr/>
        </p:nvCxnSpPr>
        <p:spPr>
          <a:xfrm flipH="1">
            <a:off x="7074579" y="15082103"/>
            <a:ext cx="1" cy="54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993F89-7C03-3547-AB11-02B4CB77D165}"/>
              </a:ext>
            </a:extLst>
          </p:cNvPr>
          <p:cNvSpPr txBox="1"/>
          <p:nvPr/>
        </p:nvSpPr>
        <p:spPr>
          <a:xfrm>
            <a:off x="6258374" y="7290279"/>
            <a:ext cx="1561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dataBeforeTTT</a:t>
            </a:r>
            <a:endParaRPr lang="en-GB" dirty="0"/>
          </a:p>
          <a:p>
            <a:pPr algn="ctr"/>
            <a:r>
              <a:rPr lang="en-GB" dirty="0"/>
              <a:t>217-218 CA</a:t>
            </a:r>
            <a:endParaRPr lang="en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3DE343-4A77-B641-B20F-72A01FB37EBC}"/>
              </a:ext>
            </a:extLst>
          </p:cNvPr>
          <p:cNvCxnSpPr>
            <a:cxnSpLocks/>
            <a:stCxn id="90" idx="2"/>
            <a:endCxn id="7" idx="0"/>
          </p:cNvCxnSpPr>
          <p:nvPr/>
        </p:nvCxnSpPr>
        <p:spPr>
          <a:xfrm flipH="1">
            <a:off x="7038908" y="8926820"/>
            <a:ext cx="1" cy="62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68C714-9939-A540-B6A6-69CE76DC416C}"/>
              </a:ext>
            </a:extLst>
          </p:cNvPr>
          <p:cNvSpPr txBox="1"/>
          <p:nvPr/>
        </p:nvSpPr>
        <p:spPr>
          <a:xfrm>
            <a:off x="7038910" y="9034810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rgbClr val="FF0000"/>
                </a:solidFill>
              </a:rPr>
              <a:t>get_summary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D66C9-E799-AF47-AEFA-BCFC4685F06E}"/>
              </a:ext>
            </a:extLst>
          </p:cNvPr>
          <p:cNvSpPr txBox="1"/>
          <p:nvPr/>
        </p:nvSpPr>
        <p:spPr>
          <a:xfrm>
            <a:off x="5007295" y="6092582"/>
            <a:ext cx="406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data_rescaledGeneration_WithExitCode4</a:t>
            </a:r>
          </a:p>
          <a:p>
            <a:pPr algn="ctr"/>
            <a:r>
              <a:rPr lang="en-GB" dirty="0"/>
              <a:t>179 CA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51656C-CEBC-3648-ADD9-DFC1C12ED57A}"/>
              </a:ext>
            </a:extLst>
          </p:cNvPr>
          <p:cNvCxnSpPr/>
          <p:nvPr/>
        </p:nvCxnSpPr>
        <p:spPr>
          <a:xfrm flipH="1">
            <a:off x="7038908" y="6738913"/>
            <a:ext cx="1" cy="55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6A7B9F-484F-704F-9857-D0BA52879F78}"/>
              </a:ext>
            </a:extLst>
          </p:cNvPr>
          <p:cNvSpPr txBox="1"/>
          <p:nvPr/>
        </p:nvSpPr>
        <p:spPr>
          <a:xfrm>
            <a:off x="5007295" y="4854980"/>
            <a:ext cx="406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FFFF00"/>
                </a:highlight>
              </a:rPr>
              <a:t>data_rescaledGeneration_WithExitCode4</a:t>
            </a:r>
          </a:p>
          <a:p>
            <a:pPr algn="ctr"/>
            <a:r>
              <a:rPr lang="en-GB" dirty="0"/>
              <a:t>174 CA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32E1C7-B974-3F41-BA9F-3D29B17E8FF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038909" y="5501311"/>
            <a:ext cx="0" cy="59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E4E56B-D270-5E46-BAF2-FE5FEEC06409}"/>
              </a:ext>
            </a:extLst>
          </p:cNvPr>
          <p:cNvSpPr txBox="1"/>
          <p:nvPr/>
        </p:nvSpPr>
        <p:spPr>
          <a:xfrm>
            <a:off x="6098586" y="2879100"/>
            <a:ext cx="188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data</a:t>
            </a:r>
          </a:p>
          <a:p>
            <a:pPr algn="ctr"/>
            <a:r>
              <a:rPr lang="en-CH" dirty="0"/>
              <a:t>105 &amp; 122-130 CA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022778-1BE7-0041-AA6B-5CA87DD6CB2D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7038909" y="4439034"/>
            <a:ext cx="0" cy="41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DF3216-254C-9B4F-981E-4C0369EA8B0C}"/>
              </a:ext>
            </a:extLst>
          </p:cNvPr>
          <p:cNvSpPr txBox="1"/>
          <p:nvPr/>
        </p:nvSpPr>
        <p:spPr>
          <a:xfrm>
            <a:off x="5763912" y="3792703"/>
            <a:ext cx="254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data_rescaledGeneration</a:t>
            </a:r>
            <a:endParaRPr lang="en-GB" dirty="0"/>
          </a:p>
          <a:p>
            <a:pPr algn="ctr"/>
            <a:r>
              <a:rPr lang="en-GB" dirty="0"/>
              <a:t>135-172 CA</a:t>
            </a:r>
            <a:endParaRPr lang="en-CH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462B27-627B-2142-B24B-0AA9052A2BC5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7038908" y="3525431"/>
            <a:ext cx="1" cy="26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B5DA985-D1E4-A144-9FE2-48AA15DC6E92}"/>
              </a:ext>
            </a:extLst>
          </p:cNvPr>
          <p:cNvSpPr txBox="1"/>
          <p:nvPr/>
        </p:nvSpPr>
        <p:spPr>
          <a:xfrm>
            <a:off x="8673790" y="2879100"/>
            <a:ext cx="199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ighlight>
                  <a:srgbClr val="FFFF00"/>
                </a:highlight>
              </a:rPr>
              <a:t>dataWithExitCode4</a:t>
            </a:r>
          </a:p>
          <a:p>
            <a:pPr algn="ctr"/>
            <a:r>
              <a:rPr lang="en-GB" dirty="0"/>
              <a:t>106 CA</a:t>
            </a:r>
            <a:endParaRPr lang="en-CH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72C7FF-0A3E-2847-B1EA-67D12E4DF293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7979230" y="3202266"/>
            <a:ext cx="694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B04A527-D77A-6343-9FAC-63D54361BF98}"/>
              </a:ext>
            </a:extLst>
          </p:cNvPr>
          <p:cNvSpPr txBox="1"/>
          <p:nvPr/>
        </p:nvSpPr>
        <p:spPr>
          <a:xfrm>
            <a:off x="10480251" y="313812"/>
            <a:ext cx="75933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/>
              <a:t>Alternative Figure S4 and Kaplan Meier plots</a:t>
            </a:r>
            <a:br>
              <a:rPr lang="en-CH" sz="3200" dirty="0"/>
            </a:br>
            <a:r>
              <a:rPr lang="en-CH" sz="3200" dirty="0"/>
              <a:t>(using TTT batches)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E0B699-0179-A84E-8E95-9FA02F46BEEF}"/>
              </a:ext>
            </a:extLst>
          </p:cNvPr>
          <p:cNvSpPr txBox="1"/>
          <p:nvPr/>
        </p:nvSpPr>
        <p:spPr>
          <a:xfrm>
            <a:off x="14621226" y="9561796"/>
            <a:ext cx="1368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df_summary</a:t>
            </a:r>
          </a:p>
          <a:p>
            <a:pPr algn="ctr"/>
            <a:r>
              <a:rPr lang="en-CH" dirty="0"/>
              <a:t>761-767 CA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686A65-4E16-A74D-BBE5-EEB41186A682}"/>
              </a:ext>
            </a:extLst>
          </p:cNvPr>
          <p:cNvSpPr txBox="1"/>
          <p:nvPr/>
        </p:nvSpPr>
        <p:spPr>
          <a:xfrm>
            <a:off x="13585975" y="10792437"/>
            <a:ext cx="3439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FFFF00"/>
                </a:highlight>
              </a:rPr>
              <a:t>Summary_dataAfterTTT_corrected</a:t>
            </a:r>
            <a:endParaRPr lang="en-GB" dirty="0">
              <a:highlight>
                <a:srgbClr val="FFFF00"/>
              </a:highlight>
            </a:endParaRPr>
          </a:p>
          <a:p>
            <a:pPr algn="ctr"/>
            <a:r>
              <a:rPr lang="en-GB" dirty="0"/>
              <a:t>801 CA</a:t>
            </a:r>
            <a:endParaRPr lang="en-CH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A3B3D7-D67B-8D41-9016-571C3D311E1C}"/>
              </a:ext>
            </a:extLst>
          </p:cNvPr>
          <p:cNvSpPr txBox="1"/>
          <p:nvPr/>
        </p:nvSpPr>
        <p:spPr>
          <a:xfrm>
            <a:off x="14672298" y="8149432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df</a:t>
            </a:r>
          </a:p>
          <a:p>
            <a:pPr algn="ctr"/>
            <a:r>
              <a:rPr lang="en-CH" dirty="0"/>
              <a:t>748-758 CA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68CA1A-5BBE-5042-9DFF-E5FE97B0EB69}"/>
              </a:ext>
            </a:extLst>
          </p:cNvPr>
          <p:cNvCxnSpPr/>
          <p:nvPr/>
        </p:nvCxnSpPr>
        <p:spPr>
          <a:xfrm flipH="1">
            <a:off x="15305644" y="8795763"/>
            <a:ext cx="1" cy="76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5913C4-C69A-9E41-B6BE-67B5B399926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5305644" y="10208127"/>
            <a:ext cx="1" cy="58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A5F12D-1191-8346-A6C7-7E7D7C32DE56}"/>
              </a:ext>
            </a:extLst>
          </p:cNvPr>
          <p:cNvSpPr txBox="1"/>
          <p:nvPr/>
        </p:nvSpPr>
        <p:spPr>
          <a:xfrm>
            <a:off x="15305645" y="9041818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rgbClr val="FF0000"/>
                </a:solidFill>
              </a:rPr>
              <a:t>get_summary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9AC21F-46DB-E74A-965B-0078494B6BC2}"/>
              </a:ext>
            </a:extLst>
          </p:cNvPr>
          <p:cNvSpPr txBox="1"/>
          <p:nvPr/>
        </p:nvSpPr>
        <p:spPr>
          <a:xfrm>
            <a:off x="14597533" y="6964477"/>
            <a:ext cx="141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dataAfterTTT</a:t>
            </a:r>
            <a:endParaRPr lang="en-GB" dirty="0"/>
          </a:p>
          <a:p>
            <a:pPr algn="ctr"/>
            <a:r>
              <a:rPr lang="en-GB" dirty="0"/>
              <a:t>220-221 CA</a:t>
            </a:r>
            <a:endParaRPr lang="en-CH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F9C719-BD9F-7849-8AD2-D04679876F82}"/>
              </a:ext>
            </a:extLst>
          </p:cNvPr>
          <p:cNvCxnSpPr>
            <a:cxnSpLocks/>
            <a:stCxn id="23" idx="3"/>
            <a:endCxn id="52" idx="1"/>
          </p:cNvCxnSpPr>
          <p:nvPr/>
        </p:nvCxnSpPr>
        <p:spPr>
          <a:xfrm>
            <a:off x="9070522" y="6415748"/>
            <a:ext cx="5527011" cy="87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531219-3352-5C40-ADAA-8E856983F069}"/>
              </a:ext>
            </a:extLst>
          </p:cNvPr>
          <p:cNvCxnSpPr>
            <a:cxnSpLocks/>
          </p:cNvCxnSpPr>
          <p:nvPr/>
        </p:nvCxnSpPr>
        <p:spPr>
          <a:xfrm>
            <a:off x="15305644" y="7543393"/>
            <a:ext cx="1" cy="60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D8AFAC1-951D-A445-AEC8-53BB323FE398}"/>
              </a:ext>
            </a:extLst>
          </p:cNvPr>
          <p:cNvSpPr txBox="1"/>
          <p:nvPr/>
        </p:nvSpPr>
        <p:spPr>
          <a:xfrm>
            <a:off x="11834027" y="6343672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rgbClr val="FF0000"/>
                </a:solidFill>
              </a:rPr>
              <a:t>Treated = 1</a:t>
            </a:r>
          </a:p>
          <a:p>
            <a:r>
              <a:rPr lang="en-CH" sz="1000" dirty="0">
                <a:solidFill>
                  <a:srgbClr val="FF0000"/>
                </a:solidFill>
              </a:rPr>
              <a:t>K = 512</a:t>
            </a:r>
          </a:p>
          <a:p>
            <a:r>
              <a:rPr lang="en-CH" sz="1000" dirty="0">
                <a:solidFill>
                  <a:srgbClr val="FF0000"/>
                </a:solidFill>
              </a:rPr>
              <a:t>s = 0.15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BBE6D9-21AC-6841-8DFC-E3C9D6BF3CF8}"/>
              </a:ext>
            </a:extLst>
          </p:cNvPr>
          <p:cNvSpPr txBox="1"/>
          <p:nvPr/>
        </p:nvSpPr>
        <p:spPr>
          <a:xfrm>
            <a:off x="15305644" y="7643279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rgbClr val="FF0000"/>
                </a:solidFill>
              </a:rPr>
              <a:t>remove 2 simulations in which all cells were resistant</a:t>
            </a:r>
          </a:p>
          <a:p>
            <a:r>
              <a:rPr lang="en-CH" sz="1000" dirty="0">
                <a:solidFill>
                  <a:srgbClr val="FF0000"/>
                </a:solidFill>
              </a:rPr>
              <a:t>add_columns, add_relative_time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18CF7-885E-A14F-A915-E65707876332}"/>
              </a:ext>
            </a:extLst>
          </p:cNvPr>
          <p:cNvSpPr txBox="1"/>
          <p:nvPr/>
        </p:nvSpPr>
        <p:spPr>
          <a:xfrm>
            <a:off x="14155265" y="12124794"/>
            <a:ext cx="230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df_summary_AfterTTT</a:t>
            </a:r>
            <a:endParaRPr lang="en-GB" dirty="0"/>
          </a:p>
          <a:p>
            <a:pPr algn="ctr"/>
            <a:r>
              <a:rPr lang="en-GB" dirty="0"/>
              <a:t>203 CA</a:t>
            </a:r>
            <a:endParaRPr lang="en-CH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4E2213-644E-C64F-A6CF-102788615780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5305645" y="11438768"/>
            <a:ext cx="0" cy="68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25EA68-2BBE-EB4E-9031-C349BB4C3B74}"/>
              </a:ext>
            </a:extLst>
          </p:cNvPr>
          <p:cNvSpPr txBox="1"/>
          <p:nvPr/>
        </p:nvSpPr>
        <p:spPr>
          <a:xfrm>
            <a:off x="14555280" y="13268184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FFFF00"/>
                </a:highlight>
              </a:rPr>
              <a:t>DataKM</a:t>
            </a:r>
            <a:endParaRPr lang="en-GB" dirty="0">
              <a:highlight>
                <a:srgbClr val="FFFF00"/>
              </a:highlight>
            </a:endParaRPr>
          </a:p>
          <a:p>
            <a:pPr algn="ctr"/>
            <a:r>
              <a:rPr lang="en-GB" dirty="0"/>
              <a:t>1424-1431 CA</a:t>
            </a:r>
            <a:endParaRPr lang="en-CH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1A1098-369C-ED4D-BBEE-C88713ADC578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>
            <a:off x="15305644" y="12771125"/>
            <a:ext cx="2" cy="49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B1333-A98D-7E49-A22E-E9FA9E94BD35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>
            <a:off x="15305644" y="12771125"/>
            <a:ext cx="2" cy="49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2E0E55-35A6-1C4D-99B4-CA3A1B6C3681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1997685" y="12447960"/>
            <a:ext cx="2157580" cy="76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4E3107-3D24-7B41-953E-ABF636235762}"/>
              </a:ext>
            </a:extLst>
          </p:cNvPr>
          <p:cNvCxnSpPr>
            <a:cxnSpLocks/>
            <a:stCxn id="19" idx="3"/>
            <a:endCxn id="71" idx="0"/>
          </p:cNvCxnSpPr>
          <p:nvPr/>
        </p:nvCxnSpPr>
        <p:spPr>
          <a:xfrm>
            <a:off x="7819442" y="7613445"/>
            <a:ext cx="4178243" cy="563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1A8B428-E161-504E-ACF4-E6E8DB8290C5}"/>
              </a:ext>
            </a:extLst>
          </p:cNvPr>
          <p:cNvCxnSpPr>
            <a:cxnSpLocks/>
            <a:stCxn id="48" idx="1"/>
            <a:endCxn id="71" idx="0"/>
          </p:cNvCxnSpPr>
          <p:nvPr/>
        </p:nvCxnSpPr>
        <p:spPr>
          <a:xfrm flipH="1">
            <a:off x="11997685" y="8472598"/>
            <a:ext cx="2674613" cy="477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7322259-A6E7-0C4B-983D-2F72A66D37D4}"/>
              </a:ext>
            </a:extLst>
          </p:cNvPr>
          <p:cNvSpPr txBox="1"/>
          <p:nvPr/>
        </p:nvSpPr>
        <p:spPr>
          <a:xfrm>
            <a:off x="11247319" y="13250817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highlight>
                  <a:srgbClr val="FFFF00"/>
                </a:highlight>
              </a:rPr>
              <a:t>NewDataKM</a:t>
            </a:r>
          </a:p>
          <a:p>
            <a:pPr algn="ctr"/>
            <a:r>
              <a:rPr lang="en-CH" dirty="0"/>
              <a:t>1433-1456 CA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8D0B62-16A1-564A-8BCA-9D3A77659FF0}"/>
              </a:ext>
            </a:extLst>
          </p:cNvPr>
          <p:cNvSpPr txBox="1"/>
          <p:nvPr/>
        </p:nvSpPr>
        <p:spPr>
          <a:xfrm>
            <a:off x="7038908" y="6754893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rgbClr val="FF0000"/>
                </a:solidFill>
              </a:rPr>
              <a:t>Treated = 0</a:t>
            </a:r>
          </a:p>
          <a:p>
            <a:r>
              <a:rPr lang="en-CH" sz="1000" dirty="0">
                <a:solidFill>
                  <a:srgbClr val="FF0000"/>
                </a:solidFill>
              </a:rPr>
              <a:t>K = 512</a:t>
            </a:r>
          </a:p>
          <a:p>
            <a:r>
              <a:rPr lang="en-CH" sz="1000" dirty="0">
                <a:solidFill>
                  <a:srgbClr val="FF0000"/>
                </a:solidFill>
              </a:rPr>
              <a:t>s = 0.15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0F9246-744B-D849-8B57-5C9C4695640B}"/>
              </a:ext>
            </a:extLst>
          </p:cNvPr>
          <p:cNvSpPr txBox="1"/>
          <p:nvPr/>
        </p:nvSpPr>
        <p:spPr>
          <a:xfrm>
            <a:off x="6405562" y="828048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df</a:t>
            </a:r>
          </a:p>
          <a:p>
            <a:pPr algn="ctr"/>
            <a:r>
              <a:rPr lang="en-CH" dirty="0"/>
              <a:t>231-232 CA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90FA6C4-C48D-F045-849E-8C539125BFD5}"/>
              </a:ext>
            </a:extLst>
          </p:cNvPr>
          <p:cNvCxnSpPr/>
          <p:nvPr/>
        </p:nvCxnSpPr>
        <p:spPr>
          <a:xfrm>
            <a:off x="7038908" y="7936610"/>
            <a:ext cx="1" cy="34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3D18D9F-9A0F-F149-AF64-5FF0D6D66B35}"/>
              </a:ext>
            </a:extLst>
          </p:cNvPr>
          <p:cNvSpPr txBox="1"/>
          <p:nvPr/>
        </p:nvSpPr>
        <p:spPr>
          <a:xfrm>
            <a:off x="7077705" y="7908005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>
                <a:solidFill>
                  <a:srgbClr val="FF0000"/>
                </a:solidFill>
              </a:rPr>
              <a:t>add_columns, </a:t>
            </a:r>
          </a:p>
          <a:p>
            <a:r>
              <a:rPr lang="en-CH" sz="1000" dirty="0">
                <a:solidFill>
                  <a:srgbClr val="FF0000"/>
                </a:solidFill>
              </a:rPr>
              <a:t>add_relative_time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36AEF9F-67B5-7B43-A13C-ACEF51E2A433}"/>
              </a:ext>
            </a:extLst>
          </p:cNvPr>
          <p:cNvSpPr txBox="1"/>
          <p:nvPr/>
        </p:nvSpPr>
        <p:spPr>
          <a:xfrm>
            <a:off x="3169466" y="9549959"/>
            <a:ext cx="256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highlight>
                  <a:srgbClr val="FFFF00"/>
                </a:highlight>
              </a:rPr>
              <a:t>Summary_dataBeforeTTT</a:t>
            </a:r>
            <a:endParaRPr lang="en-GB" dirty="0">
              <a:highlight>
                <a:srgbClr val="FFFF00"/>
              </a:highlight>
            </a:endParaRPr>
          </a:p>
          <a:p>
            <a:pPr algn="ctr"/>
            <a:r>
              <a:rPr lang="en-GB" dirty="0"/>
              <a:t>283 CA</a:t>
            </a:r>
            <a:endParaRPr lang="en-CH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6625623-9EDD-6540-8F92-336C03DA11A1}"/>
              </a:ext>
            </a:extLst>
          </p:cNvPr>
          <p:cNvCxnSpPr/>
          <p:nvPr/>
        </p:nvCxnSpPr>
        <p:spPr>
          <a:xfrm flipH="1">
            <a:off x="5738374" y="9873124"/>
            <a:ext cx="616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4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23034</TotalTime>
  <Words>1059</Words>
  <Application>Microsoft Macintosh PowerPoint</Application>
  <PresentationFormat>Custom</PresentationFormat>
  <Paragraphs>231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RN</dc:creator>
  <cp:lastModifiedBy>Noble, Robert</cp:lastModifiedBy>
  <cp:revision>157</cp:revision>
  <dcterms:created xsi:type="dcterms:W3CDTF">2020-06-01T08:54:21Z</dcterms:created>
  <dcterms:modified xsi:type="dcterms:W3CDTF">2020-11-08T15:46:26Z</dcterms:modified>
</cp:coreProperties>
</file>