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51352-EBD8-674E-B16E-0BE7C62A90DB}" v="1" dt="2022-01-04T15:11:19.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p:restoredTop sz="94694"/>
  </p:normalViewPr>
  <p:slideViewPr>
    <p:cSldViewPr snapToGrid="0" snapToObjects="1">
      <p:cViewPr>
        <p:scale>
          <a:sx n="30" d="100"/>
          <a:sy n="30" d="100"/>
        </p:scale>
        <p:origin x="1152"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Kravec" userId="3cc3a7a0-d7ab-414e-9bb4-f9d5620c5577" providerId="ADAL" clId="{42851352-EBD8-674E-B16E-0BE7C62A90DB}"/>
    <pc:docChg chg="undo custSel modSld">
      <pc:chgData name="Rob Kravec" userId="3cc3a7a0-d7ab-414e-9bb4-f9d5620c5577" providerId="ADAL" clId="{42851352-EBD8-674E-B16E-0BE7C62A90DB}" dt="2022-01-05T13:35:30.916" v="90" actId="113"/>
      <pc:docMkLst>
        <pc:docMk/>
      </pc:docMkLst>
      <pc:sldChg chg="modSp mod">
        <pc:chgData name="Rob Kravec" userId="3cc3a7a0-d7ab-414e-9bb4-f9d5620c5577" providerId="ADAL" clId="{42851352-EBD8-674E-B16E-0BE7C62A90DB}" dt="2022-01-05T13:35:30.916" v="90" actId="113"/>
        <pc:sldMkLst>
          <pc:docMk/>
          <pc:sldMk cId="3453515768" sldId="257"/>
        </pc:sldMkLst>
        <pc:spChg chg="mod">
          <ac:chgData name="Rob Kravec" userId="3cc3a7a0-d7ab-414e-9bb4-f9d5620c5577" providerId="ADAL" clId="{42851352-EBD8-674E-B16E-0BE7C62A90DB}" dt="2022-01-04T15:09:18.727" v="3" actId="207"/>
          <ac:spMkLst>
            <pc:docMk/>
            <pc:sldMk cId="3453515768" sldId="257"/>
            <ac:spMk id="4" creationId="{6C93B9A0-79D3-FD46-B087-CF016354CB01}"/>
          </ac:spMkLst>
        </pc:spChg>
        <pc:spChg chg="mod">
          <ac:chgData name="Rob Kravec" userId="3cc3a7a0-d7ab-414e-9bb4-f9d5620c5577" providerId="ADAL" clId="{42851352-EBD8-674E-B16E-0BE7C62A90DB}" dt="2022-01-04T16:08:39.406" v="67" actId="14100"/>
          <ac:spMkLst>
            <pc:docMk/>
            <pc:sldMk cId="3453515768" sldId="257"/>
            <ac:spMk id="18" creationId="{EF90251C-B28A-B243-8971-51E4695A718D}"/>
          </ac:spMkLst>
        </pc:spChg>
        <pc:spChg chg="mod">
          <ac:chgData name="Rob Kravec" userId="3cc3a7a0-d7ab-414e-9bb4-f9d5620c5577" providerId="ADAL" clId="{42851352-EBD8-674E-B16E-0BE7C62A90DB}" dt="2022-01-04T15:09:02.494" v="0" actId="207"/>
          <ac:spMkLst>
            <pc:docMk/>
            <pc:sldMk cId="3453515768" sldId="257"/>
            <ac:spMk id="23" creationId="{E3DF09E3-8D80-BC41-9580-6040BBE7F6E8}"/>
          </ac:spMkLst>
        </pc:spChg>
        <pc:spChg chg="mod">
          <ac:chgData name="Rob Kravec" userId="3cc3a7a0-d7ab-414e-9bb4-f9d5620c5577" providerId="ADAL" clId="{42851352-EBD8-674E-B16E-0BE7C62A90DB}" dt="2022-01-05T13:35:30.916" v="90" actId="113"/>
          <ac:spMkLst>
            <pc:docMk/>
            <pc:sldMk cId="3453515768" sldId="257"/>
            <ac:spMk id="27" creationId="{95512164-84F1-3D47-9DC5-03AA535D61A8}"/>
          </ac:spMkLst>
        </pc:spChg>
        <pc:spChg chg="mod">
          <ac:chgData name="Rob Kravec" userId="3cc3a7a0-d7ab-414e-9bb4-f9d5620c5577" providerId="ADAL" clId="{42851352-EBD8-674E-B16E-0BE7C62A90DB}" dt="2022-01-04T15:09:05.721" v="1" actId="207"/>
          <ac:spMkLst>
            <pc:docMk/>
            <pc:sldMk cId="3453515768" sldId="257"/>
            <ac:spMk id="28" creationId="{EF7369A3-F8B9-2D44-89FE-6AA28BE792C6}"/>
          </ac:spMkLst>
        </pc:spChg>
        <pc:spChg chg="mod">
          <ac:chgData name="Rob Kravec" userId="3cc3a7a0-d7ab-414e-9bb4-f9d5620c5577" providerId="ADAL" clId="{42851352-EBD8-674E-B16E-0BE7C62A90DB}" dt="2022-01-04T15:09:13.783" v="2" actId="207"/>
          <ac:spMkLst>
            <pc:docMk/>
            <pc:sldMk cId="3453515768" sldId="257"/>
            <ac:spMk id="31" creationId="{B688D3A0-B345-3247-B795-995B9BA05B47}"/>
          </ac:spMkLst>
        </pc:spChg>
        <pc:spChg chg="mod">
          <ac:chgData name="Rob Kravec" userId="3cc3a7a0-d7ab-414e-9bb4-f9d5620c5577" providerId="ADAL" clId="{42851352-EBD8-674E-B16E-0BE7C62A90DB}" dt="2022-01-04T15:09:13.783" v="2" actId="207"/>
          <ac:spMkLst>
            <pc:docMk/>
            <pc:sldMk cId="3453515768" sldId="257"/>
            <ac:spMk id="34" creationId="{15ED69E9-F874-3D4F-ADEA-91D58E51A6EA}"/>
          </ac:spMkLst>
        </pc:spChg>
        <pc:spChg chg="mod">
          <ac:chgData name="Rob Kravec" userId="3cc3a7a0-d7ab-414e-9bb4-f9d5620c5577" providerId="ADAL" clId="{42851352-EBD8-674E-B16E-0BE7C62A90DB}" dt="2022-01-04T16:11:08.456" v="85" actId="20577"/>
          <ac:spMkLst>
            <pc:docMk/>
            <pc:sldMk cId="3453515768" sldId="257"/>
            <ac:spMk id="36" creationId="{AF2437D2-DA27-5146-9682-431E6619D4BD}"/>
          </ac:spMkLst>
        </pc:spChg>
        <pc:spChg chg="mod">
          <ac:chgData name="Rob Kravec" userId="3cc3a7a0-d7ab-414e-9bb4-f9d5620c5577" providerId="ADAL" clId="{42851352-EBD8-674E-B16E-0BE7C62A90DB}" dt="2022-01-04T15:09:13.783" v="2" actId="207"/>
          <ac:spMkLst>
            <pc:docMk/>
            <pc:sldMk cId="3453515768" sldId="257"/>
            <ac:spMk id="37" creationId="{C48D165D-3408-1149-9B02-E31BF8B72376}"/>
          </ac:spMkLst>
        </pc:spChg>
        <pc:spChg chg="mod">
          <ac:chgData name="Rob Kravec" userId="3cc3a7a0-d7ab-414e-9bb4-f9d5620c5577" providerId="ADAL" clId="{42851352-EBD8-674E-B16E-0BE7C62A90DB}" dt="2022-01-04T16:15:12.026" v="89" actId="113"/>
          <ac:spMkLst>
            <pc:docMk/>
            <pc:sldMk cId="3453515768" sldId="257"/>
            <ac:spMk id="39" creationId="{79F904FF-1944-944E-A15B-0B1C181B104A}"/>
          </ac:spMkLst>
        </pc:spChg>
        <pc:graphicFrameChg chg="modGraphic">
          <ac:chgData name="Rob Kravec" userId="3cc3a7a0-d7ab-414e-9bb4-f9d5620c5577" providerId="ADAL" clId="{42851352-EBD8-674E-B16E-0BE7C62A90DB}" dt="2022-01-04T15:11:04.229" v="13" actId="207"/>
          <ac:graphicFrameMkLst>
            <pc:docMk/>
            <pc:sldMk cId="3453515768" sldId="257"/>
            <ac:graphicFrameMk id="68" creationId="{2D1ED425-95CC-C649-B04F-06F356903EF3}"/>
          </ac:graphicFrameMkLst>
        </pc:graphicFrameChg>
        <pc:graphicFrameChg chg="modGraphic">
          <ac:chgData name="Rob Kravec" userId="3cc3a7a0-d7ab-414e-9bb4-f9d5620c5577" providerId="ADAL" clId="{42851352-EBD8-674E-B16E-0BE7C62A90DB}" dt="2022-01-04T15:10:58.457" v="11" actId="207"/>
          <ac:graphicFrameMkLst>
            <pc:docMk/>
            <pc:sldMk cId="3453515768" sldId="257"/>
            <ac:graphicFrameMk id="71" creationId="{7E05F6B8-0D15-604A-A57C-250765EA65CF}"/>
          </ac:graphicFrameMkLst>
        </pc:graphicFrameChg>
        <pc:picChg chg="mod">
          <ac:chgData name="Rob Kravec" userId="3cc3a7a0-d7ab-414e-9bb4-f9d5620c5577" providerId="ADAL" clId="{42851352-EBD8-674E-B16E-0BE7C62A90DB}" dt="2022-01-04T16:10:59.352" v="83" actId="1038"/>
          <ac:picMkLst>
            <pc:docMk/>
            <pc:sldMk cId="3453515768" sldId="257"/>
            <ac:picMk id="78" creationId="{FB406B64-3485-E048-87FA-38F9F4F8BE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94F93-108E-2846-97CF-D82003E4ACD1}" type="datetimeFigureOut">
              <a:rPr lang="en-US" smtClean="0"/>
              <a:t>1/4/22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2199B-C5F8-214F-A36D-C8ABA4232F46}" type="slidenum">
              <a:rPr lang="en-US" smtClean="0"/>
              <a:t>‹#›</a:t>
            </a:fld>
            <a:endParaRPr lang="en-US"/>
          </a:p>
        </p:txBody>
      </p:sp>
    </p:spTree>
    <p:extLst>
      <p:ext uri="{BB962C8B-B14F-4D97-AF65-F5344CB8AC3E}">
        <p14:creationId xmlns:p14="http://schemas.microsoft.com/office/powerpoint/2010/main" val="2754488361"/>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2199B-C5F8-214F-A36D-C8ABA4232F46}" type="slidenum">
              <a:rPr lang="en-US" smtClean="0"/>
              <a:t>1</a:t>
            </a:fld>
            <a:endParaRPr lang="en-US"/>
          </a:p>
        </p:txBody>
      </p:sp>
    </p:spTree>
    <p:extLst>
      <p:ext uri="{BB962C8B-B14F-4D97-AF65-F5344CB8AC3E}">
        <p14:creationId xmlns:p14="http://schemas.microsoft.com/office/powerpoint/2010/main" val="2153786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4F6142C-AD70-034D-A1C4-8E96D5F53370}" type="datetimeFigureOut">
              <a:rPr lang="en-US" smtClean="0"/>
              <a:t>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21028135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6142C-AD70-034D-A1C4-8E96D5F53370}" type="datetimeFigureOut">
              <a:rPr lang="en-US" smtClean="0"/>
              <a:t>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355041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6142C-AD70-034D-A1C4-8E96D5F53370}" type="datetimeFigureOut">
              <a:rPr lang="en-US" smtClean="0"/>
              <a:t>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20653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6142C-AD70-034D-A1C4-8E96D5F53370}" type="datetimeFigureOut">
              <a:rPr lang="en-US" smtClean="0"/>
              <a:t>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45063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4F6142C-AD70-034D-A1C4-8E96D5F53370}" type="datetimeFigureOut">
              <a:rPr lang="en-US" smtClean="0"/>
              <a:t>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42682570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90750" y="12662611"/>
            <a:ext cx="15782510"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817938" y="12662611"/>
            <a:ext cx="15794477"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4F6142C-AD70-034D-A1C4-8E96D5F53370}" type="datetimeFigureOut">
              <a:rPr lang="en-US" smtClean="0"/>
              <a:t>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408767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tx2"/>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tx2"/>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7" name="Date Placeholder 6"/>
          <p:cNvSpPr>
            <a:spLocks noGrp="1"/>
          </p:cNvSpPr>
          <p:nvPr>
            <p:ph type="dt" sz="half" idx="10"/>
          </p:nvPr>
        </p:nvSpPr>
        <p:spPr/>
        <p:txBody>
          <a:bodyPr/>
          <a:lstStyle/>
          <a:p>
            <a:fld id="{44F6142C-AD70-034D-A1C4-8E96D5F53370}" type="datetimeFigureOut">
              <a:rPr lang="en-US" smtClean="0"/>
              <a:t>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9FC-0278-E947-9FC9-191187A348B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6750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6142C-AD70-034D-A1C4-8E96D5F53370}" type="datetimeFigureOut">
              <a:rPr lang="en-US" smtClean="0"/>
              <a:t>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141294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6142C-AD70-034D-A1C4-8E96D5F53370}" type="datetimeFigureOut">
              <a:rPr lang="en-US" smtClean="0"/>
              <a:t>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240228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1945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9" name="Date Placeholder 8"/>
          <p:cNvSpPr>
            <a:spLocks noGrp="1"/>
          </p:cNvSpPr>
          <p:nvPr>
            <p:ph type="dt" sz="half" idx="10"/>
          </p:nvPr>
        </p:nvSpPr>
        <p:spPr/>
        <p:txBody>
          <a:bodyPr/>
          <a:lstStyle/>
          <a:p>
            <a:fld id="{44F6142C-AD70-034D-A1C4-8E96D5F53370}" type="datetimeFigureOut">
              <a:rPr lang="en-US" smtClean="0"/>
              <a:t>1/4/22</a:t>
            </a:fld>
            <a:endParaRPr lang="en-US"/>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140031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21945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45603" y="0"/>
            <a:ext cx="21967550" cy="32918400"/>
          </a:xfrm>
          <a:solidFill>
            <a:schemeClr val="bg1"/>
          </a:solidFill>
        </p:spPr>
        <p:txBody>
          <a:bodyPr anchor="t"/>
          <a:lstStyle>
            <a:lvl1pPr marL="0" indent="0">
              <a:buNone/>
              <a:defRPr sz="15360">
                <a:solidFill>
                  <a:schemeClr val="tx1"/>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4F6142C-AD70-034D-A1C4-8E96D5F53370}" type="datetimeFigureOut">
              <a:rPr lang="en-US" smtClean="0"/>
              <a:t>1/4/22</a:t>
            </a:fld>
            <a:endParaRPr lang="en-US"/>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355B69FC-0278-E947-9FC9-191187A348B6}" type="slidenum">
              <a:rPr lang="en-US" smtClean="0"/>
              <a:t>‹#›</a:t>
            </a:fld>
            <a:endParaRPr lang="en-US"/>
          </a:p>
        </p:txBody>
      </p:sp>
    </p:spTree>
    <p:extLst>
      <p:ext uri="{BB962C8B-B14F-4D97-AF65-F5344CB8AC3E}">
        <p14:creationId xmlns:p14="http://schemas.microsoft.com/office/powerpoint/2010/main" val="118898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09018" y="4630522"/>
            <a:ext cx="28501224" cy="5705856"/>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fld id="{44F6142C-AD70-034D-A1C4-8E96D5F53370}" type="datetimeFigureOut">
              <a:rPr lang="en-US" smtClean="0"/>
              <a:t>1/4/22</a:t>
            </a:fld>
            <a:endParaRPr lang="en-US"/>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355B69FC-0278-E947-9FC9-191187A348B6}" type="slidenum">
              <a:rPr lang="en-US" smtClean="0"/>
              <a:t>‹#›</a:t>
            </a:fld>
            <a:endParaRPr lang="en-US"/>
          </a:p>
        </p:txBody>
      </p:sp>
    </p:spTree>
    <p:extLst>
      <p:ext uri="{BB962C8B-B14F-4D97-AF65-F5344CB8AC3E}">
        <p14:creationId xmlns:p14="http://schemas.microsoft.com/office/powerpoint/2010/main" val="60963758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defTabSz="4389120" rtl="0" eaLnBrk="1" latinLnBrk="0" hangingPunct="1">
        <a:lnSpc>
          <a:spcPct val="90000"/>
        </a:lnSpc>
        <a:spcBef>
          <a:spcPct val="0"/>
        </a:spcBef>
        <a:buNone/>
        <a:defRPr sz="12480" kern="1200" cap="all" spc="960" baseline="0">
          <a:solidFill>
            <a:schemeClr val="tx1">
              <a:lumMod val="85000"/>
              <a:lumOff val="15000"/>
            </a:schemeClr>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C93B9A0-79D3-FD46-B087-CF016354CB01}"/>
              </a:ext>
            </a:extLst>
          </p:cNvPr>
          <p:cNvSpPr/>
          <p:nvPr/>
        </p:nvSpPr>
        <p:spPr>
          <a:xfrm>
            <a:off x="4445000" y="508000"/>
            <a:ext cx="35001200" cy="2794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Logo, company name&#10;&#10;Description automatically generated">
            <a:extLst>
              <a:ext uri="{FF2B5EF4-FFF2-40B4-BE49-F238E27FC236}">
                <a16:creationId xmlns:a16="http://schemas.microsoft.com/office/drawing/2014/main" id="{45B00C8C-7CE1-BA45-B2B1-DB147B4C42D1}"/>
              </a:ext>
            </a:extLst>
          </p:cNvPr>
          <p:cNvPicPr>
            <a:picLocks noChangeAspect="1"/>
          </p:cNvPicPr>
          <p:nvPr/>
        </p:nvPicPr>
        <p:blipFill>
          <a:blip r:embed="rId3"/>
          <a:stretch>
            <a:fillRect/>
          </a:stretch>
        </p:blipFill>
        <p:spPr>
          <a:xfrm>
            <a:off x="40398700" y="635000"/>
            <a:ext cx="2540000" cy="2540000"/>
          </a:xfrm>
          <a:prstGeom prst="rect">
            <a:avLst/>
          </a:prstGeom>
        </p:spPr>
      </p:pic>
      <p:pic>
        <p:nvPicPr>
          <p:cNvPr id="12" name="Picture 11">
            <a:extLst>
              <a:ext uri="{FF2B5EF4-FFF2-40B4-BE49-F238E27FC236}">
                <a16:creationId xmlns:a16="http://schemas.microsoft.com/office/drawing/2014/main" id="{19651260-0CCF-B245-B1E4-C8D3651B4DDD}"/>
              </a:ext>
            </a:extLst>
          </p:cNvPr>
          <p:cNvPicPr>
            <a:picLocks noChangeAspect="1"/>
          </p:cNvPicPr>
          <p:nvPr/>
        </p:nvPicPr>
        <p:blipFill>
          <a:blip r:embed="rId4"/>
          <a:stretch>
            <a:fillRect/>
          </a:stretch>
        </p:blipFill>
        <p:spPr>
          <a:xfrm>
            <a:off x="952500" y="635000"/>
            <a:ext cx="2540000" cy="2540000"/>
          </a:xfrm>
          <a:prstGeom prst="rect">
            <a:avLst/>
          </a:prstGeom>
        </p:spPr>
      </p:pic>
      <p:grpSp>
        <p:nvGrpSpPr>
          <p:cNvPr id="15" name="Group 14">
            <a:extLst>
              <a:ext uri="{FF2B5EF4-FFF2-40B4-BE49-F238E27FC236}">
                <a16:creationId xmlns:a16="http://schemas.microsoft.com/office/drawing/2014/main" id="{A9240F32-790A-F843-90F9-2DA18A3FE044}"/>
              </a:ext>
            </a:extLst>
          </p:cNvPr>
          <p:cNvGrpSpPr/>
          <p:nvPr/>
        </p:nvGrpSpPr>
        <p:grpSpPr>
          <a:xfrm>
            <a:off x="9474200" y="885736"/>
            <a:ext cx="24942800" cy="2038529"/>
            <a:chOff x="9474200" y="704671"/>
            <a:chExt cx="24942800" cy="2038529"/>
          </a:xfrm>
        </p:grpSpPr>
        <p:sp>
          <p:nvSpPr>
            <p:cNvPr id="13" name="TextBox 12">
              <a:extLst>
                <a:ext uri="{FF2B5EF4-FFF2-40B4-BE49-F238E27FC236}">
                  <a16:creationId xmlns:a16="http://schemas.microsoft.com/office/drawing/2014/main" id="{DBA44B08-13F8-9646-B494-7B223490144B}"/>
                </a:ext>
              </a:extLst>
            </p:cNvPr>
            <p:cNvSpPr txBox="1"/>
            <p:nvPr/>
          </p:nvSpPr>
          <p:spPr>
            <a:xfrm>
              <a:off x="9474200" y="704671"/>
              <a:ext cx="24942800" cy="1200329"/>
            </a:xfrm>
            <a:prstGeom prst="rect">
              <a:avLst/>
            </a:prstGeom>
            <a:noFill/>
          </p:spPr>
          <p:txBody>
            <a:bodyPr wrap="square" rtlCol="0">
              <a:spAutoFit/>
            </a:bodyPr>
            <a:lstStyle/>
            <a:p>
              <a:r>
                <a:rPr lang="en-US" sz="7200" dirty="0">
                  <a:solidFill>
                    <a:schemeClr val="bg1"/>
                  </a:solidFill>
                </a:rPr>
                <a:t>Predicting Coupon Acceptance Using Machine Learning Algorithms</a:t>
              </a:r>
            </a:p>
          </p:txBody>
        </p:sp>
        <p:sp>
          <p:nvSpPr>
            <p:cNvPr id="14" name="TextBox 13">
              <a:extLst>
                <a:ext uri="{FF2B5EF4-FFF2-40B4-BE49-F238E27FC236}">
                  <a16:creationId xmlns:a16="http://schemas.microsoft.com/office/drawing/2014/main" id="{D45CDF5C-B21E-F64B-906A-4418F4C5F0D0}"/>
                </a:ext>
              </a:extLst>
            </p:cNvPr>
            <p:cNvSpPr txBox="1"/>
            <p:nvPr/>
          </p:nvSpPr>
          <p:spPr>
            <a:xfrm>
              <a:off x="15709900" y="1905000"/>
              <a:ext cx="12471400" cy="838200"/>
            </a:xfrm>
            <a:prstGeom prst="rect">
              <a:avLst/>
            </a:prstGeom>
            <a:noFill/>
          </p:spPr>
          <p:txBody>
            <a:bodyPr wrap="square" rtlCol="0">
              <a:spAutoFit/>
            </a:bodyPr>
            <a:lstStyle/>
            <a:p>
              <a:r>
                <a:rPr lang="en-US" sz="4800" dirty="0">
                  <a:solidFill>
                    <a:schemeClr val="bg1"/>
                  </a:solidFill>
                </a:rPr>
                <a:t>Rob </a:t>
              </a:r>
              <a:r>
                <a:rPr lang="en-US" sz="4800" dirty="0" err="1">
                  <a:solidFill>
                    <a:schemeClr val="bg1"/>
                  </a:solidFill>
                </a:rPr>
                <a:t>Kravec</a:t>
              </a:r>
              <a:r>
                <a:rPr lang="en-US" sz="4800" dirty="0">
                  <a:solidFill>
                    <a:schemeClr val="bg1"/>
                  </a:solidFill>
                </a:rPr>
                <a:t>, Duke University, Statistical Science</a:t>
              </a:r>
            </a:p>
          </p:txBody>
        </p:sp>
      </p:grpSp>
      <p:sp>
        <p:nvSpPr>
          <p:cNvPr id="16" name="Rounded Rectangle 15">
            <a:extLst>
              <a:ext uri="{FF2B5EF4-FFF2-40B4-BE49-F238E27FC236}">
                <a16:creationId xmlns:a16="http://schemas.microsoft.com/office/drawing/2014/main" id="{BA24D42A-8D9A-E74B-ADBA-6A1BAD69602F}"/>
              </a:ext>
            </a:extLst>
          </p:cNvPr>
          <p:cNvSpPr/>
          <p:nvPr/>
        </p:nvSpPr>
        <p:spPr>
          <a:xfrm>
            <a:off x="952500" y="3962400"/>
            <a:ext cx="20637500" cy="4470400"/>
          </a:xfrm>
          <a:prstGeom prst="roundRect">
            <a:avLst>
              <a:gd name="adj" fmla="val 757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EF90251C-B28A-B243-8971-51E4695A718D}"/>
              </a:ext>
            </a:extLst>
          </p:cNvPr>
          <p:cNvSpPr/>
          <p:nvPr/>
        </p:nvSpPr>
        <p:spPr>
          <a:xfrm>
            <a:off x="22301200" y="3962399"/>
            <a:ext cx="20637500" cy="14516759"/>
          </a:xfrm>
          <a:prstGeom prst="roundRect">
            <a:avLst>
              <a:gd name="adj"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a:extLst>
              <a:ext uri="{FF2B5EF4-FFF2-40B4-BE49-F238E27FC236}">
                <a16:creationId xmlns:a16="http://schemas.microsoft.com/office/drawing/2014/main" id="{1D8B49B5-3CC5-9143-8E79-F6A213BEC231}"/>
              </a:ext>
            </a:extLst>
          </p:cNvPr>
          <p:cNvSpPr/>
          <p:nvPr/>
        </p:nvSpPr>
        <p:spPr>
          <a:xfrm>
            <a:off x="22301200" y="28956000"/>
            <a:ext cx="20637500" cy="345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EDE00A0D-0512-1242-91E3-107938D983D5}"/>
              </a:ext>
            </a:extLst>
          </p:cNvPr>
          <p:cNvSpPr/>
          <p:nvPr/>
        </p:nvSpPr>
        <p:spPr>
          <a:xfrm>
            <a:off x="952500" y="8897603"/>
            <a:ext cx="20637500" cy="5355079"/>
          </a:xfrm>
          <a:prstGeom prst="roundRect">
            <a:avLst>
              <a:gd name="adj" fmla="val 64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62346AE9-C48F-C34F-AF03-0ED82B1DF3DC}"/>
              </a:ext>
            </a:extLst>
          </p:cNvPr>
          <p:cNvSpPr/>
          <p:nvPr/>
        </p:nvSpPr>
        <p:spPr>
          <a:xfrm>
            <a:off x="952500" y="14717486"/>
            <a:ext cx="20637500" cy="17692914"/>
          </a:xfrm>
          <a:prstGeom prst="roundRect">
            <a:avLst>
              <a:gd name="adj" fmla="val 28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1100C309-0046-1142-A0C5-BC26EEB7AA50}"/>
              </a:ext>
            </a:extLst>
          </p:cNvPr>
          <p:cNvSpPr/>
          <p:nvPr/>
        </p:nvSpPr>
        <p:spPr>
          <a:xfrm>
            <a:off x="22301200" y="18958131"/>
            <a:ext cx="20637500" cy="9518897"/>
          </a:xfrm>
          <a:prstGeom prst="roundRect">
            <a:avLst>
              <a:gd name="adj" fmla="val 5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3DF09E3-8D80-BC41-9580-6040BBE7F6E8}"/>
              </a:ext>
            </a:extLst>
          </p:cNvPr>
          <p:cNvSpPr txBox="1"/>
          <p:nvPr/>
        </p:nvSpPr>
        <p:spPr>
          <a:xfrm>
            <a:off x="1199122" y="4111936"/>
            <a:ext cx="3193567" cy="707886"/>
          </a:xfrm>
          <a:prstGeom prst="rect">
            <a:avLst/>
          </a:prstGeom>
          <a:noFill/>
        </p:spPr>
        <p:txBody>
          <a:bodyPr wrap="none" rtlCol="0">
            <a:spAutoFit/>
          </a:bodyPr>
          <a:lstStyle/>
          <a:p>
            <a:r>
              <a:rPr lang="en-US" sz="4000" b="1" dirty="0">
                <a:solidFill>
                  <a:srgbClr val="0070C0"/>
                </a:solidFill>
              </a:rPr>
              <a:t>Introduction</a:t>
            </a:r>
          </a:p>
        </p:txBody>
      </p:sp>
      <p:sp>
        <p:nvSpPr>
          <p:cNvPr id="27" name="TextBox 26">
            <a:extLst>
              <a:ext uri="{FF2B5EF4-FFF2-40B4-BE49-F238E27FC236}">
                <a16:creationId xmlns:a16="http://schemas.microsoft.com/office/drawing/2014/main" id="{95512164-84F1-3D47-9DC5-03AA535D61A8}"/>
              </a:ext>
            </a:extLst>
          </p:cNvPr>
          <p:cNvSpPr txBox="1"/>
          <p:nvPr/>
        </p:nvSpPr>
        <p:spPr>
          <a:xfrm>
            <a:off x="1199122" y="4928862"/>
            <a:ext cx="19820284" cy="3323987"/>
          </a:xfrm>
          <a:prstGeom prst="rect">
            <a:avLst/>
          </a:prstGeom>
          <a:noFill/>
        </p:spPr>
        <p:txBody>
          <a:bodyPr wrap="square" rtlCol="0">
            <a:spAutoFit/>
          </a:bodyPr>
          <a:lstStyle/>
          <a:p>
            <a:r>
              <a:rPr lang="en-US" sz="3000" dirty="0"/>
              <a:t>This project utilized an </a:t>
            </a:r>
            <a:r>
              <a:rPr lang="en-US" sz="3000" b="1" dirty="0"/>
              <a:t>in-vehicle coupon recommendation data set</a:t>
            </a:r>
            <a:r>
              <a:rPr lang="en-US" sz="3000" dirty="0"/>
              <a:t>, which was generated via a survey on Amazon </a:t>
            </a:r>
          </a:p>
          <a:p>
            <a:r>
              <a:rPr lang="en-US" sz="3000" dirty="0"/>
              <a:t>Mechanical Turk [1]. In this survey, </a:t>
            </a:r>
            <a:r>
              <a:rPr lang="en-US" sz="3000" dirty="0" err="1"/>
              <a:t>Turkers</a:t>
            </a:r>
            <a:r>
              <a:rPr lang="en-US" sz="3000" dirty="0"/>
              <a:t> with high ratings (95% or above) were offered targeted "20% off" coupons to local businesses. Respondents who said they would drive to the coupon location "right away" or "later before the coupon expires" were marked as "Decision = 1", while users who answered "no, I do not want the coupon" were marked as "Decision = 0." Several user attributes (e.g., gender, age), contextual attributes (e.g., driving destination, time of day), and coupon attributes (e.g., time to expiry) were included in the data set, which contained 10,184 training observations and 2,500 test observations.  The challenge, then, was to try to </a:t>
            </a:r>
            <a:r>
              <a:rPr lang="en-US" sz="3000" b="1" dirty="0"/>
              <a:t>predict whether a given coupon had been accepted </a:t>
            </a:r>
            <a:r>
              <a:rPr lang="en-US" sz="3000" dirty="0"/>
              <a:t>based on the provided information.</a:t>
            </a:r>
          </a:p>
        </p:txBody>
      </p:sp>
      <p:sp>
        <p:nvSpPr>
          <p:cNvPr id="28" name="TextBox 27">
            <a:extLst>
              <a:ext uri="{FF2B5EF4-FFF2-40B4-BE49-F238E27FC236}">
                <a16:creationId xmlns:a16="http://schemas.microsoft.com/office/drawing/2014/main" id="{EF7369A3-F8B9-2D44-89FE-6AA28BE792C6}"/>
              </a:ext>
            </a:extLst>
          </p:cNvPr>
          <p:cNvSpPr txBox="1"/>
          <p:nvPr/>
        </p:nvSpPr>
        <p:spPr>
          <a:xfrm>
            <a:off x="1199122" y="8995628"/>
            <a:ext cx="11463203" cy="707886"/>
          </a:xfrm>
          <a:prstGeom prst="rect">
            <a:avLst/>
          </a:prstGeom>
          <a:noFill/>
        </p:spPr>
        <p:txBody>
          <a:bodyPr wrap="none" rtlCol="0">
            <a:spAutoFit/>
          </a:bodyPr>
          <a:lstStyle/>
          <a:p>
            <a:r>
              <a:rPr lang="en-US" sz="4000" b="1" dirty="0">
                <a:solidFill>
                  <a:srgbClr val="0070C0"/>
                </a:solidFill>
              </a:rPr>
              <a:t>Data preparation and exploratory data analysis</a:t>
            </a:r>
          </a:p>
        </p:txBody>
      </p:sp>
      <p:sp>
        <p:nvSpPr>
          <p:cNvPr id="30" name="TextBox 29">
            <a:extLst>
              <a:ext uri="{FF2B5EF4-FFF2-40B4-BE49-F238E27FC236}">
                <a16:creationId xmlns:a16="http://schemas.microsoft.com/office/drawing/2014/main" id="{A9998248-C439-4E44-BC36-21A66F6D4804}"/>
              </a:ext>
            </a:extLst>
          </p:cNvPr>
          <p:cNvSpPr txBox="1"/>
          <p:nvPr/>
        </p:nvSpPr>
        <p:spPr>
          <a:xfrm>
            <a:off x="1199122" y="9812554"/>
            <a:ext cx="13797764" cy="3323987"/>
          </a:xfrm>
          <a:prstGeom prst="rect">
            <a:avLst/>
          </a:prstGeom>
          <a:noFill/>
        </p:spPr>
        <p:txBody>
          <a:bodyPr wrap="square" rtlCol="0">
            <a:spAutoFit/>
          </a:bodyPr>
          <a:lstStyle/>
          <a:p>
            <a:r>
              <a:rPr lang="en-US" sz="3000" b="1" dirty="0"/>
              <a:t>Variable types:</a:t>
            </a:r>
            <a:r>
              <a:rPr lang="en-US" sz="3000" dirty="0"/>
              <a:t>  All variables were converted to categorical data types. None of the seemingly numeric features were continuous, nor did gaps between the discrete values of the variables have intuitive numerical meaning.</a:t>
            </a:r>
          </a:p>
          <a:p>
            <a:r>
              <a:rPr lang="en-US" sz="3000" b="1" dirty="0"/>
              <a:t>Missing data:</a:t>
            </a:r>
            <a:r>
              <a:rPr lang="en-US" sz="3000" dirty="0"/>
              <a:t> Missing values were simply replaced with the string “NA” to create an additional category (relevant for ~5% of training observations).</a:t>
            </a:r>
          </a:p>
          <a:p>
            <a:r>
              <a:rPr lang="en-US" sz="3000" b="1" dirty="0"/>
              <a:t>Feature engineering:</a:t>
            </a:r>
            <a:r>
              <a:rPr lang="en-US" sz="3000" dirty="0"/>
              <a:t> “</a:t>
            </a:r>
            <a:r>
              <a:rPr lang="en-US" sz="3000" dirty="0" err="1"/>
              <a:t>Coupon_category_rating</a:t>
            </a:r>
            <a:r>
              <a:rPr lang="en-US" sz="3000" dirty="0"/>
              <a:t>” was created to denote the frequency with which users attended establishments of the type offered in the coupon.</a:t>
            </a:r>
          </a:p>
        </p:txBody>
      </p:sp>
      <p:sp>
        <p:nvSpPr>
          <p:cNvPr id="31" name="TextBox 30">
            <a:extLst>
              <a:ext uri="{FF2B5EF4-FFF2-40B4-BE49-F238E27FC236}">
                <a16:creationId xmlns:a16="http://schemas.microsoft.com/office/drawing/2014/main" id="{B688D3A0-B345-3247-B795-995B9BA05B47}"/>
              </a:ext>
            </a:extLst>
          </p:cNvPr>
          <p:cNvSpPr txBox="1"/>
          <p:nvPr/>
        </p:nvSpPr>
        <p:spPr>
          <a:xfrm>
            <a:off x="1199122" y="14924939"/>
            <a:ext cx="2254143" cy="707886"/>
          </a:xfrm>
          <a:prstGeom prst="rect">
            <a:avLst/>
          </a:prstGeom>
          <a:noFill/>
        </p:spPr>
        <p:txBody>
          <a:bodyPr wrap="none" rtlCol="0">
            <a:spAutoFit/>
          </a:bodyPr>
          <a:lstStyle/>
          <a:p>
            <a:r>
              <a:rPr lang="en-US" sz="4000" b="1" dirty="0">
                <a:solidFill>
                  <a:srgbClr val="0070C0"/>
                </a:solidFill>
              </a:rPr>
              <a:t>Methods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987122-EC86-4441-A88B-7BAA82DACD2A}"/>
                  </a:ext>
                </a:extLst>
              </p:cNvPr>
              <p:cNvSpPr txBox="1"/>
              <p:nvPr/>
            </p:nvSpPr>
            <p:spPr>
              <a:xfrm>
                <a:off x="1199122" y="15741865"/>
                <a:ext cx="19820284" cy="17208365"/>
              </a:xfrm>
              <a:prstGeom prst="rect">
                <a:avLst/>
              </a:prstGeom>
              <a:noFill/>
            </p:spPr>
            <p:txBody>
              <a:bodyPr wrap="square" rtlCol="0">
                <a:spAutoFit/>
              </a:bodyPr>
              <a:lstStyle/>
              <a:p>
                <a:r>
                  <a:rPr lang="en-US" sz="3000" dirty="0"/>
                  <a:t>Four different algorithms were considered for this prediction task: Support Vector Machines (SVM), Random Forest, AdaBoost, and </a:t>
                </a:r>
                <a:r>
                  <a:rPr lang="en-US" sz="3000" dirty="0" err="1"/>
                  <a:t>XGBoost</a:t>
                </a:r>
                <a:r>
                  <a:rPr lang="en-US" sz="3000" dirty="0"/>
                  <a:t>. </a:t>
                </a:r>
              </a:p>
              <a:p>
                <a:endParaRPr lang="en-US" sz="3000" dirty="0"/>
              </a:p>
              <a:p>
                <a:r>
                  <a:rPr lang="en-US" sz="3000" b="1" dirty="0"/>
                  <a:t>Support Vector Machines (SVM)</a:t>
                </a:r>
                <a:r>
                  <a:rPr lang="en-US" sz="3000" dirty="0"/>
                  <a:t> aim to minimize the penalty (hinge loss) from points being too close to or on the wrong side of the constructed decision boundaries. In this project, a Gaussian kernel was used, which creates decision boundaries by centering a Gaussian distribution on each data point. The </a:t>
                </a:r>
                <a14:m>
                  <m:oMath xmlns:m="http://schemas.openxmlformats.org/officeDocument/2006/math">
                    <m:sSup>
                      <m:sSupPr>
                        <m:ctrlPr>
                          <a:rPr lang="en-US" sz="3000" i="1" smtClean="0">
                            <a:latin typeface="Cambria Math" panose="02040503050406030204" pitchFamily="18" charset="0"/>
                            <a:ea typeface="Cambria Math" panose="02040503050406030204" pitchFamily="18" charset="0"/>
                          </a:rPr>
                        </m:ctrlPr>
                      </m:sSupPr>
                      <m:e>
                        <m:r>
                          <a:rPr lang="en-US" sz="3000" i="1" smtClean="0">
                            <a:latin typeface="Cambria Math" panose="02040503050406030204" pitchFamily="18" charset="0"/>
                            <a:ea typeface="Cambria Math" panose="02040503050406030204" pitchFamily="18" charset="0"/>
                          </a:rPr>
                          <m:t>𝜎</m:t>
                        </m:r>
                      </m:e>
                      <m:sup>
                        <m:r>
                          <a:rPr lang="en-US" sz="3000" b="0" i="1" smtClean="0">
                            <a:latin typeface="Cambria Math" panose="02040503050406030204" pitchFamily="18" charset="0"/>
                            <a:ea typeface="Cambria Math" panose="02040503050406030204" pitchFamily="18" charset="0"/>
                          </a:rPr>
                          <m:t>2</m:t>
                        </m:r>
                      </m:sup>
                    </m:sSup>
                  </m:oMath>
                </a14:m>
                <a:r>
                  <a:rPr lang="en-US" sz="3000" dirty="0"/>
                  <a:t> parameter defines the shape of the Gaussian distribution, where a value of </a:t>
                </a:r>
                <a14:m>
                  <m:oMath xmlns:m="http://schemas.openxmlformats.org/officeDocument/2006/math">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𝜎</m:t>
                        </m:r>
                      </m:e>
                      <m:sup>
                        <m:r>
                          <a:rPr lang="en-US" sz="3000" i="1">
                            <a:latin typeface="Cambria Math" panose="02040503050406030204" pitchFamily="18" charset="0"/>
                            <a:ea typeface="Cambria Math" panose="02040503050406030204" pitchFamily="18" charset="0"/>
                          </a:rPr>
                          <m:t>2</m:t>
                        </m:r>
                      </m:sup>
                    </m:sSup>
                  </m:oMath>
                </a14:m>
                <a:r>
                  <a:rPr lang="en-US" sz="3000" dirty="0"/>
                  <a:t> that is too small will overfit the data, and a value of </a:t>
                </a:r>
                <a14:m>
                  <m:oMath xmlns:m="http://schemas.openxmlformats.org/officeDocument/2006/math">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𝜎</m:t>
                        </m:r>
                      </m:e>
                      <m:sup>
                        <m:r>
                          <a:rPr lang="en-US" sz="3000" i="1">
                            <a:latin typeface="Cambria Math" panose="02040503050406030204" pitchFamily="18" charset="0"/>
                            <a:ea typeface="Cambria Math" panose="02040503050406030204" pitchFamily="18" charset="0"/>
                          </a:rPr>
                          <m:t>2</m:t>
                        </m:r>
                      </m:sup>
                    </m:sSup>
                  </m:oMath>
                </a14:m>
                <a:r>
                  <a:rPr lang="en-US" sz="3000" dirty="0"/>
                  <a:t> that is too large will underfit [2,3].</a:t>
                </a:r>
              </a:p>
              <a:p>
                <a:endParaRPr lang="en-US" sz="3000" b="1" dirty="0"/>
              </a:p>
              <a:p>
                <a:r>
                  <a:rPr lang="en-US" sz="3000" b="1" dirty="0"/>
                  <a:t>Random Forest:</a:t>
                </a:r>
                <a:r>
                  <a:rPr lang="en-US" sz="3000" dirty="0"/>
                  <a:t> To fit each tree within a Random Forest, a bootstrap sample equivalent in size to the original data set is drawn. In creating a tree, only m out of p of the possible predictors is considered at each split, and the tree is grown until a minimum number of observations is present at each leaf. In the package used for this project, CART trees are used as the base estimator, meaning that Gini index is used as the splitting criteria. Additionally, m is defined as </a:t>
                </a:r>
                <a14:m>
                  <m:oMath xmlns:m="http://schemas.openxmlformats.org/officeDocument/2006/math">
                    <m:r>
                      <a:rPr lang="en-US" sz="300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𝑝</m:t>
                    </m:r>
                  </m:oMath>
                </a14:m>
                <a:r>
                  <a:rPr lang="en-US" sz="3000" dirty="0"/>
                  <a:t>, and the minimum number of observations in a leaf is 1. Predictions are made based on majority vote, and the number of trees is the main hyperparameter to be tuned [2,4].</a:t>
                </a:r>
                <a:endParaRPr lang="en-US" sz="3200" dirty="0"/>
              </a:p>
              <a:p>
                <a:r>
                  <a:rPr lang="en-US" sz="3000" dirty="0"/>
                  <a:t> </a:t>
                </a:r>
                <a:endParaRPr lang="en-US" sz="3000" b="1" dirty="0"/>
              </a:p>
              <a:p>
                <a:r>
                  <a:rPr lang="en-US" sz="3000" b="1" dirty="0"/>
                  <a:t>AdaBoost:</a:t>
                </a:r>
                <a:r>
                  <a:rPr lang="en-US" sz="3000" dirty="0"/>
                  <a:t> In general, boosting seeks to address the challenge of turning a “weak learning algorithm” into a “strong learning algorithm.” At each AdaBoost iteration, the algorithm assigns higher weights to data points that have been classified incorrectly so that these misclassified observations will be emphasized during the next iteration. Additionally, the contribution of each weak classifier to the final prediction is based on its training prediction accuracy. Typically, decision trees are used as the weak classifiers in AdaBoost, and for this project, CART decision trees were used. Both the number of trees and the depth of each tree are hyperparameters that need to be tuned for the AdaBoost algorithm [2,5]. </a:t>
                </a:r>
              </a:p>
              <a:p>
                <a:endParaRPr lang="en-US" sz="3000" b="1" dirty="0"/>
              </a:p>
              <a:p>
                <a:r>
                  <a:rPr lang="en-US" sz="3000" b="1" dirty="0" err="1"/>
                  <a:t>XGBoost</a:t>
                </a:r>
                <a:r>
                  <a:rPr lang="en-US" sz="3000" b="1" dirty="0"/>
                  <a:t> </a:t>
                </a:r>
                <a:r>
                  <a:rPr lang="en-US" sz="3000" dirty="0"/>
                  <a:t>is another boosting algorithm that aims to turn a weak learning algorithm into a strong learning algorithm.  To highlight a few of the main differences between </a:t>
                </a:r>
                <a:r>
                  <a:rPr lang="en-US" sz="3000" dirty="0" err="1"/>
                  <a:t>XGBoost</a:t>
                </a:r>
                <a:r>
                  <a:rPr lang="en-US" sz="3000" dirty="0"/>
                  <a:t> and AdaBoost:  (a) The weak classifier in iteration t of </a:t>
                </a:r>
                <a:r>
                  <a:rPr lang="en-US" sz="3000" dirty="0" err="1"/>
                  <a:t>XGBoost</a:t>
                </a:r>
                <a:r>
                  <a:rPr lang="en-US" sz="3000" dirty="0"/>
                  <a:t> is built off the residuals of the weak classifier in iteration t-1. (b) </a:t>
                </a:r>
                <a:r>
                  <a:rPr lang="en-US" sz="3000" dirty="0" err="1"/>
                  <a:t>XGBoost</a:t>
                </a:r>
                <a:r>
                  <a:rPr lang="en-US" sz="3000" dirty="0"/>
                  <a:t> seeks to minimize the logistic loss, while AdaBoost seeks to minimize the exponential loss. (c) In </a:t>
                </a:r>
                <a:r>
                  <a:rPr lang="en-US" sz="3000" dirty="0" err="1"/>
                  <a:t>XGBoost</a:t>
                </a:r>
                <a:r>
                  <a:rPr lang="en-US" sz="3000" dirty="0"/>
                  <a:t>, the learning rate determines how much each new weak classifier contributes to the final model and is typically the same for all weak classifiers. The number </a:t>
                </a:r>
              </a:p>
              <a:p>
                <a:r>
                  <a:rPr lang="en-US" sz="3000" dirty="0"/>
                  <a:t>of trees, depth of each tree, and learning rate are all hyperparameters that need to be </a:t>
                </a:r>
              </a:p>
              <a:p>
                <a:r>
                  <a:rPr lang="en-US" sz="3000" dirty="0"/>
                  <a:t>tuned [2,6]. </a:t>
                </a:r>
              </a:p>
              <a:p>
                <a:endParaRPr lang="en-US" sz="3000" dirty="0"/>
              </a:p>
              <a:p>
                <a:r>
                  <a:rPr lang="en-US" sz="3000" dirty="0"/>
                  <a:t>For SVM and Random Forest, a simple 10-fold cross-validation scheme was used to tune </a:t>
                </a:r>
              </a:p>
              <a:p>
                <a:r>
                  <a:rPr lang="en-US" sz="3000" dirty="0"/>
                  <a:t>a single hyperparameter. Figure 2 shows the results for SVM as an illustration of the</a:t>
                </a:r>
              </a:p>
              <a:p>
                <a:r>
                  <a:rPr lang="en-US" sz="3000" dirty="0"/>
                  <a:t>process. For AdaBoost, grid search cross-validation was employed to tune two </a:t>
                </a:r>
              </a:p>
              <a:p>
                <a:r>
                  <a:rPr lang="en-US" sz="3000" dirty="0"/>
                  <a:t>hyperparameters. Given that three different hyperparameters were tuned for </a:t>
                </a:r>
                <a:r>
                  <a:rPr lang="en-US" sz="3000" dirty="0" err="1"/>
                  <a:t>XGBoost</a:t>
                </a:r>
                <a:r>
                  <a:rPr lang="en-US" sz="3000" dirty="0"/>
                  <a:t>, </a:t>
                </a:r>
              </a:p>
              <a:p>
                <a:r>
                  <a:rPr lang="en-US" sz="3000" dirty="0"/>
                  <a:t>a randomized search cross-validation was utilized, testing 500 different combinations.</a:t>
                </a:r>
              </a:p>
              <a:p>
                <a:endParaRPr lang="en-US" sz="3000" b="1" dirty="0"/>
              </a:p>
            </p:txBody>
          </p:sp>
        </mc:Choice>
        <mc:Fallback xmlns="">
          <p:sp>
            <p:nvSpPr>
              <p:cNvPr id="33" name="TextBox 32">
                <a:extLst>
                  <a:ext uri="{FF2B5EF4-FFF2-40B4-BE49-F238E27FC236}">
                    <a16:creationId xmlns:a16="http://schemas.microsoft.com/office/drawing/2014/main" id="{E5987122-EC86-4441-A88B-7BAA82DACD2A}"/>
                  </a:ext>
                </a:extLst>
              </p:cNvPr>
              <p:cNvSpPr txBox="1">
                <a:spLocks noRot="1" noChangeAspect="1" noMove="1" noResize="1" noEditPoints="1" noAdjustHandles="1" noChangeArrowheads="1" noChangeShapeType="1" noTextEdit="1"/>
              </p:cNvSpPr>
              <p:nvPr/>
            </p:nvSpPr>
            <p:spPr>
              <a:xfrm>
                <a:off x="1199122" y="15741865"/>
                <a:ext cx="19820284" cy="17208365"/>
              </a:xfrm>
              <a:prstGeom prst="rect">
                <a:avLst/>
              </a:prstGeom>
              <a:blipFill>
                <a:blip r:embed="rId5"/>
                <a:stretch>
                  <a:fillRect l="-704" t="-369" r="-576"/>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15ED69E9-F874-3D4F-ADEA-91D58E51A6EA}"/>
              </a:ext>
            </a:extLst>
          </p:cNvPr>
          <p:cNvSpPr txBox="1"/>
          <p:nvPr/>
        </p:nvSpPr>
        <p:spPr>
          <a:xfrm>
            <a:off x="22636722" y="4111936"/>
            <a:ext cx="7484293" cy="707886"/>
          </a:xfrm>
          <a:prstGeom prst="rect">
            <a:avLst/>
          </a:prstGeom>
          <a:noFill/>
        </p:spPr>
        <p:txBody>
          <a:bodyPr wrap="none" rtlCol="0">
            <a:spAutoFit/>
          </a:bodyPr>
          <a:lstStyle/>
          <a:p>
            <a:r>
              <a:rPr lang="en-US" sz="4000" b="1" dirty="0">
                <a:solidFill>
                  <a:srgbClr val="0070C0"/>
                </a:solidFill>
              </a:rPr>
              <a:t>Summary of prediction results</a:t>
            </a:r>
          </a:p>
        </p:txBody>
      </p:sp>
      <p:sp>
        <p:nvSpPr>
          <p:cNvPr id="36" name="TextBox 35">
            <a:extLst>
              <a:ext uri="{FF2B5EF4-FFF2-40B4-BE49-F238E27FC236}">
                <a16:creationId xmlns:a16="http://schemas.microsoft.com/office/drawing/2014/main" id="{AF2437D2-DA27-5146-9682-431E6619D4BD}"/>
              </a:ext>
            </a:extLst>
          </p:cNvPr>
          <p:cNvSpPr txBox="1"/>
          <p:nvPr/>
        </p:nvSpPr>
        <p:spPr>
          <a:xfrm>
            <a:off x="22636722" y="4928862"/>
            <a:ext cx="20055356" cy="13942278"/>
          </a:xfrm>
          <a:prstGeom prst="rect">
            <a:avLst/>
          </a:prstGeom>
          <a:noFill/>
        </p:spPr>
        <p:txBody>
          <a:bodyPr wrap="square" rtlCol="0">
            <a:spAutoFit/>
          </a:bodyPr>
          <a:lstStyle/>
          <a:p>
            <a:r>
              <a:rPr lang="en-US" sz="3000" dirty="0"/>
              <a:t>Table 1 provides a summary of tuned </a:t>
            </a:r>
          </a:p>
          <a:p>
            <a:r>
              <a:rPr lang="en-US" sz="3000" dirty="0"/>
              <a:t>hyperparameters, training error, and test error </a:t>
            </a:r>
          </a:p>
          <a:p>
            <a:r>
              <a:rPr lang="en-US" sz="3000" dirty="0"/>
              <a:t>for the four algorithms discussed in the Methods </a:t>
            </a:r>
          </a:p>
          <a:p>
            <a:r>
              <a:rPr lang="en-US" sz="3000" dirty="0"/>
              <a:t>section. </a:t>
            </a:r>
            <a:r>
              <a:rPr lang="en-US" sz="3000" b="1" dirty="0"/>
              <a:t>Of note, the SVM model achieved </a:t>
            </a:r>
          </a:p>
          <a:p>
            <a:r>
              <a:rPr lang="en-US" sz="3000" b="1" dirty="0"/>
              <a:t>the highest training (77.13%) and test </a:t>
            </a:r>
          </a:p>
          <a:p>
            <a:r>
              <a:rPr lang="en-US" sz="3000" b="1" dirty="0"/>
              <a:t>(76.68%) accuracy</a:t>
            </a:r>
            <a:r>
              <a:rPr lang="en-US" sz="3000" dirty="0"/>
              <a:t>, followed closely by </a:t>
            </a:r>
          </a:p>
          <a:p>
            <a:r>
              <a:rPr lang="en-US" sz="3000" dirty="0" err="1"/>
              <a:t>XGBoost</a:t>
            </a:r>
            <a:r>
              <a:rPr lang="en-US" sz="3000" dirty="0"/>
              <a:t> (76.53%, 76.28%).  All algorithms </a:t>
            </a:r>
          </a:p>
          <a:p>
            <a:r>
              <a:rPr lang="en-US" sz="3000" dirty="0"/>
              <a:t>produced models that generated accuracy values </a:t>
            </a:r>
          </a:p>
          <a:p>
            <a:r>
              <a:rPr lang="en-US" sz="3000" dirty="0"/>
              <a:t>within a range of 2.5 percentage points on both </a:t>
            </a:r>
          </a:p>
          <a:p>
            <a:r>
              <a:rPr lang="en-US" sz="3000" dirty="0"/>
              <a:t>training (74.81% - 77.13%) and test </a:t>
            </a:r>
          </a:p>
          <a:p>
            <a:r>
              <a:rPr lang="en-US" sz="3000" dirty="0"/>
              <a:t>(74.24% - 76.68%) sets.  </a:t>
            </a:r>
          </a:p>
          <a:p>
            <a:endParaRPr lang="en-US" sz="3000" dirty="0"/>
          </a:p>
          <a:p>
            <a:r>
              <a:rPr lang="en-US" sz="3000" dirty="0"/>
              <a:t>To further improve predictive accuracy, ensembles of multiple models were considered. First, predicted values were compared between algorithms to determine whether there existed a significant enough difference in predictions to expect a performance improvement from aggregating predictions. For each pair of algorithms considered, 200-300 out of 2,500 test set predictions were different, suggesting a moderate opportunity for different algorithms to correct each others' faults.</a:t>
            </a:r>
          </a:p>
          <a:p>
            <a:endParaRPr lang="en-US" sz="3000" dirty="0"/>
          </a:p>
          <a:p>
            <a:r>
              <a:rPr lang="en-US" sz="3000" dirty="0"/>
              <a:t>The best models for each algorithm were used to predict probabilities of test observations belonging to each class, as opposed to simply predicting a 0 or 1 label. It was observed that nearly all predicted probabilities for AdaBoost were within 0.01 of 0.5 (see Figure 3).  As a result, predicted probabilities for all </a:t>
            </a:r>
          </a:p>
          <a:p>
            <a:r>
              <a:rPr lang="en-US" sz="3000" dirty="0"/>
              <a:t>models were calibrated using the </a:t>
            </a:r>
            <a:r>
              <a:rPr lang="en-US" sz="3000" dirty="0" err="1"/>
              <a:t>CalibratedClassifierCV</a:t>
            </a:r>
            <a:r>
              <a:rPr lang="en-US" sz="3000" dirty="0"/>
              <a:t> </a:t>
            </a:r>
          </a:p>
          <a:p>
            <a:r>
              <a:rPr lang="en-US" sz="3000" dirty="0"/>
              <a:t>function within scikit-learn [2]. </a:t>
            </a:r>
          </a:p>
          <a:p>
            <a:endParaRPr lang="en-US" sz="3000" dirty="0"/>
          </a:p>
          <a:p>
            <a:r>
              <a:rPr lang="en-US" sz="3000" dirty="0"/>
              <a:t>While numerous combinations of algorithms </a:t>
            </a:r>
          </a:p>
          <a:p>
            <a:r>
              <a:rPr lang="en-US" sz="3000" dirty="0"/>
              <a:t>were considered, a </a:t>
            </a:r>
            <a:r>
              <a:rPr lang="en-US" sz="3000" b="1" dirty="0"/>
              <a:t>simple average of calibrated predicted </a:t>
            </a:r>
          </a:p>
          <a:p>
            <a:r>
              <a:rPr lang="en-US" sz="3000" b="1" dirty="0"/>
              <a:t>probabilities between the SVM and </a:t>
            </a:r>
            <a:r>
              <a:rPr lang="en-US" sz="3000" b="1" dirty="0" err="1"/>
              <a:t>XGBoost</a:t>
            </a:r>
            <a:r>
              <a:rPr lang="en-US" sz="3000" b="1" dirty="0"/>
              <a:t> models </a:t>
            </a:r>
          </a:p>
          <a:p>
            <a:r>
              <a:rPr lang="en-US" sz="3000" b="1" dirty="0"/>
              <a:t>produced  the best observed test accuracy of 77.92%</a:t>
            </a:r>
            <a:r>
              <a:rPr lang="en-US" sz="3000" dirty="0"/>
              <a:t>, a </a:t>
            </a:r>
          </a:p>
          <a:p>
            <a:r>
              <a:rPr lang="en-US" sz="3000" dirty="0"/>
              <a:t>slight improvement over the accuracies of any of the individual </a:t>
            </a:r>
          </a:p>
          <a:p>
            <a:r>
              <a:rPr lang="en-US" sz="3000" dirty="0"/>
              <a:t>algorithms. </a:t>
            </a:r>
            <a:endParaRPr lang="en-US" sz="3000" dirty="0">
              <a:effectLst/>
            </a:endParaRPr>
          </a:p>
        </p:txBody>
      </p:sp>
      <p:sp>
        <p:nvSpPr>
          <p:cNvPr id="37" name="TextBox 36">
            <a:extLst>
              <a:ext uri="{FF2B5EF4-FFF2-40B4-BE49-F238E27FC236}">
                <a16:creationId xmlns:a16="http://schemas.microsoft.com/office/drawing/2014/main" id="{C48D165D-3408-1149-9B02-E31BF8B72376}"/>
              </a:ext>
            </a:extLst>
          </p:cNvPr>
          <p:cNvSpPr txBox="1"/>
          <p:nvPr/>
        </p:nvSpPr>
        <p:spPr>
          <a:xfrm>
            <a:off x="22636722" y="19196221"/>
            <a:ext cx="3702617" cy="707886"/>
          </a:xfrm>
          <a:prstGeom prst="rect">
            <a:avLst/>
          </a:prstGeom>
          <a:noFill/>
        </p:spPr>
        <p:txBody>
          <a:bodyPr wrap="none" rtlCol="0">
            <a:spAutoFit/>
          </a:bodyPr>
          <a:lstStyle/>
          <a:p>
            <a:r>
              <a:rPr lang="en-US" sz="4000" b="1" dirty="0">
                <a:solidFill>
                  <a:srgbClr val="0070C0"/>
                </a:solidFill>
              </a:rPr>
              <a:t>Model reliance</a:t>
            </a:r>
          </a:p>
        </p:txBody>
      </p:sp>
      <p:sp>
        <p:nvSpPr>
          <p:cNvPr id="39" name="TextBox 38">
            <a:extLst>
              <a:ext uri="{FF2B5EF4-FFF2-40B4-BE49-F238E27FC236}">
                <a16:creationId xmlns:a16="http://schemas.microsoft.com/office/drawing/2014/main" id="{79F904FF-1944-944E-A15B-0B1C181B104A}"/>
              </a:ext>
            </a:extLst>
          </p:cNvPr>
          <p:cNvSpPr txBox="1"/>
          <p:nvPr/>
        </p:nvSpPr>
        <p:spPr>
          <a:xfrm>
            <a:off x="22636722" y="20013147"/>
            <a:ext cx="20055356" cy="3323987"/>
          </a:xfrm>
          <a:prstGeom prst="rect">
            <a:avLst/>
          </a:prstGeom>
          <a:noFill/>
        </p:spPr>
        <p:txBody>
          <a:bodyPr wrap="square" rtlCol="0">
            <a:spAutoFit/>
          </a:bodyPr>
          <a:lstStyle/>
          <a:p>
            <a:r>
              <a:rPr lang="en-US" sz="3000" dirty="0"/>
              <a:t>In addition to computing model accuracy, it was of interest to determine </a:t>
            </a:r>
            <a:r>
              <a:rPr lang="en-US" sz="3000" b="1" dirty="0"/>
              <a:t>which variables were most "important" </a:t>
            </a:r>
            <a:r>
              <a:rPr lang="en-US" sz="3000" dirty="0"/>
              <a:t>for the best-performing models from each algorithm. Given that one-hot encoded data sets were used to train all models, a custom model reliance function was written to group relevant columns together (e.g., the "Bar" feature had become 5 one-hot encoded variables).  These groups of columns were then permuted in the test set, and test errors were calculated. Out of convenience (i.e., readily available scikit-learn functions), hinge loss was used for the SVM model reliance calculation, while logistic loss was used for all other algorithms. The five most important features for each algorithm are shown in Table 2. Note that </a:t>
            </a:r>
            <a:r>
              <a:rPr lang="en-US" sz="3000" b="1" dirty="0"/>
              <a:t>coupon category rating and coupon type appear in the top three for all algorithms.</a:t>
            </a:r>
          </a:p>
        </p:txBody>
      </p:sp>
      <p:sp>
        <p:nvSpPr>
          <p:cNvPr id="41" name="TextBox 40">
            <a:extLst>
              <a:ext uri="{FF2B5EF4-FFF2-40B4-BE49-F238E27FC236}">
                <a16:creationId xmlns:a16="http://schemas.microsoft.com/office/drawing/2014/main" id="{0A553995-42A7-2343-95B4-1603E4ED1C18}"/>
              </a:ext>
            </a:extLst>
          </p:cNvPr>
          <p:cNvSpPr txBox="1"/>
          <p:nvPr/>
        </p:nvSpPr>
        <p:spPr>
          <a:xfrm>
            <a:off x="22547822" y="29066002"/>
            <a:ext cx="5196615" cy="461665"/>
          </a:xfrm>
          <a:prstGeom prst="rect">
            <a:avLst/>
          </a:prstGeom>
          <a:noFill/>
        </p:spPr>
        <p:txBody>
          <a:bodyPr wrap="none" rtlCol="0">
            <a:spAutoFit/>
          </a:bodyPr>
          <a:lstStyle/>
          <a:p>
            <a:r>
              <a:rPr lang="en-US" sz="2400" b="1" dirty="0"/>
              <a:t>References and acknowledgements</a:t>
            </a:r>
          </a:p>
        </p:txBody>
      </p:sp>
      <p:sp>
        <p:nvSpPr>
          <p:cNvPr id="43" name="TextBox 42">
            <a:extLst>
              <a:ext uri="{FF2B5EF4-FFF2-40B4-BE49-F238E27FC236}">
                <a16:creationId xmlns:a16="http://schemas.microsoft.com/office/drawing/2014/main" id="{7193A699-B598-5848-9480-44732401B8E5}"/>
              </a:ext>
            </a:extLst>
          </p:cNvPr>
          <p:cNvSpPr txBox="1"/>
          <p:nvPr/>
        </p:nvSpPr>
        <p:spPr>
          <a:xfrm>
            <a:off x="22547822" y="29502267"/>
            <a:ext cx="20390878" cy="2862322"/>
          </a:xfrm>
          <a:prstGeom prst="rect">
            <a:avLst/>
          </a:prstGeom>
          <a:noFill/>
        </p:spPr>
        <p:txBody>
          <a:bodyPr wrap="square" rtlCol="0">
            <a:spAutoFit/>
          </a:bodyPr>
          <a:lstStyle/>
          <a:p>
            <a:r>
              <a:rPr lang="en-US" dirty="0"/>
              <a:t>This portfolio project was based on an end-of-semester Kaggle competition in Professor Cynthia Rudin's STA 671 course (Theory and Algorithms for Machine Learning, Fall 2021) and was advised by </a:t>
            </a:r>
          </a:p>
          <a:p>
            <a:r>
              <a:rPr lang="en-US" dirty="0"/>
              <a:t>Professor </a:t>
            </a:r>
            <a:r>
              <a:rPr lang="en-US" dirty="0" err="1"/>
              <a:t>Merlise</a:t>
            </a:r>
            <a:r>
              <a:rPr lang="en-US" dirty="0"/>
              <a:t> Clyde. </a:t>
            </a:r>
          </a:p>
          <a:p>
            <a:r>
              <a:rPr lang="en-US" dirty="0"/>
              <a:t>1. Wang, Tong, Cynthia Rudin, Finale Doshi-Velez, </a:t>
            </a:r>
            <a:r>
              <a:rPr lang="en-US" dirty="0" err="1"/>
              <a:t>Yimin</a:t>
            </a:r>
            <a:r>
              <a:rPr lang="en-US" dirty="0"/>
              <a:t> Liu, Erica </a:t>
            </a:r>
            <a:r>
              <a:rPr lang="en-US" dirty="0" err="1"/>
              <a:t>Klampfl</a:t>
            </a:r>
            <a:r>
              <a:rPr lang="en-US" dirty="0"/>
              <a:t>, and Perry </a:t>
            </a:r>
            <a:r>
              <a:rPr lang="en-US" dirty="0" err="1"/>
              <a:t>MacNeille</a:t>
            </a:r>
            <a:r>
              <a:rPr lang="en-US" dirty="0"/>
              <a:t>. 'A </a:t>
            </a:r>
            <a:r>
              <a:rPr lang="en-US" dirty="0" err="1"/>
              <a:t>bayesian</a:t>
            </a:r>
            <a:r>
              <a:rPr lang="en-US" dirty="0"/>
              <a:t> framework for learning rule sets for interpretable classification.' The Journal of Machine Learning Research 18, </a:t>
            </a:r>
          </a:p>
          <a:p>
            <a:r>
              <a:rPr lang="en-US" dirty="0"/>
              <a:t>	no. 1 (2017): 2357-2393.</a:t>
            </a:r>
          </a:p>
          <a:p>
            <a:r>
              <a:rPr lang="en-US" dirty="0"/>
              <a:t>2. </a:t>
            </a:r>
            <a:r>
              <a:rPr lang="en-US" dirty="0" err="1"/>
              <a:t>Pedregosa</a:t>
            </a:r>
            <a:r>
              <a:rPr lang="en-US" dirty="0"/>
              <a:t>, F. et al., 2011. Scikit-learn: Machine learning in Python. Journal of machine learning research, 12(Oct), pp.2825–2830.</a:t>
            </a:r>
          </a:p>
          <a:p>
            <a:r>
              <a:rPr lang="en-US" dirty="0"/>
              <a:t>3. </a:t>
            </a:r>
            <a:r>
              <a:rPr lang="en-US" dirty="0" err="1"/>
              <a:t>Vapnik</a:t>
            </a:r>
            <a:r>
              <a:rPr lang="en-US" dirty="0"/>
              <a:t>, V.N., </a:t>
            </a:r>
            <a:r>
              <a:rPr lang="en-US" dirty="0" err="1"/>
              <a:t>Chervonenkis</a:t>
            </a:r>
            <a:r>
              <a:rPr lang="en-US" dirty="0"/>
              <a:t>, A.Y; "On a class of algorithms of learning pattern recognition." Avtomat. </a:t>
            </a:r>
            <a:r>
              <a:rPr lang="en-US" dirty="0" err="1"/>
              <a:t>i</a:t>
            </a:r>
            <a:r>
              <a:rPr lang="en-US" dirty="0"/>
              <a:t> </a:t>
            </a:r>
            <a:r>
              <a:rPr lang="en-US" dirty="0" err="1"/>
              <a:t>Telemekh</a:t>
            </a:r>
            <a:r>
              <a:rPr lang="en-US" dirty="0"/>
              <a:t>. 25.6 (1964): 937.</a:t>
            </a:r>
          </a:p>
          <a:p>
            <a:r>
              <a:rPr lang="en-US" dirty="0"/>
              <a:t>4. Ho, T.K. (1995) Random Decision Forest. Proceedings of the 3rd International Conference on Document Analysis and Recognition, Montreal, 14-16 August 1995, 278-282.</a:t>
            </a:r>
          </a:p>
          <a:p>
            <a:r>
              <a:rPr lang="en-US" dirty="0"/>
              <a:t>5. Freund, Y, </a:t>
            </a:r>
            <a:r>
              <a:rPr lang="en-US" dirty="0" err="1"/>
              <a:t>Schapire</a:t>
            </a:r>
            <a:r>
              <a:rPr lang="en-US" dirty="0"/>
              <a:t>, R. "A Decision-Theoretic Generalization of On-Line Learning and an Application to Boosting." Journal of Computer and System Sciences. 1997. 119-13</a:t>
            </a:r>
          </a:p>
          <a:p>
            <a:r>
              <a:rPr lang="en-US" dirty="0"/>
              <a:t>6. Chen, T., &amp; </a:t>
            </a:r>
            <a:r>
              <a:rPr lang="en-US" dirty="0" err="1"/>
              <a:t>Guestrin</a:t>
            </a:r>
            <a:r>
              <a:rPr lang="en-US" dirty="0"/>
              <a:t>, C. (2016). </a:t>
            </a:r>
            <a:r>
              <a:rPr lang="en-US" dirty="0" err="1"/>
              <a:t>XGBoost</a:t>
            </a:r>
            <a:r>
              <a:rPr lang="en-US" dirty="0"/>
              <a:t>: A Scalable Tree Boosting System. In Proceedings of the 22nd ACM SIGKDD International Conference on Knowledge Discovery and Data Mining (pp. 785–794). New York, NY, </a:t>
            </a:r>
          </a:p>
          <a:p>
            <a:r>
              <a:rPr lang="en-US" dirty="0"/>
              <a:t>	USA: ACM. https://</a:t>
            </a:r>
            <a:r>
              <a:rPr lang="en-US" dirty="0" err="1"/>
              <a:t>doi.org</a:t>
            </a:r>
            <a:r>
              <a:rPr lang="en-US" dirty="0"/>
              <a:t>/10.1145/2939672.2939785</a:t>
            </a:r>
          </a:p>
        </p:txBody>
      </p:sp>
      <p:pic>
        <p:nvPicPr>
          <p:cNvPr id="63" name="Picture 62" descr="Chart, box and whisker chart&#10;&#10;Description automatically generated">
            <a:extLst>
              <a:ext uri="{FF2B5EF4-FFF2-40B4-BE49-F238E27FC236}">
                <a16:creationId xmlns:a16="http://schemas.microsoft.com/office/drawing/2014/main" id="{FAFAD241-63E3-8A4A-ACAA-756F75DD5E35}"/>
              </a:ext>
            </a:extLst>
          </p:cNvPr>
          <p:cNvPicPr>
            <a:picLocks noChangeAspect="1"/>
          </p:cNvPicPr>
          <p:nvPr/>
        </p:nvPicPr>
        <p:blipFill>
          <a:blip r:embed="rId6"/>
          <a:stretch>
            <a:fillRect/>
          </a:stretch>
        </p:blipFill>
        <p:spPr>
          <a:xfrm>
            <a:off x="15101206" y="28137088"/>
            <a:ext cx="5918200" cy="3860800"/>
          </a:xfrm>
          <a:prstGeom prst="rect">
            <a:avLst/>
          </a:prstGeom>
        </p:spPr>
      </p:pic>
      <p:pic>
        <p:nvPicPr>
          <p:cNvPr id="65" name="Picture 64" descr="Icon&#10;&#10;Description automatically generated">
            <a:extLst>
              <a:ext uri="{FF2B5EF4-FFF2-40B4-BE49-F238E27FC236}">
                <a16:creationId xmlns:a16="http://schemas.microsoft.com/office/drawing/2014/main" id="{DDE3CD19-DE75-7C4F-80C8-FA1C86590C00}"/>
              </a:ext>
            </a:extLst>
          </p:cNvPr>
          <p:cNvPicPr>
            <a:picLocks noChangeAspect="1"/>
          </p:cNvPicPr>
          <p:nvPr/>
        </p:nvPicPr>
        <p:blipFill>
          <a:blip r:embed="rId7"/>
          <a:stretch>
            <a:fillRect/>
          </a:stretch>
        </p:blipFill>
        <p:spPr>
          <a:xfrm>
            <a:off x="14783706" y="9164887"/>
            <a:ext cx="6235700" cy="4330700"/>
          </a:xfrm>
          <a:prstGeom prst="rect">
            <a:avLst/>
          </a:prstGeom>
        </p:spPr>
      </p:pic>
      <p:sp>
        <p:nvSpPr>
          <p:cNvPr id="67" name="TextBox 66">
            <a:extLst>
              <a:ext uri="{FF2B5EF4-FFF2-40B4-BE49-F238E27FC236}">
                <a16:creationId xmlns:a16="http://schemas.microsoft.com/office/drawing/2014/main" id="{0731B483-07B6-0C44-9999-2DB1B767DCA4}"/>
              </a:ext>
            </a:extLst>
          </p:cNvPr>
          <p:cNvSpPr txBox="1"/>
          <p:nvPr/>
        </p:nvSpPr>
        <p:spPr>
          <a:xfrm>
            <a:off x="1199122" y="13003214"/>
            <a:ext cx="19820284" cy="1015663"/>
          </a:xfrm>
          <a:prstGeom prst="rect">
            <a:avLst/>
          </a:prstGeom>
          <a:noFill/>
        </p:spPr>
        <p:txBody>
          <a:bodyPr wrap="square" rtlCol="0">
            <a:spAutoFit/>
          </a:bodyPr>
          <a:lstStyle/>
          <a:p>
            <a:r>
              <a:rPr lang="en-US" sz="3000" b="1" dirty="0"/>
              <a:t>Exploratory analysis</a:t>
            </a:r>
            <a:r>
              <a:rPr lang="en-US" sz="3000" dirty="0"/>
              <a:t> focused on (1) counts and (2) observed incidence of Decision = 1</a:t>
            </a:r>
          </a:p>
          <a:p>
            <a:r>
              <a:rPr lang="en-US" sz="3000" dirty="0"/>
              <a:t>for each category within each variable (see Figure 1 for example). Overall, ~57% of observations indicated an accepted coupon. </a:t>
            </a:r>
          </a:p>
        </p:txBody>
      </p:sp>
      <mc:AlternateContent xmlns:mc="http://schemas.openxmlformats.org/markup-compatibility/2006">
        <mc:Choice xmlns:a14="http://schemas.microsoft.com/office/drawing/2010/main" Requires="a14">
          <p:graphicFrame>
            <p:nvGraphicFramePr>
              <p:cNvPr id="68" name="Table 68">
                <a:extLst>
                  <a:ext uri="{FF2B5EF4-FFF2-40B4-BE49-F238E27FC236}">
                    <a16:creationId xmlns:a16="http://schemas.microsoft.com/office/drawing/2014/main" id="{2D1ED425-95CC-C649-B04F-06F356903EF3}"/>
                  </a:ext>
                </a:extLst>
              </p:cNvPr>
              <p:cNvGraphicFramePr>
                <a:graphicFrameLocks noGrp="1"/>
              </p:cNvGraphicFramePr>
              <p:nvPr>
                <p:extLst>
                  <p:ext uri="{D42A27DB-BD31-4B8C-83A1-F6EECF244321}">
                    <p14:modId xmlns:p14="http://schemas.microsoft.com/office/powerpoint/2010/main" val="2974744433"/>
                  </p:ext>
                </p:extLst>
              </p:nvPr>
            </p:nvGraphicFramePr>
            <p:xfrm>
              <a:off x="30757381" y="4773575"/>
              <a:ext cx="11934695" cy="5306836"/>
            </p:xfrm>
            <a:graphic>
              <a:graphicData uri="http://schemas.openxmlformats.org/drawingml/2006/table">
                <a:tbl>
                  <a:tblPr firstRow="1" bandRow="1">
                    <a:tableStyleId>{21E4AEA4-8DFA-4A89-87EB-49C32662AFE0}</a:tableStyleId>
                  </a:tblPr>
                  <a:tblGrid>
                    <a:gridCol w="2707849">
                      <a:extLst>
                        <a:ext uri="{9D8B030D-6E8A-4147-A177-3AD203B41FA5}">
                          <a16:colId xmlns:a16="http://schemas.microsoft.com/office/drawing/2014/main" val="247645165"/>
                        </a:ext>
                      </a:extLst>
                    </a:gridCol>
                    <a:gridCol w="4283028">
                      <a:extLst>
                        <a:ext uri="{9D8B030D-6E8A-4147-A177-3AD203B41FA5}">
                          <a16:colId xmlns:a16="http://schemas.microsoft.com/office/drawing/2014/main" val="1923373362"/>
                        </a:ext>
                      </a:extLst>
                    </a:gridCol>
                    <a:gridCol w="2846952">
                      <a:extLst>
                        <a:ext uri="{9D8B030D-6E8A-4147-A177-3AD203B41FA5}">
                          <a16:colId xmlns:a16="http://schemas.microsoft.com/office/drawing/2014/main" val="90910757"/>
                        </a:ext>
                      </a:extLst>
                    </a:gridCol>
                    <a:gridCol w="2096866">
                      <a:extLst>
                        <a:ext uri="{9D8B030D-6E8A-4147-A177-3AD203B41FA5}">
                          <a16:colId xmlns:a16="http://schemas.microsoft.com/office/drawing/2014/main" val="1776500424"/>
                        </a:ext>
                      </a:extLst>
                    </a:gridCol>
                  </a:tblGrid>
                  <a:tr h="965164">
                    <a:tc>
                      <a:txBody>
                        <a:bodyPr/>
                        <a:lstStyle/>
                        <a:p>
                          <a:r>
                            <a:rPr lang="en-US" sz="3000" dirty="0">
                              <a:solidFill>
                                <a:schemeClr val="bg1"/>
                              </a:solidFill>
                            </a:rPr>
                            <a:t>Algorithm</a:t>
                          </a:r>
                        </a:p>
                      </a:txBody>
                      <a:tcPr marL="62673" marR="62673" marT="31336" marB="31336" anchor="ctr">
                        <a:solidFill>
                          <a:srgbClr val="0070C0"/>
                        </a:solidFill>
                      </a:tcPr>
                    </a:tc>
                    <a:tc>
                      <a:txBody>
                        <a:bodyPr/>
                        <a:lstStyle/>
                        <a:p>
                          <a:r>
                            <a:rPr lang="en-US" sz="3000" dirty="0">
                              <a:solidFill>
                                <a:schemeClr val="bg1"/>
                              </a:solidFill>
                            </a:rPr>
                            <a:t>Hyperparameters</a:t>
                          </a:r>
                        </a:p>
                      </a:txBody>
                      <a:tcPr marL="62673" marR="62673" marT="31336" marB="31336" anchor="ctr">
                        <a:solidFill>
                          <a:srgbClr val="0070C0"/>
                        </a:solidFill>
                      </a:tcPr>
                    </a:tc>
                    <a:tc>
                      <a:txBody>
                        <a:bodyPr/>
                        <a:lstStyle/>
                        <a:p>
                          <a:r>
                            <a:rPr lang="en-US" sz="3000" dirty="0">
                              <a:solidFill>
                                <a:schemeClr val="bg1"/>
                              </a:solidFill>
                            </a:rPr>
                            <a:t>Training error</a:t>
                          </a:r>
                        </a:p>
                      </a:txBody>
                      <a:tcPr marL="62673" marR="62673" marT="31336" marB="31336" anchor="ctr">
                        <a:solidFill>
                          <a:srgbClr val="0070C0"/>
                        </a:solidFill>
                      </a:tcPr>
                    </a:tc>
                    <a:tc>
                      <a:txBody>
                        <a:bodyPr/>
                        <a:lstStyle/>
                        <a:p>
                          <a:r>
                            <a:rPr lang="en-US" sz="3000" dirty="0">
                              <a:solidFill>
                                <a:schemeClr val="bg1"/>
                              </a:solidFill>
                            </a:rPr>
                            <a:t>Test error</a:t>
                          </a:r>
                        </a:p>
                      </a:txBody>
                      <a:tcPr marL="62673" marR="62673" marT="31336" marB="31336" anchor="ctr">
                        <a:solidFill>
                          <a:srgbClr val="0070C0"/>
                        </a:solidFill>
                      </a:tcPr>
                    </a:tc>
                    <a:extLst>
                      <a:ext uri="{0D108BD9-81ED-4DB2-BD59-A6C34878D82A}">
                        <a16:rowId xmlns:a16="http://schemas.microsoft.com/office/drawing/2014/main" val="3425587964"/>
                      </a:ext>
                    </a:extLst>
                  </a:tr>
                  <a:tr h="965164">
                    <a:tc>
                      <a:txBody>
                        <a:bodyPr/>
                        <a:lstStyle/>
                        <a:p>
                          <a:r>
                            <a:rPr lang="en-US" sz="3000" dirty="0"/>
                            <a:t>SVM</a:t>
                          </a:r>
                        </a:p>
                      </a:txBody>
                      <a:tcPr marL="62673" marR="62673" marT="31336" marB="31336"/>
                    </a:tc>
                    <a:tc>
                      <a:txBody>
                        <a:bodyPr/>
                        <a:lstStyle/>
                        <a:p>
                          <a14:m>
                            <m:oMath xmlns:m="http://schemas.openxmlformats.org/officeDocument/2006/math">
                              <m:sSup>
                                <m:sSupPr>
                                  <m:ctrlPr>
                                    <a:rPr lang="en-US" sz="3000" smtClean="0"/>
                                  </m:ctrlPr>
                                </m:sSupPr>
                                <m:e>
                                  <m:r>
                                    <a:rPr lang="en-US" sz="3000" smtClean="0"/>
                                    <m:t>𝜎</m:t>
                                  </m:r>
                                </m:e>
                                <m:sup>
                                  <m:r>
                                    <a:rPr lang="en-US" sz="3000" b="0" smtClean="0"/>
                                    <m:t>2</m:t>
                                  </m:r>
                                </m:sup>
                              </m:sSup>
                            </m:oMath>
                          </a14:m>
                          <a:r>
                            <a:rPr lang="en-US" sz="3000" dirty="0"/>
                            <a:t> = 8</a:t>
                          </a:r>
                        </a:p>
                      </a:txBody>
                      <a:tcPr marL="62673" marR="62673" marT="31336" marB="31336"/>
                    </a:tc>
                    <a:tc>
                      <a:txBody>
                        <a:bodyPr/>
                        <a:lstStyle/>
                        <a:p>
                          <a:r>
                            <a:rPr lang="en-US" sz="3000" dirty="0"/>
                            <a:t>77.13%</a:t>
                          </a:r>
                        </a:p>
                      </a:txBody>
                      <a:tcPr marL="62673" marR="62673" marT="31336" marB="31336"/>
                    </a:tc>
                    <a:tc>
                      <a:txBody>
                        <a:bodyPr/>
                        <a:lstStyle/>
                        <a:p>
                          <a:r>
                            <a:rPr lang="en-US" sz="3000" dirty="0"/>
                            <a:t>76.68%</a:t>
                          </a:r>
                        </a:p>
                      </a:txBody>
                      <a:tcPr marL="62673" marR="62673" marT="31336" marB="31336"/>
                    </a:tc>
                    <a:extLst>
                      <a:ext uri="{0D108BD9-81ED-4DB2-BD59-A6C34878D82A}">
                        <a16:rowId xmlns:a16="http://schemas.microsoft.com/office/drawing/2014/main" val="488862687"/>
                      </a:ext>
                    </a:extLst>
                  </a:tr>
                  <a:tr h="965164">
                    <a:tc>
                      <a:txBody>
                        <a:bodyPr/>
                        <a:lstStyle/>
                        <a:p>
                          <a:r>
                            <a:rPr lang="en-US" sz="3000" dirty="0" err="1"/>
                            <a:t>XGBoost</a:t>
                          </a:r>
                          <a:endParaRPr lang="en-US" sz="3000" dirty="0"/>
                        </a:p>
                      </a:txBody>
                      <a:tcPr marL="62673" marR="62673" marT="31336" marB="31336"/>
                    </a:tc>
                    <a:tc>
                      <a:txBody>
                        <a:bodyPr/>
                        <a:lstStyle/>
                        <a:p>
                          <a:r>
                            <a:rPr lang="en-US" sz="3000" dirty="0"/>
                            <a:t>Number of trees = 189</a:t>
                          </a:r>
                        </a:p>
                        <a:p>
                          <a:r>
                            <a:rPr lang="en-US" sz="3000" dirty="0"/>
                            <a:t>Max depth = 6</a:t>
                          </a:r>
                        </a:p>
                        <a:p>
                          <a:r>
                            <a:rPr lang="en-US" sz="3000" dirty="0"/>
                            <a:t>Learning rate = 0.2388</a:t>
                          </a:r>
                        </a:p>
                      </a:txBody>
                      <a:tcPr marL="62673" marR="62673" marT="31336" marB="31336"/>
                    </a:tc>
                    <a:tc>
                      <a:txBody>
                        <a:bodyPr/>
                        <a:lstStyle/>
                        <a:p>
                          <a:r>
                            <a:rPr lang="en-US" sz="3000" dirty="0"/>
                            <a:t>76.53%</a:t>
                          </a:r>
                        </a:p>
                      </a:txBody>
                      <a:tcPr marL="62673" marR="62673" marT="31336" marB="31336"/>
                    </a:tc>
                    <a:tc>
                      <a:txBody>
                        <a:bodyPr/>
                        <a:lstStyle/>
                        <a:p>
                          <a:r>
                            <a:rPr lang="en-US" sz="3000" dirty="0"/>
                            <a:t>76.28%</a:t>
                          </a:r>
                        </a:p>
                      </a:txBody>
                      <a:tcPr marL="62673" marR="62673" marT="31336" marB="31336"/>
                    </a:tc>
                    <a:extLst>
                      <a:ext uri="{0D108BD9-81ED-4DB2-BD59-A6C34878D82A}">
                        <a16:rowId xmlns:a16="http://schemas.microsoft.com/office/drawing/2014/main" val="1092661929"/>
                      </a:ext>
                    </a:extLst>
                  </a:tr>
                  <a:tr h="965164">
                    <a:tc>
                      <a:txBody>
                        <a:bodyPr/>
                        <a:lstStyle/>
                        <a:p>
                          <a:r>
                            <a:rPr lang="en-US" sz="3000" dirty="0"/>
                            <a:t>Random Forest</a:t>
                          </a:r>
                        </a:p>
                      </a:txBody>
                      <a:tcPr marL="62673" marR="62673" marT="31336" marB="31336"/>
                    </a:tc>
                    <a:tc>
                      <a:txBody>
                        <a:bodyPr/>
                        <a:lstStyle/>
                        <a:p>
                          <a:r>
                            <a:rPr lang="en-US" sz="3000" dirty="0"/>
                            <a:t>Number of trees = 175</a:t>
                          </a:r>
                        </a:p>
                      </a:txBody>
                      <a:tcPr marL="62673" marR="62673" marT="31336" marB="31336"/>
                    </a:tc>
                    <a:tc>
                      <a:txBody>
                        <a:bodyPr/>
                        <a:lstStyle/>
                        <a:p>
                          <a:r>
                            <a:rPr lang="en-US" sz="3000" dirty="0"/>
                            <a:t>76.35%</a:t>
                          </a:r>
                        </a:p>
                      </a:txBody>
                      <a:tcPr marL="62673" marR="62673" marT="31336" marB="31336"/>
                    </a:tc>
                    <a:tc>
                      <a:txBody>
                        <a:bodyPr/>
                        <a:lstStyle/>
                        <a:p>
                          <a:r>
                            <a:rPr lang="en-US" sz="3000" dirty="0"/>
                            <a:t>75.56%</a:t>
                          </a:r>
                        </a:p>
                      </a:txBody>
                      <a:tcPr marL="62673" marR="62673" marT="31336" marB="31336"/>
                    </a:tc>
                    <a:extLst>
                      <a:ext uri="{0D108BD9-81ED-4DB2-BD59-A6C34878D82A}">
                        <a16:rowId xmlns:a16="http://schemas.microsoft.com/office/drawing/2014/main" val="177609828"/>
                      </a:ext>
                    </a:extLst>
                  </a:tr>
                  <a:tr h="965164">
                    <a:tc>
                      <a:txBody>
                        <a:bodyPr/>
                        <a:lstStyle/>
                        <a:p>
                          <a:r>
                            <a:rPr lang="en-US" sz="3000" dirty="0"/>
                            <a:t>AdaBoost</a:t>
                          </a:r>
                        </a:p>
                      </a:txBody>
                      <a:tcPr marL="62673" marR="62673" marT="31336" marB="31336"/>
                    </a:tc>
                    <a:tc>
                      <a:txBody>
                        <a:bodyPr/>
                        <a:lstStyle/>
                        <a:p>
                          <a:r>
                            <a:rPr lang="en-US" sz="3000" dirty="0"/>
                            <a:t>Number of trees = 250</a:t>
                          </a:r>
                        </a:p>
                        <a:p>
                          <a:r>
                            <a:rPr lang="en-US" sz="3000" dirty="0"/>
                            <a:t>Max depth = 2</a:t>
                          </a:r>
                        </a:p>
                      </a:txBody>
                      <a:tcPr marL="62673" marR="62673" marT="31336" marB="31336"/>
                    </a:tc>
                    <a:tc>
                      <a:txBody>
                        <a:bodyPr/>
                        <a:lstStyle/>
                        <a:p>
                          <a:r>
                            <a:rPr lang="en-US" sz="3000" dirty="0"/>
                            <a:t>74.81%</a:t>
                          </a:r>
                        </a:p>
                      </a:txBody>
                      <a:tcPr marL="62673" marR="62673" marT="31336" marB="31336"/>
                    </a:tc>
                    <a:tc>
                      <a:txBody>
                        <a:bodyPr/>
                        <a:lstStyle/>
                        <a:p>
                          <a:r>
                            <a:rPr lang="en-US" sz="3000" dirty="0"/>
                            <a:t>74.24%</a:t>
                          </a:r>
                        </a:p>
                      </a:txBody>
                      <a:tcPr marL="62673" marR="62673" marT="31336" marB="31336"/>
                    </a:tc>
                    <a:extLst>
                      <a:ext uri="{0D108BD9-81ED-4DB2-BD59-A6C34878D82A}">
                        <a16:rowId xmlns:a16="http://schemas.microsoft.com/office/drawing/2014/main" val="1283115151"/>
                      </a:ext>
                    </a:extLst>
                  </a:tr>
                </a:tbl>
              </a:graphicData>
            </a:graphic>
          </p:graphicFrame>
        </mc:Choice>
        <mc:Fallback>
          <p:graphicFrame>
            <p:nvGraphicFramePr>
              <p:cNvPr id="68" name="Table 68">
                <a:extLst>
                  <a:ext uri="{FF2B5EF4-FFF2-40B4-BE49-F238E27FC236}">
                    <a16:creationId xmlns:a16="http://schemas.microsoft.com/office/drawing/2014/main" id="{2D1ED425-95CC-C649-B04F-06F356903EF3}"/>
                  </a:ext>
                </a:extLst>
              </p:cNvPr>
              <p:cNvGraphicFramePr>
                <a:graphicFrameLocks noGrp="1"/>
              </p:cNvGraphicFramePr>
              <p:nvPr>
                <p:extLst>
                  <p:ext uri="{D42A27DB-BD31-4B8C-83A1-F6EECF244321}">
                    <p14:modId xmlns:p14="http://schemas.microsoft.com/office/powerpoint/2010/main" val="2974744433"/>
                  </p:ext>
                </p:extLst>
              </p:nvPr>
            </p:nvGraphicFramePr>
            <p:xfrm>
              <a:off x="30757381" y="4773575"/>
              <a:ext cx="11934695" cy="5306836"/>
            </p:xfrm>
            <a:graphic>
              <a:graphicData uri="http://schemas.openxmlformats.org/drawingml/2006/table">
                <a:tbl>
                  <a:tblPr firstRow="1" bandRow="1">
                    <a:tableStyleId>{21E4AEA4-8DFA-4A89-87EB-49C32662AFE0}</a:tableStyleId>
                  </a:tblPr>
                  <a:tblGrid>
                    <a:gridCol w="2707849">
                      <a:extLst>
                        <a:ext uri="{9D8B030D-6E8A-4147-A177-3AD203B41FA5}">
                          <a16:colId xmlns:a16="http://schemas.microsoft.com/office/drawing/2014/main" val="247645165"/>
                        </a:ext>
                      </a:extLst>
                    </a:gridCol>
                    <a:gridCol w="4283028">
                      <a:extLst>
                        <a:ext uri="{9D8B030D-6E8A-4147-A177-3AD203B41FA5}">
                          <a16:colId xmlns:a16="http://schemas.microsoft.com/office/drawing/2014/main" val="1923373362"/>
                        </a:ext>
                      </a:extLst>
                    </a:gridCol>
                    <a:gridCol w="2846952">
                      <a:extLst>
                        <a:ext uri="{9D8B030D-6E8A-4147-A177-3AD203B41FA5}">
                          <a16:colId xmlns:a16="http://schemas.microsoft.com/office/drawing/2014/main" val="90910757"/>
                        </a:ext>
                      </a:extLst>
                    </a:gridCol>
                    <a:gridCol w="2096866">
                      <a:extLst>
                        <a:ext uri="{9D8B030D-6E8A-4147-A177-3AD203B41FA5}">
                          <a16:colId xmlns:a16="http://schemas.microsoft.com/office/drawing/2014/main" val="1776500424"/>
                        </a:ext>
                      </a:extLst>
                    </a:gridCol>
                  </a:tblGrid>
                  <a:tr h="965164">
                    <a:tc>
                      <a:txBody>
                        <a:bodyPr/>
                        <a:lstStyle/>
                        <a:p>
                          <a:r>
                            <a:rPr lang="en-US" sz="3000" dirty="0">
                              <a:solidFill>
                                <a:schemeClr val="bg1"/>
                              </a:solidFill>
                            </a:rPr>
                            <a:t>Algorithm</a:t>
                          </a:r>
                        </a:p>
                      </a:txBody>
                      <a:tcPr marL="62673" marR="62673" marT="31336" marB="31336" anchor="ctr">
                        <a:solidFill>
                          <a:srgbClr val="0070C0"/>
                        </a:solidFill>
                      </a:tcPr>
                    </a:tc>
                    <a:tc>
                      <a:txBody>
                        <a:bodyPr/>
                        <a:lstStyle/>
                        <a:p>
                          <a:r>
                            <a:rPr lang="en-US" sz="3000" dirty="0">
                              <a:solidFill>
                                <a:schemeClr val="bg1"/>
                              </a:solidFill>
                            </a:rPr>
                            <a:t>Hyperparameters</a:t>
                          </a:r>
                        </a:p>
                      </a:txBody>
                      <a:tcPr marL="62673" marR="62673" marT="31336" marB="31336" anchor="ctr">
                        <a:solidFill>
                          <a:srgbClr val="0070C0"/>
                        </a:solidFill>
                      </a:tcPr>
                    </a:tc>
                    <a:tc>
                      <a:txBody>
                        <a:bodyPr/>
                        <a:lstStyle/>
                        <a:p>
                          <a:r>
                            <a:rPr lang="en-US" sz="3000" dirty="0">
                              <a:solidFill>
                                <a:schemeClr val="bg1"/>
                              </a:solidFill>
                            </a:rPr>
                            <a:t>Training error</a:t>
                          </a:r>
                        </a:p>
                      </a:txBody>
                      <a:tcPr marL="62673" marR="62673" marT="31336" marB="31336" anchor="ctr">
                        <a:solidFill>
                          <a:srgbClr val="0070C0"/>
                        </a:solidFill>
                      </a:tcPr>
                    </a:tc>
                    <a:tc>
                      <a:txBody>
                        <a:bodyPr/>
                        <a:lstStyle/>
                        <a:p>
                          <a:r>
                            <a:rPr lang="en-US" sz="3000" dirty="0">
                              <a:solidFill>
                                <a:schemeClr val="bg1"/>
                              </a:solidFill>
                            </a:rPr>
                            <a:t>Test error</a:t>
                          </a:r>
                        </a:p>
                      </a:txBody>
                      <a:tcPr marL="62673" marR="62673" marT="31336" marB="31336" anchor="ctr">
                        <a:solidFill>
                          <a:srgbClr val="0070C0"/>
                        </a:solidFill>
                      </a:tcPr>
                    </a:tc>
                    <a:extLst>
                      <a:ext uri="{0D108BD9-81ED-4DB2-BD59-A6C34878D82A}">
                        <a16:rowId xmlns:a16="http://schemas.microsoft.com/office/drawing/2014/main" val="3425587964"/>
                      </a:ext>
                    </a:extLst>
                  </a:tr>
                  <a:tr h="965164">
                    <a:tc>
                      <a:txBody>
                        <a:bodyPr/>
                        <a:lstStyle/>
                        <a:p>
                          <a:r>
                            <a:rPr lang="en-US" sz="3000" dirty="0"/>
                            <a:t>SVM</a:t>
                          </a:r>
                        </a:p>
                      </a:txBody>
                      <a:tcPr marL="62673" marR="62673" marT="31336" marB="31336"/>
                    </a:tc>
                    <a:tc>
                      <a:txBody>
                        <a:bodyPr/>
                        <a:lstStyle/>
                        <a:p>
                          <a:endParaRPr lang="en-US"/>
                        </a:p>
                      </a:txBody>
                      <a:tcPr marL="62673" marR="62673" marT="31336" marB="31336">
                        <a:blipFill>
                          <a:blip r:embed="rId8"/>
                          <a:stretch>
                            <a:fillRect l="-63501" t="-100000" r="-116320" b="-372368"/>
                          </a:stretch>
                        </a:blipFill>
                      </a:tcPr>
                    </a:tc>
                    <a:tc>
                      <a:txBody>
                        <a:bodyPr/>
                        <a:lstStyle/>
                        <a:p>
                          <a:r>
                            <a:rPr lang="en-US" sz="3000" dirty="0"/>
                            <a:t>77.13%</a:t>
                          </a:r>
                        </a:p>
                      </a:txBody>
                      <a:tcPr marL="62673" marR="62673" marT="31336" marB="31336"/>
                    </a:tc>
                    <a:tc>
                      <a:txBody>
                        <a:bodyPr/>
                        <a:lstStyle/>
                        <a:p>
                          <a:r>
                            <a:rPr lang="en-US" sz="3000" dirty="0"/>
                            <a:t>76.68%</a:t>
                          </a:r>
                        </a:p>
                      </a:txBody>
                      <a:tcPr marL="62673" marR="62673" marT="31336" marB="31336"/>
                    </a:tc>
                    <a:extLst>
                      <a:ext uri="{0D108BD9-81ED-4DB2-BD59-A6C34878D82A}">
                        <a16:rowId xmlns:a16="http://schemas.microsoft.com/office/drawing/2014/main" val="488862687"/>
                      </a:ext>
                    </a:extLst>
                  </a:tr>
                  <a:tr h="1434272">
                    <a:tc>
                      <a:txBody>
                        <a:bodyPr/>
                        <a:lstStyle/>
                        <a:p>
                          <a:r>
                            <a:rPr lang="en-US" sz="3000" dirty="0" err="1"/>
                            <a:t>XGBoost</a:t>
                          </a:r>
                          <a:endParaRPr lang="en-US" sz="3000" dirty="0"/>
                        </a:p>
                      </a:txBody>
                      <a:tcPr marL="62673" marR="62673" marT="31336" marB="31336"/>
                    </a:tc>
                    <a:tc>
                      <a:txBody>
                        <a:bodyPr/>
                        <a:lstStyle/>
                        <a:p>
                          <a:r>
                            <a:rPr lang="en-US" sz="3000" dirty="0"/>
                            <a:t>Number of trees = 189</a:t>
                          </a:r>
                        </a:p>
                        <a:p>
                          <a:r>
                            <a:rPr lang="en-US" sz="3000" dirty="0"/>
                            <a:t>Max depth = 6</a:t>
                          </a:r>
                        </a:p>
                        <a:p>
                          <a:r>
                            <a:rPr lang="en-US" sz="3000" dirty="0"/>
                            <a:t>Learning rate = 0.2388</a:t>
                          </a:r>
                        </a:p>
                      </a:txBody>
                      <a:tcPr marL="62673" marR="62673" marT="31336" marB="31336"/>
                    </a:tc>
                    <a:tc>
                      <a:txBody>
                        <a:bodyPr/>
                        <a:lstStyle/>
                        <a:p>
                          <a:r>
                            <a:rPr lang="en-US" sz="3000" dirty="0"/>
                            <a:t>76.53%</a:t>
                          </a:r>
                        </a:p>
                      </a:txBody>
                      <a:tcPr marL="62673" marR="62673" marT="31336" marB="31336"/>
                    </a:tc>
                    <a:tc>
                      <a:txBody>
                        <a:bodyPr/>
                        <a:lstStyle/>
                        <a:p>
                          <a:r>
                            <a:rPr lang="en-US" sz="3000" dirty="0"/>
                            <a:t>76.28%</a:t>
                          </a:r>
                        </a:p>
                      </a:txBody>
                      <a:tcPr marL="62673" marR="62673" marT="31336" marB="31336"/>
                    </a:tc>
                    <a:extLst>
                      <a:ext uri="{0D108BD9-81ED-4DB2-BD59-A6C34878D82A}">
                        <a16:rowId xmlns:a16="http://schemas.microsoft.com/office/drawing/2014/main" val="1092661929"/>
                      </a:ext>
                    </a:extLst>
                  </a:tr>
                  <a:tr h="965164">
                    <a:tc>
                      <a:txBody>
                        <a:bodyPr/>
                        <a:lstStyle/>
                        <a:p>
                          <a:r>
                            <a:rPr lang="en-US" sz="3000" dirty="0"/>
                            <a:t>Random Forest</a:t>
                          </a:r>
                        </a:p>
                      </a:txBody>
                      <a:tcPr marL="62673" marR="62673" marT="31336" marB="31336"/>
                    </a:tc>
                    <a:tc>
                      <a:txBody>
                        <a:bodyPr/>
                        <a:lstStyle/>
                        <a:p>
                          <a:r>
                            <a:rPr lang="en-US" sz="3000" dirty="0"/>
                            <a:t>Number of trees = 175</a:t>
                          </a:r>
                        </a:p>
                      </a:txBody>
                      <a:tcPr marL="62673" marR="62673" marT="31336" marB="31336"/>
                    </a:tc>
                    <a:tc>
                      <a:txBody>
                        <a:bodyPr/>
                        <a:lstStyle/>
                        <a:p>
                          <a:r>
                            <a:rPr lang="en-US" sz="3000" dirty="0"/>
                            <a:t>76.35%</a:t>
                          </a:r>
                        </a:p>
                      </a:txBody>
                      <a:tcPr marL="62673" marR="62673" marT="31336" marB="31336"/>
                    </a:tc>
                    <a:tc>
                      <a:txBody>
                        <a:bodyPr/>
                        <a:lstStyle/>
                        <a:p>
                          <a:r>
                            <a:rPr lang="en-US" sz="3000" dirty="0"/>
                            <a:t>75.56%</a:t>
                          </a:r>
                        </a:p>
                      </a:txBody>
                      <a:tcPr marL="62673" marR="62673" marT="31336" marB="31336"/>
                    </a:tc>
                    <a:extLst>
                      <a:ext uri="{0D108BD9-81ED-4DB2-BD59-A6C34878D82A}">
                        <a16:rowId xmlns:a16="http://schemas.microsoft.com/office/drawing/2014/main" val="177609828"/>
                      </a:ext>
                    </a:extLst>
                  </a:tr>
                  <a:tr h="977072">
                    <a:tc>
                      <a:txBody>
                        <a:bodyPr/>
                        <a:lstStyle/>
                        <a:p>
                          <a:r>
                            <a:rPr lang="en-US" sz="3000" dirty="0"/>
                            <a:t>AdaBoost</a:t>
                          </a:r>
                        </a:p>
                      </a:txBody>
                      <a:tcPr marL="62673" marR="62673" marT="31336" marB="31336"/>
                    </a:tc>
                    <a:tc>
                      <a:txBody>
                        <a:bodyPr/>
                        <a:lstStyle/>
                        <a:p>
                          <a:r>
                            <a:rPr lang="en-US" sz="3000" dirty="0"/>
                            <a:t>Number of trees = 250</a:t>
                          </a:r>
                        </a:p>
                        <a:p>
                          <a:r>
                            <a:rPr lang="en-US" sz="3000" dirty="0"/>
                            <a:t>Max depth = 2</a:t>
                          </a:r>
                        </a:p>
                      </a:txBody>
                      <a:tcPr marL="62673" marR="62673" marT="31336" marB="31336"/>
                    </a:tc>
                    <a:tc>
                      <a:txBody>
                        <a:bodyPr/>
                        <a:lstStyle/>
                        <a:p>
                          <a:r>
                            <a:rPr lang="en-US" sz="3000" dirty="0"/>
                            <a:t>74.81%</a:t>
                          </a:r>
                        </a:p>
                      </a:txBody>
                      <a:tcPr marL="62673" marR="62673" marT="31336" marB="31336"/>
                    </a:tc>
                    <a:tc>
                      <a:txBody>
                        <a:bodyPr/>
                        <a:lstStyle/>
                        <a:p>
                          <a:r>
                            <a:rPr lang="en-US" sz="3000" dirty="0"/>
                            <a:t>74.24%</a:t>
                          </a:r>
                        </a:p>
                      </a:txBody>
                      <a:tcPr marL="62673" marR="62673" marT="31336" marB="31336"/>
                    </a:tc>
                    <a:extLst>
                      <a:ext uri="{0D108BD9-81ED-4DB2-BD59-A6C34878D82A}">
                        <a16:rowId xmlns:a16="http://schemas.microsoft.com/office/drawing/2014/main" val="1283115151"/>
                      </a:ext>
                    </a:extLst>
                  </a:tr>
                </a:tbl>
              </a:graphicData>
            </a:graphic>
          </p:graphicFrame>
        </mc:Fallback>
      </mc:AlternateContent>
      <p:sp>
        <p:nvSpPr>
          <p:cNvPr id="69" name="TextBox 68">
            <a:extLst>
              <a:ext uri="{FF2B5EF4-FFF2-40B4-BE49-F238E27FC236}">
                <a16:creationId xmlns:a16="http://schemas.microsoft.com/office/drawing/2014/main" id="{6A0DA006-C275-E945-8546-9ABE8080863D}"/>
              </a:ext>
            </a:extLst>
          </p:cNvPr>
          <p:cNvSpPr txBox="1"/>
          <p:nvPr/>
        </p:nvSpPr>
        <p:spPr>
          <a:xfrm>
            <a:off x="30757381" y="4232174"/>
            <a:ext cx="19578078" cy="553998"/>
          </a:xfrm>
          <a:prstGeom prst="rect">
            <a:avLst/>
          </a:prstGeom>
          <a:noFill/>
        </p:spPr>
        <p:txBody>
          <a:bodyPr wrap="square" rtlCol="0">
            <a:spAutoFit/>
          </a:bodyPr>
          <a:lstStyle/>
          <a:p>
            <a:r>
              <a:rPr lang="en-US" sz="3000" b="1" dirty="0"/>
              <a:t>Table 1 – Tuned hyperparameters and model accuracy</a:t>
            </a:r>
          </a:p>
        </p:txBody>
      </p:sp>
      <p:graphicFrame>
        <p:nvGraphicFramePr>
          <p:cNvPr id="71" name="Table 71">
            <a:extLst>
              <a:ext uri="{FF2B5EF4-FFF2-40B4-BE49-F238E27FC236}">
                <a16:creationId xmlns:a16="http://schemas.microsoft.com/office/drawing/2014/main" id="{7E05F6B8-0D15-604A-A57C-250765EA65CF}"/>
              </a:ext>
            </a:extLst>
          </p:cNvPr>
          <p:cNvGraphicFramePr>
            <a:graphicFrameLocks noGrp="1"/>
          </p:cNvGraphicFramePr>
          <p:nvPr>
            <p:extLst>
              <p:ext uri="{D42A27DB-BD31-4B8C-83A1-F6EECF244321}">
                <p14:modId xmlns:p14="http://schemas.microsoft.com/office/powerpoint/2010/main" val="3753855952"/>
              </p:ext>
            </p:extLst>
          </p:nvPr>
        </p:nvGraphicFramePr>
        <p:xfrm>
          <a:off x="22636720" y="24097757"/>
          <a:ext cx="20055356" cy="3749040"/>
        </p:xfrm>
        <a:graphic>
          <a:graphicData uri="http://schemas.openxmlformats.org/drawingml/2006/table">
            <a:tbl>
              <a:tblPr firstRow="1" bandRow="1">
                <a:tableStyleId>{21E4AEA4-8DFA-4A89-87EB-49C32662AFE0}</a:tableStyleId>
              </a:tblPr>
              <a:tblGrid>
                <a:gridCol w="1980776">
                  <a:extLst>
                    <a:ext uri="{9D8B030D-6E8A-4147-A177-3AD203B41FA5}">
                      <a16:colId xmlns:a16="http://schemas.microsoft.com/office/drawing/2014/main" val="2962021994"/>
                    </a:ext>
                  </a:extLst>
                </a:gridCol>
                <a:gridCol w="4518645">
                  <a:extLst>
                    <a:ext uri="{9D8B030D-6E8A-4147-A177-3AD203B41FA5}">
                      <a16:colId xmlns:a16="http://schemas.microsoft.com/office/drawing/2014/main" val="2170662122"/>
                    </a:ext>
                  </a:extLst>
                </a:gridCol>
                <a:gridCol w="4518645">
                  <a:extLst>
                    <a:ext uri="{9D8B030D-6E8A-4147-A177-3AD203B41FA5}">
                      <a16:colId xmlns:a16="http://schemas.microsoft.com/office/drawing/2014/main" val="1744133381"/>
                    </a:ext>
                  </a:extLst>
                </a:gridCol>
                <a:gridCol w="4518645">
                  <a:extLst>
                    <a:ext uri="{9D8B030D-6E8A-4147-A177-3AD203B41FA5}">
                      <a16:colId xmlns:a16="http://schemas.microsoft.com/office/drawing/2014/main" val="45554777"/>
                    </a:ext>
                  </a:extLst>
                </a:gridCol>
                <a:gridCol w="4518645">
                  <a:extLst>
                    <a:ext uri="{9D8B030D-6E8A-4147-A177-3AD203B41FA5}">
                      <a16:colId xmlns:a16="http://schemas.microsoft.com/office/drawing/2014/main" val="184235446"/>
                    </a:ext>
                  </a:extLst>
                </a:gridCol>
              </a:tblGrid>
              <a:tr h="370840">
                <a:tc>
                  <a:txBody>
                    <a:bodyPr/>
                    <a:lstStyle/>
                    <a:p>
                      <a:r>
                        <a:rPr lang="en-US" sz="3000" dirty="0">
                          <a:solidFill>
                            <a:schemeClr val="bg1"/>
                          </a:solidFill>
                        </a:rPr>
                        <a:t>Rank</a:t>
                      </a:r>
                    </a:p>
                  </a:txBody>
                  <a:tcPr>
                    <a:solidFill>
                      <a:srgbClr val="0070C0"/>
                    </a:solidFill>
                  </a:tcPr>
                </a:tc>
                <a:tc>
                  <a:txBody>
                    <a:bodyPr/>
                    <a:lstStyle/>
                    <a:p>
                      <a:r>
                        <a:rPr lang="en-US" sz="3000" dirty="0">
                          <a:solidFill>
                            <a:schemeClr val="bg1"/>
                          </a:solidFill>
                        </a:rPr>
                        <a:t>SVM</a:t>
                      </a:r>
                    </a:p>
                  </a:txBody>
                  <a:tcPr>
                    <a:solidFill>
                      <a:srgbClr val="0070C0"/>
                    </a:solidFill>
                  </a:tcPr>
                </a:tc>
                <a:tc>
                  <a:txBody>
                    <a:bodyPr/>
                    <a:lstStyle/>
                    <a:p>
                      <a:r>
                        <a:rPr lang="en-US" sz="3000" dirty="0">
                          <a:solidFill>
                            <a:schemeClr val="bg1"/>
                          </a:solidFill>
                        </a:rPr>
                        <a:t>Random Forest</a:t>
                      </a:r>
                    </a:p>
                  </a:txBody>
                  <a:tcPr>
                    <a:solidFill>
                      <a:srgbClr val="0070C0"/>
                    </a:solidFill>
                  </a:tcPr>
                </a:tc>
                <a:tc>
                  <a:txBody>
                    <a:bodyPr/>
                    <a:lstStyle/>
                    <a:p>
                      <a:r>
                        <a:rPr lang="en-US" sz="3000" dirty="0">
                          <a:solidFill>
                            <a:schemeClr val="bg1"/>
                          </a:solidFill>
                        </a:rPr>
                        <a:t>AdaBoost</a:t>
                      </a:r>
                    </a:p>
                  </a:txBody>
                  <a:tcPr>
                    <a:solidFill>
                      <a:srgbClr val="0070C0"/>
                    </a:solidFill>
                  </a:tcPr>
                </a:tc>
                <a:tc>
                  <a:txBody>
                    <a:bodyPr/>
                    <a:lstStyle/>
                    <a:p>
                      <a:r>
                        <a:rPr lang="en-US" sz="3000" dirty="0" err="1">
                          <a:solidFill>
                            <a:schemeClr val="bg1"/>
                          </a:solidFill>
                        </a:rPr>
                        <a:t>XGBoost</a:t>
                      </a:r>
                      <a:endParaRPr lang="en-US" sz="3000" dirty="0">
                        <a:solidFill>
                          <a:schemeClr val="bg1"/>
                        </a:solidFill>
                      </a:endParaRPr>
                    </a:p>
                  </a:txBody>
                  <a:tcPr>
                    <a:solidFill>
                      <a:srgbClr val="0070C0"/>
                    </a:solidFill>
                  </a:tcPr>
                </a:tc>
                <a:extLst>
                  <a:ext uri="{0D108BD9-81ED-4DB2-BD59-A6C34878D82A}">
                    <a16:rowId xmlns:a16="http://schemas.microsoft.com/office/drawing/2014/main" val="3464025212"/>
                  </a:ext>
                </a:extLst>
              </a:tr>
              <a:tr h="370840">
                <a:tc>
                  <a:txBody>
                    <a:bodyPr/>
                    <a:lstStyle/>
                    <a:p>
                      <a:r>
                        <a:rPr lang="en-US" sz="3000" dirty="0"/>
                        <a:t>1</a:t>
                      </a:r>
                    </a:p>
                  </a:txBody>
                  <a:tcPr/>
                </a:tc>
                <a:tc>
                  <a:txBody>
                    <a:bodyPr/>
                    <a:lstStyle/>
                    <a:p>
                      <a:r>
                        <a:rPr lang="en-US" sz="3000" dirty="0"/>
                        <a:t>Coupon category rating</a:t>
                      </a:r>
                    </a:p>
                  </a:txBody>
                  <a:tcPr/>
                </a:tc>
                <a:tc>
                  <a:txBody>
                    <a:bodyPr/>
                    <a:lstStyle/>
                    <a:p>
                      <a:r>
                        <a:rPr lang="en-US" sz="3000" dirty="0"/>
                        <a:t>Coupon category rating</a:t>
                      </a:r>
                    </a:p>
                  </a:txBody>
                  <a:tcPr/>
                </a:tc>
                <a:tc>
                  <a:txBody>
                    <a:bodyPr/>
                    <a:lstStyle/>
                    <a:p>
                      <a:r>
                        <a:rPr lang="en-US" sz="3000" dirty="0"/>
                        <a:t>Coupon category rating</a:t>
                      </a:r>
                    </a:p>
                  </a:txBody>
                  <a:tcPr/>
                </a:tc>
                <a:tc>
                  <a:txBody>
                    <a:bodyPr/>
                    <a:lstStyle/>
                    <a:p>
                      <a:r>
                        <a:rPr lang="en-US" sz="3000" dirty="0"/>
                        <a:t>Coupon category rating</a:t>
                      </a:r>
                    </a:p>
                  </a:txBody>
                  <a:tcPr/>
                </a:tc>
                <a:extLst>
                  <a:ext uri="{0D108BD9-81ED-4DB2-BD59-A6C34878D82A}">
                    <a16:rowId xmlns:a16="http://schemas.microsoft.com/office/drawing/2014/main" val="2209738509"/>
                  </a:ext>
                </a:extLst>
              </a:tr>
              <a:tr h="370840">
                <a:tc>
                  <a:txBody>
                    <a:bodyPr/>
                    <a:lstStyle/>
                    <a:p>
                      <a:r>
                        <a:rPr lang="en-US" sz="3000" dirty="0"/>
                        <a:t>2</a:t>
                      </a:r>
                    </a:p>
                  </a:txBody>
                  <a:tcPr/>
                </a:tc>
                <a:tc>
                  <a:txBody>
                    <a:bodyPr/>
                    <a:lstStyle/>
                    <a:p>
                      <a:r>
                        <a:rPr lang="en-US" sz="3000" dirty="0"/>
                        <a:t>Coupon validity</a:t>
                      </a:r>
                    </a:p>
                  </a:txBody>
                  <a:tcPr/>
                </a:tc>
                <a:tc>
                  <a:txBody>
                    <a:bodyPr/>
                    <a:lstStyle/>
                    <a:p>
                      <a:r>
                        <a:rPr lang="en-US" sz="3000" dirty="0"/>
                        <a:t>Coupon type</a:t>
                      </a:r>
                    </a:p>
                  </a:txBody>
                  <a:tcPr/>
                </a:tc>
                <a:tc>
                  <a:txBody>
                    <a:bodyPr/>
                    <a:lstStyle/>
                    <a:p>
                      <a:r>
                        <a:rPr lang="en-US" sz="3000" dirty="0"/>
                        <a:t>Coupon type</a:t>
                      </a:r>
                    </a:p>
                  </a:txBody>
                  <a:tcPr/>
                </a:tc>
                <a:tc>
                  <a:txBody>
                    <a:bodyPr/>
                    <a:lstStyle/>
                    <a:p>
                      <a:r>
                        <a:rPr lang="en-US" sz="3000" dirty="0"/>
                        <a:t>Coupon type</a:t>
                      </a:r>
                    </a:p>
                  </a:txBody>
                  <a:tcPr/>
                </a:tc>
                <a:extLst>
                  <a:ext uri="{0D108BD9-81ED-4DB2-BD59-A6C34878D82A}">
                    <a16:rowId xmlns:a16="http://schemas.microsoft.com/office/drawing/2014/main" val="2269848711"/>
                  </a:ext>
                </a:extLst>
              </a:tr>
              <a:tr h="370840">
                <a:tc>
                  <a:txBody>
                    <a:bodyPr/>
                    <a:lstStyle/>
                    <a:p>
                      <a:r>
                        <a:rPr lang="en-US" sz="3000" dirty="0"/>
                        <a:t>3</a:t>
                      </a:r>
                    </a:p>
                  </a:txBody>
                  <a:tcPr/>
                </a:tc>
                <a:tc>
                  <a:txBody>
                    <a:bodyPr/>
                    <a:lstStyle/>
                    <a:p>
                      <a:r>
                        <a:rPr lang="en-US" sz="3000" dirty="0"/>
                        <a:t>Coupon type</a:t>
                      </a:r>
                    </a:p>
                  </a:txBody>
                  <a:tcPr/>
                </a:tc>
                <a:tc>
                  <a:txBody>
                    <a:bodyPr/>
                    <a:lstStyle/>
                    <a:p>
                      <a:r>
                        <a:rPr lang="en-US" sz="3000" dirty="0"/>
                        <a:t>Coupon validity</a:t>
                      </a:r>
                    </a:p>
                  </a:txBody>
                  <a:tcPr/>
                </a:tc>
                <a:tc>
                  <a:txBody>
                    <a:bodyPr/>
                    <a:lstStyle/>
                    <a:p>
                      <a:r>
                        <a:rPr lang="en-US" sz="3000" dirty="0"/>
                        <a:t>Occupation</a:t>
                      </a:r>
                    </a:p>
                  </a:txBody>
                  <a:tcPr/>
                </a:tc>
                <a:tc>
                  <a:txBody>
                    <a:bodyPr/>
                    <a:lstStyle/>
                    <a:p>
                      <a:r>
                        <a:rPr lang="en-US" sz="3000" dirty="0"/>
                        <a:t>Coupon validity</a:t>
                      </a:r>
                    </a:p>
                  </a:txBody>
                  <a:tcPr/>
                </a:tc>
                <a:extLst>
                  <a:ext uri="{0D108BD9-81ED-4DB2-BD59-A6C34878D82A}">
                    <a16:rowId xmlns:a16="http://schemas.microsoft.com/office/drawing/2014/main" val="1835640858"/>
                  </a:ext>
                </a:extLst>
              </a:tr>
              <a:tr h="370840">
                <a:tc>
                  <a:txBody>
                    <a:bodyPr/>
                    <a:lstStyle/>
                    <a:p>
                      <a:r>
                        <a:rPr lang="en-US" sz="3000" dirty="0"/>
                        <a:t>4</a:t>
                      </a:r>
                    </a:p>
                  </a:txBody>
                  <a:tcPr/>
                </a:tc>
                <a:tc>
                  <a:txBody>
                    <a:bodyPr/>
                    <a:lstStyle/>
                    <a:p>
                      <a:r>
                        <a:rPr lang="en-US" sz="3000" dirty="0"/>
                        <a:t>Income</a:t>
                      </a:r>
                    </a:p>
                  </a:txBody>
                  <a:tcPr/>
                </a:tc>
                <a:tc>
                  <a:txBody>
                    <a:bodyPr/>
                    <a:lstStyle/>
                    <a:p>
                      <a:r>
                        <a:rPr lang="en-US" sz="3000" dirty="0"/>
                        <a:t>Occupation</a:t>
                      </a:r>
                    </a:p>
                  </a:txBody>
                  <a:tcPr/>
                </a:tc>
                <a:tc>
                  <a:txBody>
                    <a:bodyPr/>
                    <a:lstStyle/>
                    <a:p>
                      <a:r>
                        <a:rPr lang="en-US" sz="3000" dirty="0"/>
                        <a:t>Income</a:t>
                      </a:r>
                    </a:p>
                  </a:txBody>
                  <a:tcPr/>
                </a:tc>
                <a:tc>
                  <a:txBody>
                    <a:bodyPr/>
                    <a:lstStyle/>
                    <a:p>
                      <a:r>
                        <a:rPr lang="en-US" sz="3000" dirty="0"/>
                        <a:t>Occupation</a:t>
                      </a:r>
                    </a:p>
                  </a:txBody>
                  <a:tcPr/>
                </a:tc>
                <a:extLst>
                  <a:ext uri="{0D108BD9-81ED-4DB2-BD59-A6C34878D82A}">
                    <a16:rowId xmlns:a16="http://schemas.microsoft.com/office/drawing/2014/main" val="4042187251"/>
                  </a:ext>
                </a:extLst>
              </a:tr>
              <a:tr h="370840">
                <a:tc>
                  <a:txBody>
                    <a:bodyPr/>
                    <a:lstStyle/>
                    <a:p>
                      <a:r>
                        <a:rPr lang="en-US" sz="3000" dirty="0"/>
                        <a:t>5</a:t>
                      </a:r>
                    </a:p>
                  </a:txBody>
                  <a:tcPr/>
                </a:tc>
                <a:tc>
                  <a:txBody>
                    <a:bodyPr/>
                    <a:lstStyle/>
                    <a:p>
                      <a:r>
                        <a:rPr lang="en-US" sz="3000" dirty="0"/>
                        <a:t>Occupation</a:t>
                      </a:r>
                    </a:p>
                  </a:txBody>
                  <a:tcPr/>
                </a:tc>
                <a:tc>
                  <a:txBody>
                    <a:bodyPr/>
                    <a:lstStyle/>
                    <a:p>
                      <a:r>
                        <a:rPr lang="en-US" sz="3000" dirty="0"/>
                        <a:t>Frequency of visiting </a:t>
                      </a:r>
                    </a:p>
                    <a:p>
                      <a:r>
                        <a:rPr lang="en-US" sz="3000" dirty="0"/>
                        <a:t>inexpensive restaurants</a:t>
                      </a:r>
                    </a:p>
                  </a:txBody>
                  <a:tcPr/>
                </a:tc>
                <a:tc>
                  <a:txBody>
                    <a:bodyPr/>
                    <a:lstStyle/>
                    <a:p>
                      <a:r>
                        <a:rPr lang="en-US" sz="3000" dirty="0"/>
                        <a:t>Driving destination</a:t>
                      </a:r>
                    </a:p>
                  </a:txBody>
                  <a:tcPr/>
                </a:tc>
                <a:tc>
                  <a:txBody>
                    <a:bodyPr/>
                    <a:lstStyle/>
                    <a:p>
                      <a:r>
                        <a:rPr lang="en-US" sz="3000" dirty="0"/>
                        <a:t>Marital status</a:t>
                      </a:r>
                    </a:p>
                  </a:txBody>
                  <a:tcPr/>
                </a:tc>
                <a:extLst>
                  <a:ext uri="{0D108BD9-81ED-4DB2-BD59-A6C34878D82A}">
                    <a16:rowId xmlns:a16="http://schemas.microsoft.com/office/drawing/2014/main" val="3281873890"/>
                  </a:ext>
                </a:extLst>
              </a:tr>
            </a:tbl>
          </a:graphicData>
        </a:graphic>
      </p:graphicFrame>
      <p:sp>
        <p:nvSpPr>
          <p:cNvPr id="72" name="TextBox 71">
            <a:extLst>
              <a:ext uri="{FF2B5EF4-FFF2-40B4-BE49-F238E27FC236}">
                <a16:creationId xmlns:a16="http://schemas.microsoft.com/office/drawing/2014/main" id="{2B6B75D6-2C1D-A044-B3C3-B1340CF06926}"/>
              </a:ext>
            </a:extLst>
          </p:cNvPr>
          <p:cNvSpPr txBox="1"/>
          <p:nvPr/>
        </p:nvSpPr>
        <p:spPr>
          <a:xfrm>
            <a:off x="22549635" y="23515542"/>
            <a:ext cx="19578078" cy="553998"/>
          </a:xfrm>
          <a:prstGeom prst="rect">
            <a:avLst/>
          </a:prstGeom>
          <a:noFill/>
        </p:spPr>
        <p:txBody>
          <a:bodyPr wrap="square" rtlCol="0">
            <a:spAutoFit/>
          </a:bodyPr>
          <a:lstStyle/>
          <a:p>
            <a:r>
              <a:rPr lang="en-US" sz="3000" b="1" dirty="0"/>
              <a:t>Table 2 – Most important variables based on model reliance</a:t>
            </a:r>
          </a:p>
        </p:txBody>
      </p:sp>
      <p:pic>
        <p:nvPicPr>
          <p:cNvPr id="78" name="Picture 77" descr="Chart&#10;&#10;Description automatically generated with low confidence">
            <a:extLst>
              <a:ext uri="{FF2B5EF4-FFF2-40B4-BE49-F238E27FC236}">
                <a16:creationId xmlns:a16="http://schemas.microsoft.com/office/drawing/2014/main" id="{FB406B64-3485-E048-87FA-38F9F4F8BE92}"/>
              </a:ext>
            </a:extLst>
          </p:cNvPr>
          <p:cNvPicPr>
            <a:picLocks noChangeAspect="1"/>
          </p:cNvPicPr>
          <p:nvPr/>
        </p:nvPicPr>
        <p:blipFill>
          <a:blip r:embed="rId9"/>
          <a:stretch>
            <a:fillRect/>
          </a:stretch>
        </p:blipFill>
        <p:spPr>
          <a:xfrm>
            <a:off x="32773378" y="13985182"/>
            <a:ext cx="9461500" cy="3924300"/>
          </a:xfrm>
          <a:prstGeom prst="rect">
            <a:avLst/>
          </a:prstGeom>
        </p:spPr>
      </p:pic>
    </p:spTree>
    <p:extLst>
      <p:ext uri="{BB962C8B-B14F-4D97-AF65-F5344CB8AC3E}">
        <p14:creationId xmlns:p14="http://schemas.microsoft.com/office/powerpoint/2010/main" val="3453515768"/>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{5372722A-84A9-564A-9A8F-C2637A9D3FD6}tf10001120</Template>
  <TotalTime>1801</TotalTime>
  <Words>1764</Words>
  <Application>Microsoft Macintosh PowerPoint</Application>
  <PresentationFormat>Custom</PresentationFormat>
  <Paragraphs>124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Gill Sans MT</vt:lpstr>
      <vt:lpstr>Parcel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Kravec</dc:creator>
  <cp:lastModifiedBy>Rob Kravec</cp:lastModifiedBy>
  <cp:revision>22</cp:revision>
  <dcterms:created xsi:type="dcterms:W3CDTF">2022-01-03T15:14:15Z</dcterms:created>
  <dcterms:modified xsi:type="dcterms:W3CDTF">2022-01-05T13:35:33Z</dcterms:modified>
</cp:coreProperties>
</file>