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5" r:id="rId3"/>
    <p:sldId id="260" r:id="rId4"/>
    <p:sldId id="327" r:id="rId5"/>
    <p:sldId id="328" r:id="rId6"/>
    <p:sldId id="316" r:id="rId7"/>
    <p:sldId id="319" r:id="rId8"/>
    <p:sldId id="317" r:id="rId9"/>
    <p:sldId id="320" r:id="rId10"/>
    <p:sldId id="307" r:id="rId11"/>
    <p:sldId id="277" r:id="rId12"/>
    <p:sldId id="309" r:id="rId13"/>
    <p:sldId id="310" r:id="rId14"/>
    <p:sldId id="311" r:id="rId15"/>
    <p:sldId id="312" r:id="rId16"/>
    <p:sldId id="329" r:id="rId17"/>
    <p:sldId id="282" r:id="rId18"/>
    <p:sldId id="330" r:id="rId19"/>
    <p:sldId id="293" r:id="rId20"/>
    <p:sldId id="296" r:id="rId21"/>
    <p:sldId id="294" r:id="rId22"/>
    <p:sldId id="297" r:id="rId23"/>
    <p:sldId id="298" r:id="rId24"/>
    <p:sldId id="299" r:id="rId25"/>
    <p:sldId id="313" r:id="rId26"/>
    <p:sldId id="286" r:id="rId27"/>
    <p:sldId id="321" r:id="rId28"/>
    <p:sldId id="323" r:id="rId29"/>
    <p:sldId id="324" r:id="rId30"/>
    <p:sldId id="32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6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88" y="4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29813-19DE-08D2-669B-9F4577B47C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5B7E9B-86E4-69D2-BF1D-FD7BC55C61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8ADDF-9014-84F1-C46B-843C429FE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31649-FBC0-46BF-9FA8-1C68919ABA2D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0DB59-A05D-11A6-0F14-6F9B41FB1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F9208-C4A0-7B4D-0CFA-B5E9EEFC9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7AA8-008F-42A2-8523-19A04A3BA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507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DB30A-079B-FC58-E05D-ACC45B550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F2F13C-6C1F-69A9-78CC-690261845C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81F8A-2980-898D-C6BF-9514D38E8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31649-FBC0-46BF-9FA8-1C68919ABA2D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6CAA4-DFE5-F251-91CB-E64F1D285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CF82B-987C-5D69-C9A9-95AB2B13F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7AA8-008F-42A2-8523-19A04A3BA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087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F00AD0-BA0E-9A32-712E-E220901056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E3641C-74A4-1DC5-D820-577940834E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F1C60D-9EFC-FB31-F235-53659DBDC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31649-FBC0-46BF-9FA8-1C68919ABA2D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6D916-803E-001F-E6B2-5D6FE2F09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6A8AA-8E9B-66CD-187C-7E801BCFB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7AA8-008F-42A2-8523-19A04A3BA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45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2EF9E-763E-4137-9562-8601B17CA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216ED-E7F3-9089-D460-7DD395398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947680-574C-29C8-419C-989BA6383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31649-FBC0-46BF-9FA8-1C68919ABA2D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E19D8-D59B-BAAA-4FAD-0429759E5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61753-0972-64D6-BA00-C073243CE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7AA8-008F-42A2-8523-19A04A3BA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892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DA8B4-EFCD-B999-2E14-06C095ED7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051264-2032-D410-688D-FA9C3087BC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EB0E3-031E-016E-C6EB-D4706B850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31649-FBC0-46BF-9FA8-1C68919ABA2D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E90951-DAAD-9440-4AF2-2F1A5B7D1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4048A3-F5FA-4F55-9EEA-E8A0C10D3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7AA8-008F-42A2-8523-19A04A3BA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916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98DAD-02A5-E3BA-D997-548ED19C0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D6889-042D-4704-DBAB-397F799CCE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80A858-67AF-206A-98D5-C2C064D9B9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154C36-2324-09AC-8F4D-A9C0F40C8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31649-FBC0-46BF-9FA8-1C68919ABA2D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1B8FAE-F318-0924-119E-916203919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B07292-3115-5D2C-58D7-51C6455E8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7AA8-008F-42A2-8523-19A04A3BA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138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020FB-23B2-A7AF-972F-E780C2C7F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1E3035-D749-D91E-429A-3CCD67E7E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59A540-66E6-5501-7FA3-4E5DE08747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A74681-7696-60D8-FD8F-FE2A078D95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06BE78-A5FF-7197-06E7-864FA130AF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4A6507-AAC8-1181-1FC0-CB9FC3405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31649-FBC0-46BF-9FA8-1C68919ABA2D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786D24-C21B-F32D-87BE-850368CBD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494FFD-D34D-6521-6032-A9534BFBC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7AA8-008F-42A2-8523-19A04A3BA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605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B8FDD-FA80-7D11-671A-0154CFAED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DC0CE4-7F1A-5364-F2BE-ECBFEB670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31649-FBC0-46BF-9FA8-1C68919ABA2D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E1E2EB-ACA5-156C-A0FD-5A1F38E8B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58DA40-6CDF-E632-C95A-7EFB69DE1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7AA8-008F-42A2-8523-19A04A3BA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971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54618B-028B-F7DE-17AC-7B55C1DD4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31649-FBC0-46BF-9FA8-1C68919ABA2D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CE6F70-743F-7F75-6DFD-88D43DE1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E62D26-D2A8-90EF-35BD-CBC11201A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7AA8-008F-42A2-8523-19A04A3BA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126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5B832-BC26-07C1-3A6D-31CF36F73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059BC-31B5-5CBF-2B7B-6E118E063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65D6AA-9235-EB43-B3B8-DBD4BC781F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DB232D-901D-0F81-0921-0AABC4945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31649-FBC0-46BF-9FA8-1C68919ABA2D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95C2EB-B062-C331-5FB9-97D1F6CB9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9BA431-CF17-E5B6-ED59-A235532E2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7AA8-008F-42A2-8523-19A04A3BA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10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91332-19CD-F9CA-4CE8-EB71FA602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BD5241-C55A-3D7F-1DD0-161ED58744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3D6109-5EE5-4EBA-879A-B70136FAE2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3BAEE2-B090-BB68-6629-4A21DFA79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31649-FBC0-46BF-9FA8-1C68919ABA2D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7D4364-C00C-9679-3DF2-E06E66F01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0E4038-21F8-4267-0FE8-C1A561685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7AA8-008F-42A2-8523-19A04A3BA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896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8E3F2D-3FCC-AE4D-9CF1-72F4547DB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7C3C35-973B-5D4D-0F60-51648C676F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2EB88-38A8-6689-47E0-3B9804B29B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E31649-FBC0-46BF-9FA8-1C68919ABA2D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D2D952-E886-8365-B980-5B34A7D628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91EA7-7341-3265-954F-FC8908C0B7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37AA8-008F-42A2-8523-19A04A3BA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355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bbitmq.com/protocol.html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50B12-0605-9866-952E-ED58448EB5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2475" y="4359057"/>
            <a:ext cx="9144000" cy="90454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RabbitMQ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FD9A9E-7336-EEC7-8B48-01CB247761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39403" y="6257556"/>
            <a:ext cx="1962410" cy="425080"/>
          </a:xfrm>
        </p:spPr>
        <p:txBody>
          <a:bodyPr/>
          <a:lstStyle/>
          <a:p>
            <a:r>
              <a:rPr lang="en-US" dirty="0">
                <a:latin typeface="Berlin Sans FB Demi" panose="020E0802020502020306" pitchFamily="34" charset="0"/>
              </a:rPr>
              <a:t>Rob Lapp</a:t>
            </a:r>
          </a:p>
        </p:txBody>
      </p:sp>
      <p:pic>
        <p:nvPicPr>
          <p:cNvPr id="2050" name="Picture 2" descr="RabbitMQ&quot; Icon - Download for free – Iconduck">
            <a:extLst>
              <a:ext uri="{FF2B5EF4-FFF2-40B4-BE49-F238E27FC236}">
                <a16:creationId xmlns:a16="http://schemas.microsoft.com/office/drawing/2014/main" id="{4F7B016B-C966-713E-09A7-1E524BACB3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6250" y="1851894"/>
            <a:ext cx="2076450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6031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3E20235-491E-20CD-BCDD-535D2D55E5F9}"/>
              </a:ext>
            </a:extLst>
          </p:cNvPr>
          <p:cNvSpPr txBox="1"/>
          <p:nvPr/>
        </p:nvSpPr>
        <p:spPr>
          <a:xfrm>
            <a:off x="198835" y="96272"/>
            <a:ext cx="32672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Berlin Sans FB Demi" panose="020E0802020502020306" pitchFamily="34" charset="0"/>
              </a:rPr>
              <a:t>RabbitMQ Basics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6631750-A754-E149-842E-D080BC0558E8}"/>
              </a:ext>
            </a:extLst>
          </p:cNvPr>
          <p:cNvGrpSpPr/>
          <p:nvPr/>
        </p:nvGrpSpPr>
        <p:grpSpPr>
          <a:xfrm>
            <a:off x="136161" y="3490676"/>
            <a:ext cx="1563667" cy="864295"/>
            <a:chOff x="212941" y="1999803"/>
            <a:chExt cx="1563667" cy="864295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57656B4A-8106-D1A3-201D-0188533F2196}"/>
                </a:ext>
              </a:extLst>
            </p:cNvPr>
            <p:cNvSpPr/>
            <p:nvPr/>
          </p:nvSpPr>
          <p:spPr>
            <a:xfrm>
              <a:off x="212941" y="1999803"/>
              <a:ext cx="1563667" cy="864295"/>
            </a:xfrm>
            <a:prstGeom prst="roundRect">
              <a:avLst>
                <a:gd name="adj" fmla="val 502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A90F425-530D-B60C-732C-2A6C6832EC06}"/>
                </a:ext>
              </a:extLst>
            </p:cNvPr>
            <p:cNvSpPr txBox="1"/>
            <p:nvPr/>
          </p:nvSpPr>
          <p:spPr>
            <a:xfrm>
              <a:off x="381514" y="2258149"/>
              <a:ext cx="1226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Berlin Sans FB Demi" panose="020E0802020502020306" pitchFamily="34" charset="0"/>
                </a:rPr>
                <a:t>Producers </a:t>
              </a:r>
            </a:p>
          </p:txBody>
        </p:sp>
      </p:grp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4F3D0EC-EAAD-7DB0-D54E-5BEEA46CF62C}"/>
              </a:ext>
            </a:extLst>
          </p:cNvPr>
          <p:cNvSpPr/>
          <p:nvPr/>
        </p:nvSpPr>
        <p:spPr>
          <a:xfrm>
            <a:off x="3064701" y="3218154"/>
            <a:ext cx="6062597" cy="1332339"/>
          </a:xfrm>
          <a:prstGeom prst="roundRect">
            <a:avLst>
              <a:gd name="adj" fmla="val 3129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652705E-02F3-2E84-07EB-988830F11FE7}"/>
              </a:ext>
            </a:extLst>
          </p:cNvPr>
          <p:cNvGrpSpPr/>
          <p:nvPr/>
        </p:nvGrpSpPr>
        <p:grpSpPr>
          <a:xfrm>
            <a:off x="10424324" y="3512404"/>
            <a:ext cx="1563667" cy="864295"/>
            <a:chOff x="10349223" y="1285199"/>
            <a:chExt cx="1563667" cy="864295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A8ED6CA2-3628-F12B-4210-928AB222730E}"/>
                </a:ext>
              </a:extLst>
            </p:cNvPr>
            <p:cNvSpPr/>
            <p:nvPr/>
          </p:nvSpPr>
          <p:spPr>
            <a:xfrm>
              <a:off x="10349223" y="1285199"/>
              <a:ext cx="1563667" cy="864295"/>
            </a:xfrm>
            <a:prstGeom prst="roundRect">
              <a:avLst>
                <a:gd name="adj" fmla="val 8902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7FDE69B-B60D-FE4A-AE78-3941C35FF944}"/>
                </a:ext>
              </a:extLst>
            </p:cNvPr>
            <p:cNvSpPr txBox="1"/>
            <p:nvPr/>
          </p:nvSpPr>
          <p:spPr>
            <a:xfrm>
              <a:off x="10528968" y="1523664"/>
              <a:ext cx="12859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Berlin Sans FB Demi" panose="020E0802020502020306" pitchFamily="34" charset="0"/>
                </a:rPr>
                <a:t>Consumers</a:t>
              </a:r>
            </a:p>
          </p:txBody>
        </p:sp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EE09D9B-031F-6E94-C8D3-FA4701459387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1699828" y="3922824"/>
            <a:ext cx="1364873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D7B7B4E-F3AE-9A74-64DA-C65BB1553D71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9127298" y="3922824"/>
            <a:ext cx="1297026" cy="2172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338B12CB-B49E-4A5D-9F7B-502C39DA58E9}"/>
              </a:ext>
            </a:extLst>
          </p:cNvPr>
          <p:cNvSpPr txBox="1"/>
          <p:nvPr/>
        </p:nvSpPr>
        <p:spPr>
          <a:xfrm>
            <a:off x="5541067" y="3699657"/>
            <a:ext cx="1109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Broker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4A8B6576-73EC-DC71-627B-9AD8A31B0ABE}"/>
              </a:ext>
            </a:extLst>
          </p:cNvPr>
          <p:cNvSpPr/>
          <p:nvPr/>
        </p:nvSpPr>
        <p:spPr>
          <a:xfrm>
            <a:off x="2137000" y="3228481"/>
            <a:ext cx="169102" cy="56784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4" name="TextBox 1023">
            <a:extLst>
              <a:ext uri="{FF2B5EF4-FFF2-40B4-BE49-F238E27FC236}">
                <a16:creationId xmlns:a16="http://schemas.microsoft.com/office/drawing/2014/main" id="{4D1C7942-33FC-D02C-2D25-6EA823687BF2}"/>
              </a:ext>
            </a:extLst>
          </p:cNvPr>
          <p:cNvSpPr txBox="1"/>
          <p:nvPr/>
        </p:nvSpPr>
        <p:spPr>
          <a:xfrm>
            <a:off x="1788706" y="2763429"/>
            <a:ext cx="1034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Berlin Sans FB Demi" panose="020E0802020502020306" pitchFamily="34" charset="0"/>
              </a:rPr>
              <a:t>Message</a:t>
            </a:r>
          </a:p>
        </p:txBody>
      </p:sp>
      <p:sp>
        <p:nvSpPr>
          <p:cNvPr id="1025" name="Rectangle: Rounded Corners 1024">
            <a:extLst>
              <a:ext uri="{FF2B5EF4-FFF2-40B4-BE49-F238E27FC236}">
                <a16:creationId xmlns:a16="http://schemas.microsoft.com/office/drawing/2014/main" id="{7256FA78-B6FC-AC35-37D9-FD52F416448A}"/>
              </a:ext>
            </a:extLst>
          </p:cNvPr>
          <p:cNvSpPr/>
          <p:nvPr/>
        </p:nvSpPr>
        <p:spPr>
          <a:xfrm>
            <a:off x="9666576" y="3228481"/>
            <a:ext cx="169102" cy="56784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AAB53801-6910-424B-A7E2-D7B850B3A639}"/>
              </a:ext>
            </a:extLst>
          </p:cNvPr>
          <p:cNvSpPr txBox="1"/>
          <p:nvPr/>
        </p:nvSpPr>
        <p:spPr>
          <a:xfrm>
            <a:off x="9258415" y="2763429"/>
            <a:ext cx="1034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Berlin Sans FB Demi" panose="020E0802020502020306" pitchFamily="34" charset="0"/>
              </a:rPr>
              <a:t>Message</a:t>
            </a:r>
          </a:p>
        </p:txBody>
      </p:sp>
      <p:pic>
        <p:nvPicPr>
          <p:cNvPr id="3" name="Picture 2" descr="RabbitMQ&quot; Icon - Download for free – Iconduck">
            <a:extLst>
              <a:ext uri="{FF2B5EF4-FFF2-40B4-BE49-F238E27FC236}">
                <a16:creationId xmlns:a16="http://schemas.microsoft.com/office/drawing/2014/main" id="{BE73AF80-5CB8-6675-797C-8159D973F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5885" y="4057403"/>
            <a:ext cx="420273" cy="445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5756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CAD01761-FF55-7AB9-94C6-F00A38D7AFE8}"/>
              </a:ext>
            </a:extLst>
          </p:cNvPr>
          <p:cNvSpPr txBox="1"/>
          <p:nvPr/>
        </p:nvSpPr>
        <p:spPr>
          <a:xfrm>
            <a:off x="198835" y="364720"/>
            <a:ext cx="6136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Berlin Sans FB Demi" panose="020E0802020502020306" pitchFamily="34" charset="0"/>
              </a:rPr>
              <a:t>Exchanges, Queues and Bindings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BF3610F-143F-C7FE-7A88-2420F6BA51D1}"/>
              </a:ext>
            </a:extLst>
          </p:cNvPr>
          <p:cNvGrpSpPr/>
          <p:nvPr/>
        </p:nvGrpSpPr>
        <p:grpSpPr>
          <a:xfrm>
            <a:off x="136161" y="1765762"/>
            <a:ext cx="1563667" cy="864295"/>
            <a:chOff x="212941" y="1999803"/>
            <a:chExt cx="1563667" cy="864295"/>
          </a:xfrm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386616B5-E5F8-B8AD-D846-317BBF2EEDF8}"/>
                </a:ext>
              </a:extLst>
            </p:cNvPr>
            <p:cNvSpPr/>
            <p:nvPr/>
          </p:nvSpPr>
          <p:spPr>
            <a:xfrm>
              <a:off x="212941" y="1999803"/>
              <a:ext cx="1563667" cy="864295"/>
            </a:xfrm>
            <a:prstGeom prst="roundRect">
              <a:avLst>
                <a:gd name="adj" fmla="val 502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86DA591-53B9-E1BD-BDA9-6CB4EEB2775A}"/>
                </a:ext>
              </a:extLst>
            </p:cNvPr>
            <p:cNvSpPr txBox="1"/>
            <p:nvPr/>
          </p:nvSpPr>
          <p:spPr>
            <a:xfrm>
              <a:off x="439841" y="2247284"/>
              <a:ext cx="11098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Berlin Sans FB Demi" panose="020E0802020502020306" pitchFamily="34" charset="0"/>
                </a:rPr>
                <a:t>Producer </a:t>
              </a:r>
            </a:p>
          </p:txBody>
        </p:sp>
      </p:grp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C0F8DFD8-E56B-668A-248D-14559A4C2D14}"/>
              </a:ext>
            </a:extLst>
          </p:cNvPr>
          <p:cNvSpPr/>
          <p:nvPr/>
        </p:nvSpPr>
        <p:spPr>
          <a:xfrm>
            <a:off x="3064701" y="1493241"/>
            <a:ext cx="6062597" cy="1583981"/>
          </a:xfrm>
          <a:prstGeom prst="roundRect">
            <a:avLst>
              <a:gd name="adj" fmla="val 3129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DED14AD7-6ADD-6A7E-D755-CA65C2246944}"/>
              </a:ext>
            </a:extLst>
          </p:cNvPr>
          <p:cNvGrpSpPr/>
          <p:nvPr/>
        </p:nvGrpSpPr>
        <p:grpSpPr>
          <a:xfrm>
            <a:off x="10424324" y="1787490"/>
            <a:ext cx="1563667" cy="864295"/>
            <a:chOff x="10349223" y="1285199"/>
            <a:chExt cx="1563667" cy="864295"/>
          </a:xfrm>
        </p:grpSpPr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C9462A3B-A932-7B0D-A6F4-4D3726CEB477}"/>
                </a:ext>
              </a:extLst>
            </p:cNvPr>
            <p:cNvSpPr/>
            <p:nvPr/>
          </p:nvSpPr>
          <p:spPr>
            <a:xfrm>
              <a:off x="10349223" y="1285199"/>
              <a:ext cx="1563667" cy="864295"/>
            </a:xfrm>
            <a:prstGeom prst="roundRect">
              <a:avLst>
                <a:gd name="adj" fmla="val 8902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F34EF3E-A49F-9447-8122-295D7AA4412F}"/>
                </a:ext>
              </a:extLst>
            </p:cNvPr>
            <p:cNvSpPr txBox="1"/>
            <p:nvPr/>
          </p:nvSpPr>
          <p:spPr>
            <a:xfrm>
              <a:off x="10528968" y="1523664"/>
              <a:ext cx="1204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Berlin Sans FB Demi" panose="020E0802020502020306" pitchFamily="34" charset="0"/>
                </a:rPr>
                <a:t>Consumer</a:t>
              </a:r>
            </a:p>
          </p:txBody>
        </p:sp>
      </p:grp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B2ECF235-6C7C-A3F2-B371-9DB8225803FB}"/>
              </a:ext>
            </a:extLst>
          </p:cNvPr>
          <p:cNvSpPr/>
          <p:nvPr/>
        </p:nvSpPr>
        <p:spPr>
          <a:xfrm>
            <a:off x="3280777" y="1646061"/>
            <a:ext cx="5562084" cy="1290086"/>
          </a:xfrm>
          <a:prstGeom prst="roundRect">
            <a:avLst>
              <a:gd name="adj" fmla="val 3934"/>
            </a:avLst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8498C44-1174-8199-57D6-566D852A60C3}"/>
              </a:ext>
            </a:extLst>
          </p:cNvPr>
          <p:cNvGrpSpPr/>
          <p:nvPr/>
        </p:nvGrpSpPr>
        <p:grpSpPr>
          <a:xfrm>
            <a:off x="6819907" y="1863704"/>
            <a:ext cx="1580367" cy="659702"/>
            <a:chOff x="6904973" y="2110636"/>
            <a:chExt cx="1580367" cy="659702"/>
          </a:xfrm>
        </p:grpSpPr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6924A943-87DD-138F-7B0B-AA21D976664E}"/>
                </a:ext>
              </a:extLst>
            </p:cNvPr>
            <p:cNvSpPr/>
            <p:nvPr/>
          </p:nvSpPr>
          <p:spPr>
            <a:xfrm>
              <a:off x="6904973" y="2110636"/>
              <a:ext cx="1580367" cy="65970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0145EDB3-AE4C-69C7-A35F-8FD7C8488E16}"/>
                </a:ext>
              </a:extLst>
            </p:cNvPr>
            <p:cNvSpPr/>
            <p:nvPr/>
          </p:nvSpPr>
          <p:spPr>
            <a:xfrm>
              <a:off x="7014575" y="2153433"/>
              <a:ext cx="169102" cy="56784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: Rounded Corners 98">
              <a:extLst>
                <a:ext uri="{FF2B5EF4-FFF2-40B4-BE49-F238E27FC236}">
                  <a16:creationId xmlns:a16="http://schemas.microsoft.com/office/drawing/2014/main" id="{84858B7B-0968-4DF4-7A5C-ECA8B9ED8C63}"/>
                </a:ext>
              </a:extLst>
            </p:cNvPr>
            <p:cNvSpPr/>
            <p:nvPr/>
          </p:nvSpPr>
          <p:spPr>
            <a:xfrm>
              <a:off x="7258833" y="2153432"/>
              <a:ext cx="169102" cy="56784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Rectangle: Rounded Corners 100">
              <a:extLst>
                <a:ext uri="{FF2B5EF4-FFF2-40B4-BE49-F238E27FC236}">
                  <a16:creationId xmlns:a16="http://schemas.microsoft.com/office/drawing/2014/main" id="{AE67B7B3-C699-7281-8DD0-74D6DCB8AE7B}"/>
                </a:ext>
              </a:extLst>
            </p:cNvPr>
            <p:cNvSpPr/>
            <p:nvPr/>
          </p:nvSpPr>
          <p:spPr>
            <a:xfrm>
              <a:off x="7505699" y="2153433"/>
              <a:ext cx="169102" cy="56784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: Rounded Corners 101">
              <a:extLst>
                <a:ext uri="{FF2B5EF4-FFF2-40B4-BE49-F238E27FC236}">
                  <a16:creationId xmlns:a16="http://schemas.microsoft.com/office/drawing/2014/main" id="{16CE8E80-7C85-63CD-BDC7-9586C62D1EC0}"/>
                </a:ext>
              </a:extLst>
            </p:cNvPr>
            <p:cNvSpPr/>
            <p:nvPr/>
          </p:nvSpPr>
          <p:spPr>
            <a:xfrm>
              <a:off x="7749957" y="2153432"/>
              <a:ext cx="169102" cy="56784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Rectangle: Rounded Corners 102">
              <a:extLst>
                <a:ext uri="{FF2B5EF4-FFF2-40B4-BE49-F238E27FC236}">
                  <a16:creationId xmlns:a16="http://schemas.microsoft.com/office/drawing/2014/main" id="{1F7E1E35-4882-D78A-4D83-95AA395B72CF}"/>
                </a:ext>
              </a:extLst>
            </p:cNvPr>
            <p:cNvSpPr/>
            <p:nvPr/>
          </p:nvSpPr>
          <p:spPr>
            <a:xfrm>
              <a:off x="8009465" y="2153432"/>
              <a:ext cx="169102" cy="567845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D4343543-C635-4262-982B-42C5F018F9AE}"/>
              </a:ext>
            </a:extLst>
          </p:cNvPr>
          <p:cNvSpPr/>
          <p:nvPr/>
        </p:nvSpPr>
        <p:spPr>
          <a:xfrm>
            <a:off x="3569504" y="1863704"/>
            <a:ext cx="1580367" cy="65970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erlin Sans FB Demi" panose="020E0802020502020306" pitchFamily="34" charset="0"/>
              </a:rPr>
              <a:t>Exchange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952DE949-2D49-313D-B473-B58C3EE7EC56}"/>
              </a:ext>
            </a:extLst>
          </p:cNvPr>
          <p:cNvSpPr txBox="1"/>
          <p:nvPr/>
        </p:nvSpPr>
        <p:spPr>
          <a:xfrm>
            <a:off x="7150962" y="2459680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Queue</a:t>
            </a: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8E9B15CC-2593-1BF4-458D-8CD2167333EA}"/>
              </a:ext>
            </a:extLst>
          </p:cNvPr>
          <p:cNvCxnSpPr>
            <a:stCxn id="104" idx="3"/>
            <a:endCxn id="94" idx="1"/>
          </p:cNvCxnSpPr>
          <p:nvPr/>
        </p:nvCxnSpPr>
        <p:spPr>
          <a:xfrm>
            <a:off x="5149871" y="2193555"/>
            <a:ext cx="1670036" cy="0"/>
          </a:xfrm>
          <a:prstGeom prst="straightConnector1">
            <a:avLst/>
          </a:prstGeom>
          <a:ln w="28575">
            <a:prstDash val="sysDot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1C043044-A19B-ED6A-500A-BEFA1439A23D}"/>
              </a:ext>
            </a:extLst>
          </p:cNvPr>
          <p:cNvSpPr txBox="1"/>
          <p:nvPr/>
        </p:nvSpPr>
        <p:spPr>
          <a:xfrm>
            <a:off x="5469826" y="2260725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Binding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2F8BDC56-9B4C-7AB7-D49E-58D8E69DD7ED}"/>
              </a:ext>
            </a:extLst>
          </p:cNvPr>
          <p:cNvCxnSpPr>
            <a:stCxn id="48" idx="3"/>
            <a:endCxn id="104" idx="1"/>
          </p:cNvCxnSpPr>
          <p:nvPr/>
        </p:nvCxnSpPr>
        <p:spPr>
          <a:xfrm flipV="1">
            <a:off x="1699828" y="2193555"/>
            <a:ext cx="1869676" cy="435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A11AE682-7AB7-50B7-D5B9-8F47F8E0466F}"/>
              </a:ext>
            </a:extLst>
          </p:cNvPr>
          <p:cNvCxnSpPr>
            <a:cxnSpLocks/>
            <a:stCxn id="94" idx="3"/>
            <a:endCxn id="57" idx="1"/>
          </p:cNvCxnSpPr>
          <p:nvPr/>
        </p:nvCxnSpPr>
        <p:spPr>
          <a:xfrm>
            <a:off x="8400274" y="2193555"/>
            <a:ext cx="2024050" cy="26083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1936AEEB-9D81-BBD7-9792-12E612CE69DC}"/>
              </a:ext>
            </a:extLst>
          </p:cNvPr>
          <p:cNvSpPr/>
          <p:nvPr/>
        </p:nvSpPr>
        <p:spPr>
          <a:xfrm>
            <a:off x="9691260" y="1544897"/>
            <a:ext cx="169102" cy="56784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C4F998D5-880A-BD7A-5883-70C7F5633BD8}"/>
              </a:ext>
            </a:extLst>
          </p:cNvPr>
          <p:cNvSpPr txBox="1"/>
          <p:nvPr/>
        </p:nvSpPr>
        <p:spPr>
          <a:xfrm>
            <a:off x="198835" y="3715717"/>
            <a:ext cx="327585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Berlin Sans FB Demi" panose="020E0802020502020306" pitchFamily="34" charset="0"/>
              </a:rPr>
              <a:t>Exchange:</a:t>
            </a:r>
          </a:p>
          <a:p>
            <a:endParaRPr lang="en-US" sz="1600" dirty="0">
              <a:latin typeface="Berlin Sans FB Demi" panose="020E0802020502020306" pitchFamily="34" charset="0"/>
            </a:endParaRPr>
          </a:p>
          <a:p>
            <a:r>
              <a:rPr lang="en-US" sz="1600" dirty="0">
                <a:latin typeface="Berlin Sans FB Demi" panose="020E0802020502020306" pitchFamily="34" charset="0"/>
              </a:rPr>
              <a:t>A message routing entity</a:t>
            </a:r>
          </a:p>
          <a:p>
            <a:endParaRPr lang="en-US" sz="1600" dirty="0">
              <a:latin typeface="Berlin Sans FB Demi" panose="020E0802020502020306" pitchFamily="34" charset="0"/>
            </a:endParaRPr>
          </a:p>
          <a:p>
            <a:r>
              <a:rPr lang="en-US" sz="1600" dirty="0">
                <a:latin typeface="Berlin Sans FB Demi" panose="020E0802020502020306" pitchFamily="34" charset="0"/>
              </a:rPr>
              <a:t>Receives messages from producers and routes them to one or more queues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C1F7DD51-1000-5041-3B6A-DA21B0F6A822}"/>
              </a:ext>
            </a:extLst>
          </p:cNvPr>
          <p:cNvSpPr txBox="1"/>
          <p:nvPr/>
        </p:nvSpPr>
        <p:spPr>
          <a:xfrm>
            <a:off x="4458074" y="3715717"/>
            <a:ext cx="327585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Berlin Sans FB Demi" panose="020E0802020502020306" pitchFamily="34" charset="0"/>
              </a:rPr>
              <a:t>Queue:</a:t>
            </a:r>
          </a:p>
          <a:p>
            <a:endParaRPr lang="en-US" sz="1600" dirty="0">
              <a:latin typeface="Berlin Sans FB Demi" panose="020E0802020502020306" pitchFamily="34" charset="0"/>
            </a:endParaRPr>
          </a:p>
          <a:p>
            <a:r>
              <a:rPr lang="en-US" sz="1600" dirty="0">
                <a:latin typeface="Berlin Sans FB Demi" panose="020E0802020502020306" pitchFamily="34" charset="0"/>
              </a:rPr>
              <a:t>A temporary storage location for a message</a:t>
            </a:r>
          </a:p>
          <a:p>
            <a:endParaRPr lang="en-US" sz="1600" dirty="0">
              <a:latin typeface="Berlin Sans FB Demi" panose="020E0802020502020306" pitchFamily="34" charset="0"/>
            </a:endParaRPr>
          </a:p>
          <a:p>
            <a:r>
              <a:rPr lang="en-US" sz="1600" dirty="0">
                <a:latin typeface="Berlin Sans FB Demi" panose="020E0802020502020306" pitchFamily="34" charset="0"/>
              </a:rPr>
              <a:t>Holds messages until they are acknowledged by a consumer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3703016E-F7BB-EFB3-9BC2-18F5F9917251}"/>
              </a:ext>
            </a:extLst>
          </p:cNvPr>
          <p:cNvSpPr txBox="1"/>
          <p:nvPr/>
        </p:nvSpPr>
        <p:spPr>
          <a:xfrm>
            <a:off x="8553562" y="3715717"/>
            <a:ext cx="32758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Berlin Sans FB Demi" panose="020E0802020502020306" pitchFamily="34" charset="0"/>
              </a:rPr>
              <a:t>Binding:</a:t>
            </a:r>
          </a:p>
          <a:p>
            <a:endParaRPr lang="en-US" sz="1600" dirty="0">
              <a:latin typeface="Berlin Sans FB Demi" panose="020E0802020502020306" pitchFamily="34" charset="0"/>
            </a:endParaRPr>
          </a:p>
          <a:p>
            <a:r>
              <a:rPr lang="en-US" sz="1600" dirty="0">
                <a:latin typeface="Berlin Sans FB Demi" panose="020E0802020502020306" pitchFamily="34" charset="0"/>
              </a:rPr>
              <a:t>A queue is bound to an exchange using a binding key</a:t>
            </a:r>
          </a:p>
          <a:p>
            <a:endParaRPr lang="en-US" sz="1600" dirty="0">
              <a:latin typeface="Berlin Sans FB Demi" panose="020E0802020502020306" pitchFamily="34" charset="0"/>
            </a:endParaRPr>
          </a:p>
          <a:p>
            <a:r>
              <a:rPr lang="en-US" sz="1600" dirty="0">
                <a:latin typeface="Berlin Sans FB Demi" panose="020E0802020502020306" pitchFamily="34" charset="0"/>
              </a:rPr>
              <a:t>The binding key specifies the routing criteria for which messages should be delivered to a given queue</a:t>
            </a:r>
          </a:p>
        </p:txBody>
      </p:sp>
      <p:sp>
        <p:nvSpPr>
          <p:cNvPr id="158" name="Rectangle: Rounded Corners 157">
            <a:extLst>
              <a:ext uri="{FF2B5EF4-FFF2-40B4-BE49-F238E27FC236}">
                <a16:creationId xmlns:a16="http://schemas.microsoft.com/office/drawing/2014/main" id="{BFAA8C17-86C2-2B77-5E5C-D474376C706F}"/>
              </a:ext>
            </a:extLst>
          </p:cNvPr>
          <p:cNvSpPr/>
          <p:nvPr/>
        </p:nvSpPr>
        <p:spPr>
          <a:xfrm>
            <a:off x="2297713" y="1536445"/>
            <a:ext cx="169102" cy="56784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C6391F-E242-3C8B-84E2-A26EEE7C11D2}"/>
              </a:ext>
            </a:extLst>
          </p:cNvPr>
          <p:cNvSpPr txBox="1"/>
          <p:nvPr/>
        </p:nvSpPr>
        <p:spPr>
          <a:xfrm>
            <a:off x="5469827" y="3037741"/>
            <a:ext cx="930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Broker</a:t>
            </a:r>
          </a:p>
        </p:txBody>
      </p:sp>
    </p:spTree>
    <p:extLst>
      <p:ext uri="{BB962C8B-B14F-4D97-AF65-F5344CB8AC3E}">
        <p14:creationId xmlns:p14="http://schemas.microsoft.com/office/powerpoint/2010/main" val="3970673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" grpId="0"/>
      <p:bldP spid="156" grpId="0"/>
      <p:bldP spid="15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CAD01761-FF55-7AB9-94C6-F00A38D7AFE8}"/>
              </a:ext>
            </a:extLst>
          </p:cNvPr>
          <p:cNvSpPr txBox="1"/>
          <p:nvPr/>
        </p:nvSpPr>
        <p:spPr>
          <a:xfrm>
            <a:off x="95188" y="121789"/>
            <a:ext cx="25394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Berlin Sans FB Demi" panose="020E0802020502020306" pitchFamily="34" charset="0"/>
              </a:rPr>
              <a:t>Virtual Hosts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BF3610F-143F-C7FE-7A88-2420F6BA51D1}"/>
              </a:ext>
            </a:extLst>
          </p:cNvPr>
          <p:cNvGrpSpPr/>
          <p:nvPr/>
        </p:nvGrpSpPr>
        <p:grpSpPr>
          <a:xfrm>
            <a:off x="136161" y="1178533"/>
            <a:ext cx="1563667" cy="864295"/>
            <a:chOff x="212941" y="1999803"/>
            <a:chExt cx="1563667" cy="864295"/>
          </a:xfrm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386616B5-E5F8-B8AD-D846-317BBF2EEDF8}"/>
                </a:ext>
              </a:extLst>
            </p:cNvPr>
            <p:cNvSpPr/>
            <p:nvPr/>
          </p:nvSpPr>
          <p:spPr>
            <a:xfrm>
              <a:off x="212941" y="1999803"/>
              <a:ext cx="1563667" cy="864295"/>
            </a:xfrm>
            <a:prstGeom prst="roundRect">
              <a:avLst>
                <a:gd name="adj" fmla="val 502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86DA591-53B9-E1BD-BDA9-6CB4EEB2775A}"/>
                </a:ext>
              </a:extLst>
            </p:cNvPr>
            <p:cNvSpPr txBox="1"/>
            <p:nvPr/>
          </p:nvSpPr>
          <p:spPr>
            <a:xfrm>
              <a:off x="318410" y="2247284"/>
              <a:ext cx="1246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Berlin Sans FB Demi" panose="020E0802020502020306" pitchFamily="34" charset="0"/>
                </a:rPr>
                <a:t>Producer 1 </a:t>
              </a:r>
            </a:p>
          </p:txBody>
        </p:sp>
      </p:grp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C0F8DFD8-E56B-668A-248D-14559A4C2D14}"/>
              </a:ext>
            </a:extLst>
          </p:cNvPr>
          <p:cNvSpPr/>
          <p:nvPr/>
        </p:nvSpPr>
        <p:spPr>
          <a:xfrm>
            <a:off x="3064701" y="906011"/>
            <a:ext cx="6062597" cy="3718699"/>
          </a:xfrm>
          <a:prstGeom prst="roundRect">
            <a:avLst>
              <a:gd name="adj" fmla="val 3129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DED14AD7-6ADD-6A7E-D755-CA65C2246944}"/>
              </a:ext>
            </a:extLst>
          </p:cNvPr>
          <p:cNvGrpSpPr/>
          <p:nvPr/>
        </p:nvGrpSpPr>
        <p:grpSpPr>
          <a:xfrm>
            <a:off x="10424324" y="1200261"/>
            <a:ext cx="1563667" cy="864295"/>
            <a:chOff x="10349223" y="1285199"/>
            <a:chExt cx="1563667" cy="864295"/>
          </a:xfrm>
        </p:grpSpPr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C9462A3B-A932-7B0D-A6F4-4D3726CEB477}"/>
                </a:ext>
              </a:extLst>
            </p:cNvPr>
            <p:cNvSpPr/>
            <p:nvPr/>
          </p:nvSpPr>
          <p:spPr>
            <a:xfrm>
              <a:off x="10349223" y="1285199"/>
              <a:ext cx="1563667" cy="864295"/>
            </a:xfrm>
            <a:prstGeom prst="roundRect">
              <a:avLst>
                <a:gd name="adj" fmla="val 8902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F34EF3E-A49F-9447-8122-295D7AA4412F}"/>
                </a:ext>
              </a:extLst>
            </p:cNvPr>
            <p:cNvSpPr txBox="1"/>
            <p:nvPr/>
          </p:nvSpPr>
          <p:spPr>
            <a:xfrm>
              <a:off x="10528968" y="1523664"/>
              <a:ext cx="13356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Berlin Sans FB Demi" panose="020E0802020502020306" pitchFamily="34" charset="0"/>
                </a:rPr>
                <a:t>Consumer 1</a:t>
              </a:r>
            </a:p>
          </p:txBody>
        </p:sp>
      </p:grp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B2ECF235-6C7C-A3F2-B371-9DB8225803FB}"/>
              </a:ext>
            </a:extLst>
          </p:cNvPr>
          <p:cNvSpPr/>
          <p:nvPr/>
        </p:nvSpPr>
        <p:spPr>
          <a:xfrm>
            <a:off x="3280777" y="1058832"/>
            <a:ext cx="5562084" cy="1634034"/>
          </a:xfrm>
          <a:prstGeom prst="roundRect">
            <a:avLst>
              <a:gd name="adj" fmla="val 3934"/>
            </a:avLst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8498C44-1174-8199-57D6-566D852A60C3}"/>
              </a:ext>
            </a:extLst>
          </p:cNvPr>
          <p:cNvGrpSpPr/>
          <p:nvPr/>
        </p:nvGrpSpPr>
        <p:grpSpPr>
          <a:xfrm>
            <a:off x="6819907" y="1276475"/>
            <a:ext cx="1580367" cy="659702"/>
            <a:chOff x="6904973" y="2110636"/>
            <a:chExt cx="1580367" cy="659702"/>
          </a:xfrm>
        </p:grpSpPr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6924A943-87DD-138F-7B0B-AA21D976664E}"/>
                </a:ext>
              </a:extLst>
            </p:cNvPr>
            <p:cNvSpPr/>
            <p:nvPr/>
          </p:nvSpPr>
          <p:spPr>
            <a:xfrm>
              <a:off x="6904973" y="2110636"/>
              <a:ext cx="1580367" cy="65970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0145EDB3-AE4C-69C7-A35F-8FD7C8488E16}"/>
                </a:ext>
              </a:extLst>
            </p:cNvPr>
            <p:cNvSpPr/>
            <p:nvPr/>
          </p:nvSpPr>
          <p:spPr>
            <a:xfrm>
              <a:off x="7014575" y="2153433"/>
              <a:ext cx="169102" cy="56784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: Rounded Corners 98">
              <a:extLst>
                <a:ext uri="{FF2B5EF4-FFF2-40B4-BE49-F238E27FC236}">
                  <a16:creationId xmlns:a16="http://schemas.microsoft.com/office/drawing/2014/main" id="{84858B7B-0968-4DF4-7A5C-ECA8B9ED8C63}"/>
                </a:ext>
              </a:extLst>
            </p:cNvPr>
            <p:cNvSpPr/>
            <p:nvPr/>
          </p:nvSpPr>
          <p:spPr>
            <a:xfrm>
              <a:off x="7258833" y="2153432"/>
              <a:ext cx="169102" cy="56784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Rectangle: Rounded Corners 100">
              <a:extLst>
                <a:ext uri="{FF2B5EF4-FFF2-40B4-BE49-F238E27FC236}">
                  <a16:creationId xmlns:a16="http://schemas.microsoft.com/office/drawing/2014/main" id="{AE67B7B3-C699-7281-8DD0-74D6DCB8AE7B}"/>
                </a:ext>
              </a:extLst>
            </p:cNvPr>
            <p:cNvSpPr/>
            <p:nvPr/>
          </p:nvSpPr>
          <p:spPr>
            <a:xfrm>
              <a:off x="7505699" y="2153433"/>
              <a:ext cx="169102" cy="56784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: Rounded Corners 101">
              <a:extLst>
                <a:ext uri="{FF2B5EF4-FFF2-40B4-BE49-F238E27FC236}">
                  <a16:creationId xmlns:a16="http://schemas.microsoft.com/office/drawing/2014/main" id="{16CE8E80-7C85-63CD-BDC7-9586C62D1EC0}"/>
                </a:ext>
              </a:extLst>
            </p:cNvPr>
            <p:cNvSpPr/>
            <p:nvPr/>
          </p:nvSpPr>
          <p:spPr>
            <a:xfrm>
              <a:off x="7749957" y="2153432"/>
              <a:ext cx="169102" cy="56784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D4343543-C635-4262-982B-42C5F018F9AE}"/>
              </a:ext>
            </a:extLst>
          </p:cNvPr>
          <p:cNvSpPr/>
          <p:nvPr/>
        </p:nvSpPr>
        <p:spPr>
          <a:xfrm>
            <a:off x="3569504" y="1276475"/>
            <a:ext cx="1580367" cy="65970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erlin Sans FB Demi" panose="020E0802020502020306" pitchFamily="34" charset="0"/>
              </a:rPr>
              <a:t>Exchange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952DE949-2D49-313D-B473-B58C3EE7EC56}"/>
              </a:ext>
            </a:extLst>
          </p:cNvPr>
          <p:cNvSpPr txBox="1"/>
          <p:nvPr/>
        </p:nvSpPr>
        <p:spPr>
          <a:xfrm>
            <a:off x="7150962" y="1872451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Queue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69F2EB2C-D9D8-F76F-F732-21E59E952D41}"/>
              </a:ext>
            </a:extLst>
          </p:cNvPr>
          <p:cNvSpPr txBox="1"/>
          <p:nvPr/>
        </p:nvSpPr>
        <p:spPr>
          <a:xfrm>
            <a:off x="3564700" y="2287681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Virtual Host 1</a:t>
            </a: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8E9B15CC-2593-1BF4-458D-8CD2167333EA}"/>
              </a:ext>
            </a:extLst>
          </p:cNvPr>
          <p:cNvCxnSpPr>
            <a:stCxn id="104" idx="3"/>
            <a:endCxn id="94" idx="1"/>
          </p:cNvCxnSpPr>
          <p:nvPr/>
        </p:nvCxnSpPr>
        <p:spPr>
          <a:xfrm>
            <a:off x="5149871" y="1606326"/>
            <a:ext cx="1670036" cy="0"/>
          </a:xfrm>
          <a:prstGeom prst="straightConnector1">
            <a:avLst/>
          </a:prstGeom>
          <a:ln w="28575">
            <a:prstDash val="sysDot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1C043044-A19B-ED6A-500A-BEFA1439A23D}"/>
              </a:ext>
            </a:extLst>
          </p:cNvPr>
          <p:cNvSpPr txBox="1"/>
          <p:nvPr/>
        </p:nvSpPr>
        <p:spPr>
          <a:xfrm>
            <a:off x="5469826" y="1673496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Binding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2F8BDC56-9B4C-7AB7-D49E-58D8E69DD7ED}"/>
              </a:ext>
            </a:extLst>
          </p:cNvPr>
          <p:cNvCxnSpPr>
            <a:stCxn id="48" idx="3"/>
            <a:endCxn id="104" idx="1"/>
          </p:cNvCxnSpPr>
          <p:nvPr/>
        </p:nvCxnSpPr>
        <p:spPr>
          <a:xfrm flipV="1">
            <a:off x="1699828" y="1606326"/>
            <a:ext cx="1869676" cy="435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A11AE682-7AB7-50B7-D5B9-8F47F8E0466F}"/>
              </a:ext>
            </a:extLst>
          </p:cNvPr>
          <p:cNvCxnSpPr>
            <a:cxnSpLocks/>
            <a:stCxn id="94" idx="3"/>
            <a:endCxn id="57" idx="1"/>
          </p:cNvCxnSpPr>
          <p:nvPr/>
        </p:nvCxnSpPr>
        <p:spPr>
          <a:xfrm>
            <a:off x="8400274" y="1606326"/>
            <a:ext cx="2024050" cy="26083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1B6C1F5-74E0-9E40-BB9D-E273E11BEDC2}"/>
              </a:ext>
            </a:extLst>
          </p:cNvPr>
          <p:cNvSpPr/>
          <p:nvPr/>
        </p:nvSpPr>
        <p:spPr>
          <a:xfrm>
            <a:off x="3280777" y="2821477"/>
            <a:ext cx="5562084" cy="1634034"/>
          </a:xfrm>
          <a:prstGeom prst="roundRect">
            <a:avLst>
              <a:gd name="adj" fmla="val 3934"/>
            </a:avLst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5268C00-5DAB-8279-A007-FE315029EFC2}"/>
              </a:ext>
            </a:extLst>
          </p:cNvPr>
          <p:cNvGrpSpPr/>
          <p:nvPr/>
        </p:nvGrpSpPr>
        <p:grpSpPr>
          <a:xfrm>
            <a:off x="6819907" y="3039120"/>
            <a:ext cx="1580367" cy="659702"/>
            <a:chOff x="6904973" y="2110636"/>
            <a:chExt cx="1580367" cy="659702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37A1ADF9-FA1B-4AD1-A9B3-08BC929A7B7A}"/>
                </a:ext>
              </a:extLst>
            </p:cNvPr>
            <p:cNvSpPr/>
            <p:nvPr/>
          </p:nvSpPr>
          <p:spPr>
            <a:xfrm>
              <a:off x="6904973" y="2110636"/>
              <a:ext cx="1580367" cy="65970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46771755-96B7-4F7D-E49E-7A5D7E89C91A}"/>
                </a:ext>
              </a:extLst>
            </p:cNvPr>
            <p:cNvSpPr/>
            <p:nvPr/>
          </p:nvSpPr>
          <p:spPr>
            <a:xfrm>
              <a:off x="7014575" y="2153433"/>
              <a:ext cx="169102" cy="56784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554B82C6-7F7D-3457-DA8D-07B5D5BCD7DE}"/>
                </a:ext>
              </a:extLst>
            </p:cNvPr>
            <p:cNvSpPr/>
            <p:nvPr/>
          </p:nvSpPr>
          <p:spPr>
            <a:xfrm>
              <a:off x="7258833" y="2153432"/>
              <a:ext cx="169102" cy="56784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D87A30E7-E32F-27E8-2965-9E6DAB61E1A5}"/>
                </a:ext>
              </a:extLst>
            </p:cNvPr>
            <p:cNvSpPr/>
            <p:nvPr/>
          </p:nvSpPr>
          <p:spPr>
            <a:xfrm>
              <a:off x="7505699" y="2153433"/>
              <a:ext cx="169102" cy="56784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3FCBB145-0ED5-5C21-4CC4-D5308E465FA1}"/>
                </a:ext>
              </a:extLst>
            </p:cNvPr>
            <p:cNvSpPr/>
            <p:nvPr/>
          </p:nvSpPr>
          <p:spPr>
            <a:xfrm>
              <a:off x="7749957" y="2153432"/>
              <a:ext cx="169102" cy="56784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365DC0D-45DC-9FB4-2F42-EE66DAECF308}"/>
              </a:ext>
            </a:extLst>
          </p:cNvPr>
          <p:cNvSpPr/>
          <p:nvPr/>
        </p:nvSpPr>
        <p:spPr>
          <a:xfrm>
            <a:off x="3569504" y="3039120"/>
            <a:ext cx="1580367" cy="65970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erlin Sans FB Demi" panose="020E0802020502020306" pitchFamily="34" charset="0"/>
              </a:rPr>
              <a:t>Exchange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592C47-F7D8-9792-E216-DF3F5115D606}"/>
              </a:ext>
            </a:extLst>
          </p:cNvPr>
          <p:cNvSpPr txBox="1"/>
          <p:nvPr/>
        </p:nvSpPr>
        <p:spPr>
          <a:xfrm>
            <a:off x="7150962" y="3635096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Queue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289A71-D10C-457D-C4A8-F96909646F68}"/>
              </a:ext>
            </a:extLst>
          </p:cNvPr>
          <p:cNvSpPr txBox="1"/>
          <p:nvPr/>
        </p:nvSpPr>
        <p:spPr>
          <a:xfrm>
            <a:off x="3564700" y="4050326"/>
            <a:ext cx="1601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Virtual Host 2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957B060-37B5-52D8-4DDC-BA595C4FEAE0}"/>
              </a:ext>
            </a:extLst>
          </p:cNvPr>
          <p:cNvCxnSpPr>
            <a:stCxn id="11" idx="3"/>
            <a:endCxn id="5" idx="1"/>
          </p:cNvCxnSpPr>
          <p:nvPr/>
        </p:nvCxnSpPr>
        <p:spPr>
          <a:xfrm>
            <a:off x="5149871" y="3368971"/>
            <a:ext cx="1670036" cy="0"/>
          </a:xfrm>
          <a:prstGeom prst="straightConnector1">
            <a:avLst/>
          </a:prstGeom>
          <a:ln w="28575">
            <a:prstDash val="sysDot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E2CB3E2-546F-B72F-26B5-07D94BBBB267}"/>
              </a:ext>
            </a:extLst>
          </p:cNvPr>
          <p:cNvSpPr txBox="1"/>
          <p:nvPr/>
        </p:nvSpPr>
        <p:spPr>
          <a:xfrm>
            <a:off x="5469826" y="3436141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Binding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CE82CF7-2FB0-C974-3C5A-E71C40CB3169}"/>
              </a:ext>
            </a:extLst>
          </p:cNvPr>
          <p:cNvGrpSpPr/>
          <p:nvPr/>
        </p:nvGrpSpPr>
        <p:grpSpPr>
          <a:xfrm>
            <a:off x="136161" y="2970491"/>
            <a:ext cx="1563667" cy="864295"/>
            <a:chOff x="212941" y="1999803"/>
            <a:chExt cx="1563667" cy="864295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C6B2AEDF-281E-D0BC-5120-5F41F88629F3}"/>
                </a:ext>
              </a:extLst>
            </p:cNvPr>
            <p:cNvSpPr/>
            <p:nvPr/>
          </p:nvSpPr>
          <p:spPr>
            <a:xfrm>
              <a:off x="212941" y="1999803"/>
              <a:ext cx="1563667" cy="864295"/>
            </a:xfrm>
            <a:prstGeom prst="roundRect">
              <a:avLst>
                <a:gd name="adj" fmla="val 502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63E9BC3-DBB9-0A72-2C6E-BD20694E4D4B}"/>
                </a:ext>
              </a:extLst>
            </p:cNvPr>
            <p:cNvSpPr txBox="1"/>
            <p:nvPr/>
          </p:nvSpPr>
          <p:spPr>
            <a:xfrm>
              <a:off x="330239" y="2242930"/>
              <a:ext cx="13367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Berlin Sans FB Demi" panose="020E0802020502020306" pitchFamily="34" charset="0"/>
                </a:rPr>
                <a:t>Producer 2 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66742AD-F318-C16A-C92E-F52447DFCB5C}"/>
              </a:ext>
            </a:extLst>
          </p:cNvPr>
          <p:cNvGrpSpPr/>
          <p:nvPr/>
        </p:nvGrpSpPr>
        <p:grpSpPr>
          <a:xfrm>
            <a:off x="10424324" y="2992219"/>
            <a:ext cx="1563667" cy="864295"/>
            <a:chOff x="10349223" y="1285199"/>
            <a:chExt cx="1563667" cy="864295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303D1BB9-351C-29DD-08EB-76DAB000B515}"/>
                </a:ext>
              </a:extLst>
            </p:cNvPr>
            <p:cNvSpPr/>
            <p:nvPr/>
          </p:nvSpPr>
          <p:spPr>
            <a:xfrm>
              <a:off x="10349223" y="1285199"/>
              <a:ext cx="1563667" cy="864295"/>
            </a:xfrm>
            <a:prstGeom prst="roundRect">
              <a:avLst>
                <a:gd name="adj" fmla="val 8902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E42F03F-F616-2EA8-AED3-B6C072BD50B4}"/>
                </a:ext>
              </a:extLst>
            </p:cNvPr>
            <p:cNvSpPr txBox="1"/>
            <p:nvPr/>
          </p:nvSpPr>
          <p:spPr>
            <a:xfrm>
              <a:off x="10528968" y="1523664"/>
              <a:ext cx="13805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Berlin Sans FB Demi" panose="020E0802020502020306" pitchFamily="34" charset="0"/>
                </a:rPr>
                <a:t>Consumer 2</a:t>
              </a:r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5E7FF3E-EE10-6E44-3790-CA373CD796D6}"/>
              </a:ext>
            </a:extLst>
          </p:cNvPr>
          <p:cNvCxnSpPr>
            <a:stCxn id="17" idx="3"/>
          </p:cNvCxnSpPr>
          <p:nvPr/>
        </p:nvCxnSpPr>
        <p:spPr>
          <a:xfrm flipV="1">
            <a:off x="1699828" y="3398284"/>
            <a:ext cx="1869676" cy="435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F89715E-8F1F-36F5-F0A3-75A9967A0FD7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8400274" y="3398284"/>
            <a:ext cx="2024050" cy="26083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BD017CF-4AAB-B260-5A4B-97CD65FD61AE}"/>
              </a:ext>
            </a:extLst>
          </p:cNvPr>
          <p:cNvSpPr txBox="1"/>
          <p:nvPr/>
        </p:nvSpPr>
        <p:spPr>
          <a:xfrm>
            <a:off x="2591400" y="4842353"/>
            <a:ext cx="77388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Berlin Sans FB Demi" panose="020E0802020502020306" pitchFamily="34" charset="0"/>
              </a:rPr>
              <a:t>Virtual Host:</a:t>
            </a:r>
          </a:p>
          <a:p>
            <a:endParaRPr lang="en-US" sz="1600" dirty="0">
              <a:latin typeface="Berlin Sans FB Demi" panose="020E0802020502020306" pitchFamily="34" charset="0"/>
            </a:endParaRPr>
          </a:p>
          <a:p>
            <a:r>
              <a:rPr lang="en-US" sz="1600" dirty="0">
                <a:latin typeface="Berlin Sans FB Demi" panose="020E0802020502020306" pitchFamily="34" charset="0"/>
              </a:rPr>
              <a:t>A logical grouping or namespace that provides isolation within the broker</a:t>
            </a:r>
          </a:p>
          <a:p>
            <a:endParaRPr lang="en-US" sz="1600" dirty="0">
              <a:latin typeface="Berlin Sans FB Demi" panose="020E0802020502020306" pitchFamily="34" charset="0"/>
            </a:endParaRPr>
          </a:p>
          <a:p>
            <a:r>
              <a:rPr lang="en-US" sz="1600" dirty="0">
                <a:latin typeface="Berlin Sans FB Demi" panose="020E0802020502020306" pitchFamily="34" charset="0"/>
              </a:rPr>
              <a:t>Each virtual host has its own exchanges, queues, bindings, users and permissions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6E1FC3-A7C4-EEEB-E88C-02A7E72C2E7C}"/>
              </a:ext>
            </a:extLst>
          </p:cNvPr>
          <p:cNvSpPr txBox="1"/>
          <p:nvPr/>
        </p:nvSpPr>
        <p:spPr>
          <a:xfrm>
            <a:off x="8229206" y="4591928"/>
            <a:ext cx="898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Broker</a:t>
            </a:r>
          </a:p>
        </p:txBody>
      </p:sp>
    </p:spTree>
    <p:extLst>
      <p:ext uri="{BB962C8B-B14F-4D97-AF65-F5344CB8AC3E}">
        <p14:creationId xmlns:p14="http://schemas.microsoft.com/office/powerpoint/2010/main" val="1136107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CAD01761-FF55-7AB9-94C6-F00A38D7AFE8}"/>
              </a:ext>
            </a:extLst>
          </p:cNvPr>
          <p:cNvSpPr txBox="1"/>
          <p:nvPr/>
        </p:nvSpPr>
        <p:spPr>
          <a:xfrm>
            <a:off x="198835" y="364720"/>
            <a:ext cx="49391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Berlin Sans FB Demi" panose="020E0802020502020306" pitchFamily="34" charset="0"/>
              </a:rPr>
              <a:t>Connections and Channels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BF3610F-143F-C7FE-7A88-2420F6BA51D1}"/>
              </a:ext>
            </a:extLst>
          </p:cNvPr>
          <p:cNvGrpSpPr/>
          <p:nvPr/>
        </p:nvGrpSpPr>
        <p:grpSpPr>
          <a:xfrm>
            <a:off x="136161" y="1765762"/>
            <a:ext cx="1563667" cy="864295"/>
            <a:chOff x="212941" y="1999803"/>
            <a:chExt cx="1563667" cy="864295"/>
          </a:xfrm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386616B5-E5F8-B8AD-D846-317BBF2EEDF8}"/>
                </a:ext>
              </a:extLst>
            </p:cNvPr>
            <p:cNvSpPr/>
            <p:nvPr/>
          </p:nvSpPr>
          <p:spPr>
            <a:xfrm>
              <a:off x="212941" y="1999803"/>
              <a:ext cx="1563667" cy="864295"/>
            </a:xfrm>
            <a:prstGeom prst="roundRect">
              <a:avLst>
                <a:gd name="adj" fmla="val 502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86DA591-53B9-E1BD-BDA9-6CB4EEB2775A}"/>
                </a:ext>
              </a:extLst>
            </p:cNvPr>
            <p:cNvSpPr txBox="1"/>
            <p:nvPr/>
          </p:nvSpPr>
          <p:spPr>
            <a:xfrm>
              <a:off x="439841" y="2247284"/>
              <a:ext cx="11098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Berlin Sans FB Demi" panose="020E0802020502020306" pitchFamily="34" charset="0"/>
                </a:rPr>
                <a:t>Producer </a:t>
              </a:r>
            </a:p>
          </p:txBody>
        </p:sp>
      </p:grp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C0F8DFD8-E56B-668A-248D-14559A4C2D14}"/>
              </a:ext>
            </a:extLst>
          </p:cNvPr>
          <p:cNvSpPr/>
          <p:nvPr/>
        </p:nvSpPr>
        <p:spPr>
          <a:xfrm>
            <a:off x="3064701" y="1493241"/>
            <a:ext cx="6062597" cy="1935760"/>
          </a:xfrm>
          <a:prstGeom prst="roundRect">
            <a:avLst>
              <a:gd name="adj" fmla="val 3129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DED14AD7-6ADD-6A7E-D755-CA65C2246944}"/>
              </a:ext>
            </a:extLst>
          </p:cNvPr>
          <p:cNvGrpSpPr/>
          <p:nvPr/>
        </p:nvGrpSpPr>
        <p:grpSpPr>
          <a:xfrm>
            <a:off x="10424324" y="1787490"/>
            <a:ext cx="1563667" cy="864295"/>
            <a:chOff x="10349223" y="1285199"/>
            <a:chExt cx="1563667" cy="864295"/>
          </a:xfrm>
        </p:grpSpPr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C9462A3B-A932-7B0D-A6F4-4D3726CEB477}"/>
                </a:ext>
              </a:extLst>
            </p:cNvPr>
            <p:cNvSpPr/>
            <p:nvPr/>
          </p:nvSpPr>
          <p:spPr>
            <a:xfrm>
              <a:off x="10349223" y="1285199"/>
              <a:ext cx="1563667" cy="864295"/>
            </a:xfrm>
            <a:prstGeom prst="roundRect">
              <a:avLst>
                <a:gd name="adj" fmla="val 8902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F34EF3E-A49F-9447-8122-295D7AA4412F}"/>
                </a:ext>
              </a:extLst>
            </p:cNvPr>
            <p:cNvSpPr txBox="1"/>
            <p:nvPr/>
          </p:nvSpPr>
          <p:spPr>
            <a:xfrm>
              <a:off x="10528968" y="1523664"/>
              <a:ext cx="1204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Berlin Sans FB Demi" panose="020E0802020502020306" pitchFamily="34" charset="0"/>
                </a:rPr>
                <a:t>Consumer</a:t>
              </a:r>
            </a:p>
          </p:txBody>
        </p:sp>
      </p:grp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084EA373-335C-6913-99D6-C54071D6755C}"/>
              </a:ext>
            </a:extLst>
          </p:cNvPr>
          <p:cNvSpPr/>
          <p:nvPr/>
        </p:nvSpPr>
        <p:spPr>
          <a:xfrm>
            <a:off x="554571" y="4486259"/>
            <a:ext cx="1769654" cy="1658910"/>
          </a:xfrm>
          <a:prstGeom prst="roundRect">
            <a:avLst>
              <a:gd name="adj" fmla="val 4342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62CD4857-BFBC-9198-41C3-1E2D99EB4BD9}"/>
              </a:ext>
            </a:extLst>
          </p:cNvPr>
          <p:cNvSpPr/>
          <p:nvPr/>
        </p:nvSpPr>
        <p:spPr>
          <a:xfrm>
            <a:off x="657326" y="4654186"/>
            <a:ext cx="1564144" cy="38204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64BD975D-98D1-773D-CF4F-268EA59777CD}"/>
              </a:ext>
            </a:extLst>
          </p:cNvPr>
          <p:cNvSpPr/>
          <p:nvPr/>
        </p:nvSpPr>
        <p:spPr>
          <a:xfrm>
            <a:off x="657326" y="5107798"/>
            <a:ext cx="1564144" cy="38204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6C10C05E-FC74-B847-8CAB-65D55AEEAAF3}"/>
              </a:ext>
            </a:extLst>
          </p:cNvPr>
          <p:cNvSpPr/>
          <p:nvPr/>
        </p:nvSpPr>
        <p:spPr>
          <a:xfrm>
            <a:off x="657326" y="5596141"/>
            <a:ext cx="1564144" cy="38204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B66DD2E7-3CFA-B7E1-22CA-34339FB41F36}"/>
              </a:ext>
            </a:extLst>
          </p:cNvPr>
          <p:cNvSpPr/>
          <p:nvPr/>
        </p:nvSpPr>
        <p:spPr>
          <a:xfrm>
            <a:off x="9796049" y="4575168"/>
            <a:ext cx="1769654" cy="1658910"/>
          </a:xfrm>
          <a:prstGeom prst="roundRect">
            <a:avLst>
              <a:gd name="adj" fmla="val 4342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B6D00494-0003-ADF3-1FB2-163ADD5CE19C}"/>
              </a:ext>
            </a:extLst>
          </p:cNvPr>
          <p:cNvSpPr/>
          <p:nvPr/>
        </p:nvSpPr>
        <p:spPr>
          <a:xfrm>
            <a:off x="9898804" y="4743095"/>
            <a:ext cx="1564144" cy="38204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5D08C36B-32DC-15AD-1A28-2C4F04876EAD}"/>
              </a:ext>
            </a:extLst>
          </p:cNvPr>
          <p:cNvSpPr/>
          <p:nvPr/>
        </p:nvSpPr>
        <p:spPr>
          <a:xfrm>
            <a:off x="9898804" y="5196707"/>
            <a:ext cx="1564144" cy="38204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F6092582-DC00-DBC4-4C02-FCEB77E6410B}"/>
              </a:ext>
            </a:extLst>
          </p:cNvPr>
          <p:cNvSpPr/>
          <p:nvPr/>
        </p:nvSpPr>
        <p:spPr>
          <a:xfrm>
            <a:off x="9898804" y="5685050"/>
            <a:ext cx="1564144" cy="38204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B2ECF235-6C7C-A3F2-B371-9DB8225803FB}"/>
              </a:ext>
            </a:extLst>
          </p:cNvPr>
          <p:cNvSpPr/>
          <p:nvPr/>
        </p:nvSpPr>
        <p:spPr>
          <a:xfrm>
            <a:off x="3280777" y="1646061"/>
            <a:ext cx="5562084" cy="1634034"/>
          </a:xfrm>
          <a:prstGeom prst="roundRect">
            <a:avLst>
              <a:gd name="adj" fmla="val 3934"/>
            </a:avLst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8498C44-1174-8199-57D6-566D852A60C3}"/>
              </a:ext>
            </a:extLst>
          </p:cNvPr>
          <p:cNvGrpSpPr/>
          <p:nvPr/>
        </p:nvGrpSpPr>
        <p:grpSpPr>
          <a:xfrm>
            <a:off x="6819907" y="1863704"/>
            <a:ext cx="1580367" cy="659702"/>
            <a:chOff x="6904973" y="2110636"/>
            <a:chExt cx="1580367" cy="659702"/>
          </a:xfrm>
        </p:grpSpPr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6924A943-87DD-138F-7B0B-AA21D976664E}"/>
                </a:ext>
              </a:extLst>
            </p:cNvPr>
            <p:cNvSpPr/>
            <p:nvPr/>
          </p:nvSpPr>
          <p:spPr>
            <a:xfrm>
              <a:off x="6904973" y="2110636"/>
              <a:ext cx="1580367" cy="65970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0145EDB3-AE4C-69C7-A35F-8FD7C8488E16}"/>
                </a:ext>
              </a:extLst>
            </p:cNvPr>
            <p:cNvSpPr/>
            <p:nvPr/>
          </p:nvSpPr>
          <p:spPr>
            <a:xfrm>
              <a:off x="7014575" y="2153433"/>
              <a:ext cx="169102" cy="56784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: Rounded Corners 98">
              <a:extLst>
                <a:ext uri="{FF2B5EF4-FFF2-40B4-BE49-F238E27FC236}">
                  <a16:creationId xmlns:a16="http://schemas.microsoft.com/office/drawing/2014/main" id="{84858B7B-0968-4DF4-7A5C-ECA8B9ED8C63}"/>
                </a:ext>
              </a:extLst>
            </p:cNvPr>
            <p:cNvSpPr/>
            <p:nvPr/>
          </p:nvSpPr>
          <p:spPr>
            <a:xfrm>
              <a:off x="7258833" y="2153432"/>
              <a:ext cx="169102" cy="56784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Rectangle: Rounded Corners 100">
              <a:extLst>
                <a:ext uri="{FF2B5EF4-FFF2-40B4-BE49-F238E27FC236}">
                  <a16:creationId xmlns:a16="http://schemas.microsoft.com/office/drawing/2014/main" id="{AE67B7B3-C699-7281-8DD0-74D6DCB8AE7B}"/>
                </a:ext>
              </a:extLst>
            </p:cNvPr>
            <p:cNvSpPr/>
            <p:nvPr/>
          </p:nvSpPr>
          <p:spPr>
            <a:xfrm>
              <a:off x="7505699" y="2153433"/>
              <a:ext cx="169102" cy="56784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: Rounded Corners 101">
              <a:extLst>
                <a:ext uri="{FF2B5EF4-FFF2-40B4-BE49-F238E27FC236}">
                  <a16:creationId xmlns:a16="http://schemas.microsoft.com/office/drawing/2014/main" id="{16CE8E80-7C85-63CD-BDC7-9586C62D1EC0}"/>
                </a:ext>
              </a:extLst>
            </p:cNvPr>
            <p:cNvSpPr/>
            <p:nvPr/>
          </p:nvSpPr>
          <p:spPr>
            <a:xfrm>
              <a:off x="7749957" y="2153432"/>
              <a:ext cx="169102" cy="56784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D4343543-C635-4262-982B-42C5F018F9AE}"/>
              </a:ext>
            </a:extLst>
          </p:cNvPr>
          <p:cNvSpPr/>
          <p:nvPr/>
        </p:nvSpPr>
        <p:spPr>
          <a:xfrm>
            <a:off x="3569504" y="1863704"/>
            <a:ext cx="1580367" cy="65970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erlin Sans FB Demi" panose="020E0802020502020306" pitchFamily="34" charset="0"/>
              </a:rPr>
              <a:t>Exchange</a:t>
            </a: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9F687B50-2139-4030-9CDC-C8F1EC6F29F0}"/>
              </a:ext>
            </a:extLst>
          </p:cNvPr>
          <p:cNvCxnSpPr>
            <a:cxnSpLocks/>
            <a:endCxn id="64" idx="0"/>
          </p:cNvCxnSpPr>
          <p:nvPr/>
        </p:nvCxnSpPr>
        <p:spPr>
          <a:xfrm flipH="1">
            <a:off x="1439398" y="2283327"/>
            <a:ext cx="992865" cy="22029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B66F6BCC-1E0F-E8B0-5E76-0A1075780A48}"/>
              </a:ext>
            </a:extLst>
          </p:cNvPr>
          <p:cNvCxnSpPr>
            <a:cxnSpLocks/>
            <a:endCxn id="73" idx="0"/>
          </p:cNvCxnSpPr>
          <p:nvPr/>
        </p:nvCxnSpPr>
        <p:spPr>
          <a:xfrm>
            <a:off x="9581401" y="2327534"/>
            <a:ext cx="1099475" cy="22476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8E7686B4-B528-146A-DA6F-B765AE7CF9B0}"/>
              </a:ext>
            </a:extLst>
          </p:cNvPr>
          <p:cNvSpPr txBox="1"/>
          <p:nvPr/>
        </p:nvSpPr>
        <p:spPr>
          <a:xfrm>
            <a:off x="774793" y="6128430"/>
            <a:ext cx="13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Connection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3EFFD574-B2D2-DD6A-9C33-3619A8A4070E}"/>
              </a:ext>
            </a:extLst>
          </p:cNvPr>
          <p:cNvSpPr txBox="1"/>
          <p:nvPr/>
        </p:nvSpPr>
        <p:spPr>
          <a:xfrm>
            <a:off x="10011975" y="6185349"/>
            <a:ext cx="13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Connection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ED71EA0-FAC9-68BA-4312-2D0C5D556224}"/>
              </a:ext>
            </a:extLst>
          </p:cNvPr>
          <p:cNvSpPr txBox="1"/>
          <p:nvPr/>
        </p:nvSpPr>
        <p:spPr>
          <a:xfrm>
            <a:off x="849943" y="5579189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Channel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469AA20A-464D-B020-7762-A59C7C5935D8}"/>
              </a:ext>
            </a:extLst>
          </p:cNvPr>
          <p:cNvSpPr txBox="1"/>
          <p:nvPr/>
        </p:nvSpPr>
        <p:spPr>
          <a:xfrm>
            <a:off x="861022" y="4632167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Channel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8F90F4BE-CCED-ACD7-9701-9A687BD23C0B}"/>
              </a:ext>
            </a:extLst>
          </p:cNvPr>
          <p:cNvSpPr txBox="1"/>
          <p:nvPr/>
        </p:nvSpPr>
        <p:spPr>
          <a:xfrm>
            <a:off x="10158650" y="5656592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Channel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6D2CA1AD-83E7-2434-2DEE-B744D0EA66AE}"/>
              </a:ext>
            </a:extLst>
          </p:cNvPr>
          <p:cNvSpPr txBox="1"/>
          <p:nvPr/>
        </p:nvSpPr>
        <p:spPr>
          <a:xfrm>
            <a:off x="10158650" y="5152005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Channel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24FE9D39-AFD8-C11D-7F67-73C41E48A30A}"/>
              </a:ext>
            </a:extLst>
          </p:cNvPr>
          <p:cNvSpPr txBox="1"/>
          <p:nvPr/>
        </p:nvSpPr>
        <p:spPr>
          <a:xfrm>
            <a:off x="10162945" y="4711105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Channel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9BD12D81-95C3-BEDE-DE6B-1319A526A9E9}"/>
              </a:ext>
            </a:extLst>
          </p:cNvPr>
          <p:cNvSpPr txBox="1"/>
          <p:nvPr/>
        </p:nvSpPr>
        <p:spPr>
          <a:xfrm>
            <a:off x="862850" y="5107798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Channel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952DE949-2D49-313D-B473-B58C3EE7EC56}"/>
              </a:ext>
            </a:extLst>
          </p:cNvPr>
          <p:cNvSpPr txBox="1"/>
          <p:nvPr/>
        </p:nvSpPr>
        <p:spPr>
          <a:xfrm>
            <a:off x="7150962" y="2459680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Queue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69F2EB2C-D9D8-F76F-F732-21E59E952D41}"/>
              </a:ext>
            </a:extLst>
          </p:cNvPr>
          <p:cNvSpPr txBox="1"/>
          <p:nvPr/>
        </p:nvSpPr>
        <p:spPr>
          <a:xfrm>
            <a:off x="3564700" y="2874910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Virtual Host</a:t>
            </a: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8E9B15CC-2593-1BF4-458D-8CD2167333EA}"/>
              </a:ext>
            </a:extLst>
          </p:cNvPr>
          <p:cNvCxnSpPr>
            <a:stCxn id="104" idx="3"/>
            <a:endCxn id="94" idx="1"/>
          </p:cNvCxnSpPr>
          <p:nvPr/>
        </p:nvCxnSpPr>
        <p:spPr>
          <a:xfrm>
            <a:off x="5149871" y="2193555"/>
            <a:ext cx="1670036" cy="0"/>
          </a:xfrm>
          <a:prstGeom prst="straightConnector1">
            <a:avLst/>
          </a:prstGeom>
          <a:ln w="28575">
            <a:prstDash val="sysDot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1C043044-A19B-ED6A-500A-BEFA1439A23D}"/>
              </a:ext>
            </a:extLst>
          </p:cNvPr>
          <p:cNvSpPr txBox="1"/>
          <p:nvPr/>
        </p:nvSpPr>
        <p:spPr>
          <a:xfrm>
            <a:off x="5469826" y="2260725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Binding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2F8BDC56-9B4C-7AB7-D49E-58D8E69DD7ED}"/>
              </a:ext>
            </a:extLst>
          </p:cNvPr>
          <p:cNvCxnSpPr>
            <a:stCxn id="48" idx="3"/>
            <a:endCxn id="104" idx="1"/>
          </p:cNvCxnSpPr>
          <p:nvPr/>
        </p:nvCxnSpPr>
        <p:spPr>
          <a:xfrm flipV="1">
            <a:off x="1699828" y="2193555"/>
            <a:ext cx="1869676" cy="435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A11AE682-7AB7-50B7-D5B9-8F47F8E0466F}"/>
              </a:ext>
            </a:extLst>
          </p:cNvPr>
          <p:cNvCxnSpPr>
            <a:cxnSpLocks/>
            <a:stCxn id="94" idx="3"/>
            <a:endCxn id="57" idx="1"/>
          </p:cNvCxnSpPr>
          <p:nvPr/>
        </p:nvCxnSpPr>
        <p:spPr>
          <a:xfrm>
            <a:off x="8400274" y="2193555"/>
            <a:ext cx="2024050" cy="26083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25B32A0-7DDF-4D7A-E744-D2C2FCBBA7BC}"/>
              </a:ext>
            </a:extLst>
          </p:cNvPr>
          <p:cNvSpPr txBox="1"/>
          <p:nvPr/>
        </p:nvSpPr>
        <p:spPr>
          <a:xfrm>
            <a:off x="2069478" y="1806660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TCP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1D31AE-BF49-06F4-13EB-26F92ED2279A}"/>
              </a:ext>
            </a:extLst>
          </p:cNvPr>
          <p:cNvSpPr txBox="1"/>
          <p:nvPr/>
        </p:nvSpPr>
        <p:spPr>
          <a:xfrm>
            <a:off x="9612026" y="2190422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TCP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96E9152-968D-BBA0-DE8E-1DBF2B0B20F0}"/>
              </a:ext>
            </a:extLst>
          </p:cNvPr>
          <p:cNvSpPr txBox="1"/>
          <p:nvPr/>
        </p:nvSpPr>
        <p:spPr>
          <a:xfrm>
            <a:off x="3220381" y="4373571"/>
            <a:ext cx="619191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Berlin Sans FB Demi" panose="020E0802020502020306" pitchFamily="34" charset="0"/>
              </a:rPr>
              <a:t>Connection: A long-lived TCP connection between a producer or consumer and the broker</a:t>
            </a:r>
          </a:p>
          <a:p>
            <a:endParaRPr lang="en-US" sz="1600" dirty="0">
              <a:latin typeface="Berlin Sans FB Demi" panose="020E0802020502020306" pitchFamily="34" charset="0"/>
            </a:endParaRPr>
          </a:p>
          <a:p>
            <a:r>
              <a:rPr lang="en-US" sz="1600" dirty="0">
                <a:latin typeface="Berlin Sans FB Demi" panose="020E0802020502020306" pitchFamily="34" charset="0"/>
              </a:rPr>
              <a:t>Channel: A virtual connection within a connection, used for multiplexing (TCP connections are expensive)</a:t>
            </a:r>
          </a:p>
          <a:p>
            <a:endParaRPr lang="en-US" sz="1600" dirty="0">
              <a:latin typeface="Berlin Sans FB Demi" panose="020E0802020502020306" pitchFamily="34" charset="0"/>
            </a:endParaRPr>
          </a:p>
          <a:p>
            <a:r>
              <a:rPr lang="en-US" sz="1600" dirty="0">
                <a:latin typeface="Berlin Sans FB Demi" panose="020E0802020502020306" pitchFamily="34" charset="0"/>
              </a:rPr>
              <a:t>Channels are used for declaring exchanges, queues and bindings as well as publishing and consuming messages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7F68B1-0A7C-5690-F3A5-0F3EA07E3D42}"/>
              </a:ext>
            </a:extLst>
          </p:cNvPr>
          <p:cNvSpPr txBox="1"/>
          <p:nvPr/>
        </p:nvSpPr>
        <p:spPr>
          <a:xfrm>
            <a:off x="8274286" y="3384793"/>
            <a:ext cx="898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Broker</a:t>
            </a:r>
          </a:p>
        </p:txBody>
      </p:sp>
    </p:spTree>
    <p:extLst>
      <p:ext uri="{BB962C8B-B14F-4D97-AF65-F5344CB8AC3E}">
        <p14:creationId xmlns:p14="http://schemas.microsoft.com/office/powerpoint/2010/main" val="3116184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CAD01761-FF55-7AB9-94C6-F00A38D7AFE8}"/>
              </a:ext>
            </a:extLst>
          </p:cNvPr>
          <p:cNvSpPr txBox="1"/>
          <p:nvPr/>
        </p:nvSpPr>
        <p:spPr>
          <a:xfrm>
            <a:off x="198835" y="364720"/>
            <a:ext cx="35365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Berlin Sans FB Demi" panose="020E0802020502020306" pitchFamily="34" charset="0"/>
              </a:rPr>
              <a:t>Acknowledgments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BF3610F-143F-C7FE-7A88-2420F6BA51D1}"/>
              </a:ext>
            </a:extLst>
          </p:cNvPr>
          <p:cNvGrpSpPr/>
          <p:nvPr/>
        </p:nvGrpSpPr>
        <p:grpSpPr>
          <a:xfrm>
            <a:off x="136161" y="1765762"/>
            <a:ext cx="1563667" cy="864295"/>
            <a:chOff x="212941" y="1999803"/>
            <a:chExt cx="1563667" cy="864295"/>
          </a:xfrm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386616B5-E5F8-B8AD-D846-317BBF2EEDF8}"/>
                </a:ext>
              </a:extLst>
            </p:cNvPr>
            <p:cNvSpPr/>
            <p:nvPr/>
          </p:nvSpPr>
          <p:spPr>
            <a:xfrm>
              <a:off x="212941" y="1999803"/>
              <a:ext cx="1563667" cy="864295"/>
            </a:xfrm>
            <a:prstGeom prst="roundRect">
              <a:avLst>
                <a:gd name="adj" fmla="val 502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86DA591-53B9-E1BD-BDA9-6CB4EEB2775A}"/>
                </a:ext>
              </a:extLst>
            </p:cNvPr>
            <p:cNvSpPr txBox="1"/>
            <p:nvPr/>
          </p:nvSpPr>
          <p:spPr>
            <a:xfrm>
              <a:off x="439841" y="2247284"/>
              <a:ext cx="11098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Berlin Sans FB Demi" panose="020E0802020502020306" pitchFamily="34" charset="0"/>
                </a:rPr>
                <a:t>Producer </a:t>
              </a:r>
            </a:p>
          </p:txBody>
        </p:sp>
      </p:grp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C0F8DFD8-E56B-668A-248D-14559A4C2D14}"/>
              </a:ext>
            </a:extLst>
          </p:cNvPr>
          <p:cNvSpPr/>
          <p:nvPr/>
        </p:nvSpPr>
        <p:spPr>
          <a:xfrm>
            <a:off x="3064701" y="1493241"/>
            <a:ext cx="6062597" cy="1583981"/>
          </a:xfrm>
          <a:prstGeom prst="roundRect">
            <a:avLst>
              <a:gd name="adj" fmla="val 3129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DED14AD7-6ADD-6A7E-D755-CA65C2246944}"/>
              </a:ext>
            </a:extLst>
          </p:cNvPr>
          <p:cNvGrpSpPr/>
          <p:nvPr/>
        </p:nvGrpSpPr>
        <p:grpSpPr>
          <a:xfrm>
            <a:off x="10424324" y="1787490"/>
            <a:ext cx="1563667" cy="864295"/>
            <a:chOff x="10349223" y="1285199"/>
            <a:chExt cx="1563667" cy="864295"/>
          </a:xfrm>
        </p:grpSpPr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C9462A3B-A932-7B0D-A6F4-4D3726CEB477}"/>
                </a:ext>
              </a:extLst>
            </p:cNvPr>
            <p:cNvSpPr/>
            <p:nvPr/>
          </p:nvSpPr>
          <p:spPr>
            <a:xfrm>
              <a:off x="10349223" y="1285199"/>
              <a:ext cx="1563667" cy="864295"/>
            </a:xfrm>
            <a:prstGeom prst="roundRect">
              <a:avLst>
                <a:gd name="adj" fmla="val 8902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F34EF3E-A49F-9447-8122-295D7AA4412F}"/>
                </a:ext>
              </a:extLst>
            </p:cNvPr>
            <p:cNvSpPr txBox="1"/>
            <p:nvPr/>
          </p:nvSpPr>
          <p:spPr>
            <a:xfrm>
              <a:off x="10528968" y="1523664"/>
              <a:ext cx="1204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Berlin Sans FB Demi" panose="020E0802020502020306" pitchFamily="34" charset="0"/>
                </a:rPr>
                <a:t>Consumer</a:t>
              </a:r>
            </a:p>
          </p:txBody>
        </p:sp>
      </p:grp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B2ECF235-6C7C-A3F2-B371-9DB8225803FB}"/>
              </a:ext>
            </a:extLst>
          </p:cNvPr>
          <p:cNvSpPr/>
          <p:nvPr/>
        </p:nvSpPr>
        <p:spPr>
          <a:xfrm>
            <a:off x="3280777" y="1646061"/>
            <a:ext cx="5562084" cy="1290086"/>
          </a:xfrm>
          <a:prstGeom prst="roundRect">
            <a:avLst>
              <a:gd name="adj" fmla="val 3934"/>
            </a:avLst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8498C44-1174-8199-57D6-566D852A60C3}"/>
              </a:ext>
            </a:extLst>
          </p:cNvPr>
          <p:cNvGrpSpPr/>
          <p:nvPr/>
        </p:nvGrpSpPr>
        <p:grpSpPr>
          <a:xfrm>
            <a:off x="6819907" y="1863704"/>
            <a:ext cx="1580367" cy="659702"/>
            <a:chOff x="6904973" y="2110636"/>
            <a:chExt cx="1580367" cy="659702"/>
          </a:xfrm>
        </p:grpSpPr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6924A943-87DD-138F-7B0B-AA21D976664E}"/>
                </a:ext>
              </a:extLst>
            </p:cNvPr>
            <p:cNvSpPr/>
            <p:nvPr/>
          </p:nvSpPr>
          <p:spPr>
            <a:xfrm>
              <a:off x="6904973" y="2110636"/>
              <a:ext cx="1580367" cy="65970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0145EDB3-AE4C-69C7-A35F-8FD7C8488E16}"/>
                </a:ext>
              </a:extLst>
            </p:cNvPr>
            <p:cNvSpPr/>
            <p:nvPr/>
          </p:nvSpPr>
          <p:spPr>
            <a:xfrm>
              <a:off x="7014575" y="2153433"/>
              <a:ext cx="169102" cy="56784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: Rounded Corners 98">
              <a:extLst>
                <a:ext uri="{FF2B5EF4-FFF2-40B4-BE49-F238E27FC236}">
                  <a16:creationId xmlns:a16="http://schemas.microsoft.com/office/drawing/2014/main" id="{84858B7B-0968-4DF4-7A5C-ECA8B9ED8C63}"/>
                </a:ext>
              </a:extLst>
            </p:cNvPr>
            <p:cNvSpPr/>
            <p:nvPr/>
          </p:nvSpPr>
          <p:spPr>
            <a:xfrm>
              <a:off x="7258833" y="2153432"/>
              <a:ext cx="169102" cy="56784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Rectangle: Rounded Corners 100">
              <a:extLst>
                <a:ext uri="{FF2B5EF4-FFF2-40B4-BE49-F238E27FC236}">
                  <a16:creationId xmlns:a16="http://schemas.microsoft.com/office/drawing/2014/main" id="{AE67B7B3-C699-7281-8DD0-74D6DCB8AE7B}"/>
                </a:ext>
              </a:extLst>
            </p:cNvPr>
            <p:cNvSpPr/>
            <p:nvPr/>
          </p:nvSpPr>
          <p:spPr>
            <a:xfrm>
              <a:off x="7505699" y="2153433"/>
              <a:ext cx="169102" cy="56784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" name="Rectangle: Rounded Corners 101">
              <a:extLst>
                <a:ext uri="{FF2B5EF4-FFF2-40B4-BE49-F238E27FC236}">
                  <a16:creationId xmlns:a16="http://schemas.microsoft.com/office/drawing/2014/main" id="{16CE8E80-7C85-63CD-BDC7-9586C62D1EC0}"/>
                </a:ext>
              </a:extLst>
            </p:cNvPr>
            <p:cNvSpPr/>
            <p:nvPr/>
          </p:nvSpPr>
          <p:spPr>
            <a:xfrm>
              <a:off x="7749957" y="2153432"/>
              <a:ext cx="169102" cy="56784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Rectangle: Rounded Corners 102">
              <a:extLst>
                <a:ext uri="{FF2B5EF4-FFF2-40B4-BE49-F238E27FC236}">
                  <a16:creationId xmlns:a16="http://schemas.microsoft.com/office/drawing/2014/main" id="{1F7E1E35-4882-D78A-4D83-95AA395B72CF}"/>
                </a:ext>
              </a:extLst>
            </p:cNvPr>
            <p:cNvSpPr/>
            <p:nvPr/>
          </p:nvSpPr>
          <p:spPr>
            <a:xfrm>
              <a:off x="8009465" y="2153432"/>
              <a:ext cx="169102" cy="567845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D4343543-C635-4262-982B-42C5F018F9AE}"/>
              </a:ext>
            </a:extLst>
          </p:cNvPr>
          <p:cNvSpPr/>
          <p:nvPr/>
        </p:nvSpPr>
        <p:spPr>
          <a:xfrm>
            <a:off x="3569504" y="1863704"/>
            <a:ext cx="1580367" cy="65970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erlin Sans FB Demi" panose="020E0802020502020306" pitchFamily="34" charset="0"/>
              </a:rPr>
              <a:t>Exchange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952DE949-2D49-313D-B473-B58C3EE7EC56}"/>
              </a:ext>
            </a:extLst>
          </p:cNvPr>
          <p:cNvSpPr txBox="1"/>
          <p:nvPr/>
        </p:nvSpPr>
        <p:spPr>
          <a:xfrm>
            <a:off x="7150962" y="2459680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Queue</a:t>
            </a: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8E9B15CC-2593-1BF4-458D-8CD2167333EA}"/>
              </a:ext>
            </a:extLst>
          </p:cNvPr>
          <p:cNvCxnSpPr>
            <a:stCxn id="104" idx="3"/>
            <a:endCxn id="94" idx="1"/>
          </p:cNvCxnSpPr>
          <p:nvPr/>
        </p:nvCxnSpPr>
        <p:spPr>
          <a:xfrm>
            <a:off x="5149871" y="2193555"/>
            <a:ext cx="1670036" cy="0"/>
          </a:xfrm>
          <a:prstGeom prst="straightConnector1">
            <a:avLst/>
          </a:prstGeom>
          <a:ln w="28575">
            <a:prstDash val="sysDot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1C043044-A19B-ED6A-500A-BEFA1439A23D}"/>
              </a:ext>
            </a:extLst>
          </p:cNvPr>
          <p:cNvSpPr txBox="1"/>
          <p:nvPr/>
        </p:nvSpPr>
        <p:spPr>
          <a:xfrm>
            <a:off x="5469826" y="2260725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Binding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2F8BDC56-9B4C-7AB7-D49E-58D8E69DD7ED}"/>
              </a:ext>
            </a:extLst>
          </p:cNvPr>
          <p:cNvCxnSpPr>
            <a:stCxn id="48" idx="3"/>
            <a:endCxn id="104" idx="1"/>
          </p:cNvCxnSpPr>
          <p:nvPr/>
        </p:nvCxnSpPr>
        <p:spPr>
          <a:xfrm flipV="1">
            <a:off x="1699828" y="2193555"/>
            <a:ext cx="1869676" cy="435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A11AE682-7AB7-50B7-D5B9-8F47F8E0466F}"/>
              </a:ext>
            </a:extLst>
          </p:cNvPr>
          <p:cNvCxnSpPr>
            <a:cxnSpLocks/>
            <a:stCxn id="94" idx="3"/>
            <a:endCxn id="57" idx="1"/>
          </p:cNvCxnSpPr>
          <p:nvPr/>
        </p:nvCxnSpPr>
        <p:spPr>
          <a:xfrm>
            <a:off x="8400274" y="2193555"/>
            <a:ext cx="2024050" cy="26083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1936AEEB-9D81-BBD7-9792-12E612CE69DC}"/>
              </a:ext>
            </a:extLst>
          </p:cNvPr>
          <p:cNvSpPr/>
          <p:nvPr/>
        </p:nvSpPr>
        <p:spPr>
          <a:xfrm>
            <a:off x="9556082" y="1536508"/>
            <a:ext cx="169102" cy="56784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C1F7DD51-1000-5041-3B6A-DA21B0F6A822}"/>
              </a:ext>
            </a:extLst>
          </p:cNvPr>
          <p:cNvSpPr txBox="1"/>
          <p:nvPr/>
        </p:nvSpPr>
        <p:spPr>
          <a:xfrm>
            <a:off x="6788093" y="3446324"/>
            <a:ext cx="50311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latin typeface="Berlin Sans FB Demi" panose="020E0802020502020306" pitchFamily="34" charset="0"/>
              </a:rPr>
              <a:t>Ack (acknowledgement): A consumer successfully processed the message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3703016E-F7BB-EFB3-9BC2-18F5F9917251}"/>
              </a:ext>
            </a:extLst>
          </p:cNvPr>
          <p:cNvSpPr txBox="1"/>
          <p:nvPr/>
        </p:nvSpPr>
        <p:spPr>
          <a:xfrm>
            <a:off x="358855" y="3446324"/>
            <a:ext cx="50311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0" i="0" dirty="0">
                <a:effectLst/>
                <a:latin typeface="Berlin Sans FB Demi" panose="020E0802020502020306" pitchFamily="34" charset="0"/>
              </a:rPr>
              <a:t>Acknowledgements: Signals sent by a consumer to the broker indicating that a message has been received and properly processed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CB43B5-7804-F0F1-784D-63F77480449C}"/>
              </a:ext>
            </a:extLst>
          </p:cNvPr>
          <p:cNvSpPr txBox="1"/>
          <p:nvPr/>
        </p:nvSpPr>
        <p:spPr>
          <a:xfrm>
            <a:off x="7014060" y="1186059"/>
            <a:ext cx="6238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erlin Sans FB Demi" panose="020E0802020502020306" pitchFamily="34" charset="0"/>
              </a:rPr>
              <a:t>Ready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53E3A6-388D-D4C7-ABE7-BC53E9D75B09}"/>
              </a:ext>
            </a:extLst>
          </p:cNvPr>
          <p:cNvSpPr txBox="1"/>
          <p:nvPr/>
        </p:nvSpPr>
        <p:spPr>
          <a:xfrm>
            <a:off x="7749442" y="1186059"/>
            <a:ext cx="7906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erlin Sans FB Demi" panose="020E0802020502020306" pitchFamily="34" charset="0"/>
              </a:rPr>
              <a:t>Unacked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9204CAA8-210C-3B63-DFA7-B26CDFB597FE}"/>
              </a:ext>
            </a:extLst>
          </p:cNvPr>
          <p:cNvSpPr/>
          <p:nvPr/>
        </p:nvSpPr>
        <p:spPr>
          <a:xfrm rot="16200000" flipV="1">
            <a:off x="7235098" y="1214896"/>
            <a:ext cx="215541" cy="953397"/>
          </a:xfrm>
          <a:prstGeom prst="rightBrac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4362CA1A-CD35-C105-B73C-59FA6E937563}"/>
              </a:ext>
            </a:extLst>
          </p:cNvPr>
          <p:cNvSpPr/>
          <p:nvPr/>
        </p:nvSpPr>
        <p:spPr>
          <a:xfrm rot="16200000" flipV="1">
            <a:off x="7903720" y="1595893"/>
            <a:ext cx="185460" cy="194100"/>
          </a:xfrm>
          <a:prstGeom prst="rightBrace">
            <a:avLst>
              <a:gd name="adj1" fmla="val 8333"/>
              <a:gd name="adj2" fmla="val 54446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9920E6-5ED7-C2FF-4845-A86C9B1C0883}"/>
              </a:ext>
            </a:extLst>
          </p:cNvPr>
          <p:cNvSpPr txBox="1"/>
          <p:nvPr/>
        </p:nvSpPr>
        <p:spPr>
          <a:xfrm>
            <a:off x="8313096" y="3014177"/>
            <a:ext cx="898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Broker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8AD17F-C5A6-BC59-91EA-67AF81C1638D}"/>
              </a:ext>
            </a:extLst>
          </p:cNvPr>
          <p:cNvSpPr txBox="1"/>
          <p:nvPr/>
        </p:nvSpPr>
        <p:spPr>
          <a:xfrm>
            <a:off x="358855" y="4410649"/>
            <a:ext cx="50311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0" i="0" dirty="0">
                <a:effectLst/>
                <a:latin typeface="Berlin Sans FB Demi" panose="020E0802020502020306" pitchFamily="34" charset="0"/>
              </a:rPr>
              <a:t>Messages are typically in 1 of 2 states: ready or unacked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E3C2CA-B56B-2F68-B1E8-1455E579D6EB}"/>
              </a:ext>
            </a:extLst>
          </p:cNvPr>
          <p:cNvSpPr txBox="1"/>
          <p:nvPr/>
        </p:nvSpPr>
        <p:spPr>
          <a:xfrm>
            <a:off x="358855" y="5128752"/>
            <a:ext cx="609460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dirty="0">
                <a:latin typeface="Berlin Sans FB Demi" panose="020E0802020502020306" pitchFamily="34" charset="0"/>
              </a:rPr>
              <a:t>Ready means the message is in the broker waiting to be processed by a consumer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BFAD12-E822-4212-60C8-9DA23598CD35}"/>
              </a:ext>
            </a:extLst>
          </p:cNvPr>
          <p:cNvSpPr txBox="1"/>
          <p:nvPr/>
        </p:nvSpPr>
        <p:spPr>
          <a:xfrm>
            <a:off x="358855" y="5846856"/>
            <a:ext cx="609460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dirty="0">
                <a:latin typeface="Berlin Sans FB Demi" panose="020E0802020502020306" pitchFamily="34" charset="0"/>
              </a:rPr>
              <a:t>Unacked means the message has been delivered to the consumer, but the broker has not received an acknowledgement</a:t>
            </a:r>
            <a:endParaRPr lang="en-US" sz="1600" b="0" i="0" dirty="0">
              <a:effectLst/>
              <a:latin typeface="Berlin Sans FB Demi" panose="020E0802020502020306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0C876F-7A95-E0DD-4919-04D6162D1B0D}"/>
              </a:ext>
            </a:extLst>
          </p:cNvPr>
          <p:cNvSpPr txBox="1"/>
          <p:nvPr/>
        </p:nvSpPr>
        <p:spPr>
          <a:xfrm>
            <a:off x="6788093" y="4228944"/>
            <a:ext cx="50311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 err="1">
                <a:latin typeface="Berlin Sans FB Demi" panose="020E0802020502020306" pitchFamily="34" charset="0"/>
              </a:rPr>
              <a:t>Nack</a:t>
            </a:r>
            <a:r>
              <a:rPr lang="en-US" sz="1600" dirty="0">
                <a:latin typeface="Berlin Sans FB Demi" panose="020E0802020502020306" pitchFamily="34" charset="0"/>
              </a:rPr>
              <a:t> (negative acknowledgement): A consumer could not process the message. Message can be requeued or sent to the dead letter queue</a:t>
            </a:r>
            <a:endParaRPr lang="en-US" sz="1600" b="0" i="0" dirty="0">
              <a:effectLst/>
              <a:latin typeface="Berlin Sans FB Demi" panose="020E0802020502020306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1667E3-5A9A-7944-1176-9EB1B80607B7}"/>
              </a:ext>
            </a:extLst>
          </p:cNvPr>
          <p:cNvSpPr txBox="1"/>
          <p:nvPr/>
        </p:nvSpPr>
        <p:spPr>
          <a:xfrm>
            <a:off x="6788093" y="5257785"/>
            <a:ext cx="50311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effectLst/>
                <a:latin typeface="Berlin Sans FB Demi" panose="020E0802020502020306" pitchFamily="34" charset="0"/>
              </a:rPr>
              <a:t>After the acknowledgement, RabbitMQ can then safely remove the message from the queue</a:t>
            </a:r>
          </a:p>
        </p:txBody>
      </p:sp>
    </p:spTree>
    <p:extLst>
      <p:ext uri="{BB962C8B-B14F-4D97-AF65-F5344CB8AC3E}">
        <p14:creationId xmlns:p14="http://schemas.microsoft.com/office/powerpoint/2010/main" val="2305506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" grpId="0"/>
      <p:bldP spid="157" grpId="0"/>
      <p:bldP spid="7" grpId="0"/>
      <p:bldP spid="9" grpId="0"/>
      <p:bldP spid="11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CAD01761-FF55-7AB9-94C6-F00A38D7AFE8}"/>
              </a:ext>
            </a:extLst>
          </p:cNvPr>
          <p:cNvSpPr txBox="1"/>
          <p:nvPr/>
        </p:nvSpPr>
        <p:spPr>
          <a:xfrm>
            <a:off x="198835" y="364720"/>
            <a:ext cx="4501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Berlin Sans FB Demi" panose="020E0802020502020306" pitchFamily="34" charset="0"/>
              </a:rPr>
              <a:t>QoS (Quality of Service)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BF3610F-143F-C7FE-7A88-2420F6BA51D1}"/>
              </a:ext>
            </a:extLst>
          </p:cNvPr>
          <p:cNvGrpSpPr/>
          <p:nvPr/>
        </p:nvGrpSpPr>
        <p:grpSpPr>
          <a:xfrm>
            <a:off x="136161" y="1765762"/>
            <a:ext cx="1563667" cy="864295"/>
            <a:chOff x="212941" y="1999803"/>
            <a:chExt cx="1563667" cy="864295"/>
          </a:xfrm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386616B5-E5F8-B8AD-D846-317BBF2EEDF8}"/>
                </a:ext>
              </a:extLst>
            </p:cNvPr>
            <p:cNvSpPr/>
            <p:nvPr/>
          </p:nvSpPr>
          <p:spPr>
            <a:xfrm>
              <a:off x="212941" y="1999803"/>
              <a:ext cx="1563667" cy="864295"/>
            </a:xfrm>
            <a:prstGeom prst="roundRect">
              <a:avLst>
                <a:gd name="adj" fmla="val 502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86DA591-53B9-E1BD-BDA9-6CB4EEB2775A}"/>
                </a:ext>
              </a:extLst>
            </p:cNvPr>
            <p:cNvSpPr txBox="1"/>
            <p:nvPr/>
          </p:nvSpPr>
          <p:spPr>
            <a:xfrm>
              <a:off x="439841" y="2247284"/>
              <a:ext cx="11098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Berlin Sans FB Demi" panose="020E0802020502020306" pitchFamily="34" charset="0"/>
                </a:rPr>
                <a:t>Producer </a:t>
              </a:r>
            </a:p>
          </p:txBody>
        </p:sp>
      </p:grp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C0F8DFD8-E56B-668A-248D-14559A4C2D14}"/>
              </a:ext>
            </a:extLst>
          </p:cNvPr>
          <p:cNvSpPr/>
          <p:nvPr/>
        </p:nvSpPr>
        <p:spPr>
          <a:xfrm>
            <a:off x="3064701" y="1493241"/>
            <a:ext cx="6062597" cy="1583981"/>
          </a:xfrm>
          <a:prstGeom prst="roundRect">
            <a:avLst>
              <a:gd name="adj" fmla="val 3129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DED14AD7-6ADD-6A7E-D755-CA65C2246944}"/>
              </a:ext>
            </a:extLst>
          </p:cNvPr>
          <p:cNvGrpSpPr/>
          <p:nvPr/>
        </p:nvGrpSpPr>
        <p:grpSpPr>
          <a:xfrm>
            <a:off x="10424324" y="1787490"/>
            <a:ext cx="1563667" cy="864295"/>
            <a:chOff x="10349223" y="1285199"/>
            <a:chExt cx="1563667" cy="864295"/>
          </a:xfrm>
        </p:grpSpPr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C9462A3B-A932-7B0D-A6F4-4D3726CEB477}"/>
                </a:ext>
              </a:extLst>
            </p:cNvPr>
            <p:cNvSpPr/>
            <p:nvPr/>
          </p:nvSpPr>
          <p:spPr>
            <a:xfrm>
              <a:off x="10349223" y="1285199"/>
              <a:ext cx="1563667" cy="864295"/>
            </a:xfrm>
            <a:prstGeom prst="roundRect">
              <a:avLst>
                <a:gd name="adj" fmla="val 8902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F34EF3E-A49F-9447-8122-295D7AA4412F}"/>
                </a:ext>
              </a:extLst>
            </p:cNvPr>
            <p:cNvSpPr txBox="1"/>
            <p:nvPr/>
          </p:nvSpPr>
          <p:spPr>
            <a:xfrm>
              <a:off x="10528968" y="1523664"/>
              <a:ext cx="1204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Berlin Sans FB Demi" panose="020E0802020502020306" pitchFamily="34" charset="0"/>
                </a:rPr>
                <a:t>Consumer</a:t>
              </a:r>
            </a:p>
          </p:txBody>
        </p:sp>
      </p:grp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B2ECF235-6C7C-A3F2-B371-9DB8225803FB}"/>
              </a:ext>
            </a:extLst>
          </p:cNvPr>
          <p:cNvSpPr/>
          <p:nvPr/>
        </p:nvSpPr>
        <p:spPr>
          <a:xfrm>
            <a:off x="3280777" y="1646061"/>
            <a:ext cx="5562084" cy="1290086"/>
          </a:xfrm>
          <a:prstGeom prst="roundRect">
            <a:avLst>
              <a:gd name="adj" fmla="val 3934"/>
            </a:avLst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8498C44-1174-8199-57D6-566D852A60C3}"/>
              </a:ext>
            </a:extLst>
          </p:cNvPr>
          <p:cNvGrpSpPr/>
          <p:nvPr/>
        </p:nvGrpSpPr>
        <p:grpSpPr>
          <a:xfrm>
            <a:off x="6819907" y="1863704"/>
            <a:ext cx="1580367" cy="659702"/>
            <a:chOff x="6904973" y="2110636"/>
            <a:chExt cx="1580367" cy="659702"/>
          </a:xfrm>
        </p:grpSpPr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6924A943-87DD-138F-7B0B-AA21D976664E}"/>
                </a:ext>
              </a:extLst>
            </p:cNvPr>
            <p:cNvSpPr/>
            <p:nvPr/>
          </p:nvSpPr>
          <p:spPr>
            <a:xfrm>
              <a:off x="6904973" y="2110636"/>
              <a:ext cx="1580367" cy="65970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0145EDB3-AE4C-69C7-A35F-8FD7C8488E16}"/>
                </a:ext>
              </a:extLst>
            </p:cNvPr>
            <p:cNvSpPr/>
            <p:nvPr/>
          </p:nvSpPr>
          <p:spPr>
            <a:xfrm>
              <a:off x="7014575" y="2153433"/>
              <a:ext cx="169102" cy="56784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: Rounded Corners 98">
              <a:extLst>
                <a:ext uri="{FF2B5EF4-FFF2-40B4-BE49-F238E27FC236}">
                  <a16:creationId xmlns:a16="http://schemas.microsoft.com/office/drawing/2014/main" id="{84858B7B-0968-4DF4-7A5C-ECA8B9ED8C63}"/>
                </a:ext>
              </a:extLst>
            </p:cNvPr>
            <p:cNvSpPr/>
            <p:nvPr/>
          </p:nvSpPr>
          <p:spPr>
            <a:xfrm>
              <a:off x="7258833" y="2153432"/>
              <a:ext cx="169102" cy="56784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Rectangle: Rounded Corners 100">
              <a:extLst>
                <a:ext uri="{FF2B5EF4-FFF2-40B4-BE49-F238E27FC236}">
                  <a16:creationId xmlns:a16="http://schemas.microsoft.com/office/drawing/2014/main" id="{AE67B7B3-C699-7281-8DD0-74D6DCB8AE7B}"/>
                </a:ext>
              </a:extLst>
            </p:cNvPr>
            <p:cNvSpPr/>
            <p:nvPr/>
          </p:nvSpPr>
          <p:spPr>
            <a:xfrm>
              <a:off x="7505699" y="2153433"/>
              <a:ext cx="169102" cy="56784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" name="Rectangle: Rounded Corners 101">
              <a:extLst>
                <a:ext uri="{FF2B5EF4-FFF2-40B4-BE49-F238E27FC236}">
                  <a16:creationId xmlns:a16="http://schemas.microsoft.com/office/drawing/2014/main" id="{16CE8E80-7C85-63CD-BDC7-9586C62D1EC0}"/>
                </a:ext>
              </a:extLst>
            </p:cNvPr>
            <p:cNvSpPr/>
            <p:nvPr/>
          </p:nvSpPr>
          <p:spPr>
            <a:xfrm>
              <a:off x="7749957" y="2153432"/>
              <a:ext cx="169102" cy="56784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Rectangle: Rounded Corners 102">
              <a:extLst>
                <a:ext uri="{FF2B5EF4-FFF2-40B4-BE49-F238E27FC236}">
                  <a16:creationId xmlns:a16="http://schemas.microsoft.com/office/drawing/2014/main" id="{1F7E1E35-4882-D78A-4D83-95AA395B72CF}"/>
                </a:ext>
              </a:extLst>
            </p:cNvPr>
            <p:cNvSpPr/>
            <p:nvPr/>
          </p:nvSpPr>
          <p:spPr>
            <a:xfrm>
              <a:off x="8009465" y="2153432"/>
              <a:ext cx="169102" cy="567845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D4343543-C635-4262-982B-42C5F018F9AE}"/>
              </a:ext>
            </a:extLst>
          </p:cNvPr>
          <p:cNvSpPr/>
          <p:nvPr/>
        </p:nvSpPr>
        <p:spPr>
          <a:xfrm>
            <a:off x="3569504" y="1863704"/>
            <a:ext cx="1580367" cy="65970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erlin Sans FB Demi" panose="020E0802020502020306" pitchFamily="34" charset="0"/>
              </a:rPr>
              <a:t>Exchange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952DE949-2D49-313D-B473-B58C3EE7EC56}"/>
              </a:ext>
            </a:extLst>
          </p:cNvPr>
          <p:cNvSpPr txBox="1"/>
          <p:nvPr/>
        </p:nvSpPr>
        <p:spPr>
          <a:xfrm>
            <a:off x="7150962" y="2459680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Queue</a:t>
            </a: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8E9B15CC-2593-1BF4-458D-8CD2167333EA}"/>
              </a:ext>
            </a:extLst>
          </p:cNvPr>
          <p:cNvCxnSpPr>
            <a:stCxn id="104" idx="3"/>
            <a:endCxn id="94" idx="1"/>
          </p:cNvCxnSpPr>
          <p:nvPr/>
        </p:nvCxnSpPr>
        <p:spPr>
          <a:xfrm>
            <a:off x="5149871" y="2193555"/>
            <a:ext cx="1670036" cy="0"/>
          </a:xfrm>
          <a:prstGeom prst="straightConnector1">
            <a:avLst/>
          </a:prstGeom>
          <a:ln w="28575">
            <a:prstDash val="sysDot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1C043044-A19B-ED6A-500A-BEFA1439A23D}"/>
              </a:ext>
            </a:extLst>
          </p:cNvPr>
          <p:cNvSpPr txBox="1"/>
          <p:nvPr/>
        </p:nvSpPr>
        <p:spPr>
          <a:xfrm>
            <a:off x="5469826" y="2260725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Binding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2F8BDC56-9B4C-7AB7-D49E-58D8E69DD7ED}"/>
              </a:ext>
            </a:extLst>
          </p:cNvPr>
          <p:cNvCxnSpPr>
            <a:stCxn id="48" idx="3"/>
            <a:endCxn id="104" idx="1"/>
          </p:cNvCxnSpPr>
          <p:nvPr/>
        </p:nvCxnSpPr>
        <p:spPr>
          <a:xfrm flipV="1">
            <a:off x="1699828" y="2193555"/>
            <a:ext cx="1869676" cy="435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A11AE682-7AB7-50B7-D5B9-8F47F8E0466F}"/>
              </a:ext>
            </a:extLst>
          </p:cNvPr>
          <p:cNvCxnSpPr>
            <a:cxnSpLocks/>
            <a:stCxn id="94" idx="3"/>
            <a:endCxn id="57" idx="1"/>
          </p:cNvCxnSpPr>
          <p:nvPr/>
        </p:nvCxnSpPr>
        <p:spPr>
          <a:xfrm>
            <a:off x="8400274" y="2193555"/>
            <a:ext cx="2024050" cy="26083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1936AEEB-9D81-BBD7-9792-12E612CE69DC}"/>
              </a:ext>
            </a:extLst>
          </p:cNvPr>
          <p:cNvSpPr/>
          <p:nvPr/>
        </p:nvSpPr>
        <p:spPr>
          <a:xfrm>
            <a:off x="9479636" y="1559475"/>
            <a:ext cx="169102" cy="56784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CB43B5-7804-F0F1-784D-63F77480449C}"/>
              </a:ext>
            </a:extLst>
          </p:cNvPr>
          <p:cNvSpPr txBox="1"/>
          <p:nvPr/>
        </p:nvSpPr>
        <p:spPr>
          <a:xfrm>
            <a:off x="7014060" y="1186059"/>
            <a:ext cx="6238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erlin Sans FB Demi" panose="020E0802020502020306" pitchFamily="34" charset="0"/>
              </a:rPr>
              <a:t>Ready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53E3A6-388D-D4C7-ABE7-BC53E9D75B09}"/>
              </a:ext>
            </a:extLst>
          </p:cNvPr>
          <p:cNvSpPr txBox="1"/>
          <p:nvPr/>
        </p:nvSpPr>
        <p:spPr>
          <a:xfrm>
            <a:off x="7749442" y="1186059"/>
            <a:ext cx="7906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erlin Sans FB Demi" panose="020E0802020502020306" pitchFamily="34" charset="0"/>
              </a:rPr>
              <a:t>Unacked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9204CAA8-210C-3B63-DFA7-B26CDFB597FE}"/>
              </a:ext>
            </a:extLst>
          </p:cNvPr>
          <p:cNvSpPr/>
          <p:nvPr/>
        </p:nvSpPr>
        <p:spPr>
          <a:xfrm rot="16200000" flipV="1">
            <a:off x="7235098" y="1214896"/>
            <a:ext cx="215541" cy="953397"/>
          </a:xfrm>
          <a:prstGeom prst="rightBrac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4362CA1A-CD35-C105-B73C-59FA6E937563}"/>
              </a:ext>
            </a:extLst>
          </p:cNvPr>
          <p:cNvSpPr/>
          <p:nvPr/>
        </p:nvSpPr>
        <p:spPr>
          <a:xfrm rot="16200000" flipV="1">
            <a:off x="7991668" y="1488338"/>
            <a:ext cx="203665" cy="406511"/>
          </a:xfrm>
          <a:prstGeom prst="rightBrace">
            <a:avLst>
              <a:gd name="adj1" fmla="val 8333"/>
              <a:gd name="adj2" fmla="val 50743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2BD6AB-7C00-C066-E20E-A91AD0E6B28B}"/>
              </a:ext>
            </a:extLst>
          </p:cNvPr>
          <p:cNvSpPr txBox="1"/>
          <p:nvPr/>
        </p:nvSpPr>
        <p:spPr>
          <a:xfrm>
            <a:off x="3508910" y="3595432"/>
            <a:ext cx="50311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latin typeface="Berlin Sans FB Demi" panose="020E0802020502020306" pitchFamily="34" charset="0"/>
              </a:rPr>
              <a:t>Governs how many messages are delivered to a consumer at a given time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0AF271-F93D-3900-C6F1-E7214C0A2EF1}"/>
              </a:ext>
            </a:extLst>
          </p:cNvPr>
          <p:cNvSpPr txBox="1"/>
          <p:nvPr/>
        </p:nvSpPr>
        <p:spPr>
          <a:xfrm>
            <a:off x="3508909" y="4333669"/>
            <a:ext cx="503113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latin typeface="Berlin Sans FB Demi" panose="020E0802020502020306" pitchFamily="34" charset="0"/>
              </a:rPr>
              <a:t>Two important parameters:</a:t>
            </a:r>
            <a:br>
              <a:rPr lang="en-US" sz="1600" dirty="0">
                <a:latin typeface="Berlin Sans FB Demi" panose="020E0802020502020306" pitchFamily="34" charset="0"/>
              </a:rPr>
            </a:br>
            <a:endParaRPr lang="en-US" sz="1600" dirty="0">
              <a:latin typeface="Berlin Sans FB Demi" panose="020E0802020502020306" pitchFamily="34" charset="0"/>
            </a:endParaRPr>
          </a:p>
          <a:p>
            <a:pPr marL="342900" indent="-342900" algn="l">
              <a:buAutoNum type="arabicPeriod"/>
            </a:pPr>
            <a:r>
              <a:rPr lang="en-US" sz="1600" dirty="0">
                <a:latin typeface="Berlin Sans FB Demi" panose="020E0802020502020306" pitchFamily="34" charset="0"/>
              </a:rPr>
              <a:t>Prefetch count: the number of unacknowledged messages a consumer can receive from a queue at a time</a:t>
            </a:r>
          </a:p>
          <a:p>
            <a:pPr marL="342900" indent="-342900" algn="l">
              <a:buAutoNum type="arabicPeriod"/>
            </a:pPr>
            <a:r>
              <a:rPr lang="en-US" sz="1600" dirty="0">
                <a:latin typeface="Berlin Sans FB Demi" panose="020E0802020502020306" pitchFamily="34" charset="0"/>
              </a:rPr>
              <a:t>Prefetch size: the amount of unacknowledged data a consumer can receive from a queue at a time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C22854C-001D-3721-52B3-9261EC0F6465}"/>
              </a:ext>
            </a:extLst>
          </p:cNvPr>
          <p:cNvSpPr/>
          <p:nvPr/>
        </p:nvSpPr>
        <p:spPr>
          <a:xfrm>
            <a:off x="8161809" y="1909457"/>
            <a:ext cx="169102" cy="5678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CBB05CD-822A-9314-8DB9-C92BFBB9C49D}"/>
              </a:ext>
            </a:extLst>
          </p:cNvPr>
          <p:cNvSpPr/>
          <p:nvPr/>
        </p:nvSpPr>
        <p:spPr>
          <a:xfrm>
            <a:off x="9704641" y="1559476"/>
            <a:ext cx="169102" cy="56784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723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47A60AA-361B-3C49-5532-CE1813C0AF61}"/>
              </a:ext>
            </a:extLst>
          </p:cNvPr>
          <p:cNvSpPr txBox="1"/>
          <p:nvPr/>
        </p:nvSpPr>
        <p:spPr>
          <a:xfrm>
            <a:off x="516071" y="329038"/>
            <a:ext cx="16401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Berlin Sans FB Demi" panose="020E0802020502020306" pitchFamily="34" charset="0"/>
              </a:rPr>
              <a:t>Gotchas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DB6761-EEB4-9A54-0EC1-C50EF22EAC47}"/>
              </a:ext>
            </a:extLst>
          </p:cNvPr>
          <p:cNvSpPr txBox="1"/>
          <p:nvPr/>
        </p:nvSpPr>
        <p:spPr>
          <a:xfrm>
            <a:off x="516071" y="1796796"/>
            <a:ext cx="111598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erlin Sans FB Demi" panose="020E0802020502020306" pitchFamily="34" charset="0"/>
              </a:rPr>
              <a:t>Message Ordering</a:t>
            </a:r>
          </a:p>
          <a:p>
            <a:r>
              <a:rPr lang="en-US" sz="2000" b="0" i="0" dirty="0">
                <a:effectLst/>
                <a:latin typeface="Berlin Sans FB Demi" panose="020E0802020502020306" pitchFamily="34" charset="0"/>
              </a:rPr>
              <a:t>By default, there are no guarantees on messaging order</a:t>
            </a:r>
            <a:endParaRPr lang="en-US" sz="2000" dirty="0">
              <a:latin typeface="Berlin Sans FB Demi" panose="020E0802020502020306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C2BC2D-E5B4-5AFF-B790-441C89C7FBD1}"/>
              </a:ext>
            </a:extLst>
          </p:cNvPr>
          <p:cNvSpPr txBox="1"/>
          <p:nvPr/>
        </p:nvSpPr>
        <p:spPr>
          <a:xfrm>
            <a:off x="516071" y="4185899"/>
            <a:ext cx="111598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erlin Sans FB Demi" panose="020E0802020502020306" pitchFamily="34" charset="0"/>
              </a:rPr>
              <a:t>Delivery</a:t>
            </a:r>
          </a:p>
          <a:p>
            <a:pPr algn="l"/>
            <a:r>
              <a:rPr lang="en-US" sz="2000" dirty="0">
                <a:latin typeface="Berlin Sans FB Demi" panose="020E0802020502020306" pitchFamily="34" charset="0"/>
              </a:rPr>
              <a:t>Messages can be delivered multiple times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D10494-46C5-4427-8339-68440958FFCC}"/>
              </a:ext>
            </a:extLst>
          </p:cNvPr>
          <p:cNvSpPr txBox="1"/>
          <p:nvPr/>
        </p:nvSpPr>
        <p:spPr>
          <a:xfrm>
            <a:off x="516071" y="2837459"/>
            <a:ext cx="111598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erlin Sans FB Demi" panose="020E0802020502020306" pitchFamily="34" charset="0"/>
              </a:rPr>
              <a:t>Data Loss</a:t>
            </a:r>
          </a:p>
          <a:p>
            <a:r>
              <a:rPr lang="en-US" sz="2000" dirty="0">
                <a:latin typeface="Berlin Sans FB Demi" panose="020E0802020502020306" pitchFamily="34" charset="0"/>
              </a:rPr>
              <a:t>Messages can be transient or persistent. Queues can be transient or durable. Data loss is possible unless messages are persistent and queues are durable</a:t>
            </a:r>
          </a:p>
        </p:txBody>
      </p:sp>
    </p:spTree>
    <p:extLst>
      <p:ext uri="{BB962C8B-B14F-4D97-AF65-F5344CB8AC3E}">
        <p14:creationId xmlns:p14="http://schemas.microsoft.com/office/powerpoint/2010/main" val="665982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47A60AA-361B-3C49-5532-CE1813C0AF61}"/>
              </a:ext>
            </a:extLst>
          </p:cNvPr>
          <p:cNvSpPr txBox="1"/>
          <p:nvPr/>
        </p:nvSpPr>
        <p:spPr>
          <a:xfrm>
            <a:off x="383393" y="322775"/>
            <a:ext cx="40110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Berlin Sans FB Demi" panose="020E0802020502020306" pitchFamily="34" charset="0"/>
              </a:rPr>
              <a:t>4 Types of Exchanges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DB6761-EEB4-9A54-0EC1-C50EF22EAC47}"/>
              </a:ext>
            </a:extLst>
          </p:cNvPr>
          <p:cNvSpPr txBox="1"/>
          <p:nvPr/>
        </p:nvSpPr>
        <p:spPr>
          <a:xfrm>
            <a:off x="383393" y="1427278"/>
            <a:ext cx="111598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erlin Sans FB Demi" panose="020E0802020502020306" pitchFamily="34" charset="0"/>
              </a:rPr>
              <a:t>Direct</a:t>
            </a:r>
          </a:p>
          <a:p>
            <a:r>
              <a:rPr lang="en-US" sz="2000" b="0" i="0" dirty="0">
                <a:effectLst/>
                <a:latin typeface="Berlin Sans FB Demi" panose="020E0802020502020306" pitchFamily="34" charset="0"/>
              </a:rPr>
              <a:t>Messages are routed to the queues by an exact match between the routing key of the message and the routing key of the binding</a:t>
            </a:r>
            <a:endParaRPr lang="en-US" sz="2000" dirty="0">
              <a:latin typeface="Berlin Sans FB Demi" panose="020E0802020502020306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C2BC2D-E5B4-5AFF-B790-441C89C7FBD1}"/>
              </a:ext>
            </a:extLst>
          </p:cNvPr>
          <p:cNvSpPr txBox="1"/>
          <p:nvPr/>
        </p:nvSpPr>
        <p:spPr>
          <a:xfrm>
            <a:off x="383393" y="2736943"/>
            <a:ext cx="111598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erlin Sans FB Demi" panose="020E0802020502020306" pitchFamily="34" charset="0"/>
              </a:rPr>
              <a:t>Fanout</a:t>
            </a:r>
          </a:p>
          <a:p>
            <a:pPr algn="l"/>
            <a:r>
              <a:rPr lang="en-US" sz="2000" dirty="0">
                <a:latin typeface="Berlin Sans FB Demi" panose="020E0802020502020306" pitchFamily="34" charset="0"/>
              </a:rPr>
              <a:t>Every message is routed to all queues bound to the given exchange. Routing and binding keys are ignored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D10494-46C5-4427-8339-68440958FFCC}"/>
              </a:ext>
            </a:extLst>
          </p:cNvPr>
          <p:cNvSpPr txBox="1"/>
          <p:nvPr/>
        </p:nvSpPr>
        <p:spPr>
          <a:xfrm>
            <a:off x="383393" y="4046608"/>
            <a:ext cx="111598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erlin Sans FB Demi" panose="020E0802020502020306" pitchFamily="34" charset="0"/>
              </a:rPr>
              <a:t>Topic</a:t>
            </a:r>
          </a:p>
          <a:p>
            <a:pPr algn="l"/>
            <a:r>
              <a:rPr lang="en-US" sz="2000" dirty="0">
                <a:latin typeface="Berlin Sans FB Demi" panose="020E0802020502020306" pitchFamily="34" charset="0"/>
              </a:rPr>
              <a:t>Messages are routed to one or more queues based on routing key and binding key pattern matching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84AA6D-4F03-A897-9D6C-8FD15143EF0C}"/>
              </a:ext>
            </a:extLst>
          </p:cNvPr>
          <p:cNvSpPr txBox="1"/>
          <p:nvPr/>
        </p:nvSpPr>
        <p:spPr>
          <a:xfrm>
            <a:off x="383393" y="5356273"/>
            <a:ext cx="111598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erlin Sans FB Demi" panose="020E0802020502020306" pitchFamily="34" charset="0"/>
              </a:rPr>
              <a:t>Header</a:t>
            </a:r>
          </a:p>
          <a:p>
            <a:r>
              <a:rPr lang="en-US" sz="2000" dirty="0">
                <a:latin typeface="Berlin Sans FB Demi" panose="020E0802020502020306" pitchFamily="34" charset="0"/>
              </a:rPr>
              <a:t>Routing key is ignored, and the headers of the message are used for routing pattern matching with the binding key</a:t>
            </a:r>
          </a:p>
        </p:txBody>
      </p:sp>
    </p:spTree>
    <p:extLst>
      <p:ext uri="{BB962C8B-B14F-4D97-AF65-F5344CB8AC3E}">
        <p14:creationId xmlns:p14="http://schemas.microsoft.com/office/powerpoint/2010/main" val="4116072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3" grpId="0"/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47A60AA-361B-3C49-5532-CE1813C0AF61}"/>
              </a:ext>
            </a:extLst>
          </p:cNvPr>
          <p:cNvSpPr txBox="1"/>
          <p:nvPr/>
        </p:nvSpPr>
        <p:spPr>
          <a:xfrm>
            <a:off x="383393" y="322775"/>
            <a:ext cx="19255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Berlin Sans FB Demi" panose="020E0802020502020306" pitchFamily="34" charset="0"/>
              </a:rPr>
              <a:t>Examples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DB6761-EEB4-9A54-0EC1-C50EF22EAC47}"/>
              </a:ext>
            </a:extLst>
          </p:cNvPr>
          <p:cNvSpPr txBox="1"/>
          <p:nvPr/>
        </p:nvSpPr>
        <p:spPr>
          <a:xfrm>
            <a:off x="383393" y="1427278"/>
            <a:ext cx="11159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erlin Sans FB Demi" panose="020E0802020502020306" pitchFamily="34" charset="0"/>
              </a:rPr>
              <a:t>https://github.com/roblappcoupa/rabbitmq-presentation</a:t>
            </a:r>
            <a:endParaRPr lang="en-US" sz="2000" dirty="0"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542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CAD01761-FF55-7AB9-94C6-F00A38D7AFE8}"/>
              </a:ext>
            </a:extLst>
          </p:cNvPr>
          <p:cNvSpPr txBox="1"/>
          <p:nvPr/>
        </p:nvSpPr>
        <p:spPr>
          <a:xfrm>
            <a:off x="198835" y="364720"/>
            <a:ext cx="91182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Berlin Sans FB Demi" panose="020E0802020502020306" pitchFamily="34" charset="0"/>
              </a:rPr>
              <a:t>Direct Exchange (Single Queue, Single Consumer)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BF3610F-143F-C7FE-7A88-2420F6BA51D1}"/>
              </a:ext>
            </a:extLst>
          </p:cNvPr>
          <p:cNvGrpSpPr/>
          <p:nvPr/>
        </p:nvGrpSpPr>
        <p:grpSpPr>
          <a:xfrm>
            <a:off x="341301" y="1819147"/>
            <a:ext cx="1563667" cy="864295"/>
            <a:chOff x="212941" y="1999803"/>
            <a:chExt cx="1563667" cy="864295"/>
          </a:xfrm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386616B5-E5F8-B8AD-D846-317BBF2EEDF8}"/>
                </a:ext>
              </a:extLst>
            </p:cNvPr>
            <p:cNvSpPr/>
            <p:nvPr/>
          </p:nvSpPr>
          <p:spPr>
            <a:xfrm>
              <a:off x="212941" y="1999803"/>
              <a:ext cx="1563667" cy="864295"/>
            </a:xfrm>
            <a:prstGeom prst="roundRect">
              <a:avLst>
                <a:gd name="adj" fmla="val 502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86DA591-53B9-E1BD-BDA9-6CB4EEB2775A}"/>
                </a:ext>
              </a:extLst>
            </p:cNvPr>
            <p:cNvSpPr txBox="1"/>
            <p:nvPr/>
          </p:nvSpPr>
          <p:spPr>
            <a:xfrm>
              <a:off x="439841" y="2247284"/>
              <a:ext cx="11098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Berlin Sans FB Demi" panose="020E0802020502020306" pitchFamily="34" charset="0"/>
                </a:rPr>
                <a:t>Producer </a:t>
              </a:r>
            </a:p>
          </p:txBody>
        </p:sp>
      </p:grp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C0F8DFD8-E56B-668A-248D-14559A4C2D14}"/>
              </a:ext>
            </a:extLst>
          </p:cNvPr>
          <p:cNvSpPr/>
          <p:nvPr/>
        </p:nvSpPr>
        <p:spPr>
          <a:xfrm>
            <a:off x="3211265" y="1384184"/>
            <a:ext cx="6062597" cy="2340526"/>
          </a:xfrm>
          <a:prstGeom prst="roundRect">
            <a:avLst>
              <a:gd name="adj" fmla="val 3129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B2ECF235-6C7C-A3F2-B371-9DB8225803FB}"/>
              </a:ext>
            </a:extLst>
          </p:cNvPr>
          <p:cNvSpPr/>
          <p:nvPr/>
        </p:nvSpPr>
        <p:spPr>
          <a:xfrm>
            <a:off x="3461521" y="1744909"/>
            <a:ext cx="5562084" cy="1627464"/>
          </a:xfrm>
          <a:prstGeom prst="roundRect">
            <a:avLst>
              <a:gd name="adj" fmla="val 3934"/>
            </a:avLst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D4343543-C635-4262-982B-42C5F018F9AE}"/>
              </a:ext>
            </a:extLst>
          </p:cNvPr>
          <p:cNvSpPr/>
          <p:nvPr/>
        </p:nvSpPr>
        <p:spPr>
          <a:xfrm>
            <a:off x="3642034" y="1918396"/>
            <a:ext cx="1580367" cy="65970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erlin Sans FB Demi" panose="020E0802020502020306" pitchFamily="34" charset="0"/>
              </a:rPr>
              <a:t>Exchange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952DE949-2D49-313D-B473-B58C3EE7EC56}"/>
              </a:ext>
            </a:extLst>
          </p:cNvPr>
          <p:cNvSpPr txBox="1"/>
          <p:nvPr/>
        </p:nvSpPr>
        <p:spPr>
          <a:xfrm>
            <a:off x="7570009" y="2533194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Queue</a:t>
            </a:r>
          </a:p>
        </p:txBody>
      </p: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10BF22CA-3A0E-EE80-7234-E2D12707E458}"/>
              </a:ext>
            </a:extLst>
          </p:cNvPr>
          <p:cNvSpPr/>
          <p:nvPr/>
        </p:nvSpPr>
        <p:spPr>
          <a:xfrm>
            <a:off x="2485870" y="1615601"/>
            <a:ext cx="169102" cy="56784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69F2EB2C-D9D8-F76F-F732-21E59E952D41}"/>
              </a:ext>
            </a:extLst>
          </p:cNvPr>
          <p:cNvSpPr txBox="1"/>
          <p:nvPr/>
        </p:nvSpPr>
        <p:spPr>
          <a:xfrm>
            <a:off x="3642034" y="2927323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Virtual Host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1C043044-A19B-ED6A-500A-BEFA1439A23D}"/>
              </a:ext>
            </a:extLst>
          </p:cNvPr>
          <p:cNvSpPr txBox="1"/>
          <p:nvPr/>
        </p:nvSpPr>
        <p:spPr>
          <a:xfrm>
            <a:off x="5510738" y="2498270"/>
            <a:ext cx="143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Binding Key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2F8BDC56-9B4C-7AB7-D49E-58D8E69DD7ED}"/>
              </a:ext>
            </a:extLst>
          </p:cNvPr>
          <p:cNvCxnSpPr>
            <a:stCxn id="48" idx="3"/>
            <a:endCxn id="104" idx="1"/>
          </p:cNvCxnSpPr>
          <p:nvPr/>
        </p:nvCxnSpPr>
        <p:spPr>
          <a:xfrm flipV="1">
            <a:off x="1904968" y="2248247"/>
            <a:ext cx="1737066" cy="304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FC80679-916F-63D7-CFD8-628C3315BA76}"/>
              </a:ext>
            </a:extLst>
          </p:cNvPr>
          <p:cNvSpPr txBox="1"/>
          <p:nvPr/>
        </p:nvSpPr>
        <p:spPr>
          <a:xfrm>
            <a:off x="1115244" y="1306201"/>
            <a:ext cx="21419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erlin Sans FB Demi" panose="020E0802020502020306" pitchFamily="34" charset="0"/>
              </a:rPr>
              <a:t>Message Routing Key = Key0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F58C1EA-0D1A-A84E-B97B-9BE0BA1CB09F}"/>
              </a:ext>
            </a:extLst>
          </p:cNvPr>
          <p:cNvSpPr txBox="1"/>
          <p:nvPr/>
        </p:nvSpPr>
        <p:spPr>
          <a:xfrm>
            <a:off x="5959579" y="1935284"/>
            <a:ext cx="5421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erlin Sans FB Demi" panose="020E0802020502020306" pitchFamily="34" charset="0"/>
              </a:rPr>
              <a:t>Key0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D77C306-A7CC-D086-48C0-A6E646CFFB07}"/>
              </a:ext>
            </a:extLst>
          </p:cNvPr>
          <p:cNvSpPr txBox="1"/>
          <p:nvPr/>
        </p:nvSpPr>
        <p:spPr>
          <a:xfrm>
            <a:off x="1299947" y="4406651"/>
            <a:ext cx="95921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erlin Sans FB Demi" panose="020E0802020502020306" pitchFamily="34" charset="0"/>
              </a:rPr>
              <a:t>Messages get routed to each queue where the binding key matches the routing key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D76583F-2FED-550B-7342-B542C9D5E13C}"/>
              </a:ext>
            </a:extLst>
          </p:cNvPr>
          <p:cNvGrpSpPr/>
          <p:nvPr/>
        </p:nvGrpSpPr>
        <p:grpSpPr>
          <a:xfrm>
            <a:off x="7238893" y="1914339"/>
            <a:ext cx="1580367" cy="659702"/>
            <a:chOff x="6904973" y="2110636"/>
            <a:chExt cx="1580367" cy="659702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62C939AD-04E7-9FA8-1014-E763F075B5F4}"/>
                </a:ext>
              </a:extLst>
            </p:cNvPr>
            <p:cNvSpPr/>
            <p:nvPr/>
          </p:nvSpPr>
          <p:spPr>
            <a:xfrm>
              <a:off x="6904973" y="2110636"/>
              <a:ext cx="1580367" cy="65970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C5084D5D-5063-19FC-5FA9-D68B66F0AE9C}"/>
                </a:ext>
              </a:extLst>
            </p:cNvPr>
            <p:cNvSpPr/>
            <p:nvPr/>
          </p:nvSpPr>
          <p:spPr>
            <a:xfrm>
              <a:off x="7014575" y="2153433"/>
              <a:ext cx="169102" cy="56784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4E6E4360-58AF-BA1B-083A-FAC4E99F7A4A}"/>
                </a:ext>
              </a:extLst>
            </p:cNvPr>
            <p:cNvSpPr/>
            <p:nvPr/>
          </p:nvSpPr>
          <p:spPr>
            <a:xfrm>
              <a:off x="7258833" y="2153432"/>
              <a:ext cx="169102" cy="56784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CE1D0960-B191-FD78-953A-8196E7D40E4F}"/>
                </a:ext>
              </a:extLst>
            </p:cNvPr>
            <p:cNvSpPr/>
            <p:nvPr/>
          </p:nvSpPr>
          <p:spPr>
            <a:xfrm>
              <a:off x="7505699" y="2153433"/>
              <a:ext cx="169102" cy="56784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007B1314-197A-41B5-A587-976533BCF129}"/>
                </a:ext>
              </a:extLst>
            </p:cNvPr>
            <p:cNvSpPr/>
            <p:nvPr/>
          </p:nvSpPr>
          <p:spPr>
            <a:xfrm>
              <a:off x="7749957" y="2153432"/>
              <a:ext cx="169102" cy="56784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CB82F6A3-919A-57B9-9384-4B9B4DB8AA24}"/>
                </a:ext>
              </a:extLst>
            </p:cNvPr>
            <p:cNvSpPr/>
            <p:nvPr/>
          </p:nvSpPr>
          <p:spPr>
            <a:xfrm>
              <a:off x="8009465" y="2153432"/>
              <a:ext cx="169102" cy="567845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92859A2-BFA0-9260-5B9B-C40C90626963}"/>
              </a:ext>
            </a:extLst>
          </p:cNvPr>
          <p:cNvCxnSpPr>
            <a:cxnSpLocks/>
            <a:stCxn id="104" idx="3"/>
            <a:endCxn id="25" idx="1"/>
          </p:cNvCxnSpPr>
          <p:nvPr/>
        </p:nvCxnSpPr>
        <p:spPr>
          <a:xfrm flipV="1">
            <a:off x="5222401" y="2244190"/>
            <a:ext cx="2016492" cy="4057"/>
          </a:xfrm>
          <a:prstGeom prst="straightConnector1">
            <a:avLst/>
          </a:prstGeom>
          <a:ln w="28575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F2FFEE3-EC88-7CB8-DF47-320097737674}"/>
              </a:ext>
            </a:extLst>
          </p:cNvPr>
          <p:cNvGrpSpPr/>
          <p:nvPr/>
        </p:nvGrpSpPr>
        <p:grpSpPr>
          <a:xfrm>
            <a:off x="10234432" y="1914339"/>
            <a:ext cx="1563667" cy="659702"/>
            <a:chOff x="10349223" y="1285199"/>
            <a:chExt cx="1563667" cy="864295"/>
          </a:xfrm>
        </p:grpSpPr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65B96A62-EDB6-E5C1-31B7-E25DE2157A4C}"/>
                </a:ext>
              </a:extLst>
            </p:cNvPr>
            <p:cNvSpPr/>
            <p:nvPr/>
          </p:nvSpPr>
          <p:spPr>
            <a:xfrm>
              <a:off x="10349223" y="1285199"/>
              <a:ext cx="1563667" cy="864295"/>
            </a:xfrm>
            <a:prstGeom prst="roundRect">
              <a:avLst>
                <a:gd name="adj" fmla="val 8902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EEB1E05-2CD9-83A3-140F-55A871DE909F}"/>
                </a:ext>
              </a:extLst>
            </p:cNvPr>
            <p:cNvSpPr txBox="1"/>
            <p:nvPr/>
          </p:nvSpPr>
          <p:spPr>
            <a:xfrm>
              <a:off x="10528968" y="1424864"/>
              <a:ext cx="1204176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Berlin Sans FB Demi" panose="020E0802020502020306" pitchFamily="34" charset="0"/>
                </a:rPr>
                <a:t>Consumer</a:t>
              </a:r>
            </a:p>
          </p:txBody>
        </p:sp>
      </p:grp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4BF7A28E-B608-DEA8-D35A-0F40B043F6A9}"/>
              </a:ext>
            </a:extLst>
          </p:cNvPr>
          <p:cNvSpPr/>
          <p:nvPr/>
        </p:nvSpPr>
        <p:spPr>
          <a:xfrm>
            <a:off x="9454517" y="1590894"/>
            <a:ext cx="169102" cy="56784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A4185D0-05CE-0DBF-D252-B619897BAAA0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8820171" y="2244190"/>
            <a:ext cx="1414261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2510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0A1D8-7453-EF01-0E23-62A3D229B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667005" cy="618168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Berlin Sans FB Demi" panose="020E0802020502020306" pitchFamily="34" charset="0"/>
              </a:rPr>
              <a:t>Goals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4D564F6-EB6F-1188-41D5-C0242BBC2A7F}"/>
              </a:ext>
            </a:extLst>
          </p:cNvPr>
          <p:cNvGrpSpPr/>
          <p:nvPr/>
        </p:nvGrpSpPr>
        <p:grpSpPr>
          <a:xfrm>
            <a:off x="838200" y="1729172"/>
            <a:ext cx="8849289" cy="592898"/>
            <a:chOff x="838200" y="1729172"/>
            <a:chExt cx="8849289" cy="59289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C753B5B-BB10-A631-4E77-7554E7B76A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1729172"/>
              <a:ext cx="592898" cy="592898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694D9EF-63D6-1BF4-1EF2-53CF87F81379}"/>
                </a:ext>
              </a:extLst>
            </p:cNvPr>
            <p:cNvSpPr txBox="1"/>
            <p:nvPr/>
          </p:nvSpPr>
          <p:spPr>
            <a:xfrm>
              <a:off x="1877338" y="1825566"/>
              <a:ext cx="78101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000" b="0" i="0" dirty="0">
                  <a:effectLst/>
                  <a:latin typeface="Berlin Sans FB Demi" panose="020E0802020502020306" pitchFamily="34" charset="0"/>
                </a:rPr>
                <a:t>Identify the problems that RabbitMQ solves and how it solves them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3932E26-F4BC-51F3-C703-E77457C8B7FA}"/>
              </a:ext>
            </a:extLst>
          </p:cNvPr>
          <p:cNvGrpSpPr/>
          <p:nvPr/>
        </p:nvGrpSpPr>
        <p:grpSpPr>
          <a:xfrm>
            <a:off x="838200" y="2760504"/>
            <a:ext cx="10917477" cy="592898"/>
            <a:chOff x="838200" y="2760504"/>
            <a:chExt cx="10917477" cy="59289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E842DD7-F4D8-38B0-90A5-29C6A47536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2760504"/>
              <a:ext cx="592898" cy="592898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CF7D67A-DF35-64C3-8E87-3FC79854AFAA}"/>
                </a:ext>
              </a:extLst>
            </p:cNvPr>
            <p:cNvSpPr txBox="1"/>
            <p:nvPr/>
          </p:nvSpPr>
          <p:spPr>
            <a:xfrm>
              <a:off x="1877338" y="2856898"/>
              <a:ext cx="9878339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sz="2000" b="0" i="0" dirty="0">
                  <a:effectLst/>
                  <a:latin typeface="Berlin Sans FB Demi" panose="020E0802020502020306" pitchFamily="34" charset="0"/>
                </a:rPr>
                <a:t>Learn the fundamentals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C8CB2C-4561-6D2F-15F7-B92A10A37BA5}"/>
              </a:ext>
            </a:extLst>
          </p:cNvPr>
          <p:cNvGrpSpPr/>
          <p:nvPr/>
        </p:nvGrpSpPr>
        <p:grpSpPr>
          <a:xfrm>
            <a:off x="838200" y="3800228"/>
            <a:ext cx="10238983" cy="592898"/>
            <a:chOff x="838200" y="3800228"/>
            <a:chExt cx="10238983" cy="59289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5356A3D-C220-7878-D240-68FF17B592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8200" y="3800228"/>
              <a:ext cx="592898" cy="592898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D27FE18-1ACA-4323-2438-1439148764E8}"/>
                </a:ext>
              </a:extLst>
            </p:cNvPr>
            <p:cNvSpPr txBox="1"/>
            <p:nvPr/>
          </p:nvSpPr>
          <p:spPr>
            <a:xfrm>
              <a:off x="1877338" y="3896622"/>
              <a:ext cx="9199845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sz="2000" b="0" i="0" dirty="0">
                  <a:effectLst/>
                  <a:latin typeface="Berlin Sans FB Demi" panose="020E0802020502020306" pitchFamily="34" charset="0"/>
                </a:rPr>
                <a:t>Understand how messages flow from producers to consumers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773396B-D5C4-7637-08C6-4CF1B92D8B24}"/>
              </a:ext>
            </a:extLst>
          </p:cNvPr>
          <p:cNvGrpSpPr/>
          <p:nvPr/>
        </p:nvGrpSpPr>
        <p:grpSpPr>
          <a:xfrm>
            <a:off x="838200" y="4756446"/>
            <a:ext cx="10483241" cy="592898"/>
            <a:chOff x="838200" y="4756446"/>
            <a:chExt cx="10483241" cy="592898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4975882-DAC9-D73C-1450-2F03AD5DEC0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38200" y="4756446"/>
              <a:ext cx="592898" cy="592898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88F98F2-BAA5-A24D-D778-16A6986C9D7D}"/>
                </a:ext>
              </a:extLst>
            </p:cNvPr>
            <p:cNvSpPr txBox="1"/>
            <p:nvPr/>
          </p:nvSpPr>
          <p:spPr>
            <a:xfrm>
              <a:off x="1877338" y="4852840"/>
              <a:ext cx="9444103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sz="2000" b="0" i="0" dirty="0">
                  <a:effectLst/>
                  <a:latin typeface="Berlin Sans FB Demi" panose="020E0802020502020306" pitchFamily="34" charset="0"/>
                </a:rPr>
                <a:t>See examples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48288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CAD01761-FF55-7AB9-94C6-F00A38D7AFE8}"/>
              </a:ext>
            </a:extLst>
          </p:cNvPr>
          <p:cNvSpPr txBox="1"/>
          <p:nvPr/>
        </p:nvSpPr>
        <p:spPr>
          <a:xfrm>
            <a:off x="198835" y="364720"/>
            <a:ext cx="97145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Berlin Sans FB Demi" panose="020E0802020502020306" pitchFamily="34" charset="0"/>
              </a:rPr>
              <a:t>Direct Exchange (Single Queue, Multiple Consumers)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BF3610F-143F-C7FE-7A88-2420F6BA51D1}"/>
              </a:ext>
            </a:extLst>
          </p:cNvPr>
          <p:cNvGrpSpPr/>
          <p:nvPr/>
        </p:nvGrpSpPr>
        <p:grpSpPr>
          <a:xfrm>
            <a:off x="341301" y="1819147"/>
            <a:ext cx="1563667" cy="864295"/>
            <a:chOff x="212941" y="1999803"/>
            <a:chExt cx="1563667" cy="864295"/>
          </a:xfrm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386616B5-E5F8-B8AD-D846-317BBF2EEDF8}"/>
                </a:ext>
              </a:extLst>
            </p:cNvPr>
            <p:cNvSpPr/>
            <p:nvPr/>
          </p:nvSpPr>
          <p:spPr>
            <a:xfrm>
              <a:off x="212941" y="1999803"/>
              <a:ext cx="1563667" cy="864295"/>
            </a:xfrm>
            <a:prstGeom prst="roundRect">
              <a:avLst>
                <a:gd name="adj" fmla="val 502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86DA591-53B9-E1BD-BDA9-6CB4EEB2775A}"/>
                </a:ext>
              </a:extLst>
            </p:cNvPr>
            <p:cNvSpPr txBox="1"/>
            <p:nvPr/>
          </p:nvSpPr>
          <p:spPr>
            <a:xfrm>
              <a:off x="439841" y="2247284"/>
              <a:ext cx="11098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Berlin Sans FB Demi" panose="020E0802020502020306" pitchFamily="34" charset="0"/>
                </a:rPr>
                <a:t>Producer </a:t>
              </a:r>
            </a:p>
          </p:txBody>
        </p:sp>
      </p:grp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C0F8DFD8-E56B-668A-248D-14559A4C2D14}"/>
              </a:ext>
            </a:extLst>
          </p:cNvPr>
          <p:cNvSpPr/>
          <p:nvPr/>
        </p:nvSpPr>
        <p:spPr>
          <a:xfrm>
            <a:off x="3211265" y="1384184"/>
            <a:ext cx="6062597" cy="2340526"/>
          </a:xfrm>
          <a:prstGeom prst="roundRect">
            <a:avLst>
              <a:gd name="adj" fmla="val 3129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B2ECF235-6C7C-A3F2-B371-9DB8225803FB}"/>
              </a:ext>
            </a:extLst>
          </p:cNvPr>
          <p:cNvSpPr/>
          <p:nvPr/>
        </p:nvSpPr>
        <p:spPr>
          <a:xfrm>
            <a:off x="3461521" y="1744909"/>
            <a:ext cx="5562084" cy="1627464"/>
          </a:xfrm>
          <a:prstGeom prst="roundRect">
            <a:avLst>
              <a:gd name="adj" fmla="val 3934"/>
            </a:avLst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D4343543-C635-4262-982B-42C5F018F9AE}"/>
              </a:ext>
            </a:extLst>
          </p:cNvPr>
          <p:cNvSpPr/>
          <p:nvPr/>
        </p:nvSpPr>
        <p:spPr>
          <a:xfrm>
            <a:off x="3642034" y="1918396"/>
            <a:ext cx="1580367" cy="65970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erlin Sans FB Demi" panose="020E0802020502020306" pitchFamily="34" charset="0"/>
              </a:rPr>
              <a:t>Exchange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952DE949-2D49-313D-B473-B58C3EE7EC56}"/>
              </a:ext>
            </a:extLst>
          </p:cNvPr>
          <p:cNvSpPr txBox="1"/>
          <p:nvPr/>
        </p:nvSpPr>
        <p:spPr>
          <a:xfrm>
            <a:off x="7570009" y="2533194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Queue</a:t>
            </a:r>
          </a:p>
        </p:txBody>
      </p: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10BF22CA-3A0E-EE80-7234-E2D12707E458}"/>
              </a:ext>
            </a:extLst>
          </p:cNvPr>
          <p:cNvSpPr/>
          <p:nvPr/>
        </p:nvSpPr>
        <p:spPr>
          <a:xfrm>
            <a:off x="2485870" y="1615601"/>
            <a:ext cx="169102" cy="56784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69F2EB2C-D9D8-F76F-F732-21E59E952D41}"/>
              </a:ext>
            </a:extLst>
          </p:cNvPr>
          <p:cNvSpPr txBox="1"/>
          <p:nvPr/>
        </p:nvSpPr>
        <p:spPr>
          <a:xfrm>
            <a:off x="3630704" y="2978530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Virtual Host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1C043044-A19B-ED6A-500A-BEFA1439A23D}"/>
              </a:ext>
            </a:extLst>
          </p:cNvPr>
          <p:cNvSpPr txBox="1"/>
          <p:nvPr/>
        </p:nvSpPr>
        <p:spPr>
          <a:xfrm>
            <a:off x="5550639" y="2357073"/>
            <a:ext cx="143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Binding Key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2F8BDC56-9B4C-7AB7-D49E-58D8E69DD7ED}"/>
              </a:ext>
            </a:extLst>
          </p:cNvPr>
          <p:cNvCxnSpPr>
            <a:stCxn id="48" idx="3"/>
            <a:endCxn id="104" idx="1"/>
          </p:cNvCxnSpPr>
          <p:nvPr/>
        </p:nvCxnSpPr>
        <p:spPr>
          <a:xfrm flipV="1">
            <a:off x="1904968" y="2248247"/>
            <a:ext cx="1737066" cy="304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FC80679-916F-63D7-CFD8-628C3315BA76}"/>
              </a:ext>
            </a:extLst>
          </p:cNvPr>
          <p:cNvSpPr txBox="1"/>
          <p:nvPr/>
        </p:nvSpPr>
        <p:spPr>
          <a:xfrm>
            <a:off x="1115244" y="1306201"/>
            <a:ext cx="21419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erlin Sans FB Demi" panose="020E0802020502020306" pitchFamily="34" charset="0"/>
              </a:rPr>
              <a:t>Message Routing Key = Key0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F58C1EA-0D1A-A84E-B97B-9BE0BA1CB09F}"/>
              </a:ext>
            </a:extLst>
          </p:cNvPr>
          <p:cNvSpPr txBox="1"/>
          <p:nvPr/>
        </p:nvSpPr>
        <p:spPr>
          <a:xfrm>
            <a:off x="5954655" y="1933398"/>
            <a:ext cx="5421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erlin Sans FB Demi" panose="020E0802020502020306" pitchFamily="34" charset="0"/>
              </a:rPr>
              <a:t>Key0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D77C306-A7CC-D086-48C0-A6E646CFFB07}"/>
              </a:ext>
            </a:extLst>
          </p:cNvPr>
          <p:cNvSpPr txBox="1"/>
          <p:nvPr/>
        </p:nvSpPr>
        <p:spPr>
          <a:xfrm>
            <a:off x="852232" y="4145818"/>
            <a:ext cx="105478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erlin Sans FB Demi" panose="020E0802020502020306" pitchFamily="34" charset="0"/>
              </a:rPr>
              <a:t>A queue can have multiple consumers which in case messages will be round robin’d across consumers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D76583F-2FED-550B-7342-B542C9D5E13C}"/>
              </a:ext>
            </a:extLst>
          </p:cNvPr>
          <p:cNvGrpSpPr/>
          <p:nvPr/>
        </p:nvGrpSpPr>
        <p:grpSpPr>
          <a:xfrm>
            <a:off x="7238893" y="1914339"/>
            <a:ext cx="1580367" cy="659702"/>
            <a:chOff x="6904973" y="2110636"/>
            <a:chExt cx="1580367" cy="659702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62C939AD-04E7-9FA8-1014-E763F075B5F4}"/>
                </a:ext>
              </a:extLst>
            </p:cNvPr>
            <p:cNvSpPr/>
            <p:nvPr/>
          </p:nvSpPr>
          <p:spPr>
            <a:xfrm>
              <a:off x="6904973" y="2110636"/>
              <a:ext cx="1580367" cy="65970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C5084D5D-5063-19FC-5FA9-D68B66F0AE9C}"/>
                </a:ext>
              </a:extLst>
            </p:cNvPr>
            <p:cNvSpPr/>
            <p:nvPr/>
          </p:nvSpPr>
          <p:spPr>
            <a:xfrm>
              <a:off x="7014575" y="2153433"/>
              <a:ext cx="169102" cy="56784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4E6E4360-58AF-BA1B-083A-FAC4E99F7A4A}"/>
                </a:ext>
              </a:extLst>
            </p:cNvPr>
            <p:cNvSpPr/>
            <p:nvPr/>
          </p:nvSpPr>
          <p:spPr>
            <a:xfrm>
              <a:off x="7258833" y="2153432"/>
              <a:ext cx="169102" cy="56784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CE1D0960-B191-FD78-953A-8196E7D40E4F}"/>
                </a:ext>
              </a:extLst>
            </p:cNvPr>
            <p:cNvSpPr/>
            <p:nvPr/>
          </p:nvSpPr>
          <p:spPr>
            <a:xfrm>
              <a:off x="7505699" y="2153433"/>
              <a:ext cx="169102" cy="56784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007B1314-197A-41B5-A587-976533BCF129}"/>
                </a:ext>
              </a:extLst>
            </p:cNvPr>
            <p:cNvSpPr/>
            <p:nvPr/>
          </p:nvSpPr>
          <p:spPr>
            <a:xfrm>
              <a:off x="7749957" y="2153432"/>
              <a:ext cx="169102" cy="56784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CB82F6A3-919A-57B9-9384-4B9B4DB8AA24}"/>
                </a:ext>
              </a:extLst>
            </p:cNvPr>
            <p:cNvSpPr/>
            <p:nvPr/>
          </p:nvSpPr>
          <p:spPr>
            <a:xfrm>
              <a:off x="8009465" y="2153432"/>
              <a:ext cx="169102" cy="567845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92859A2-BFA0-9260-5B9B-C40C90626963}"/>
              </a:ext>
            </a:extLst>
          </p:cNvPr>
          <p:cNvCxnSpPr>
            <a:cxnSpLocks/>
            <a:stCxn id="104" idx="3"/>
            <a:endCxn id="25" idx="1"/>
          </p:cNvCxnSpPr>
          <p:nvPr/>
        </p:nvCxnSpPr>
        <p:spPr>
          <a:xfrm flipV="1">
            <a:off x="5222401" y="2244190"/>
            <a:ext cx="2016492" cy="4057"/>
          </a:xfrm>
          <a:prstGeom prst="straightConnector1">
            <a:avLst/>
          </a:prstGeom>
          <a:ln w="28575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F2FFEE3-EC88-7CB8-DF47-320097737674}"/>
              </a:ext>
            </a:extLst>
          </p:cNvPr>
          <p:cNvGrpSpPr/>
          <p:nvPr/>
        </p:nvGrpSpPr>
        <p:grpSpPr>
          <a:xfrm>
            <a:off x="10258263" y="1489296"/>
            <a:ext cx="1563667" cy="659702"/>
            <a:chOff x="10349223" y="1285199"/>
            <a:chExt cx="1563667" cy="864295"/>
          </a:xfrm>
        </p:grpSpPr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65B96A62-EDB6-E5C1-31B7-E25DE2157A4C}"/>
                </a:ext>
              </a:extLst>
            </p:cNvPr>
            <p:cNvSpPr/>
            <p:nvPr/>
          </p:nvSpPr>
          <p:spPr>
            <a:xfrm>
              <a:off x="10349223" y="1285199"/>
              <a:ext cx="1563667" cy="864295"/>
            </a:xfrm>
            <a:prstGeom prst="roundRect">
              <a:avLst>
                <a:gd name="adj" fmla="val 8902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EEB1E05-2CD9-83A3-140F-55A871DE909F}"/>
                </a:ext>
              </a:extLst>
            </p:cNvPr>
            <p:cNvSpPr txBox="1"/>
            <p:nvPr/>
          </p:nvSpPr>
          <p:spPr>
            <a:xfrm>
              <a:off x="10528968" y="1424864"/>
              <a:ext cx="1204176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Berlin Sans FB Demi" panose="020E0802020502020306" pitchFamily="34" charset="0"/>
                </a:rPr>
                <a:t>Consumer</a:t>
              </a:r>
            </a:p>
          </p:txBody>
        </p:sp>
      </p:grp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4BF7A28E-B608-DEA8-D35A-0F40B043F6A9}"/>
              </a:ext>
            </a:extLst>
          </p:cNvPr>
          <p:cNvSpPr/>
          <p:nvPr/>
        </p:nvSpPr>
        <p:spPr>
          <a:xfrm>
            <a:off x="9538761" y="2639950"/>
            <a:ext cx="169102" cy="56784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A4185D0-05CE-0DBF-D252-B619897BAAA0}"/>
              </a:ext>
            </a:extLst>
          </p:cNvPr>
          <p:cNvCxnSpPr>
            <a:cxnSpLocks/>
            <a:stCxn id="25" idx="3"/>
            <a:endCxn id="51" idx="1"/>
          </p:cNvCxnSpPr>
          <p:nvPr/>
        </p:nvCxnSpPr>
        <p:spPr>
          <a:xfrm flipV="1">
            <a:off x="8819260" y="1819147"/>
            <a:ext cx="1439003" cy="425043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9B6718A2-B186-96A1-6017-536605CFBED6}"/>
              </a:ext>
            </a:extLst>
          </p:cNvPr>
          <p:cNvGrpSpPr/>
          <p:nvPr/>
        </p:nvGrpSpPr>
        <p:grpSpPr>
          <a:xfrm>
            <a:off x="10287032" y="2478849"/>
            <a:ext cx="1563667" cy="659702"/>
            <a:chOff x="10349223" y="1285199"/>
            <a:chExt cx="1563667" cy="86429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F9100E11-7AFC-89E0-20C2-7BDFD5A15C1C}"/>
                </a:ext>
              </a:extLst>
            </p:cNvPr>
            <p:cNvSpPr/>
            <p:nvPr/>
          </p:nvSpPr>
          <p:spPr>
            <a:xfrm>
              <a:off x="10349223" y="1285199"/>
              <a:ext cx="1563667" cy="864295"/>
            </a:xfrm>
            <a:prstGeom prst="roundRect">
              <a:avLst>
                <a:gd name="adj" fmla="val 8902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DE19714-1AC4-D28C-EE8C-8B1029E936BB}"/>
                </a:ext>
              </a:extLst>
            </p:cNvPr>
            <p:cNvSpPr txBox="1"/>
            <p:nvPr/>
          </p:nvSpPr>
          <p:spPr>
            <a:xfrm>
              <a:off x="10528968" y="1424864"/>
              <a:ext cx="1204176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Berlin Sans FB Demi" panose="020E0802020502020306" pitchFamily="34" charset="0"/>
                </a:rPr>
                <a:t>Consumer</a:t>
              </a:r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06FFA9-359D-C42E-9ED5-90B3C0879E74}"/>
              </a:ext>
            </a:extLst>
          </p:cNvPr>
          <p:cNvCxnSpPr>
            <a:cxnSpLocks/>
            <a:stCxn id="25" idx="3"/>
            <a:endCxn id="4" idx="1"/>
          </p:cNvCxnSpPr>
          <p:nvPr/>
        </p:nvCxnSpPr>
        <p:spPr>
          <a:xfrm>
            <a:off x="8819260" y="2244190"/>
            <a:ext cx="1467772" cy="56451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9480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CAD01761-FF55-7AB9-94C6-F00A38D7AFE8}"/>
              </a:ext>
            </a:extLst>
          </p:cNvPr>
          <p:cNvSpPr txBox="1"/>
          <p:nvPr/>
        </p:nvSpPr>
        <p:spPr>
          <a:xfrm>
            <a:off x="198835" y="364720"/>
            <a:ext cx="101890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Berlin Sans FB Demi" panose="020E0802020502020306" pitchFamily="34" charset="0"/>
              </a:rPr>
              <a:t>Direct Exchange (Multiple Queues, Same Binding Keys)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BF3610F-143F-C7FE-7A88-2420F6BA51D1}"/>
              </a:ext>
            </a:extLst>
          </p:cNvPr>
          <p:cNvGrpSpPr/>
          <p:nvPr/>
        </p:nvGrpSpPr>
        <p:grpSpPr>
          <a:xfrm>
            <a:off x="257411" y="2716770"/>
            <a:ext cx="1563667" cy="864295"/>
            <a:chOff x="212941" y="1999803"/>
            <a:chExt cx="1563667" cy="864295"/>
          </a:xfrm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386616B5-E5F8-B8AD-D846-317BBF2EEDF8}"/>
                </a:ext>
              </a:extLst>
            </p:cNvPr>
            <p:cNvSpPr/>
            <p:nvPr/>
          </p:nvSpPr>
          <p:spPr>
            <a:xfrm>
              <a:off x="212941" y="1999803"/>
              <a:ext cx="1563667" cy="864295"/>
            </a:xfrm>
            <a:prstGeom prst="roundRect">
              <a:avLst>
                <a:gd name="adj" fmla="val 502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86DA591-53B9-E1BD-BDA9-6CB4EEB2775A}"/>
                </a:ext>
              </a:extLst>
            </p:cNvPr>
            <p:cNvSpPr txBox="1"/>
            <p:nvPr/>
          </p:nvSpPr>
          <p:spPr>
            <a:xfrm>
              <a:off x="439841" y="2247284"/>
              <a:ext cx="11098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Berlin Sans FB Demi" panose="020E0802020502020306" pitchFamily="34" charset="0"/>
                </a:rPr>
                <a:t>Producer </a:t>
              </a:r>
            </a:p>
          </p:txBody>
        </p:sp>
      </p:grp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C0F8DFD8-E56B-668A-248D-14559A4C2D14}"/>
              </a:ext>
            </a:extLst>
          </p:cNvPr>
          <p:cNvSpPr/>
          <p:nvPr/>
        </p:nvSpPr>
        <p:spPr>
          <a:xfrm>
            <a:off x="3127375" y="1543574"/>
            <a:ext cx="6062597" cy="3187817"/>
          </a:xfrm>
          <a:prstGeom prst="roundRect">
            <a:avLst>
              <a:gd name="adj" fmla="val 3129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DED14AD7-6ADD-6A7E-D755-CA65C2246944}"/>
              </a:ext>
            </a:extLst>
          </p:cNvPr>
          <p:cNvGrpSpPr/>
          <p:nvPr/>
        </p:nvGrpSpPr>
        <p:grpSpPr>
          <a:xfrm>
            <a:off x="10149632" y="2040150"/>
            <a:ext cx="1563667" cy="659702"/>
            <a:chOff x="10349223" y="1285199"/>
            <a:chExt cx="1563667" cy="864295"/>
          </a:xfrm>
        </p:grpSpPr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C9462A3B-A932-7B0D-A6F4-4D3726CEB477}"/>
                </a:ext>
              </a:extLst>
            </p:cNvPr>
            <p:cNvSpPr/>
            <p:nvPr/>
          </p:nvSpPr>
          <p:spPr>
            <a:xfrm>
              <a:off x="10349223" y="1285199"/>
              <a:ext cx="1563667" cy="864295"/>
            </a:xfrm>
            <a:prstGeom prst="roundRect">
              <a:avLst>
                <a:gd name="adj" fmla="val 8902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F34EF3E-A49F-9447-8122-295D7AA4412F}"/>
                </a:ext>
              </a:extLst>
            </p:cNvPr>
            <p:cNvSpPr txBox="1"/>
            <p:nvPr/>
          </p:nvSpPr>
          <p:spPr>
            <a:xfrm>
              <a:off x="10528968" y="1424864"/>
              <a:ext cx="1204176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Berlin Sans FB Demi" panose="020E0802020502020306" pitchFamily="34" charset="0"/>
                </a:rPr>
                <a:t>Consumer</a:t>
              </a:r>
            </a:p>
          </p:txBody>
        </p:sp>
      </p:grp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B2ECF235-6C7C-A3F2-B371-9DB8225803FB}"/>
              </a:ext>
            </a:extLst>
          </p:cNvPr>
          <p:cNvSpPr/>
          <p:nvPr/>
        </p:nvSpPr>
        <p:spPr>
          <a:xfrm>
            <a:off x="3377631" y="1728131"/>
            <a:ext cx="5562084" cy="2835479"/>
          </a:xfrm>
          <a:prstGeom prst="roundRect">
            <a:avLst>
              <a:gd name="adj" fmla="val 3934"/>
            </a:avLst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8498C44-1174-8199-57D6-566D852A60C3}"/>
              </a:ext>
            </a:extLst>
          </p:cNvPr>
          <p:cNvGrpSpPr/>
          <p:nvPr/>
        </p:nvGrpSpPr>
        <p:grpSpPr>
          <a:xfrm>
            <a:off x="7155004" y="2040150"/>
            <a:ext cx="1580367" cy="659702"/>
            <a:chOff x="6904973" y="2110636"/>
            <a:chExt cx="1580367" cy="659702"/>
          </a:xfrm>
        </p:grpSpPr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6924A943-87DD-138F-7B0B-AA21D976664E}"/>
                </a:ext>
              </a:extLst>
            </p:cNvPr>
            <p:cNvSpPr/>
            <p:nvPr/>
          </p:nvSpPr>
          <p:spPr>
            <a:xfrm>
              <a:off x="6904973" y="2110636"/>
              <a:ext cx="1580367" cy="65970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0145EDB3-AE4C-69C7-A35F-8FD7C8488E16}"/>
                </a:ext>
              </a:extLst>
            </p:cNvPr>
            <p:cNvSpPr/>
            <p:nvPr/>
          </p:nvSpPr>
          <p:spPr>
            <a:xfrm>
              <a:off x="7014575" y="2153433"/>
              <a:ext cx="169102" cy="56784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: Rounded Corners 98">
              <a:extLst>
                <a:ext uri="{FF2B5EF4-FFF2-40B4-BE49-F238E27FC236}">
                  <a16:creationId xmlns:a16="http://schemas.microsoft.com/office/drawing/2014/main" id="{84858B7B-0968-4DF4-7A5C-ECA8B9ED8C63}"/>
                </a:ext>
              </a:extLst>
            </p:cNvPr>
            <p:cNvSpPr/>
            <p:nvPr/>
          </p:nvSpPr>
          <p:spPr>
            <a:xfrm>
              <a:off x="7258833" y="2153432"/>
              <a:ext cx="169102" cy="56784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Rectangle: Rounded Corners 100">
              <a:extLst>
                <a:ext uri="{FF2B5EF4-FFF2-40B4-BE49-F238E27FC236}">
                  <a16:creationId xmlns:a16="http://schemas.microsoft.com/office/drawing/2014/main" id="{AE67B7B3-C699-7281-8DD0-74D6DCB8AE7B}"/>
                </a:ext>
              </a:extLst>
            </p:cNvPr>
            <p:cNvSpPr/>
            <p:nvPr/>
          </p:nvSpPr>
          <p:spPr>
            <a:xfrm>
              <a:off x="7505699" y="2153433"/>
              <a:ext cx="169102" cy="56784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: Rounded Corners 101">
              <a:extLst>
                <a:ext uri="{FF2B5EF4-FFF2-40B4-BE49-F238E27FC236}">
                  <a16:creationId xmlns:a16="http://schemas.microsoft.com/office/drawing/2014/main" id="{16CE8E80-7C85-63CD-BDC7-9586C62D1EC0}"/>
                </a:ext>
              </a:extLst>
            </p:cNvPr>
            <p:cNvSpPr/>
            <p:nvPr/>
          </p:nvSpPr>
          <p:spPr>
            <a:xfrm>
              <a:off x="7749957" y="2153432"/>
              <a:ext cx="169102" cy="56784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Rectangle: Rounded Corners 102">
              <a:extLst>
                <a:ext uri="{FF2B5EF4-FFF2-40B4-BE49-F238E27FC236}">
                  <a16:creationId xmlns:a16="http://schemas.microsoft.com/office/drawing/2014/main" id="{1F7E1E35-4882-D78A-4D83-95AA395B72CF}"/>
                </a:ext>
              </a:extLst>
            </p:cNvPr>
            <p:cNvSpPr/>
            <p:nvPr/>
          </p:nvSpPr>
          <p:spPr>
            <a:xfrm>
              <a:off x="8009465" y="2153432"/>
              <a:ext cx="169102" cy="567845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D4343543-C635-4262-982B-42C5F018F9AE}"/>
              </a:ext>
            </a:extLst>
          </p:cNvPr>
          <p:cNvSpPr/>
          <p:nvPr/>
        </p:nvSpPr>
        <p:spPr>
          <a:xfrm>
            <a:off x="3558144" y="2816019"/>
            <a:ext cx="1580367" cy="65970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erlin Sans FB Demi" panose="020E0802020502020306" pitchFamily="34" charset="0"/>
              </a:rPr>
              <a:t>Exchange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952DE949-2D49-313D-B473-B58C3EE7EC56}"/>
              </a:ext>
            </a:extLst>
          </p:cNvPr>
          <p:cNvSpPr txBox="1"/>
          <p:nvPr/>
        </p:nvSpPr>
        <p:spPr>
          <a:xfrm>
            <a:off x="7434634" y="4194278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Queues</a:t>
            </a:r>
          </a:p>
        </p:txBody>
      </p:sp>
      <p:sp>
        <p:nvSpPr>
          <p:cNvPr id="133" name="Rectangle: Rounded Corners 132">
            <a:extLst>
              <a:ext uri="{FF2B5EF4-FFF2-40B4-BE49-F238E27FC236}">
                <a16:creationId xmlns:a16="http://schemas.microsoft.com/office/drawing/2014/main" id="{AEF6962C-7F37-9F19-2498-2857F132C2D6}"/>
              </a:ext>
            </a:extLst>
          </p:cNvPr>
          <p:cNvSpPr/>
          <p:nvPr/>
        </p:nvSpPr>
        <p:spPr>
          <a:xfrm>
            <a:off x="9369717" y="1716705"/>
            <a:ext cx="169102" cy="56784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10BF22CA-3A0E-EE80-7234-E2D12707E458}"/>
              </a:ext>
            </a:extLst>
          </p:cNvPr>
          <p:cNvSpPr/>
          <p:nvPr/>
        </p:nvSpPr>
        <p:spPr>
          <a:xfrm>
            <a:off x="2401980" y="2513224"/>
            <a:ext cx="169102" cy="56784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69F2EB2C-D9D8-F76F-F732-21E59E952D41}"/>
              </a:ext>
            </a:extLst>
          </p:cNvPr>
          <p:cNvSpPr txBox="1"/>
          <p:nvPr/>
        </p:nvSpPr>
        <p:spPr>
          <a:xfrm>
            <a:off x="3526706" y="4069746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Virtual Host</a:t>
            </a: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8E9B15CC-2593-1BF4-458D-8CD2167333EA}"/>
              </a:ext>
            </a:extLst>
          </p:cNvPr>
          <p:cNvCxnSpPr>
            <a:stCxn id="104" idx="3"/>
            <a:endCxn id="94" idx="1"/>
          </p:cNvCxnSpPr>
          <p:nvPr/>
        </p:nvCxnSpPr>
        <p:spPr>
          <a:xfrm flipV="1">
            <a:off x="5138511" y="2370001"/>
            <a:ext cx="2016493" cy="775869"/>
          </a:xfrm>
          <a:prstGeom prst="straightConnector1">
            <a:avLst/>
          </a:prstGeom>
          <a:ln w="28575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1C043044-A19B-ED6A-500A-BEFA1439A23D}"/>
              </a:ext>
            </a:extLst>
          </p:cNvPr>
          <p:cNvSpPr txBox="1"/>
          <p:nvPr/>
        </p:nvSpPr>
        <p:spPr>
          <a:xfrm>
            <a:off x="5313789" y="3767177"/>
            <a:ext cx="15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Binding Keys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2F8BDC56-9B4C-7AB7-D49E-58D8E69DD7ED}"/>
              </a:ext>
            </a:extLst>
          </p:cNvPr>
          <p:cNvCxnSpPr>
            <a:stCxn id="48" idx="3"/>
            <a:endCxn id="104" idx="1"/>
          </p:cNvCxnSpPr>
          <p:nvPr/>
        </p:nvCxnSpPr>
        <p:spPr>
          <a:xfrm flipV="1">
            <a:off x="1821078" y="3145870"/>
            <a:ext cx="1737066" cy="304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A11AE682-7AB7-50B7-D5B9-8F47F8E0466F}"/>
              </a:ext>
            </a:extLst>
          </p:cNvPr>
          <p:cNvCxnSpPr>
            <a:cxnSpLocks/>
            <a:stCxn id="94" idx="3"/>
            <a:endCxn id="57" idx="1"/>
          </p:cNvCxnSpPr>
          <p:nvPr/>
        </p:nvCxnSpPr>
        <p:spPr>
          <a:xfrm>
            <a:off x="8735371" y="2370001"/>
            <a:ext cx="1414261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FC80679-916F-63D7-CFD8-628C3315BA76}"/>
              </a:ext>
            </a:extLst>
          </p:cNvPr>
          <p:cNvSpPr txBox="1"/>
          <p:nvPr/>
        </p:nvSpPr>
        <p:spPr>
          <a:xfrm>
            <a:off x="1031354" y="2203824"/>
            <a:ext cx="21419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erlin Sans FB Demi" panose="020E0802020502020306" pitchFamily="34" charset="0"/>
              </a:rPr>
              <a:t>Message Routing Key = Key0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F58C1EA-0D1A-A84E-B97B-9BE0BA1CB09F}"/>
              </a:ext>
            </a:extLst>
          </p:cNvPr>
          <p:cNvSpPr txBox="1"/>
          <p:nvPr/>
        </p:nvSpPr>
        <p:spPr>
          <a:xfrm>
            <a:off x="6146757" y="3292129"/>
            <a:ext cx="5421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erlin Sans FB Demi" panose="020E0802020502020306" pitchFamily="34" charset="0"/>
              </a:rPr>
              <a:t>Key0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D77C306-A7CC-D086-48C0-A6E646CFFB07}"/>
              </a:ext>
            </a:extLst>
          </p:cNvPr>
          <p:cNvSpPr txBox="1"/>
          <p:nvPr/>
        </p:nvSpPr>
        <p:spPr>
          <a:xfrm>
            <a:off x="1348808" y="5223860"/>
            <a:ext cx="95958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Berlin Sans FB Demi" panose="020E0802020502020306" pitchFamily="34" charset="0"/>
              </a:rPr>
              <a:t>Messages get routed to each queue where the binding key matches the routing key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D76583F-2FED-550B-7342-B542C9D5E13C}"/>
              </a:ext>
            </a:extLst>
          </p:cNvPr>
          <p:cNvGrpSpPr/>
          <p:nvPr/>
        </p:nvGrpSpPr>
        <p:grpSpPr>
          <a:xfrm>
            <a:off x="7155003" y="2811962"/>
            <a:ext cx="1580367" cy="659702"/>
            <a:chOff x="6904973" y="2110636"/>
            <a:chExt cx="1580367" cy="659702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62C939AD-04E7-9FA8-1014-E763F075B5F4}"/>
                </a:ext>
              </a:extLst>
            </p:cNvPr>
            <p:cNvSpPr/>
            <p:nvPr/>
          </p:nvSpPr>
          <p:spPr>
            <a:xfrm>
              <a:off x="6904973" y="2110636"/>
              <a:ext cx="1580367" cy="65970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C5084D5D-5063-19FC-5FA9-D68B66F0AE9C}"/>
                </a:ext>
              </a:extLst>
            </p:cNvPr>
            <p:cNvSpPr/>
            <p:nvPr/>
          </p:nvSpPr>
          <p:spPr>
            <a:xfrm>
              <a:off x="7014575" y="2153433"/>
              <a:ext cx="169102" cy="56784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4E6E4360-58AF-BA1B-083A-FAC4E99F7A4A}"/>
                </a:ext>
              </a:extLst>
            </p:cNvPr>
            <p:cNvSpPr/>
            <p:nvPr/>
          </p:nvSpPr>
          <p:spPr>
            <a:xfrm>
              <a:off x="7258833" y="2153432"/>
              <a:ext cx="169102" cy="56784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CE1D0960-B191-FD78-953A-8196E7D40E4F}"/>
                </a:ext>
              </a:extLst>
            </p:cNvPr>
            <p:cNvSpPr/>
            <p:nvPr/>
          </p:nvSpPr>
          <p:spPr>
            <a:xfrm>
              <a:off x="7505699" y="2153433"/>
              <a:ext cx="169102" cy="56784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007B1314-197A-41B5-A587-976533BCF129}"/>
                </a:ext>
              </a:extLst>
            </p:cNvPr>
            <p:cNvSpPr/>
            <p:nvPr/>
          </p:nvSpPr>
          <p:spPr>
            <a:xfrm>
              <a:off x="7749957" y="2153432"/>
              <a:ext cx="169102" cy="56784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CB82F6A3-919A-57B9-9384-4B9B4DB8AA24}"/>
                </a:ext>
              </a:extLst>
            </p:cNvPr>
            <p:cNvSpPr/>
            <p:nvPr/>
          </p:nvSpPr>
          <p:spPr>
            <a:xfrm>
              <a:off x="8009465" y="2153432"/>
              <a:ext cx="169102" cy="567845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97FF37A-E587-70E9-D2D6-D9CA398BED86}"/>
              </a:ext>
            </a:extLst>
          </p:cNvPr>
          <p:cNvGrpSpPr/>
          <p:nvPr/>
        </p:nvGrpSpPr>
        <p:grpSpPr>
          <a:xfrm>
            <a:off x="7155003" y="3559802"/>
            <a:ext cx="1580367" cy="659702"/>
            <a:chOff x="6925329" y="2117373"/>
            <a:chExt cx="1580367" cy="659702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249385D7-E317-E563-5359-F099DB9E210B}"/>
                </a:ext>
              </a:extLst>
            </p:cNvPr>
            <p:cNvSpPr/>
            <p:nvPr/>
          </p:nvSpPr>
          <p:spPr>
            <a:xfrm>
              <a:off x="6925329" y="2117373"/>
              <a:ext cx="1580367" cy="65970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894EF92C-F988-3DA2-06A9-0CEA149D9DD9}"/>
                </a:ext>
              </a:extLst>
            </p:cNvPr>
            <p:cNvSpPr/>
            <p:nvPr/>
          </p:nvSpPr>
          <p:spPr>
            <a:xfrm>
              <a:off x="7014575" y="2153433"/>
              <a:ext cx="169102" cy="56784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CC582BFF-AD80-54CF-9EE2-43DC69AA8893}"/>
                </a:ext>
              </a:extLst>
            </p:cNvPr>
            <p:cNvSpPr/>
            <p:nvPr/>
          </p:nvSpPr>
          <p:spPr>
            <a:xfrm>
              <a:off x="7258833" y="2153432"/>
              <a:ext cx="169102" cy="56784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BE691921-CF38-A743-6CEA-64BB3B181EB9}"/>
                </a:ext>
              </a:extLst>
            </p:cNvPr>
            <p:cNvSpPr/>
            <p:nvPr/>
          </p:nvSpPr>
          <p:spPr>
            <a:xfrm>
              <a:off x="7505699" y="2153433"/>
              <a:ext cx="169102" cy="56784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4D04A814-D58A-8C25-0CDE-52472CC9BA6B}"/>
                </a:ext>
              </a:extLst>
            </p:cNvPr>
            <p:cNvSpPr/>
            <p:nvPr/>
          </p:nvSpPr>
          <p:spPr>
            <a:xfrm>
              <a:off x="7749957" y="2153432"/>
              <a:ext cx="169102" cy="56784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CD9219DB-16C3-2B24-CF1E-43232086EABF}"/>
                </a:ext>
              </a:extLst>
            </p:cNvPr>
            <p:cNvSpPr/>
            <p:nvPr/>
          </p:nvSpPr>
          <p:spPr>
            <a:xfrm>
              <a:off x="8009465" y="2153432"/>
              <a:ext cx="169102" cy="567845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92859A2-BFA0-9260-5B9B-C40C90626963}"/>
              </a:ext>
            </a:extLst>
          </p:cNvPr>
          <p:cNvCxnSpPr>
            <a:cxnSpLocks/>
            <a:stCxn id="104" idx="3"/>
            <a:endCxn id="25" idx="1"/>
          </p:cNvCxnSpPr>
          <p:nvPr/>
        </p:nvCxnSpPr>
        <p:spPr>
          <a:xfrm flipV="1">
            <a:off x="5138511" y="3141813"/>
            <a:ext cx="2016492" cy="4057"/>
          </a:xfrm>
          <a:prstGeom prst="straightConnector1">
            <a:avLst/>
          </a:prstGeom>
          <a:ln w="28575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46A76B0-4039-B27A-3148-427FE71B40B4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5184750" y="3186847"/>
            <a:ext cx="1970253" cy="702806"/>
          </a:xfrm>
          <a:prstGeom prst="straightConnector1">
            <a:avLst/>
          </a:prstGeom>
          <a:ln w="28575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F2FFEE3-EC88-7CB8-DF47-320097737674}"/>
              </a:ext>
            </a:extLst>
          </p:cNvPr>
          <p:cNvGrpSpPr/>
          <p:nvPr/>
        </p:nvGrpSpPr>
        <p:grpSpPr>
          <a:xfrm>
            <a:off x="10150542" y="2811962"/>
            <a:ext cx="1563667" cy="659702"/>
            <a:chOff x="10349223" y="1285199"/>
            <a:chExt cx="1563667" cy="864295"/>
          </a:xfrm>
        </p:grpSpPr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65B96A62-EDB6-E5C1-31B7-E25DE2157A4C}"/>
                </a:ext>
              </a:extLst>
            </p:cNvPr>
            <p:cNvSpPr/>
            <p:nvPr/>
          </p:nvSpPr>
          <p:spPr>
            <a:xfrm>
              <a:off x="10349223" y="1285199"/>
              <a:ext cx="1563667" cy="864295"/>
            </a:xfrm>
            <a:prstGeom prst="roundRect">
              <a:avLst>
                <a:gd name="adj" fmla="val 8902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EEB1E05-2CD9-83A3-140F-55A871DE909F}"/>
                </a:ext>
              </a:extLst>
            </p:cNvPr>
            <p:cNvSpPr txBox="1"/>
            <p:nvPr/>
          </p:nvSpPr>
          <p:spPr>
            <a:xfrm>
              <a:off x="10528968" y="1424864"/>
              <a:ext cx="1204176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Berlin Sans FB Demi" panose="020E0802020502020306" pitchFamily="34" charset="0"/>
                </a:rPr>
                <a:t>Consumer</a:t>
              </a:r>
            </a:p>
          </p:txBody>
        </p:sp>
      </p:grp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4BF7A28E-B608-DEA8-D35A-0F40B043F6A9}"/>
              </a:ext>
            </a:extLst>
          </p:cNvPr>
          <p:cNvSpPr/>
          <p:nvPr/>
        </p:nvSpPr>
        <p:spPr>
          <a:xfrm>
            <a:off x="9370627" y="2488517"/>
            <a:ext cx="169102" cy="56784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A4185D0-05CE-0DBF-D252-B619897BAAA0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8736281" y="3141813"/>
            <a:ext cx="1414261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FE0B9C7A-0F13-B34E-6495-01CA95D1644D}"/>
              </a:ext>
            </a:extLst>
          </p:cNvPr>
          <p:cNvGrpSpPr/>
          <p:nvPr/>
        </p:nvGrpSpPr>
        <p:grpSpPr>
          <a:xfrm>
            <a:off x="10134751" y="3573749"/>
            <a:ext cx="1563667" cy="659702"/>
            <a:chOff x="10349223" y="1285199"/>
            <a:chExt cx="1563667" cy="864295"/>
          </a:xfrm>
        </p:grpSpPr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4AD815F3-1508-67CF-BA0C-F199093C12F3}"/>
                </a:ext>
              </a:extLst>
            </p:cNvPr>
            <p:cNvSpPr/>
            <p:nvPr/>
          </p:nvSpPr>
          <p:spPr>
            <a:xfrm>
              <a:off x="10349223" y="1285199"/>
              <a:ext cx="1563667" cy="864295"/>
            </a:xfrm>
            <a:prstGeom prst="roundRect">
              <a:avLst>
                <a:gd name="adj" fmla="val 8902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792CD84-FB17-EB80-0050-F312C693F3B8}"/>
                </a:ext>
              </a:extLst>
            </p:cNvPr>
            <p:cNvSpPr txBox="1"/>
            <p:nvPr/>
          </p:nvSpPr>
          <p:spPr>
            <a:xfrm>
              <a:off x="10528968" y="1424864"/>
              <a:ext cx="1204176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Berlin Sans FB Demi" panose="020E0802020502020306" pitchFamily="34" charset="0"/>
                </a:rPr>
                <a:t>Consumer</a:t>
              </a:r>
            </a:p>
          </p:txBody>
        </p:sp>
      </p:grp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1E87AAEF-73DB-EB4F-059D-8449DD989528}"/>
              </a:ext>
            </a:extLst>
          </p:cNvPr>
          <p:cNvSpPr/>
          <p:nvPr/>
        </p:nvSpPr>
        <p:spPr>
          <a:xfrm>
            <a:off x="9354836" y="3250304"/>
            <a:ext cx="169102" cy="56784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09BB40C-6E96-C7E0-5D35-6E227A4C7262}"/>
              </a:ext>
            </a:extLst>
          </p:cNvPr>
          <p:cNvCxnSpPr>
            <a:cxnSpLocks/>
            <a:endCxn id="60" idx="1"/>
          </p:cNvCxnSpPr>
          <p:nvPr/>
        </p:nvCxnSpPr>
        <p:spPr>
          <a:xfrm>
            <a:off x="8720490" y="3903600"/>
            <a:ext cx="1414261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25464D8-D481-2272-2A29-90664B43D916}"/>
              </a:ext>
            </a:extLst>
          </p:cNvPr>
          <p:cNvSpPr txBox="1"/>
          <p:nvPr/>
        </p:nvSpPr>
        <p:spPr>
          <a:xfrm>
            <a:off x="6110588" y="2850168"/>
            <a:ext cx="5421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erlin Sans FB Demi" panose="020E0802020502020306" pitchFamily="34" charset="0"/>
              </a:rPr>
              <a:t>Key0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13A47D-7EED-4C7C-C77B-A38BDFF195C6}"/>
              </a:ext>
            </a:extLst>
          </p:cNvPr>
          <p:cNvSpPr txBox="1"/>
          <p:nvPr/>
        </p:nvSpPr>
        <p:spPr>
          <a:xfrm>
            <a:off x="6085527" y="2316391"/>
            <a:ext cx="5421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erlin Sans FB Demi" panose="020E0802020502020306" pitchFamily="34" charset="0"/>
              </a:rPr>
              <a:t>Key0</a:t>
            </a:r>
          </a:p>
        </p:txBody>
      </p:sp>
    </p:spTree>
    <p:extLst>
      <p:ext uri="{BB962C8B-B14F-4D97-AF65-F5344CB8AC3E}">
        <p14:creationId xmlns:p14="http://schemas.microsoft.com/office/powerpoint/2010/main" val="24772693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CAD01761-FF55-7AB9-94C6-F00A38D7AFE8}"/>
              </a:ext>
            </a:extLst>
          </p:cNvPr>
          <p:cNvSpPr txBox="1"/>
          <p:nvPr/>
        </p:nvSpPr>
        <p:spPr>
          <a:xfrm>
            <a:off x="198835" y="364720"/>
            <a:ext cx="108622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Berlin Sans FB Demi" panose="020E0802020502020306" pitchFamily="34" charset="0"/>
              </a:rPr>
              <a:t>Direct Exchange (Multiple Queues, Different Binding Keys)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BF3610F-143F-C7FE-7A88-2420F6BA51D1}"/>
              </a:ext>
            </a:extLst>
          </p:cNvPr>
          <p:cNvGrpSpPr/>
          <p:nvPr/>
        </p:nvGrpSpPr>
        <p:grpSpPr>
          <a:xfrm>
            <a:off x="257411" y="2716770"/>
            <a:ext cx="1563667" cy="864295"/>
            <a:chOff x="212941" y="1999803"/>
            <a:chExt cx="1563667" cy="864295"/>
          </a:xfrm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386616B5-E5F8-B8AD-D846-317BBF2EEDF8}"/>
                </a:ext>
              </a:extLst>
            </p:cNvPr>
            <p:cNvSpPr/>
            <p:nvPr/>
          </p:nvSpPr>
          <p:spPr>
            <a:xfrm>
              <a:off x="212941" y="1999803"/>
              <a:ext cx="1563667" cy="864295"/>
            </a:xfrm>
            <a:prstGeom prst="roundRect">
              <a:avLst>
                <a:gd name="adj" fmla="val 502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86DA591-53B9-E1BD-BDA9-6CB4EEB2775A}"/>
                </a:ext>
              </a:extLst>
            </p:cNvPr>
            <p:cNvSpPr txBox="1"/>
            <p:nvPr/>
          </p:nvSpPr>
          <p:spPr>
            <a:xfrm>
              <a:off x="439841" y="2247284"/>
              <a:ext cx="11098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Berlin Sans FB Demi" panose="020E0802020502020306" pitchFamily="34" charset="0"/>
                </a:rPr>
                <a:t>Producer </a:t>
              </a:r>
            </a:p>
          </p:txBody>
        </p:sp>
      </p:grp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C0F8DFD8-E56B-668A-248D-14559A4C2D14}"/>
              </a:ext>
            </a:extLst>
          </p:cNvPr>
          <p:cNvSpPr/>
          <p:nvPr/>
        </p:nvSpPr>
        <p:spPr>
          <a:xfrm>
            <a:off x="3127375" y="1543574"/>
            <a:ext cx="6062597" cy="3187817"/>
          </a:xfrm>
          <a:prstGeom prst="roundRect">
            <a:avLst>
              <a:gd name="adj" fmla="val 3129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DED14AD7-6ADD-6A7E-D755-CA65C2246944}"/>
              </a:ext>
            </a:extLst>
          </p:cNvPr>
          <p:cNvGrpSpPr/>
          <p:nvPr/>
        </p:nvGrpSpPr>
        <p:grpSpPr>
          <a:xfrm>
            <a:off x="10149632" y="2040150"/>
            <a:ext cx="1563667" cy="659702"/>
            <a:chOff x="10349223" y="1285199"/>
            <a:chExt cx="1563667" cy="864295"/>
          </a:xfrm>
        </p:grpSpPr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C9462A3B-A932-7B0D-A6F4-4D3726CEB477}"/>
                </a:ext>
              </a:extLst>
            </p:cNvPr>
            <p:cNvSpPr/>
            <p:nvPr/>
          </p:nvSpPr>
          <p:spPr>
            <a:xfrm>
              <a:off x="10349223" y="1285199"/>
              <a:ext cx="1563667" cy="864295"/>
            </a:xfrm>
            <a:prstGeom prst="roundRect">
              <a:avLst>
                <a:gd name="adj" fmla="val 8902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F34EF3E-A49F-9447-8122-295D7AA4412F}"/>
                </a:ext>
              </a:extLst>
            </p:cNvPr>
            <p:cNvSpPr txBox="1"/>
            <p:nvPr/>
          </p:nvSpPr>
          <p:spPr>
            <a:xfrm>
              <a:off x="10528968" y="1424864"/>
              <a:ext cx="1204176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Berlin Sans FB Demi" panose="020E0802020502020306" pitchFamily="34" charset="0"/>
                </a:rPr>
                <a:t>Consumer</a:t>
              </a:r>
            </a:p>
          </p:txBody>
        </p:sp>
      </p:grp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B2ECF235-6C7C-A3F2-B371-9DB8225803FB}"/>
              </a:ext>
            </a:extLst>
          </p:cNvPr>
          <p:cNvSpPr/>
          <p:nvPr/>
        </p:nvSpPr>
        <p:spPr>
          <a:xfrm>
            <a:off x="3377631" y="1728131"/>
            <a:ext cx="5562084" cy="2835479"/>
          </a:xfrm>
          <a:prstGeom prst="roundRect">
            <a:avLst>
              <a:gd name="adj" fmla="val 3934"/>
            </a:avLst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6924A943-87DD-138F-7B0B-AA21D976664E}"/>
              </a:ext>
            </a:extLst>
          </p:cNvPr>
          <p:cNvSpPr/>
          <p:nvPr/>
        </p:nvSpPr>
        <p:spPr>
          <a:xfrm>
            <a:off x="7155004" y="2040150"/>
            <a:ext cx="1580367" cy="6597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D4343543-C635-4262-982B-42C5F018F9AE}"/>
              </a:ext>
            </a:extLst>
          </p:cNvPr>
          <p:cNvSpPr/>
          <p:nvPr/>
        </p:nvSpPr>
        <p:spPr>
          <a:xfrm>
            <a:off x="3558144" y="2816019"/>
            <a:ext cx="1580367" cy="65970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erlin Sans FB Demi" panose="020E0802020502020306" pitchFamily="34" charset="0"/>
              </a:rPr>
              <a:t>Exchange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952DE949-2D49-313D-B473-B58C3EE7EC56}"/>
              </a:ext>
            </a:extLst>
          </p:cNvPr>
          <p:cNvSpPr txBox="1"/>
          <p:nvPr/>
        </p:nvSpPr>
        <p:spPr>
          <a:xfrm>
            <a:off x="7434634" y="4194278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Queues</a:t>
            </a:r>
          </a:p>
        </p:txBody>
      </p: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10BF22CA-3A0E-EE80-7234-E2D12707E458}"/>
              </a:ext>
            </a:extLst>
          </p:cNvPr>
          <p:cNvSpPr/>
          <p:nvPr/>
        </p:nvSpPr>
        <p:spPr>
          <a:xfrm>
            <a:off x="2401980" y="2513224"/>
            <a:ext cx="169102" cy="56784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69F2EB2C-D9D8-F76F-F732-21E59E952D41}"/>
              </a:ext>
            </a:extLst>
          </p:cNvPr>
          <p:cNvSpPr txBox="1"/>
          <p:nvPr/>
        </p:nvSpPr>
        <p:spPr>
          <a:xfrm>
            <a:off x="3468708" y="4163490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Virtual Host</a:t>
            </a: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8E9B15CC-2593-1BF4-458D-8CD2167333EA}"/>
              </a:ext>
            </a:extLst>
          </p:cNvPr>
          <p:cNvCxnSpPr>
            <a:stCxn id="104" idx="3"/>
            <a:endCxn id="94" idx="1"/>
          </p:cNvCxnSpPr>
          <p:nvPr/>
        </p:nvCxnSpPr>
        <p:spPr>
          <a:xfrm flipV="1">
            <a:off x="5138511" y="2370001"/>
            <a:ext cx="2016493" cy="775869"/>
          </a:xfrm>
          <a:prstGeom prst="straightConnector1">
            <a:avLst/>
          </a:prstGeom>
          <a:ln w="28575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1C043044-A19B-ED6A-500A-BEFA1439A23D}"/>
              </a:ext>
            </a:extLst>
          </p:cNvPr>
          <p:cNvSpPr txBox="1"/>
          <p:nvPr/>
        </p:nvSpPr>
        <p:spPr>
          <a:xfrm>
            <a:off x="5392777" y="3719290"/>
            <a:ext cx="15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Binding Keys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2F8BDC56-9B4C-7AB7-D49E-58D8E69DD7ED}"/>
              </a:ext>
            </a:extLst>
          </p:cNvPr>
          <p:cNvCxnSpPr>
            <a:stCxn id="48" idx="3"/>
            <a:endCxn id="104" idx="1"/>
          </p:cNvCxnSpPr>
          <p:nvPr/>
        </p:nvCxnSpPr>
        <p:spPr>
          <a:xfrm flipV="1">
            <a:off x="1821078" y="3145870"/>
            <a:ext cx="1737066" cy="304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A11AE682-7AB7-50B7-D5B9-8F47F8E0466F}"/>
              </a:ext>
            </a:extLst>
          </p:cNvPr>
          <p:cNvCxnSpPr>
            <a:cxnSpLocks/>
            <a:stCxn id="94" idx="3"/>
            <a:endCxn id="57" idx="1"/>
          </p:cNvCxnSpPr>
          <p:nvPr/>
        </p:nvCxnSpPr>
        <p:spPr>
          <a:xfrm>
            <a:off x="8735371" y="2370001"/>
            <a:ext cx="1414261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FC80679-916F-63D7-CFD8-628C3315BA76}"/>
              </a:ext>
            </a:extLst>
          </p:cNvPr>
          <p:cNvSpPr txBox="1"/>
          <p:nvPr/>
        </p:nvSpPr>
        <p:spPr>
          <a:xfrm>
            <a:off x="1031354" y="2203824"/>
            <a:ext cx="21259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erlin Sans FB Demi" panose="020E0802020502020306" pitchFamily="34" charset="0"/>
              </a:rPr>
              <a:t>Message Routing Key = Key0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F58C1EA-0D1A-A84E-B97B-9BE0BA1CB09F}"/>
              </a:ext>
            </a:extLst>
          </p:cNvPr>
          <p:cNvSpPr txBox="1"/>
          <p:nvPr/>
        </p:nvSpPr>
        <p:spPr>
          <a:xfrm>
            <a:off x="6223050" y="2314087"/>
            <a:ext cx="5421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erlin Sans FB Demi" panose="020E0802020502020306" pitchFamily="34" charset="0"/>
              </a:rPr>
              <a:t>Key0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D77C306-A7CC-D086-48C0-A6E646CFFB07}"/>
              </a:ext>
            </a:extLst>
          </p:cNvPr>
          <p:cNvSpPr txBox="1"/>
          <p:nvPr/>
        </p:nvSpPr>
        <p:spPr>
          <a:xfrm>
            <a:off x="1371927" y="5790470"/>
            <a:ext cx="95958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Berlin Sans FB Demi" panose="020E0802020502020306" pitchFamily="34" charset="0"/>
              </a:rPr>
              <a:t>Messages get routed to each queue where the binding key matches the routing key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62C939AD-04E7-9FA8-1014-E763F075B5F4}"/>
              </a:ext>
            </a:extLst>
          </p:cNvPr>
          <p:cNvSpPr/>
          <p:nvPr/>
        </p:nvSpPr>
        <p:spPr>
          <a:xfrm>
            <a:off x="7155003" y="2811962"/>
            <a:ext cx="1580367" cy="6597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97FF37A-E587-70E9-D2D6-D9CA398BED86}"/>
              </a:ext>
            </a:extLst>
          </p:cNvPr>
          <p:cNvGrpSpPr/>
          <p:nvPr/>
        </p:nvGrpSpPr>
        <p:grpSpPr>
          <a:xfrm>
            <a:off x="7155003" y="3559802"/>
            <a:ext cx="1580367" cy="659702"/>
            <a:chOff x="6925329" y="2117373"/>
            <a:chExt cx="1580367" cy="659702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249385D7-E317-E563-5359-F099DB9E210B}"/>
                </a:ext>
              </a:extLst>
            </p:cNvPr>
            <p:cNvSpPr/>
            <p:nvPr/>
          </p:nvSpPr>
          <p:spPr>
            <a:xfrm>
              <a:off x="6925329" y="2117373"/>
              <a:ext cx="1580367" cy="65970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894EF92C-F988-3DA2-06A9-0CEA149D9DD9}"/>
                </a:ext>
              </a:extLst>
            </p:cNvPr>
            <p:cNvSpPr/>
            <p:nvPr/>
          </p:nvSpPr>
          <p:spPr>
            <a:xfrm>
              <a:off x="7014575" y="2153433"/>
              <a:ext cx="169102" cy="567845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92859A2-BFA0-9260-5B9B-C40C90626963}"/>
              </a:ext>
            </a:extLst>
          </p:cNvPr>
          <p:cNvCxnSpPr>
            <a:cxnSpLocks/>
            <a:stCxn id="104" idx="3"/>
            <a:endCxn id="25" idx="1"/>
          </p:cNvCxnSpPr>
          <p:nvPr/>
        </p:nvCxnSpPr>
        <p:spPr>
          <a:xfrm flipV="1">
            <a:off x="5138511" y="3141813"/>
            <a:ext cx="2016492" cy="4057"/>
          </a:xfrm>
          <a:prstGeom prst="straightConnector1">
            <a:avLst/>
          </a:prstGeom>
          <a:ln w="28575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46A76B0-4039-B27A-3148-427FE71B40B4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5184750" y="3186847"/>
            <a:ext cx="1970253" cy="702806"/>
          </a:xfrm>
          <a:prstGeom prst="straightConnector1">
            <a:avLst/>
          </a:prstGeom>
          <a:ln w="28575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F2FFEE3-EC88-7CB8-DF47-320097737674}"/>
              </a:ext>
            </a:extLst>
          </p:cNvPr>
          <p:cNvGrpSpPr/>
          <p:nvPr/>
        </p:nvGrpSpPr>
        <p:grpSpPr>
          <a:xfrm>
            <a:off x="10150542" y="2811962"/>
            <a:ext cx="1563667" cy="659702"/>
            <a:chOff x="10349223" y="1285199"/>
            <a:chExt cx="1563667" cy="864295"/>
          </a:xfrm>
        </p:grpSpPr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65B96A62-EDB6-E5C1-31B7-E25DE2157A4C}"/>
                </a:ext>
              </a:extLst>
            </p:cNvPr>
            <p:cNvSpPr/>
            <p:nvPr/>
          </p:nvSpPr>
          <p:spPr>
            <a:xfrm>
              <a:off x="10349223" y="1285199"/>
              <a:ext cx="1563667" cy="864295"/>
            </a:xfrm>
            <a:prstGeom prst="roundRect">
              <a:avLst>
                <a:gd name="adj" fmla="val 8902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EEB1E05-2CD9-83A3-140F-55A871DE909F}"/>
                </a:ext>
              </a:extLst>
            </p:cNvPr>
            <p:cNvSpPr txBox="1"/>
            <p:nvPr/>
          </p:nvSpPr>
          <p:spPr>
            <a:xfrm>
              <a:off x="10528968" y="1424864"/>
              <a:ext cx="1204176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Berlin Sans FB Demi" panose="020E0802020502020306" pitchFamily="34" charset="0"/>
                </a:rPr>
                <a:t>Consumer</a:t>
              </a:r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A4185D0-05CE-0DBF-D252-B619897BAAA0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8736281" y="3141813"/>
            <a:ext cx="1414261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FE0B9C7A-0F13-B34E-6495-01CA95D1644D}"/>
              </a:ext>
            </a:extLst>
          </p:cNvPr>
          <p:cNvGrpSpPr/>
          <p:nvPr/>
        </p:nvGrpSpPr>
        <p:grpSpPr>
          <a:xfrm>
            <a:off x="10134751" y="3573749"/>
            <a:ext cx="1563667" cy="659702"/>
            <a:chOff x="10349223" y="1285199"/>
            <a:chExt cx="1563667" cy="864295"/>
          </a:xfrm>
        </p:grpSpPr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4AD815F3-1508-67CF-BA0C-F199093C12F3}"/>
                </a:ext>
              </a:extLst>
            </p:cNvPr>
            <p:cNvSpPr/>
            <p:nvPr/>
          </p:nvSpPr>
          <p:spPr>
            <a:xfrm>
              <a:off x="10349223" y="1285199"/>
              <a:ext cx="1563667" cy="864295"/>
            </a:xfrm>
            <a:prstGeom prst="roundRect">
              <a:avLst>
                <a:gd name="adj" fmla="val 8902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792CD84-FB17-EB80-0050-F312C693F3B8}"/>
                </a:ext>
              </a:extLst>
            </p:cNvPr>
            <p:cNvSpPr txBox="1"/>
            <p:nvPr/>
          </p:nvSpPr>
          <p:spPr>
            <a:xfrm>
              <a:off x="10528968" y="1424864"/>
              <a:ext cx="1204176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Berlin Sans FB Demi" panose="020E0802020502020306" pitchFamily="34" charset="0"/>
                </a:rPr>
                <a:t>Consumer</a:t>
              </a:r>
            </a:p>
          </p:txBody>
        </p:sp>
      </p:grp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09BB40C-6E96-C7E0-5D35-6E227A4C7262}"/>
              </a:ext>
            </a:extLst>
          </p:cNvPr>
          <p:cNvCxnSpPr>
            <a:cxnSpLocks/>
            <a:endCxn id="60" idx="1"/>
          </p:cNvCxnSpPr>
          <p:nvPr/>
        </p:nvCxnSpPr>
        <p:spPr>
          <a:xfrm>
            <a:off x="8720490" y="3903600"/>
            <a:ext cx="1414261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AE660BF-1D0C-D3F1-653E-265FBEBBCF94}"/>
              </a:ext>
            </a:extLst>
          </p:cNvPr>
          <p:cNvSpPr txBox="1"/>
          <p:nvPr/>
        </p:nvSpPr>
        <p:spPr>
          <a:xfrm>
            <a:off x="6223229" y="2812172"/>
            <a:ext cx="4956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erlin Sans FB Demi" panose="020E0802020502020306" pitchFamily="34" charset="0"/>
              </a:rPr>
              <a:t>Key1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8AC907-9070-399C-A1C5-97F85B315EA9}"/>
              </a:ext>
            </a:extLst>
          </p:cNvPr>
          <p:cNvSpPr txBox="1"/>
          <p:nvPr/>
        </p:nvSpPr>
        <p:spPr>
          <a:xfrm>
            <a:off x="6222457" y="3326753"/>
            <a:ext cx="5421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erlin Sans FB Demi" panose="020E0802020502020306" pitchFamily="34" charset="0"/>
              </a:rPr>
              <a:t>Key0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DEA1443-FEA0-1D05-987B-F240A28B84E3}"/>
              </a:ext>
            </a:extLst>
          </p:cNvPr>
          <p:cNvSpPr/>
          <p:nvPr/>
        </p:nvSpPr>
        <p:spPr>
          <a:xfrm>
            <a:off x="9516173" y="3296985"/>
            <a:ext cx="169102" cy="56784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6B87F46-CF19-026B-57ED-C58A4ABF1E61}"/>
              </a:ext>
            </a:extLst>
          </p:cNvPr>
          <p:cNvSpPr/>
          <p:nvPr/>
        </p:nvSpPr>
        <p:spPr>
          <a:xfrm>
            <a:off x="7233553" y="2084582"/>
            <a:ext cx="169102" cy="5678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2EC4450-D443-F783-F5C9-F48B10D683FF}"/>
              </a:ext>
            </a:extLst>
          </p:cNvPr>
          <p:cNvSpPr/>
          <p:nvPr/>
        </p:nvSpPr>
        <p:spPr>
          <a:xfrm>
            <a:off x="9493259" y="1736049"/>
            <a:ext cx="169102" cy="56784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080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CAD01761-FF55-7AB9-94C6-F00A38D7AFE8}"/>
              </a:ext>
            </a:extLst>
          </p:cNvPr>
          <p:cNvSpPr txBox="1"/>
          <p:nvPr/>
        </p:nvSpPr>
        <p:spPr>
          <a:xfrm>
            <a:off x="198835" y="364720"/>
            <a:ext cx="33538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Berlin Sans FB Demi" panose="020E0802020502020306" pitchFamily="34" charset="0"/>
              </a:rPr>
              <a:t>Fanout Exchange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BF3610F-143F-C7FE-7A88-2420F6BA51D1}"/>
              </a:ext>
            </a:extLst>
          </p:cNvPr>
          <p:cNvGrpSpPr/>
          <p:nvPr/>
        </p:nvGrpSpPr>
        <p:grpSpPr>
          <a:xfrm>
            <a:off x="257411" y="2716770"/>
            <a:ext cx="1563667" cy="864295"/>
            <a:chOff x="212941" y="1999803"/>
            <a:chExt cx="1563667" cy="864295"/>
          </a:xfrm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386616B5-E5F8-B8AD-D846-317BBF2EEDF8}"/>
                </a:ext>
              </a:extLst>
            </p:cNvPr>
            <p:cNvSpPr/>
            <p:nvPr/>
          </p:nvSpPr>
          <p:spPr>
            <a:xfrm>
              <a:off x="212941" y="1999803"/>
              <a:ext cx="1563667" cy="864295"/>
            </a:xfrm>
            <a:prstGeom prst="roundRect">
              <a:avLst>
                <a:gd name="adj" fmla="val 502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86DA591-53B9-E1BD-BDA9-6CB4EEB2775A}"/>
                </a:ext>
              </a:extLst>
            </p:cNvPr>
            <p:cNvSpPr txBox="1"/>
            <p:nvPr/>
          </p:nvSpPr>
          <p:spPr>
            <a:xfrm>
              <a:off x="439841" y="2247284"/>
              <a:ext cx="11098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Berlin Sans FB Demi" panose="020E0802020502020306" pitchFamily="34" charset="0"/>
                </a:rPr>
                <a:t>Producer </a:t>
              </a:r>
            </a:p>
          </p:txBody>
        </p:sp>
      </p:grp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C0F8DFD8-E56B-668A-248D-14559A4C2D14}"/>
              </a:ext>
            </a:extLst>
          </p:cNvPr>
          <p:cNvSpPr/>
          <p:nvPr/>
        </p:nvSpPr>
        <p:spPr>
          <a:xfrm>
            <a:off x="3127375" y="1543574"/>
            <a:ext cx="6062597" cy="3187817"/>
          </a:xfrm>
          <a:prstGeom prst="roundRect">
            <a:avLst>
              <a:gd name="adj" fmla="val 3129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DED14AD7-6ADD-6A7E-D755-CA65C2246944}"/>
              </a:ext>
            </a:extLst>
          </p:cNvPr>
          <p:cNvGrpSpPr/>
          <p:nvPr/>
        </p:nvGrpSpPr>
        <p:grpSpPr>
          <a:xfrm>
            <a:off x="10149632" y="2040150"/>
            <a:ext cx="1563667" cy="659702"/>
            <a:chOff x="10349223" y="1285199"/>
            <a:chExt cx="1563667" cy="864295"/>
          </a:xfrm>
        </p:grpSpPr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C9462A3B-A932-7B0D-A6F4-4D3726CEB477}"/>
                </a:ext>
              </a:extLst>
            </p:cNvPr>
            <p:cNvSpPr/>
            <p:nvPr/>
          </p:nvSpPr>
          <p:spPr>
            <a:xfrm>
              <a:off x="10349223" y="1285199"/>
              <a:ext cx="1563667" cy="864295"/>
            </a:xfrm>
            <a:prstGeom prst="roundRect">
              <a:avLst>
                <a:gd name="adj" fmla="val 8902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F34EF3E-A49F-9447-8122-295D7AA4412F}"/>
                </a:ext>
              </a:extLst>
            </p:cNvPr>
            <p:cNvSpPr txBox="1"/>
            <p:nvPr/>
          </p:nvSpPr>
          <p:spPr>
            <a:xfrm>
              <a:off x="10528968" y="1424864"/>
              <a:ext cx="1204176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Berlin Sans FB Demi" panose="020E0802020502020306" pitchFamily="34" charset="0"/>
                </a:rPr>
                <a:t>Consumer</a:t>
              </a:r>
            </a:p>
          </p:txBody>
        </p:sp>
      </p:grp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B2ECF235-6C7C-A3F2-B371-9DB8225803FB}"/>
              </a:ext>
            </a:extLst>
          </p:cNvPr>
          <p:cNvSpPr/>
          <p:nvPr/>
        </p:nvSpPr>
        <p:spPr>
          <a:xfrm>
            <a:off x="3377631" y="1728131"/>
            <a:ext cx="5562084" cy="2835479"/>
          </a:xfrm>
          <a:prstGeom prst="roundRect">
            <a:avLst>
              <a:gd name="adj" fmla="val 3934"/>
            </a:avLst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6924A943-87DD-138F-7B0B-AA21D976664E}"/>
              </a:ext>
            </a:extLst>
          </p:cNvPr>
          <p:cNvSpPr/>
          <p:nvPr/>
        </p:nvSpPr>
        <p:spPr>
          <a:xfrm>
            <a:off x="7155004" y="2040150"/>
            <a:ext cx="1580367" cy="6597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D4343543-C635-4262-982B-42C5F018F9AE}"/>
              </a:ext>
            </a:extLst>
          </p:cNvPr>
          <p:cNvSpPr/>
          <p:nvPr/>
        </p:nvSpPr>
        <p:spPr>
          <a:xfrm>
            <a:off x="3558144" y="2816019"/>
            <a:ext cx="1580367" cy="65970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erlin Sans FB Demi" panose="020E0802020502020306" pitchFamily="34" charset="0"/>
              </a:rPr>
              <a:t>Exchange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952DE949-2D49-313D-B473-B58C3EE7EC56}"/>
              </a:ext>
            </a:extLst>
          </p:cNvPr>
          <p:cNvSpPr txBox="1"/>
          <p:nvPr/>
        </p:nvSpPr>
        <p:spPr>
          <a:xfrm>
            <a:off x="7434634" y="4194278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Queues</a:t>
            </a:r>
          </a:p>
        </p:txBody>
      </p: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10BF22CA-3A0E-EE80-7234-E2D12707E458}"/>
              </a:ext>
            </a:extLst>
          </p:cNvPr>
          <p:cNvSpPr/>
          <p:nvPr/>
        </p:nvSpPr>
        <p:spPr>
          <a:xfrm>
            <a:off x="2401980" y="2513224"/>
            <a:ext cx="169102" cy="56784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69F2EB2C-D9D8-F76F-F732-21E59E952D41}"/>
              </a:ext>
            </a:extLst>
          </p:cNvPr>
          <p:cNvSpPr txBox="1"/>
          <p:nvPr/>
        </p:nvSpPr>
        <p:spPr>
          <a:xfrm>
            <a:off x="3485486" y="4207997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Virtual Host</a:t>
            </a: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8E9B15CC-2593-1BF4-458D-8CD2167333EA}"/>
              </a:ext>
            </a:extLst>
          </p:cNvPr>
          <p:cNvCxnSpPr>
            <a:stCxn id="104" idx="3"/>
            <a:endCxn id="94" idx="1"/>
          </p:cNvCxnSpPr>
          <p:nvPr/>
        </p:nvCxnSpPr>
        <p:spPr>
          <a:xfrm flipV="1">
            <a:off x="5138511" y="2370001"/>
            <a:ext cx="2016493" cy="775869"/>
          </a:xfrm>
          <a:prstGeom prst="straightConnector1">
            <a:avLst/>
          </a:prstGeom>
          <a:ln w="28575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1C043044-A19B-ED6A-500A-BEFA1439A23D}"/>
              </a:ext>
            </a:extLst>
          </p:cNvPr>
          <p:cNvSpPr txBox="1"/>
          <p:nvPr/>
        </p:nvSpPr>
        <p:spPr>
          <a:xfrm>
            <a:off x="5282640" y="3670074"/>
            <a:ext cx="15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Binding Keys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2F8BDC56-9B4C-7AB7-D49E-58D8E69DD7ED}"/>
              </a:ext>
            </a:extLst>
          </p:cNvPr>
          <p:cNvCxnSpPr>
            <a:stCxn id="48" idx="3"/>
            <a:endCxn id="104" idx="1"/>
          </p:cNvCxnSpPr>
          <p:nvPr/>
        </p:nvCxnSpPr>
        <p:spPr>
          <a:xfrm flipV="1">
            <a:off x="1821078" y="3145870"/>
            <a:ext cx="1737066" cy="304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A11AE682-7AB7-50B7-D5B9-8F47F8E0466F}"/>
              </a:ext>
            </a:extLst>
          </p:cNvPr>
          <p:cNvCxnSpPr>
            <a:cxnSpLocks/>
            <a:stCxn id="94" idx="3"/>
            <a:endCxn id="57" idx="1"/>
          </p:cNvCxnSpPr>
          <p:nvPr/>
        </p:nvCxnSpPr>
        <p:spPr>
          <a:xfrm>
            <a:off x="8735371" y="2370001"/>
            <a:ext cx="1414261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FC80679-916F-63D7-CFD8-628C3315BA76}"/>
              </a:ext>
            </a:extLst>
          </p:cNvPr>
          <p:cNvSpPr txBox="1"/>
          <p:nvPr/>
        </p:nvSpPr>
        <p:spPr>
          <a:xfrm>
            <a:off x="1031354" y="2203824"/>
            <a:ext cx="17459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erlin Sans FB Demi" panose="020E0802020502020306" pitchFamily="34" charset="0"/>
              </a:rPr>
              <a:t>Message Routing Key =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F58C1EA-0D1A-A84E-B97B-9BE0BA1CB09F}"/>
              </a:ext>
            </a:extLst>
          </p:cNvPr>
          <p:cNvSpPr txBox="1"/>
          <p:nvPr/>
        </p:nvSpPr>
        <p:spPr>
          <a:xfrm>
            <a:off x="6074120" y="2311141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erlin Sans FB Demi" panose="020E0802020502020306" pitchFamily="34" charset="0"/>
              </a:rPr>
              <a:t>Key =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D77C306-A7CC-D086-48C0-A6E646CFFB07}"/>
              </a:ext>
            </a:extLst>
          </p:cNvPr>
          <p:cNvSpPr txBox="1"/>
          <p:nvPr/>
        </p:nvSpPr>
        <p:spPr>
          <a:xfrm>
            <a:off x="1371927" y="5790470"/>
            <a:ext cx="8855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Berlin Sans FB Demi" panose="020E0802020502020306" pitchFamily="34" charset="0"/>
              </a:rPr>
              <a:t>Messages get routed to each queue regardless of routing key or binding keys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62C939AD-04E7-9FA8-1014-E763F075B5F4}"/>
              </a:ext>
            </a:extLst>
          </p:cNvPr>
          <p:cNvSpPr/>
          <p:nvPr/>
        </p:nvSpPr>
        <p:spPr>
          <a:xfrm>
            <a:off x="7155003" y="2811962"/>
            <a:ext cx="1580367" cy="6597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97FF37A-E587-70E9-D2D6-D9CA398BED86}"/>
              </a:ext>
            </a:extLst>
          </p:cNvPr>
          <p:cNvGrpSpPr/>
          <p:nvPr/>
        </p:nvGrpSpPr>
        <p:grpSpPr>
          <a:xfrm>
            <a:off x="7155003" y="3559802"/>
            <a:ext cx="1580367" cy="659702"/>
            <a:chOff x="6925329" y="2117373"/>
            <a:chExt cx="1580367" cy="659702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249385D7-E317-E563-5359-F099DB9E210B}"/>
                </a:ext>
              </a:extLst>
            </p:cNvPr>
            <p:cNvSpPr/>
            <p:nvPr/>
          </p:nvSpPr>
          <p:spPr>
            <a:xfrm>
              <a:off x="6925329" y="2117373"/>
              <a:ext cx="1580367" cy="65970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894EF92C-F988-3DA2-06A9-0CEA149D9DD9}"/>
                </a:ext>
              </a:extLst>
            </p:cNvPr>
            <p:cNvSpPr/>
            <p:nvPr/>
          </p:nvSpPr>
          <p:spPr>
            <a:xfrm>
              <a:off x="7014575" y="2153433"/>
              <a:ext cx="169102" cy="567845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92859A2-BFA0-9260-5B9B-C40C90626963}"/>
              </a:ext>
            </a:extLst>
          </p:cNvPr>
          <p:cNvCxnSpPr>
            <a:cxnSpLocks/>
            <a:stCxn id="104" idx="3"/>
            <a:endCxn id="25" idx="1"/>
          </p:cNvCxnSpPr>
          <p:nvPr/>
        </p:nvCxnSpPr>
        <p:spPr>
          <a:xfrm flipV="1">
            <a:off x="5138511" y="3141813"/>
            <a:ext cx="2016492" cy="4057"/>
          </a:xfrm>
          <a:prstGeom prst="straightConnector1">
            <a:avLst/>
          </a:prstGeom>
          <a:ln w="28575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46A76B0-4039-B27A-3148-427FE71B40B4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5184750" y="3186847"/>
            <a:ext cx="1970253" cy="702806"/>
          </a:xfrm>
          <a:prstGeom prst="straightConnector1">
            <a:avLst/>
          </a:prstGeom>
          <a:ln w="28575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F2FFEE3-EC88-7CB8-DF47-320097737674}"/>
              </a:ext>
            </a:extLst>
          </p:cNvPr>
          <p:cNvGrpSpPr/>
          <p:nvPr/>
        </p:nvGrpSpPr>
        <p:grpSpPr>
          <a:xfrm>
            <a:off x="10150542" y="2811962"/>
            <a:ext cx="1563667" cy="659702"/>
            <a:chOff x="10349223" y="1285199"/>
            <a:chExt cx="1563667" cy="864295"/>
          </a:xfrm>
        </p:grpSpPr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65B96A62-EDB6-E5C1-31B7-E25DE2157A4C}"/>
                </a:ext>
              </a:extLst>
            </p:cNvPr>
            <p:cNvSpPr/>
            <p:nvPr/>
          </p:nvSpPr>
          <p:spPr>
            <a:xfrm>
              <a:off x="10349223" y="1285199"/>
              <a:ext cx="1563667" cy="864295"/>
            </a:xfrm>
            <a:prstGeom prst="roundRect">
              <a:avLst>
                <a:gd name="adj" fmla="val 8902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EEB1E05-2CD9-83A3-140F-55A871DE909F}"/>
                </a:ext>
              </a:extLst>
            </p:cNvPr>
            <p:cNvSpPr txBox="1"/>
            <p:nvPr/>
          </p:nvSpPr>
          <p:spPr>
            <a:xfrm>
              <a:off x="10528968" y="1424864"/>
              <a:ext cx="1204176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Berlin Sans FB Demi" panose="020E0802020502020306" pitchFamily="34" charset="0"/>
                </a:rPr>
                <a:t>Consumer</a:t>
              </a:r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A4185D0-05CE-0DBF-D252-B619897BAAA0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8736281" y="3141813"/>
            <a:ext cx="1414261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FE0B9C7A-0F13-B34E-6495-01CA95D1644D}"/>
              </a:ext>
            </a:extLst>
          </p:cNvPr>
          <p:cNvGrpSpPr/>
          <p:nvPr/>
        </p:nvGrpSpPr>
        <p:grpSpPr>
          <a:xfrm>
            <a:off x="10134751" y="3573749"/>
            <a:ext cx="1563667" cy="659702"/>
            <a:chOff x="10349223" y="1285199"/>
            <a:chExt cx="1563667" cy="864295"/>
          </a:xfrm>
        </p:grpSpPr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4AD815F3-1508-67CF-BA0C-F199093C12F3}"/>
                </a:ext>
              </a:extLst>
            </p:cNvPr>
            <p:cNvSpPr/>
            <p:nvPr/>
          </p:nvSpPr>
          <p:spPr>
            <a:xfrm>
              <a:off x="10349223" y="1285199"/>
              <a:ext cx="1563667" cy="864295"/>
            </a:xfrm>
            <a:prstGeom prst="roundRect">
              <a:avLst>
                <a:gd name="adj" fmla="val 8902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792CD84-FB17-EB80-0050-F312C693F3B8}"/>
                </a:ext>
              </a:extLst>
            </p:cNvPr>
            <p:cNvSpPr txBox="1"/>
            <p:nvPr/>
          </p:nvSpPr>
          <p:spPr>
            <a:xfrm>
              <a:off x="10528968" y="1424864"/>
              <a:ext cx="1204176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Berlin Sans FB Demi" panose="020E0802020502020306" pitchFamily="34" charset="0"/>
                </a:rPr>
                <a:t>Consumer</a:t>
              </a:r>
            </a:p>
          </p:txBody>
        </p:sp>
      </p:grp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09BB40C-6E96-C7E0-5D35-6E227A4C7262}"/>
              </a:ext>
            </a:extLst>
          </p:cNvPr>
          <p:cNvCxnSpPr>
            <a:cxnSpLocks/>
            <a:endCxn id="60" idx="1"/>
          </p:cNvCxnSpPr>
          <p:nvPr/>
        </p:nvCxnSpPr>
        <p:spPr>
          <a:xfrm>
            <a:off x="8720490" y="3903600"/>
            <a:ext cx="1414261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DEA1443-FEA0-1D05-987B-F240A28B84E3}"/>
              </a:ext>
            </a:extLst>
          </p:cNvPr>
          <p:cNvSpPr/>
          <p:nvPr/>
        </p:nvSpPr>
        <p:spPr>
          <a:xfrm>
            <a:off x="9516173" y="3296985"/>
            <a:ext cx="169102" cy="56784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276DB84-17DA-2ED6-502A-EB8DF4026F4E}"/>
              </a:ext>
            </a:extLst>
          </p:cNvPr>
          <p:cNvSpPr/>
          <p:nvPr/>
        </p:nvSpPr>
        <p:spPr>
          <a:xfrm>
            <a:off x="7244249" y="2859918"/>
            <a:ext cx="169102" cy="5678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76BFB28-5C21-9AE0-6B1D-210B48996D10}"/>
              </a:ext>
            </a:extLst>
          </p:cNvPr>
          <p:cNvSpPr/>
          <p:nvPr/>
        </p:nvSpPr>
        <p:spPr>
          <a:xfrm>
            <a:off x="7244780" y="2084582"/>
            <a:ext cx="169102" cy="5678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8837667-47DF-B135-52E5-91D1ED52AB44}"/>
              </a:ext>
            </a:extLst>
          </p:cNvPr>
          <p:cNvSpPr/>
          <p:nvPr/>
        </p:nvSpPr>
        <p:spPr>
          <a:xfrm>
            <a:off x="9505412" y="2483523"/>
            <a:ext cx="169102" cy="56784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7FB3FE4-E102-18A3-DC59-D4642C23C030}"/>
              </a:ext>
            </a:extLst>
          </p:cNvPr>
          <p:cNvSpPr/>
          <p:nvPr/>
        </p:nvSpPr>
        <p:spPr>
          <a:xfrm>
            <a:off x="9493259" y="1694697"/>
            <a:ext cx="169102" cy="56784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777E92-F0F0-AB04-EDE0-E47BDB9E4C65}"/>
              </a:ext>
            </a:extLst>
          </p:cNvPr>
          <p:cNvSpPr txBox="1"/>
          <p:nvPr/>
        </p:nvSpPr>
        <p:spPr>
          <a:xfrm>
            <a:off x="6068974" y="2851095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erlin Sans FB Demi" panose="020E0802020502020306" pitchFamily="34" charset="0"/>
              </a:rPr>
              <a:t>Key =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02FA88-4439-EB8A-DB68-AE7CA01764CA}"/>
              </a:ext>
            </a:extLst>
          </p:cNvPr>
          <p:cNvSpPr txBox="1"/>
          <p:nvPr/>
        </p:nvSpPr>
        <p:spPr>
          <a:xfrm>
            <a:off x="6074120" y="3256796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erlin Sans FB Demi" panose="020E0802020502020306" pitchFamily="34" charset="0"/>
              </a:rPr>
              <a:t>Key =</a:t>
            </a:r>
          </a:p>
        </p:txBody>
      </p:sp>
    </p:spTree>
    <p:extLst>
      <p:ext uri="{BB962C8B-B14F-4D97-AF65-F5344CB8AC3E}">
        <p14:creationId xmlns:p14="http://schemas.microsoft.com/office/powerpoint/2010/main" val="21443124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CAD01761-FF55-7AB9-94C6-F00A38D7AFE8}"/>
              </a:ext>
            </a:extLst>
          </p:cNvPr>
          <p:cNvSpPr txBox="1"/>
          <p:nvPr/>
        </p:nvSpPr>
        <p:spPr>
          <a:xfrm>
            <a:off x="198835" y="364720"/>
            <a:ext cx="30011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Berlin Sans FB Demi" panose="020E0802020502020306" pitchFamily="34" charset="0"/>
              </a:rPr>
              <a:t>Topic Exchange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BF3610F-143F-C7FE-7A88-2420F6BA51D1}"/>
              </a:ext>
            </a:extLst>
          </p:cNvPr>
          <p:cNvGrpSpPr/>
          <p:nvPr/>
        </p:nvGrpSpPr>
        <p:grpSpPr>
          <a:xfrm>
            <a:off x="257411" y="2716770"/>
            <a:ext cx="1563667" cy="864295"/>
            <a:chOff x="212941" y="1999803"/>
            <a:chExt cx="1563667" cy="864295"/>
          </a:xfrm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386616B5-E5F8-B8AD-D846-317BBF2EEDF8}"/>
                </a:ext>
              </a:extLst>
            </p:cNvPr>
            <p:cNvSpPr/>
            <p:nvPr/>
          </p:nvSpPr>
          <p:spPr>
            <a:xfrm>
              <a:off x="212941" y="1999803"/>
              <a:ext cx="1563667" cy="864295"/>
            </a:xfrm>
            <a:prstGeom prst="roundRect">
              <a:avLst>
                <a:gd name="adj" fmla="val 502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86DA591-53B9-E1BD-BDA9-6CB4EEB2775A}"/>
                </a:ext>
              </a:extLst>
            </p:cNvPr>
            <p:cNvSpPr txBox="1"/>
            <p:nvPr/>
          </p:nvSpPr>
          <p:spPr>
            <a:xfrm>
              <a:off x="439841" y="2247284"/>
              <a:ext cx="11098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Berlin Sans FB Demi" panose="020E0802020502020306" pitchFamily="34" charset="0"/>
                </a:rPr>
                <a:t>Producer </a:t>
              </a:r>
            </a:p>
          </p:txBody>
        </p:sp>
      </p:grp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C0F8DFD8-E56B-668A-248D-14559A4C2D14}"/>
              </a:ext>
            </a:extLst>
          </p:cNvPr>
          <p:cNvSpPr/>
          <p:nvPr/>
        </p:nvSpPr>
        <p:spPr>
          <a:xfrm>
            <a:off x="3127375" y="1543574"/>
            <a:ext cx="6062597" cy="3187817"/>
          </a:xfrm>
          <a:prstGeom prst="roundRect">
            <a:avLst>
              <a:gd name="adj" fmla="val 3129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DED14AD7-6ADD-6A7E-D755-CA65C2246944}"/>
              </a:ext>
            </a:extLst>
          </p:cNvPr>
          <p:cNvGrpSpPr/>
          <p:nvPr/>
        </p:nvGrpSpPr>
        <p:grpSpPr>
          <a:xfrm>
            <a:off x="10149632" y="2040150"/>
            <a:ext cx="1563667" cy="659702"/>
            <a:chOff x="10349223" y="1285199"/>
            <a:chExt cx="1563667" cy="864295"/>
          </a:xfrm>
        </p:grpSpPr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C9462A3B-A932-7B0D-A6F4-4D3726CEB477}"/>
                </a:ext>
              </a:extLst>
            </p:cNvPr>
            <p:cNvSpPr/>
            <p:nvPr/>
          </p:nvSpPr>
          <p:spPr>
            <a:xfrm>
              <a:off x="10349223" y="1285199"/>
              <a:ext cx="1563667" cy="864295"/>
            </a:xfrm>
            <a:prstGeom prst="roundRect">
              <a:avLst>
                <a:gd name="adj" fmla="val 8902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F34EF3E-A49F-9447-8122-295D7AA4412F}"/>
                </a:ext>
              </a:extLst>
            </p:cNvPr>
            <p:cNvSpPr txBox="1"/>
            <p:nvPr/>
          </p:nvSpPr>
          <p:spPr>
            <a:xfrm>
              <a:off x="10528968" y="1424864"/>
              <a:ext cx="1204176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Berlin Sans FB Demi" panose="020E0802020502020306" pitchFamily="34" charset="0"/>
                </a:rPr>
                <a:t>Consumer</a:t>
              </a:r>
            </a:p>
          </p:txBody>
        </p:sp>
      </p:grp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B2ECF235-6C7C-A3F2-B371-9DB8225803FB}"/>
              </a:ext>
            </a:extLst>
          </p:cNvPr>
          <p:cNvSpPr/>
          <p:nvPr/>
        </p:nvSpPr>
        <p:spPr>
          <a:xfrm>
            <a:off x="3377631" y="1728131"/>
            <a:ext cx="5562084" cy="2835479"/>
          </a:xfrm>
          <a:prstGeom prst="roundRect">
            <a:avLst>
              <a:gd name="adj" fmla="val 3934"/>
            </a:avLst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6924A943-87DD-138F-7B0B-AA21D976664E}"/>
              </a:ext>
            </a:extLst>
          </p:cNvPr>
          <p:cNvSpPr/>
          <p:nvPr/>
        </p:nvSpPr>
        <p:spPr>
          <a:xfrm>
            <a:off x="7155004" y="2040150"/>
            <a:ext cx="1580367" cy="6597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D4343543-C635-4262-982B-42C5F018F9AE}"/>
              </a:ext>
            </a:extLst>
          </p:cNvPr>
          <p:cNvSpPr/>
          <p:nvPr/>
        </p:nvSpPr>
        <p:spPr>
          <a:xfrm>
            <a:off x="3558144" y="2816019"/>
            <a:ext cx="1580367" cy="65970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erlin Sans FB Demi" panose="020E0802020502020306" pitchFamily="34" charset="0"/>
              </a:rPr>
              <a:t>Exchange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952DE949-2D49-313D-B473-B58C3EE7EC56}"/>
              </a:ext>
            </a:extLst>
          </p:cNvPr>
          <p:cNvSpPr txBox="1"/>
          <p:nvPr/>
        </p:nvSpPr>
        <p:spPr>
          <a:xfrm>
            <a:off x="7434634" y="4194278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Queues</a:t>
            </a:r>
          </a:p>
        </p:txBody>
      </p: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10BF22CA-3A0E-EE80-7234-E2D12707E458}"/>
              </a:ext>
            </a:extLst>
          </p:cNvPr>
          <p:cNvSpPr/>
          <p:nvPr/>
        </p:nvSpPr>
        <p:spPr>
          <a:xfrm>
            <a:off x="2401980" y="2513224"/>
            <a:ext cx="169102" cy="56784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69F2EB2C-D9D8-F76F-F732-21E59E952D41}"/>
              </a:ext>
            </a:extLst>
          </p:cNvPr>
          <p:cNvSpPr txBox="1"/>
          <p:nvPr/>
        </p:nvSpPr>
        <p:spPr>
          <a:xfrm>
            <a:off x="3485486" y="4207997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Virtual Host</a:t>
            </a: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8E9B15CC-2593-1BF4-458D-8CD2167333EA}"/>
              </a:ext>
            </a:extLst>
          </p:cNvPr>
          <p:cNvCxnSpPr>
            <a:stCxn id="104" idx="3"/>
            <a:endCxn id="94" idx="1"/>
          </p:cNvCxnSpPr>
          <p:nvPr/>
        </p:nvCxnSpPr>
        <p:spPr>
          <a:xfrm flipV="1">
            <a:off x="5138511" y="2370001"/>
            <a:ext cx="2016493" cy="775869"/>
          </a:xfrm>
          <a:prstGeom prst="straightConnector1">
            <a:avLst/>
          </a:prstGeom>
          <a:ln w="28575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1C043044-A19B-ED6A-500A-BEFA1439A23D}"/>
              </a:ext>
            </a:extLst>
          </p:cNvPr>
          <p:cNvSpPr txBox="1"/>
          <p:nvPr/>
        </p:nvSpPr>
        <p:spPr>
          <a:xfrm>
            <a:off x="5385971" y="3652112"/>
            <a:ext cx="15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Binding Keys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2F8BDC56-9B4C-7AB7-D49E-58D8E69DD7ED}"/>
              </a:ext>
            </a:extLst>
          </p:cNvPr>
          <p:cNvCxnSpPr>
            <a:stCxn id="48" idx="3"/>
            <a:endCxn id="104" idx="1"/>
          </p:cNvCxnSpPr>
          <p:nvPr/>
        </p:nvCxnSpPr>
        <p:spPr>
          <a:xfrm flipV="1">
            <a:off x="1821078" y="3145870"/>
            <a:ext cx="1737066" cy="304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A11AE682-7AB7-50B7-D5B9-8F47F8E0466F}"/>
              </a:ext>
            </a:extLst>
          </p:cNvPr>
          <p:cNvCxnSpPr>
            <a:cxnSpLocks/>
            <a:stCxn id="94" idx="3"/>
            <a:endCxn id="57" idx="1"/>
          </p:cNvCxnSpPr>
          <p:nvPr/>
        </p:nvCxnSpPr>
        <p:spPr>
          <a:xfrm>
            <a:off x="8735371" y="2370001"/>
            <a:ext cx="1414261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FC80679-916F-63D7-CFD8-628C3315BA76}"/>
              </a:ext>
            </a:extLst>
          </p:cNvPr>
          <p:cNvSpPr txBox="1"/>
          <p:nvPr/>
        </p:nvSpPr>
        <p:spPr>
          <a:xfrm>
            <a:off x="813611" y="2194646"/>
            <a:ext cx="24048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erlin Sans FB Demi" panose="020E0802020502020306" pitchFamily="34" charset="0"/>
              </a:rPr>
              <a:t>Message Routing Key = ford.cars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F58C1EA-0D1A-A84E-B97B-9BE0BA1CB09F}"/>
              </a:ext>
            </a:extLst>
          </p:cNvPr>
          <p:cNvSpPr txBox="1"/>
          <p:nvPr/>
        </p:nvSpPr>
        <p:spPr>
          <a:xfrm>
            <a:off x="5929490" y="2231501"/>
            <a:ext cx="1056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erlin Sans FB Demi" panose="020E0802020502020306" pitchFamily="34" charset="0"/>
              </a:rPr>
              <a:t>toyota.cars.*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D77C306-A7CC-D086-48C0-A6E646CFFB07}"/>
              </a:ext>
            </a:extLst>
          </p:cNvPr>
          <p:cNvSpPr txBox="1"/>
          <p:nvPr/>
        </p:nvSpPr>
        <p:spPr>
          <a:xfrm>
            <a:off x="1056662" y="5164649"/>
            <a:ext cx="1000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Berlin Sans FB Demi" panose="020E0802020502020306" pitchFamily="34" charset="0"/>
              </a:rPr>
              <a:t>Messages get routed based on pattern matching between routing key and binding keys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62C939AD-04E7-9FA8-1014-E763F075B5F4}"/>
              </a:ext>
            </a:extLst>
          </p:cNvPr>
          <p:cNvSpPr/>
          <p:nvPr/>
        </p:nvSpPr>
        <p:spPr>
          <a:xfrm>
            <a:off x="7155003" y="2811962"/>
            <a:ext cx="1580367" cy="6597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49385D7-E317-E563-5359-F099DB9E210B}"/>
              </a:ext>
            </a:extLst>
          </p:cNvPr>
          <p:cNvSpPr/>
          <p:nvPr/>
        </p:nvSpPr>
        <p:spPr>
          <a:xfrm>
            <a:off x="7155003" y="3559802"/>
            <a:ext cx="1580367" cy="6597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92859A2-BFA0-9260-5B9B-C40C90626963}"/>
              </a:ext>
            </a:extLst>
          </p:cNvPr>
          <p:cNvCxnSpPr>
            <a:cxnSpLocks/>
            <a:stCxn id="104" idx="3"/>
            <a:endCxn id="25" idx="1"/>
          </p:cNvCxnSpPr>
          <p:nvPr/>
        </p:nvCxnSpPr>
        <p:spPr>
          <a:xfrm flipV="1">
            <a:off x="5138511" y="3141813"/>
            <a:ext cx="2016492" cy="4057"/>
          </a:xfrm>
          <a:prstGeom prst="straightConnector1">
            <a:avLst/>
          </a:prstGeom>
          <a:ln w="28575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46A76B0-4039-B27A-3148-427FE71B40B4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5184750" y="3186847"/>
            <a:ext cx="1970253" cy="702806"/>
          </a:xfrm>
          <a:prstGeom prst="straightConnector1">
            <a:avLst/>
          </a:prstGeom>
          <a:ln w="28575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F2FFEE3-EC88-7CB8-DF47-320097737674}"/>
              </a:ext>
            </a:extLst>
          </p:cNvPr>
          <p:cNvGrpSpPr/>
          <p:nvPr/>
        </p:nvGrpSpPr>
        <p:grpSpPr>
          <a:xfrm>
            <a:off x="10150542" y="2811962"/>
            <a:ext cx="1563667" cy="659702"/>
            <a:chOff x="10349223" y="1285199"/>
            <a:chExt cx="1563667" cy="864295"/>
          </a:xfrm>
        </p:grpSpPr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65B96A62-EDB6-E5C1-31B7-E25DE2157A4C}"/>
                </a:ext>
              </a:extLst>
            </p:cNvPr>
            <p:cNvSpPr/>
            <p:nvPr/>
          </p:nvSpPr>
          <p:spPr>
            <a:xfrm>
              <a:off x="10349223" y="1285199"/>
              <a:ext cx="1563667" cy="864295"/>
            </a:xfrm>
            <a:prstGeom prst="roundRect">
              <a:avLst>
                <a:gd name="adj" fmla="val 8902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EEB1E05-2CD9-83A3-140F-55A871DE909F}"/>
                </a:ext>
              </a:extLst>
            </p:cNvPr>
            <p:cNvSpPr txBox="1"/>
            <p:nvPr/>
          </p:nvSpPr>
          <p:spPr>
            <a:xfrm>
              <a:off x="10528968" y="1424864"/>
              <a:ext cx="1204176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Berlin Sans FB Demi" panose="020E0802020502020306" pitchFamily="34" charset="0"/>
                </a:rPr>
                <a:t>Consumer</a:t>
              </a:r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A4185D0-05CE-0DBF-D252-B619897BAAA0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8736281" y="3141813"/>
            <a:ext cx="1414261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FE0B9C7A-0F13-B34E-6495-01CA95D1644D}"/>
              </a:ext>
            </a:extLst>
          </p:cNvPr>
          <p:cNvGrpSpPr/>
          <p:nvPr/>
        </p:nvGrpSpPr>
        <p:grpSpPr>
          <a:xfrm>
            <a:off x="10134751" y="3573749"/>
            <a:ext cx="1563667" cy="659702"/>
            <a:chOff x="10349223" y="1285199"/>
            <a:chExt cx="1563667" cy="864295"/>
          </a:xfrm>
        </p:grpSpPr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4AD815F3-1508-67CF-BA0C-F199093C12F3}"/>
                </a:ext>
              </a:extLst>
            </p:cNvPr>
            <p:cNvSpPr/>
            <p:nvPr/>
          </p:nvSpPr>
          <p:spPr>
            <a:xfrm>
              <a:off x="10349223" y="1285199"/>
              <a:ext cx="1563667" cy="864295"/>
            </a:xfrm>
            <a:prstGeom prst="roundRect">
              <a:avLst>
                <a:gd name="adj" fmla="val 8902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792CD84-FB17-EB80-0050-F312C693F3B8}"/>
                </a:ext>
              </a:extLst>
            </p:cNvPr>
            <p:cNvSpPr txBox="1"/>
            <p:nvPr/>
          </p:nvSpPr>
          <p:spPr>
            <a:xfrm>
              <a:off x="10528968" y="1424864"/>
              <a:ext cx="1204176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Berlin Sans FB Demi" panose="020E0802020502020306" pitchFamily="34" charset="0"/>
                </a:rPr>
                <a:t>Consumer</a:t>
              </a:r>
            </a:p>
          </p:txBody>
        </p:sp>
      </p:grp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09BB40C-6E96-C7E0-5D35-6E227A4C7262}"/>
              </a:ext>
            </a:extLst>
          </p:cNvPr>
          <p:cNvCxnSpPr>
            <a:cxnSpLocks/>
            <a:endCxn id="60" idx="1"/>
          </p:cNvCxnSpPr>
          <p:nvPr/>
        </p:nvCxnSpPr>
        <p:spPr>
          <a:xfrm>
            <a:off x="8720490" y="3903600"/>
            <a:ext cx="1414261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276DB84-17DA-2ED6-502A-EB8DF4026F4E}"/>
              </a:ext>
            </a:extLst>
          </p:cNvPr>
          <p:cNvSpPr/>
          <p:nvPr/>
        </p:nvSpPr>
        <p:spPr>
          <a:xfrm>
            <a:off x="7244249" y="2859918"/>
            <a:ext cx="169102" cy="5678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8837667-47DF-B135-52E5-91D1ED52AB44}"/>
              </a:ext>
            </a:extLst>
          </p:cNvPr>
          <p:cNvSpPr/>
          <p:nvPr/>
        </p:nvSpPr>
        <p:spPr>
          <a:xfrm>
            <a:off x="9505412" y="2483523"/>
            <a:ext cx="169102" cy="56784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5430E8-2C14-D935-7C00-EEBB3FB656A6}"/>
              </a:ext>
            </a:extLst>
          </p:cNvPr>
          <p:cNvSpPr txBox="1"/>
          <p:nvPr/>
        </p:nvSpPr>
        <p:spPr>
          <a:xfrm>
            <a:off x="6053899" y="2831470"/>
            <a:ext cx="8915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erlin Sans FB Demi" panose="020E0802020502020306" pitchFamily="34" charset="0"/>
              </a:rPr>
              <a:t>ford.cars.*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2DEFE1-774D-F667-C1F5-FD4529A786DA}"/>
              </a:ext>
            </a:extLst>
          </p:cNvPr>
          <p:cNvSpPr txBox="1"/>
          <p:nvPr/>
        </p:nvSpPr>
        <p:spPr>
          <a:xfrm>
            <a:off x="6061398" y="3306002"/>
            <a:ext cx="7136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erlin Sans FB Demi" panose="020E0802020502020306" pitchFamily="34" charset="0"/>
              </a:rPr>
              <a:t>*.cars.#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0D95CC6-280A-EC75-023C-2FE13816AB17}"/>
              </a:ext>
            </a:extLst>
          </p:cNvPr>
          <p:cNvSpPr/>
          <p:nvPr/>
        </p:nvSpPr>
        <p:spPr>
          <a:xfrm>
            <a:off x="7236157" y="3605730"/>
            <a:ext cx="169102" cy="5678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0D0D9B8-D8C0-6FEA-B74D-7081A0D6CF80}"/>
              </a:ext>
            </a:extLst>
          </p:cNvPr>
          <p:cNvSpPr/>
          <p:nvPr/>
        </p:nvSpPr>
        <p:spPr>
          <a:xfrm>
            <a:off x="9512779" y="3289826"/>
            <a:ext cx="169102" cy="56784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9740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CAD01761-FF55-7AB9-94C6-F00A38D7AFE8}"/>
              </a:ext>
            </a:extLst>
          </p:cNvPr>
          <p:cNvSpPr txBox="1"/>
          <p:nvPr/>
        </p:nvSpPr>
        <p:spPr>
          <a:xfrm>
            <a:off x="179763" y="147317"/>
            <a:ext cx="33954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Berlin Sans FB Demi" panose="020E0802020502020306" pitchFamily="34" charset="0"/>
              </a:rPr>
              <a:t>Header Exchange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BF3610F-143F-C7FE-7A88-2420F6BA51D1}"/>
              </a:ext>
            </a:extLst>
          </p:cNvPr>
          <p:cNvGrpSpPr/>
          <p:nvPr/>
        </p:nvGrpSpPr>
        <p:grpSpPr>
          <a:xfrm>
            <a:off x="257411" y="2716770"/>
            <a:ext cx="1563667" cy="864295"/>
            <a:chOff x="212941" y="1999803"/>
            <a:chExt cx="1563667" cy="864295"/>
          </a:xfrm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386616B5-E5F8-B8AD-D846-317BBF2EEDF8}"/>
                </a:ext>
              </a:extLst>
            </p:cNvPr>
            <p:cNvSpPr/>
            <p:nvPr/>
          </p:nvSpPr>
          <p:spPr>
            <a:xfrm>
              <a:off x="212941" y="1999803"/>
              <a:ext cx="1563667" cy="864295"/>
            </a:xfrm>
            <a:prstGeom prst="roundRect">
              <a:avLst>
                <a:gd name="adj" fmla="val 502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86DA591-53B9-E1BD-BDA9-6CB4EEB2775A}"/>
                </a:ext>
              </a:extLst>
            </p:cNvPr>
            <p:cNvSpPr txBox="1"/>
            <p:nvPr/>
          </p:nvSpPr>
          <p:spPr>
            <a:xfrm>
              <a:off x="439841" y="2247284"/>
              <a:ext cx="11098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Berlin Sans FB Demi" panose="020E0802020502020306" pitchFamily="34" charset="0"/>
                </a:rPr>
                <a:t>Producer </a:t>
              </a:r>
            </a:p>
          </p:txBody>
        </p:sp>
      </p:grp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C0F8DFD8-E56B-668A-248D-14559A4C2D14}"/>
              </a:ext>
            </a:extLst>
          </p:cNvPr>
          <p:cNvSpPr/>
          <p:nvPr/>
        </p:nvSpPr>
        <p:spPr>
          <a:xfrm>
            <a:off x="3127375" y="1233181"/>
            <a:ext cx="6062597" cy="4639111"/>
          </a:xfrm>
          <a:prstGeom prst="roundRect">
            <a:avLst>
              <a:gd name="adj" fmla="val 3129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DED14AD7-6ADD-6A7E-D755-CA65C2246944}"/>
              </a:ext>
            </a:extLst>
          </p:cNvPr>
          <p:cNvGrpSpPr/>
          <p:nvPr/>
        </p:nvGrpSpPr>
        <p:grpSpPr>
          <a:xfrm>
            <a:off x="10134751" y="1506604"/>
            <a:ext cx="1563667" cy="659702"/>
            <a:chOff x="10349223" y="1285199"/>
            <a:chExt cx="1563667" cy="864295"/>
          </a:xfrm>
        </p:grpSpPr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C9462A3B-A932-7B0D-A6F4-4D3726CEB477}"/>
                </a:ext>
              </a:extLst>
            </p:cNvPr>
            <p:cNvSpPr/>
            <p:nvPr/>
          </p:nvSpPr>
          <p:spPr>
            <a:xfrm>
              <a:off x="10349223" y="1285199"/>
              <a:ext cx="1563667" cy="864295"/>
            </a:xfrm>
            <a:prstGeom prst="roundRect">
              <a:avLst>
                <a:gd name="adj" fmla="val 8902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F34EF3E-A49F-9447-8122-295D7AA4412F}"/>
                </a:ext>
              </a:extLst>
            </p:cNvPr>
            <p:cNvSpPr txBox="1"/>
            <p:nvPr/>
          </p:nvSpPr>
          <p:spPr>
            <a:xfrm>
              <a:off x="10528968" y="1424864"/>
              <a:ext cx="1204176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Berlin Sans FB Demi" panose="020E0802020502020306" pitchFamily="34" charset="0"/>
                </a:rPr>
                <a:t>Consumer</a:t>
              </a:r>
            </a:p>
          </p:txBody>
        </p:sp>
      </p:grp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B2ECF235-6C7C-A3F2-B371-9DB8225803FB}"/>
              </a:ext>
            </a:extLst>
          </p:cNvPr>
          <p:cNvSpPr/>
          <p:nvPr/>
        </p:nvSpPr>
        <p:spPr>
          <a:xfrm>
            <a:off x="3377631" y="1384182"/>
            <a:ext cx="5562084" cy="4345499"/>
          </a:xfrm>
          <a:prstGeom prst="roundRect">
            <a:avLst>
              <a:gd name="adj" fmla="val 3934"/>
            </a:avLst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6924A943-87DD-138F-7B0B-AA21D976664E}"/>
              </a:ext>
            </a:extLst>
          </p:cNvPr>
          <p:cNvSpPr/>
          <p:nvPr/>
        </p:nvSpPr>
        <p:spPr>
          <a:xfrm>
            <a:off x="7182695" y="1508871"/>
            <a:ext cx="1580367" cy="6597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D4343543-C635-4262-982B-42C5F018F9AE}"/>
              </a:ext>
            </a:extLst>
          </p:cNvPr>
          <p:cNvSpPr/>
          <p:nvPr/>
        </p:nvSpPr>
        <p:spPr>
          <a:xfrm>
            <a:off x="3558144" y="2816019"/>
            <a:ext cx="1580367" cy="65970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erlin Sans FB Demi" panose="020E0802020502020306" pitchFamily="34" charset="0"/>
              </a:rPr>
              <a:t>Exchange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952DE949-2D49-313D-B473-B58C3EE7EC56}"/>
              </a:ext>
            </a:extLst>
          </p:cNvPr>
          <p:cNvSpPr txBox="1"/>
          <p:nvPr/>
        </p:nvSpPr>
        <p:spPr>
          <a:xfrm>
            <a:off x="7441867" y="4656422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Queues</a:t>
            </a:r>
          </a:p>
        </p:txBody>
      </p: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10BF22CA-3A0E-EE80-7234-E2D12707E458}"/>
              </a:ext>
            </a:extLst>
          </p:cNvPr>
          <p:cNvSpPr/>
          <p:nvPr/>
        </p:nvSpPr>
        <p:spPr>
          <a:xfrm>
            <a:off x="2401980" y="2513224"/>
            <a:ext cx="169102" cy="56784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69F2EB2C-D9D8-F76F-F732-21E59E952D41}"/>
              </a:ext>
            </a:extLst>
          </p:cNvPr>
          <p:cNvSpPr txBox="1"/>
          <p:nvPr/>
        </p:nvSpPr>
        <p:spPr>
          <a:xfrm>
            <a:off x="3424775" y="5327999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Virtual Host</a:t>
            </a: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8E9B15CC-2593-1BF4-458D-8CD2167333EA}"/>
              </a:ext>
            </a:extLst>
          </p:cNvPr>
          <p:cNvCxnSpPr>
            <a:stCxn id="104" idx="3"/>
            <a:endCxn id="94" idx="1"/>
          </p:cNvCxnSpPr>
          <p:nvPr/>
        </p:nvCxnSpPr>
        <p:spPr>
          <a:xfrm flipV="1">
            <a:off x="5138511" y="1838722"/>
            <a:ext cx="2044184" cy="1307148"/>
          </a:xfrm>
          <a:prstGeom prst="straightConnector1">
            <a:avLst/>
          </a:prstGeom>
          <a:ln w="28575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1C043044-A19B-ED6A-500A-BEFA1439A23D}"/>
              </a:ext>
            </a:extLst>
          </p:cNvPr>
          <p:cNvSpPr txBox="1"/>
          <p:nvPr/>
        </p:nvSpPr>
        <p:spPr>
          <a:xfrm>
            <a:off x="5413707" y="4689178"/>
            <a:ext cx="15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Binding Keys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2F8BDC56-9B4C-7AB7-D49E-58D8E69DD7ED}"/>
              </a:ext>
            </a:extLst>
          </p:cNvPr>
          <p:cNvCxnSpPr>
            <a:stCxn id="48" idx="3"/>
            <a:endCxn id="104" idx="1"/>
          </p:cNvCxnSpPr>
          <p:nvPr/>
        </p:nvCxnSpPr>
        <p:spPr>
          <a:xfrm flipV="1">
            <a:off x="1821078" y="3145870"/>
            <a:ext cx="1737066" cy="304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A11AE682-7AB7-50B7-D5B9-8F47F8E0466F}"/>
              </a:ext>
            </a:extLst>
          </p:cNvPr>
          <p:cNvCxnSpPr>
            <a:cxnSpLocks/>
            <a:stCxn id="94" idx="3"/>
            <a:endCxn id="57" idx="1"/>
          </p:cNvCxnSpPr>
          <p:nvPr/>
        </p:nvCxnSpPr>
        <p:spPr>
          <a:xfrm flipV="1">
            <a:off x="8763062" y="1836455"/>
            <a:ext cx="1371689" cy="2267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FC80679-916F-63D7-CFD8-628C3315BA76}"/>
              </a:ext>
            </a:extLst>
          </p:cNvPr>
          <p:cNvSpPr txBox="1"/>
          <p:nvPr/>
        </p:nvSpPr>
        <p:spPr>
          <a:xfrm>
            <a:off x="1287542" y="1991421"/>
            <a:ext cx="1309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erlin Sans FB Demi" panose="020E0802020502020306" pitchFamily="34" charset="0"/>
              </a:rPr>
              <a:t>Message header:</a:t>
            </a:r>
          </a:p>
          <a:p>
            <a:r>
              <a:rPr lang="en-US" sz="1200" dirty="0">
                <a:latin typeface="Berlin Sans FB Demi" panose="020E0802020502020306" pitchFamily="34" charset="0"/>
              </a:rPr>
              <a:t>key1: foo</a:t>
            </a:r>
          </a:p>
          <a:p>
            <a:r>
              <a:rPr lang="en-US" sz="1200" dirty="0">
                <a:latin typeface="Berlin Sans FB Demi" panose="020E0802020502020306" pitchFamily="34" charset="0"/>
              </a:rPr>
              <a:t>key2: baz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F58C1EA-0D1A-A84E-B97B-9BE0BA1CB09F}"/>
              </a:ext>
            </a:extLst>
          </p:cNvPr>
          <p:cNvSpPr txBox="1"/>
          <p:nvPr/>
        </p:nvSpPr>
        <p:spPr>
          <a:xfrm>
            <a:off x="5888207" y="1597384"/>
            <a:ext cx="1008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erlin Sans FB Demi" panose="020E0802020502020306" pitchFamily="34" charset="0"/>
              </a:rPr>
              <a:t>x-match: all</a:t>
            </a:r>
            <a:br>
              <a:rPr lang="en-US" sz="1200" dirty="0">
                <a:latin typeface="Berlin Sans FB Demi" panose="020E0802020502020306" pitchFamily="34" charset="0"/>
              </a:rPr>
            </a:br>
            <a:r>
              <a:rPr lang="en-US" sz="1200" dirty="0">
                <a:latin typeface="Berlin Sans FB Demi" panose="020E0802020502020306" pitchFamily="34" charset="0"/>
              </a:rPr>
              <a:t>key1: foo</a:t>
            </a:r>
          </a:p>
          <a:p>
            <a:r>
              <a:rPr lang="en-US" sz="1200" dirty="0">
                <a:latin typeface="Berlin Sans FB Demi" panose="020E0802020502020306" pitchFamily="34" charset="0"/>
              </a:rPr>
              <a:t>key2: bar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D77C306-A7CC-D086-48C0-A6E646CFFB07}"/>
              </a:ext>
            </a:extLst>
          </p:cNvPr>
          <p:cNvSpPr txBox="1"/>
          <p:nvPr/>
        </p:nvSpPr>
        <p:spPr>
          <a:xfrm>
            <a:off x="795510" y="6090427"/>
            <a:ext cx="106009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Berlin Sans FB Demi" panose="020E0802020502020306" pitchFamily="34" charset="0"/>
              </a:rPr>
              <a:t>Messages get routed based on pattern matching between message headers and binding keys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62C939AD-04E7-9FA8-1014-E763F075B5F4}"/>
              </a:ext>
            </a:extLst>
          </p:cNvPr>
          <p:cNvSpPr/>
          <p:nvPr/>
        </p:nvSpPr>
        <p:spPr>
          <a:xfrm>
            <a:off x="7155003" y="2811962"/>
            <a:ext cx="1580367" cy="6597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49385D7-E317-E563-5359-F099DB9E210B}"/>
              </a:ext>
            </a:extLst>
          </p:cNvPr>
          <p:cNvSpPr/>
          <p:nvPr/>
        </p:nvSpPr>
        <p:spPr>
          <a:xfrm>
            <a:off x="7182695" y="4029476"/>
            <a:ext cx="1580367" cy="6597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92859A2-BFA0-9260-5B9B-C40C90626963}"/>
              </a:ext>
            </a:extLst>
          </p:cNvPr>
          <p:cNvCxnSpPr>
            <a:cxnSpLocks/>
            <a:stCxn id="104" idx="3"/>
            <a:endCxn id="25" idx="1"/>
          </p:cNvCxnSpPr>
          <p:nvPr/>
        </p:nvCxnSpPr>
        <p:spPr>
          <a:xfrm flipV="1">
            <a:off x="5138511" y="3141813"/>
            <a:ext cx="2016492" cy="4057"/>
          </a:xfrm>
          <a:prstGeom prst="straightConnector1">
            <a:avLst/>
          </a:prstGeom>
          <a:ln w="28575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46A76B0-4039-B27A-3148-427FE71B40B4}"/>
              </a:ext>
            </a:extLst>
          </p:cNvPr>
          <p:cNvCxnSpPr>
            <a:cxnSpLocks/>
            <a:stCxn id="104" idx="3"/>
            <a:endCxn id="33" idx="1"/>
          </p:cNvCxnSpPr>
          <p:nvPr/>
        </p:nvCxnSpPr>
        <p:spPr>
          <a:xfrm>
            <a:off x="5138511" y="3145870"/>
            <a:ext cx="2044184" cy="1213457"/>
          </a:xfrm>
          <a:prstGeom prst="straightConnector1">
            <a:avLst/>
          </a:prstGeom>
          <a:ln w="28575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F2FFEE3-EC88-7CB8-DF47-320097737674}"/>
              </a:ext>
            </a:extLst>
          </p:cNvPr>
          <p:cNvGrpSpPr/>
          <p:nvPr/>
        </p:nvGrpSpPr>
        <p:grpSpPr>
          <a:xfrm>
            <a:off x="10150542" y="2811962"/>
            <a:ext cx="1563667" cy="659702"/>
            <a:chOff x="10349223" y="1285199"/>
            <a:chExt cx="1563667" cy="864295"/>
          </a:xfrm>
        </p:grpSpPr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65B96A62-EDB6-E5C1-31B7-E25DE2157A4C}"/>
                </a:ext>
              </a:extLst>
            </p:cNvPr>
            <p:cNvSpPr/>
            <p:nvPr/>
          </p:nvSpPr>
          <p:spPr>
            <a:xfrm>
              <a:off x="10349223" y="1285199"/>
              <a:ext cx="1563667" cy="864295"/>
            </a:xfrm>
            <a:prstGeom prst="roundRect">
              <a:avLst>
                <a:gd name="adj" fmla="val 8902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EEB1E05-2CD9-83A3-140F-55A871DE909F}"/>
                </a:ext>
              </a:extLst>
            </p:cNvPr>
            <p:cNvSpPr txBox="1"/>
            <p:nvPr/>
          </p:nvSpPr>
          <p:spPr>
            <a:xfrm>
              <a:off x="10528968" y="1424864"/>
              <a:ext cx="1204176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Berlin Sans FB Demi" panose="020E0802020502020306" pitchFamily="34" charset="0"/>
                </a:rPr>
                <a:t>Consumer</a:t>
              </a:r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A4185D0-05CE-0DBF-D252-B619897BAAA0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8736281" y="3141813"/>
            <a:ext cx="1414261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FE0B9C7A-0F13-B34E-6495-01CA95D1644D}"/>
              </a:ext>
            </a:extLst>
          </p:cNvPr>
          <p:cNvGrpSpPr/>
          <p:nvPr/>
        </p:nvGrpSpPr>
        <p:grpSpPr>
          <a:xfrm>
            <a:off x="10134750" y="4031220"/>
            <a:ext cx="1563667" cy="659702"/>
            <a:chOff x="10349223" y="1285199"/>
            <a:chExt cx="1563667" cy="864295"/>
          </a:xfrm>
        </p:grpSpPr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4AD815F3-1508-67CF-BA0C-F199093C12F3}"/>
                </a:ext>
              </a:extLst>
            </p:cNvPr>
            <p:cNvSpPr/>
            <p:nvPr/>
          </p:nvSpPr>
          <p:spPr>
            <a:xfrm>
              <a:off x="10349223" y="1285199"/>
              <a:ext cx="1563667" cy="864295"/>
            </a:xfrm>
            <a:prstGeom prst="roundRect">
              <a:avLst>
                <a:gd name="adj" fmla="val 8902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792CD84-FB17-EB80-0050-F312C693F3B8}"/>
                </a:ext>
              </a:extLst>
            </p:cNvPr>
            <p:cNvSpPr txBox="1"/>
            <p:nvPr/>
          </p:nvSpPr>
          <p:spPr>
            <a:xfrm>
              <a:off x="10528968" y="1424864"/>
              <a:ext cx="1204176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Berlin Sans FB Demi" panose="020E0802020502020306" pitchFamily="34" charset="0"/>
                </a:rPr>
                <a:t>Consumer</a:t>
              </a:r>
            </a:p>
          </p:txBody>
        </p:sp>
      </p:grp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09BB40C-6E96-C7E0-5D35-6E227A4C7262}"/>
              </a:ext>
            </a:extLst>
          </p:cNvPr>
          <p:cNvCxnSpPr>
            <a:cxnSpLocks/>
            <a:stCxn id="33" idx="3"/>
            <a:endCxn id="60" idx="1"/>
          </p:cNvCxnSpPr>
          <p:nvPr/>
        </p:nvCxnSpPr>
        <p:spPr>
          <a:xfrm>
            <a:off x="8763062" y="4359327"/>
            <a:ext cx="1371688" cy="174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276DB84-17DA-2ED6-502A-EB8DF4026F4E}"/>
              </a:ext>
            </a:extLst>
          </p:cNvPr>
          <p:cNvSpPr/>
          <p:nvPr/>
        </p:nvSpPr>
        <p:spPr>
          <a:xfrm>
            <a:off x="7244249" y="2859918"/>
            <a:ext cx="169102" cy="5678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8837667-47DF-B135-52E5-91D1ED52AB44}"/>
              </a:ext>
            </a:extLst>
          </p:cNvPr>
          <p:cNvSpPr/>
          <p:nvPr/>
        </p:nvSpPr>
        <p:spPr>
          <a:xfrm>
            <a:off x="9505412" y="2483523"/>
            <a:ext cx="169102" cy="56784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0D95CC6-280A-EC75-023C-2FE13816AB17}"/>
              </a:ext>
            </a:extLst>
          </p:cNvPr>
          <p:cNvSpPr/>
          <p:nvPr/>
        </p:nvSpPr>
        <p:spPr>
          <a:xfrm>
            <a:off x="7255864" y="4075404"/>
            <a:ext cx="169102" cy="5678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0D0D9B8-D8C0-6FEA-B74D-7081A0D6CF80}"/>
              </a:ext>
            </a:extLst>
          </p:cNvPr>
          <p:cNvSpPr/>
          <p:nvPr/>
        </p:nvSpPr>
        <p:spPr>
          <a:xfrm>
            <a:off x="9503420" y="3745553"/>
            <a:ext cx="169102" cy="56784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9E25F5-74CB-E0FF-92D3-AF104D789212}"/>
              </a:ext>
            </a:extLst>
          </p:cNvPr>
          <p:cNvSpPr txBox="1"/>
          <p:nvPr/>
        </p:nvSpPr>
        <p:spPr>
          <a:xfrm>
            <a:off x="5942049" y="2513224"/>
            <a:ext cx="1008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erlin Sans FB Demi" panose="020E0802020502020306" pitchFamily="34" charset="0"/>
              </a:rPr>
              <a:t>x-match: all</a:t>
            </a:r>
            <a:br>
              <a:rPr lang="en-US" sz="1200" dirty="0">
                <a:latin typeface="Berlin Sans FB Demi" panose="020E0802020502020306" pitchFamily="34" charset="0"/>
              </a:rPr>
            </a:br>
            <a:r>
              <a:rPr lang="en-US" sz="1200" dirty="0">
                <a:latin typeface="Berlin Sans FB Demi" panose="020E0802020502020306" pitchFamily="34" charset="0"/>
              </a:rPr>
              <a:t>key1: foo</a:t>
            </a:r>
          </a:p>
          <a:p>
            <a:r>
              <a:rPr lang="en-US" sz="1200" dirty="0">
                <a:latin typeface="Berlin Sans FB Demi" panose="020E0802020502020306" pitchFamily="34" charset="0"/>
              </a:rPr>
              <a:t>key2: baz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603237-2568-F83C-384C-DA17D47D2011}"/>
              </a:ext>
            </a:extLst>
          </p:cNvPr>
          <p:cNvSpPr txBox="1"/>
          <p:nvPr/>
        </p:nvSpPr>
        <p:spPr>
          <a:xfrm>
            <a:off x="5395672" y="3821196"/>
            <a:ext cx="1178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erlin Sans FB Demi" panose="020E0802020502020306" pitchFamily="34" charset="0"/>
              </a:rPr>
              <a:t>x-match: any</a:t>
            </a:r>
            <a:br>
              <a:rPr lang="en-US" sz="1200" dirty="0">
                <a:latin typeface="Berlin Sans FB Demi" panose="020E0802020502020306" pitchFamily="34" charset="0"/>
              </a:rPr>
            </a:br>
            <a:r>
              <a:rPr lang="en-US" sz="1200" dirty="0">
                <a:latin typeface="Berlin Sans FB Demi" panose="020E0802020502020306" pitchFamily="34" charset="0"/>
              </a:rPr>
              <a:t>key1: foo</a:t>
            </a:r>
          </a:p>
          <a:p>
            <a:r>
              <a:rPr lang="en-US" sz="1200" dirty="0">
                <a:latin typeface="Berlin Sans FB Demi" panose="020E0802020502020306" pitchFamily="34" charset="0"/>
              </a:rPr>
              <a:t>key2: stimmell</a:t>
            </a:r>
          </a:p>
        </p:txBody>
      </p:sp>
    </p:spTree>
    <p:extLst>
      <p:ext uri="{BB962C8B-B14F-4D97-AF65-F5344CB8AC3E}">
        <p14:creationId xmlns:p14="http://schemas.microsoft.com/office/powerpoint/2010/main" val="21661375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147ADA0-94AE-8D12-5BCE-6089CB53642F}"/>
              </a:ext>
            </a:extLst>
          </p:cNvPr>
          <p:cNvSpPr/>
          <p:nvPr/>
        </p:nvSpPr>
        <p:spPr>
          <a:xfrm>
            <a:off x="7377830" y="2254689"/>
            <a:ext cx="4553211" cy="3059283"/>
          </a:xfrm>
          <a:prstGeom prst="roundRect">
            <a:avLst>
              <a:gd name="adj" fmla="val 4318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Direct Access Storage 8">
            <a:extLst>
              <a:ext uri="{FF2B5EF4-FFF2-40B4-BE49-F238E27FC236}">
                <a16:creationId xmlns:a16="http://schemas.microsoft.com/office/drawing/2014/main" id="{89DA5E0F-1BBC-F7A0-9753-1BA25C2AE8AB}"/>
              </a:ext>
            </a:extLst>
          </p:cNvPr>
          <p:cNvSpPr/>
          <p:nvPr/>
        </p:nvSpPr>
        <p:spPr>
          <a:xfrm>
            <a:off x="8259621" y="3576311"/>
            <a:ext cx="1125505" cy="430450"/>
          </a:xfrm>
          <a:prstGeom prst="flowChartMagneticDrum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4B4B6DF-EA46-F225-00D9-8B30762B1A06}"/>
              </a:ext>
            </a:extLst>
          </p:cNvPr>
          <p:cNvSpPr/>
          <p:nvPr/>
        </p:nvSpPr>
        <p:spPr>
          <a:xfrm>
            <a:off x="10352763" y="4156572"/>
            <a:ext cx="1343937" cy="730263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Writers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F76315E-D94D-05DF-1850-225E670551A3}"/>
              </a:ext>
            </a:extLst>
          </p:cNvPr>
          <p:cNvSpPr/>
          <p:nvPr/>
        </p:nvSpPr>
        <p:spPr>
          <a:xfrm>
            <a:off x="10308921" y="2661780"/>
            <a:ext cx="1343938" cy="730263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Readers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36BBAE8-4AE6-4760-D61B-D58BB5F64871}"/>
              </a:ext>
            </a:extLst>
          </p:cNvPr>
          <p:cNvSpPr/>
          <p:nvPr/>
        </p:nvSpPr>
        <p:spPr>
          <a:xfrm>
            <a:off x="7118151" y="3548399"/>
            <a:ext cx="534993" cy="486275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1872559-80DD-8A5A-AF29-204254CF65BD}"/>
              </a:ext>
            </a:extLst>
          </p:cNvPr>
          <p:cNvSpPr/>
          <p:nvPr/>
        </p:nvSpPr>
        <p:spPr>
          <a:xfrm>
            <a:off x="9388258" y="3025035"/>
            <a:ext cx="920663" cy="764088"/>
          </a:xfrm>
          <a:custGeom>
            <a:avLst/>
            <a:gdLst>
              <a:gd name="connsiteX0" fmla="*/ 0 w 920663"/>
              <a:gd name="connsiteY0" fmla="*/ 764088 h 764088"/>
              <a:gd name="connsiteX1" fmla="*/ 131523 w 920663"/>
              <a:gd name="connsiteY1" fmla="*/ 707720 h 764088"/>
              <a:gd name="connsiteX2" fmla="*/ 294361 w 920663"/>
              <a:gd name="connsiteY2" fmla="*/ 607512 h 764088"/>
              <a:gd name="connsiteX3" fmla="*/ 400833 w 920663"/>
              <a:gd name="connsiteY3" fmla="*/ 519830 h 764088"/>
              <a:gd name="connsiteX4" fmla="*/ 507304 w 920663"/>
              <a:gd name="connsiteY4" fmla="*/ 400833 h 764088"/>
              <a:gd name="connsiteX5" fmla="*/ 563671 w 920663"/>
              <a:gd name="connsiteY5" fmla="*/ 294362 h 764088"/>
              <a:gd name="connsiteX6" fmla="*/ 645090 w 920663"/>
              <a:gd name="connsiteY6" fmla="*/ 156575 h 764088"/>
              <a:gd name="connsiteX7" fmla="*/ 751561 w 920663"/>
              <a:gd name="connsiteY7" fmla="*/ 37578 h 764088"/>
              <a:gd name="connsiteX8" fmla="*/ 845507 w 920663"/>
              <a:gd name="connsiteY8" fmla="*/ 6263 h 764088"/>
              <a:gd name="connsiteX9" fmla="*/ 920663 w 920663"/>
              <a:gd name="connsiteY9" fmla="*/ 0 h 764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20663" h="764088">
                <a:moveTo>
                  <a:pt x="0" y="764088"/>
                </a:moveTo>
                <a:cubicBezTo>
                  <a:pt x="41231" y="748952"/>
                  <a:pt x="82463" y="733816"/>
                  <a:pt x="131523" y="707720"/>
                </a:cubicBezTo>
                <a:cubicBezTo>
                  <a:pt x="180583" y="681624"/>
                  <a:pt x="249476" y="638827"/>
                  <a:pt x="294361" y="607512"/>
                </a:cubicBezTo>
                <a:cubicBezTo>
                  <a:pt x="339246" y="576197"/>
                  <a:pt x="365343" y="554276"/>
                  <a:pt x="400833" y="519830"/>
                </a:cubicBezTo>
                <a:cubicBezTo>
                  <a:pt x="436323" y="485384"/>
                  <a:pt x="480164" y="438411"/>
                  <a:pt x="507304" y="400833"/>
                </a:cubicBezTo>
                <a:cubicBezTo>
                  <a:pt x="534444" y="363255"/>
                  <a:pt x="540707" y="335072"/>
                  <a:pt x="563671" y="294362"/>
                </a:cubicBezTo>
                <a:cubicBezTo>
                  <a:pt x="586635" y="253652"/>
                  <a:pt x="613775" y="199372"/>
                  <a:pt x="645090" y="156575"/>
                </a:cubicBezTo>
                <a:cubicBezTo>
                  <a:pt x="676405" y="113778"/>
                  <a:pt x="718158" y="62630"/>
                  <a:pt x="751561" y="37578"/>
                </a:cubicBezTo>
                <a:cubicBezTo>
                  <a:pt x="784964" y="12526"/>
                  <a:pt x="817323" y="12526"/>
                  <a:pt x="845507" y="6263"/>
                </a:cubicBezTo>
                <a:cubicBezTo>
                  <a:pt x="873691" y="0"/>
                  <a:pt x="897177" y="0"/>
                  <a:pt x="920663" y="0"/>
                </a:cubicBezTo>
              </a:path>
            </a:pathLst>
          </a:custGeom>
          <a:noFill/>
          <a:ln w="190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7485EAC-F62A-E251-85BC-380BAEF43186}"/>
              </a:ext>
            </a:extLst>
          </p:cNvPr>
          <p:cNvSpPr/>
          <p:nvPr/>
        </p:nvSpPr>
        <p:spPr>
          <a:xfrm flipV="1">
            <a:off x="9385126" y="3876021"/>
            <a:ext cx="967637" cy="687335"/>
          </a:xfrm>
          <a:custGeom>
            <a:avLst/>
            <a:gdLst>
              <a:gd name="connsiteX0" fmla="*/ 0 w 920663"/>
              <a:gd name="connsiteY0" fmla="*/ 764088 h 764088"/>
              <a:gd name="connsiteX1" fmla="*/ 131523 w 920663"/>
              <a:gd name="connsiteY1" fmla="*/ 707720 h 764088"/>
              <a:gd name="connsiteX2" fmla="*/ 294361 w 920663"/>
              <a:gd name="connsiteY2" fmla="*/ 607512 h 764088"/>
              <a:gd name="connsiteX3" fmla="*/ 400833 w 920663"/>
              <a:gd name="connsiteY3" fmla="*/ 519830 h 764088"/>
              <a:gd name="connsiteX4" fmla="*/ 507304 w 920663"/>
              <a:gd name="connsiteY4" fmla="*/ 400833 h 764088"/>
              <a:gd name="connsiteX5" fmla="*/ 563671 w 920663"/>
              <a:gd name="connsiteY5" fmla="*/ 294362 h 764088"/>
              <a:gd name="connsiteX6" fmla="*/ 645090 w 920663"/>
              <a:gd name="connsiteY6" fmla="*/ 156575 h 764088"/>
              <a:gd name="connsiteX7" fmla="*/ 751561 w 920663"/>
              <a:gd name="connsiteY7" fmla="*/ 37578 h 764088"/>
              <a:gd name="connsiteX8" fmla="*/ 845507 w 920663"/>
              <a:gd name="connsiteY8" fmla="*/ 6263 h 764088"/>
              <a:gd name="connsiteX9" fmla="*/ 920663 w 920663"/>
              <a:gd name="connsiteY9" fmla="*/ 0 h 764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20663" h="764088">
                <a:moveTo>
                  <a:pt x="0" y="764088"/>
                </a:moveTo>
                <a:cubicBezTo>
                  <a:pt x="41231" y="748952"/>
                  <a:pt x="82463" y="733816"/>
                  <a:pt x="131523" y="707720"/>
                </a:cubicBezTo>
                <a:cubicBezTo>
                  <a:pt x="180583" y="681624"/>
                  <a:pt x="249476" y="638827"/>
                  <a:pt x="294361" y="607512"/>
                </a:cubicBezTo>
                <a:cubicBezTo>
                  <a:pt x="339246" y="576197"/>
                  <a:pt x="365343" y="554276"/>
                  <a:pt x="400833" y="519830"/>
                </a:cubicBezTo>
                <a:cubicBezTo>
                  <a:pt x="436323" y="485384"/>
                  <a:pt x="480164" y="438411"/>
                  <a:pt x="507304" y="400833"/>
                </a:cubicBezTo>
                <a:cubicBezTo>
                  <a:pt x="534444" y="363255"/>
                  <a:pt x="540707" y="335072"/>
                  <a:pt x="563671" y="294362"/>
                </a:cubicBezTo>
                <a:cubicBezTo>
                  <a:pt x="586635" y="253652"/>
                  <a:pt x="613775" y="199372"/>
                  <a:pt x="645090" y="156575"/>
                </a:cubicBezTo>
                <a:cubicBezTo>
                  <a:pt x="676405" y="113778"/>
                  <a:pt x="718158" y="62630"/>
                  <a:pt x="751561" y="37578"/>
                </a:cubicBezTo>
                <a:cubicBezTo>
                  <a:pt x="784964" y="12526"/>
                  <a:pt x="817323" y="12526"/>
                  <a:pt x="845507" y="6263"/>
                </a:cubicBezTo>
                <a:cubicBezTo>
                  <a:pt x="873691" y="0"/>
                  <a:pt x="897177" y="0"/>
                  <a:pt x="920663" y="0"/>
                </a:cubicBezTo>
              </a:path>
            </a:pathLst>
          </a:custGeom>
          <a:noFill/>
          <a:ln w="19050">
            <a:solidFill>
              <a:schemeClr val="bg1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F6628B3-2F20-B6E5-E80D-59069374259D}"/>
              </a:ext>
            </a:extLst>
          </p:cNvPr>
          <p:cNvSpPr/>
          <p:nvPr/>
        </p:nvSpPr>
        <p:spPr>
          <a:xfrm>
            <a:off x="278704" y="2254689"/>
            <a:ext cx="4553211" cy="3059283"/>
          </a:xfrm>
          <a:prstGeom prst="roundRect">
            <a:avLst>
              <a:gd name="adj" fmla="val 4318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38201FB-BF78-6D75-178C-E1DD34853617}"/>
              </a:ext>
            </a:extLst>
          </p:cNvPr>
          <p:cNvSpPr/>
          <p:nvPr/>
        </p:nvSpPr>
        <p:spPr>
          <a:xfrm>
            <a:off x="4559732" y="3548399"/>
            <a:ext cx="534993" cy="486275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982996C-6D2F-DC86-0A6C-1870B19E652B}"/>
              </a:ext>
            </a:extLst>
          </p:cNvPr>
          <p:cNvCxnSpPr>
            <a:stCxn id="25" idx="6"/>
            <a:endCxn id="12" idx="2"/>
          </p:cNvCxnSpPr>
          <p:nvPr/>
        </p:nvCxnSpPr>
        <p:spPr>
          <a:xfrm>
            <a:off x="5094725" y="3791537"/>
            <a:ext cx="2023426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40D9C6F-CF1E-86DE-A61B-729983305A7F}"/>
              </a:ext>
            </a:extLst>
          </p:cNvPr>
          <p:cNvCxnSpPr>
            <a:stCxn id="9" idx="1"/>
            <a:endCxn id="12" idx="6"/>
          </p:cNvCxnSpPr>
          <p:nvPr/>
        </p:nvCxnSpPr>
        <p:spPr>
          <a:xfrm flipH="1">
            <a:off x="7653144" y="3791536"/>
            <a:ext cx="606477" cy="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6F41E44-B041-F9A3-D319-3F6F0132BF2A}"/>
              </a:ext>
            </a:extLst>
          </p:cNvPr>
          <p:cNvSpPr txBox="1"/>
          <p:nvPr/>
        </p:nvSpPr>
        <p:spPr>
          <a:xfrm>
            <a:off x="278704" y="5316445"/>
            <a:ext cx="201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RabbitMQ Broker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CB24A27-EA24-590F-0754-EBEE1B6713E4}"/>
              </a:ext>
            </a:extLst>
          </p:cNvPr>
          <p:cNvSpPr txBox="1"/>
          <p:nvPr/>
        </p:nvSpPr>
        <p:spPr>
          <a:xfrm>
            <a:off x="7385647" y="5316445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Consumer (C# library)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745586-156E-887C-77E0-3AD5F3AFE20D}"/>
              </a:ext>
            </a:extLst>
          </p:cNvPr>
          <p:cNvSpPr txBox="1"/>
          <p:nvPr/>
        </p:nvSpPr>
        <p:spPr>
          <a:xfrm>
            <a:off x="7410427" y="4170721"/>
            <a:ext cx="25122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nsolas" panose="020B0609020204030204" pitchFamily="49" charset="0"/>
              </a:rPr>
              <a:t>System.Threading.Channels.Channel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B306F80-2BA9-6AB5-B031-D3ADABBFDB16}"/>
              </a:ext>
            </a:extLst>
          </p:cNvPr>
          <p:cNvSpPr txBox="1"/>
          <p:nvPr/>
        </p:nvSpPr>
        <p:spPr>
          <a:xfrm>
            <a:off x="5288526" y="3811043"/>
            <a:ext cx="17860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Berlin Sans FB Demi" panose="020E0802020502020306" pitchFamily="34" charset="0"/>
              </a:rPr>
              <a:t>TCP (bi-directional)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C141E20-E67D-145F-1C35-7D13B54D9FAB}"/>
              </a:ext>
            </a:extLst>
          </p:cNvPr>
          <p:cNvSpPr txBox="1"/>
          <p:nvPr/>
        </p:nvSpPr>
        <p:spPr>
          <a:xfrm>
            <a:off x="5406440" y="2710994"/>
            <a:ext cx="14526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Berlin Sans FB Demi" panose="020E0802020502020306" pitchFamily="34" charset="0"/>
              </a:rPr>
              <a:t>message frames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A382B43-8A57-F79F-6E75-D6778FD21D0A}"/>
              </a:ext>
            </a:extLst>
          </p:cNvPr>
          <p:cNvCxnSpPr/>
          <p:nvPr/>
        </p:nvCxnSpPr>
        <p:spPr>
          <a:xfrm>
            <a:off x="5288526" y="3081402"/>
            <a:ext cx="1688471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E521A7B-20CD-9B10-B361-D2781A67D4DC}"/>
              </a:ext>
            </a:extLst>
          </p:cNvPr>
          <p:cNvSpPr txBox="1"/>
          <p:nvPr/>
        </p:nvSpPr>
        <p:spPr>
          <a:xfrm>
            <a:off x="3767659" y="3268534"/>
            <a:ext cx="10868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Berlin Sans FB Demi" panose="020E0802020502020306" pitchFamily="34" charset="0"/>
              </a:rPr>
              <a:t>TCP socket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F9DF431-A416-1996-3F82-A6BE23EF3128}"/>
              </a:ext>
            </a:extLst>
          </p:cNvPr>
          <p:cNvSpPr txBox="1"/>
          <p:nvPr/>
        </p:nvSpPr>
        <p:spPr>
          <a:xfrm>
            <a:off x="7377830" y="3232831"/>
            <a:ext cx="10868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Berlin Sans FB Demi" panose="020E0802020502020306" pitchFamily="34" charset="0"/>
              </a:rPr>
              <a:t>TCP socket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552C2B8-4BC6-01BC-1441-11FCA2717215}"/>
              </a:ext>
            </a:extLst>
          </p:cNvPr>
          <p:cNvSpPr txBox="1"/>
          <p:nvPr/>
        </p:nvSpPr>
        <p:spPr>
          <a:xfrm>
            <a:off x="9867894" y="3323381"/>
            <a:ext cx="4812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Berlin Sans FB Demi" panose="020E0802020502020306" pitchFamily="34" charset="0"/>
              </a:rPr>
              <a:t>Read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217F9E5-00B1-F436-9870-55025D66476C}"/>
              </a:ext>
            </a:extLst>
          </p:cNvPr>
          <p:cNvSpPr txBox="1"/>
          <p:nvPr/>
        </p:nvSpPr>
        <p:spPr>
          <a:xfrm>
            <a:off x="9857725" y="4018140"/>
            <a:ext cx="5004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Berlin Sans FB Demi" panose="020E0802020502020306" pitchFamily="34" charset="0"/>
              </a:rPr>
              <a:t>Write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84E0AB29-97D3-B6CA-A7AF-17CA2ECD1800}"/>
              </a:ext>
            </a:extLst>
          </p:cNvPr>
          <p:cNvSpPr/>
          <p:nvPr/>
        </p:nvSpPr>
        <p:spPr>
          <a:xfrm>
            <a:off x="524172" y="2807686"/>
            <a:ext cx="2012134" cy="1983082"/>
          </a:xfrm>
          <a:prstGeom prst="roundRect">
            <a:avLst>
              <a:gd name="adj" fmla="val 3934"/>
            </a:avLst>
          </a:prstGeom>
          <a:noFill/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98CF773-F189-A114-B3A1-022E84E391AE}"/>
              </a:ext>
            </a:extLst>
          </p:cNvPr>
          <p:cNvCxnSpPr/>
          <p:nvPr/>
        </p:nvCxnSpPr>
        <p:spPr>
          <a:xfrm>
            <a:off x="2711671" y="3788272"/>
            <a:ext cx="1688471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61F6A9B-2DF2-7F34-A618-5E6CED004C96}"/>
              </a:ext>
            </a:extLst>
          </p:cNvPr>
          <p:cNvSpPr txBox="1"/>
          <p:nvPr/>
        </p:nvSpPr>
        <p:spPr>
          <a:xfrm>
            <a:off x="3276189" y="3811043"/>
            <a:ext cx="5004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Berlin Sans FB Demi" panose="020E0802020502020306" pitchFamily="34" charset="0"/>
              </a:rPr>
              <a:t>Write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760C183-0A06-E2A8-54DB-230D0E36CFB1}"/>
              </a:ext>
            </a:extLst>
          </p:cNvPr>
          <p:cNvSpPr txBox="1"/>
          <p:nvPr/>
        </p:nvSpPr>
        <p:spPr>
          <a:xfrm>
            <a:off x="198835" y="364720"/>
            <a:ext cx="91069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Berlin Sans FB Demi" panose="020E0802020502020306" pitchFamily="34" charset="0"/>
              </a:rPr>
              <a:t>RabbitMQ .NET Library Architecture (Consumer)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D5EB7D-9C71-3B27-2606-BA2B73E46C67}"/>
              </a:ext>
            </a:extLst>
          </p:cNvPr>
          <p:cNvSpPr txBox="1"/>
          <p:nvPr/>
        </p:nvSpPr>
        <p:spPr>
          <a:xfrm>
            <a:off x="9840404" y="2313721"/>
            <a:ext cx="20906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erlin Sans FB Demi" panose="020E0802020502020306" pitchFamily="34" charset="0"/>
              </a:rPr>
              <a:t>message handlers/delegates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A8594F-1631-1E45-8BD0-6FEA75766D07}"/>
              </a:ext>
            </a:extLst>
          </p:cNvPr>
          <p:cNvSpPr txBox="1"/>
          <p:nvPr/>
        </p:nvSpPr>
        <p:spPr>
          <a:xfrm>
            <a:off x="9834373" y="4871199"/>
            <a:ext cx="21643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erlin Sans FB Demi" panose="020E0802020502020306" pitchFamily="34" charset="0"/>
              </a:rPr>
              <a:t>heartbeat, create queue, etc.</a:t>
            </a:r>
          </a:p>
        </p:txBody>
      </p:sp>
    </p:spTree>
    <p:extLst>
      <p:ext uri="{BB962C8B-B14F-4D97-AF65-F5344CB8AC3E}">
        <p14:creationId xmlns:p14="http://schemas.microsoft.com/office/powerpoint/2010/main" val="8156923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0A1D8-7453-EF01-0E23-62A3D229B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10053181" cy="91722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Berlin Sans FB Demi" panose="020E0802020502020306" pitchFamily="34" charset="0"/>
              </a:rPr>
              <a:t>Goal 1: Identify the problems that RabbitMQ solves and how it solves them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94D9EF-63D6-1BF4-1EF2-53CF87F81379}"/>
              </a:ext>
            </a:extLst>
          </p:cNvPr>
          <p:cNvSpPr txBox="1"/>
          <p:nvPr/>
        </p:nvSpPr>
        <p:spPr>
          <a:xfrm>
            <a:off x="838199" y="3362266"/>
            <a:ext cx="96653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Berlin Sans FB Demi" panose="020E0802020502020306" pitchFamily="34" charset="0"/>
              </a:rPr>
              <a:t>RabbitMQ serves as an intermediary that decouples applications and allows consumers to have full control over the number of processors, processing speed and error handling</a:t>
            </a:r>
            <a:endParaRPr lang="en-US" sz="2000" b="0" i="0" dirty="0">
              <a:effectLst/>
              <a:latin typeface="Berlin Sans FB Demi" panose="020E0802020502020306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ADADB9-DBEB-22F7-A1D7-82428FE0B0DF}"/>
              </a:ext>
            </a:extLst>
          </p:cNvPr>
          <p:cNvSpPr txBox="1"/>
          <p:nvPr/>
        </p:nvSpPr>
        <p:spPr>
          <a:xfrm>
            <a:off x="838199" y="2092963"/>
            <a:ext cx="96653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Berlin Sans FB Demi" panose="020E0802020502020306" pitchFamily="34" charset="0"/>
              </a:rPr>
              <a:t>RabbitMQ solves the problems of decoupling, asynchronicity, horizontal scaling of workers and can also be used for developing fault tolerant systems</a:t>
            </a:r>
          </a:p>
        </p:txBody>
      </p:sp>
    </p:spTree>
    <p:extLst>
      <p:ext uri="{BB962C8B-B14F-4D97-AF65-F5344CB8AC3E}">
        <p14:creationId xmlns:p14="http://schemas.microsoft.com/office/powerpoint/2010/main" val="1016237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0A1D8-7453-EF01-0E23-62A3D229B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10053181" cy="91722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Berlin Sans FB Demi" panose="020E0802020502020306" pitchFamily="34" charset="0"/>
              </a:rPr>
              <a:t>Goal 2: Learn the fundamentals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94D9EF-63D6-1BF4-1EF2-53CF87F81379}"/>
              </a:ext>
            </a:extLst>
          </p:cNvPr>
          <p:cNvSpPr txBox="1"/>
          <p:nvPr/>
        </p:nvSpPr>
        <p:spPr>
          <a:xfrm>
            <a:off x="2777124" y="3010918"/>
            <a:ext cx="212055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0" i="0" dirty="0">
                <a:effectLst/>
                <a:latin typeface="Berlin Sans FB Demi" panose="020E0802020502020306" pitchFamily="34" charset="0"/>
              </a:rPr>
              <a:t>Producers</a:t>
            </a:r>
          </a:p>
          <a:p>
            <a:pPr algn="l"/>
            <a:r>
              <a:rPr lang="en-US" sz="2000" dirty="0">
                <a:latin typeface="Berlin Sans FB Demi" panose="020E0802020502020306" pitchFamily="34" charset="0"/>
              </a:rPr>
              <a:t>Consumers</a:t>
            </a:r>
          </a:p>
          <a:p>
            <a:pPr algn="l"/>
            <a:r>
              <a:rPr lang="en-US" sz="2000" b="0" i="0" dirty="0">
                <a:effectLst/>
                <a:latin typeface="Berlin Sans FB Demi" panose="020E0802020502020306" pitchFamily="34" charset="0"/>
              </a:rPr>
              <a:t>Messages</a:t>
            </a:r>
          </a:p>
          <a:p>
            <a:pPr algn="l"/>
            <a:r>
              <a:rPr lang="en-US" sz="2000" b="0" i="0" dirty="0">
                <a:effectLst/>
                <a:latin typeface="Berlin Sans FB Demi" panose="020E0802020502020306" pitchFamily="34" charset="0"/>
              </a:rPr>
              <a:t>Exchanges</a:t>
            </a:r>
          </a:p>
          <a:p>
            <a:pPr algn="l"/>
            <a:r>
              <a:rPr lang="en-US" sz="2000" dirty="0">
                <a:latin typeface="Berlin Sans FB Demi" panose="020E0802020502020306" pitchFamily="34" charset="0"/>
              </a:rPr>
              <a:t>Queues</a:t>
            </a:r>
          </a:p>
          <a:p>
            <a:pPr algn="l"/>
            <a:r>
              <a:rPr lang="en-US" sz="2000" b="0" i="0" dirty="0">
                <a:effectLst/>
                <a:latin typeface="Berlin Sans FB Demi" panose="020E0802020502020306" pitchFamily="34" charset="0"/>
              </a:rPr>
              <a:t>Routing Keys</a:t>
            </a:r>
          </a:p>
          <a:p>
            <a:pPr algn="l"/>
            <a:r>
              <a:rPr lang="en-US" sz="2000" dirty="0">
                <a:latin typeface="Berlin Sans FB Demi" panose="020E0802020502020306" pitchFamily="34" charset="0"/>
              </a:rPr>
              <a:t>Bindings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0C2C84-2CF7-30B5-412F-5B35EAA1865E}"/>
              </a:ext>
            </a:extLst>
          </p:cNvPr>
          <p:cNvSpPr txBox="1"/>
          <p:nvPr/>
        </p:nvSpPr>
        <p:spPr>
          <a:xfrm>
            <a:off x="887782" y="1772525"/>
            <a:ext cx="60970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dirty="0">
                <a:latin typeface="Berlin Sans FB Demi" panose="020E0802020502020306" pitchFamily="34" charset="0"/>
              </a:rPr>
              <a:t>We learned about the following fundamentals: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E211D1-8DF5-1125-0C2D-A4F0D356FBC1}"/>
              </a:ext>
            </a:extLst>
          </p:cNvPr>
          <p:cNvSpPr txBox="1"/>
          <p:nvPr/>
        </p:nvSpPr>
        <p:spPr>
          <a:xfrm>
            <a:off x="6525017" y="3010918"/>
            <a:ext cx="31200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0" i="0" dirty="0">
                <a:effectLst/>
                <a:latin typeface="Berlin Sans FB Demi" panose="020E0802020502020306" pitchFamily="34" charset="0"/>
              </a:rPr>
              <a:t>Virtual Hosts</a:t>
            </a:r>
          </a:p>
          <a:p>
            <a:pPr algn="l"/>
            <a:r>
              <a:rPr lang="en-US" sz="2000" dirty="0">
                <a:latin typeface="Berlin Sans FB Demi" panose="020E0802020502020306" pitchFamily="34" charset="0"/>
              </a:rPr>
              <a:t>Connections</a:t>
            </a:r>
          </a:p>
          <a:p>
            <a:pPr algn="l"/>
            <a:r>
              <a:rPr lang="en-US" sz="2000" b="0" i="0" dirty="0">
                <a:effectLst/>
                <a:latin typeface="Berlin Sans FB Demi" panose="020E0802020502020306" pitchFamily="34" charset="0"/>
              </a:rPr>
              <a:t>Channels</a:t>
            </a:r>
          </a:p>
          <a:p>
            <a:pPr algn="l"/>
            <a:r>
              <a:rPr lang="en-US" sz="2000" b="0" i="0" dirty="0">
                <a:effectLst/>
                <a:latin typeface="Berlin Sans FB Demi" panose="020E0802020502020306" pitchFamily="34" charset="0"/>
              </a:rPr>
              <a:t>Acknowledgements</a:t>
            </a:r>
          </a:p>
          <a:p>
            <a:pPr algn="l"/>
            <a:r>
              <a:rPr lang="en-US" sz="2000" dirty="0">
                <a:latin typeface="Berlin Sans FB Demi" panose="020E0802020502020306" pitchFamily="34" charset="0"/>
              </a:rPr>
              <a:t>Quality of Service (QoS)</a:t>
            </a:r>
            <a:endParaRPr lang="en-US" sz="2000" b="0" i="0" dirty="0">
              <a:effectLst/>
              <a:latin typeface="Berlin Sans FB Demi" panose="020E0802020502020306" pitchFamily="34" charset="0"/>
            </a:endParaRPr>
          </a:p>
          <a:p>
            <a:pPr algn="l"/>
            <a:endParaRPr lang="en-US" sz="2000" b="0" i="0" dirty="0">
              <a:effectLst/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4147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0A1D8-7453-EF01-0E23-62A3D229B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10053181" cy="91722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Berlin Sans FB Demi" panose="020E0802020502020306" pitchFamily="34" charset="0"/>
              </a:rPr>
              <a:t>Goal 3: Understand how messages flow from producer to consumer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D89EB3-7DD9-0FAE-5CF2-1D2786BE6E9E}"/>
              </a:ext>
            </a:extLst>
          </p:cNvPr>
          <p:cNvSpPr txBox="1"/>
          <p:nvPr/>
        </p:nvSpPr>
        <p:spPr>
          <a:xfrm>
            <a:off x="838197" y="1682583"/>
            <a:ext cx="1005318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dirty="0">
                <a:latin typeface="Berlin Sans FB Demi" panose="020E0802020502020306" pitchFamily="34" charset="0"/>
              </a:rPr>
              <a:t>There are 4 types of exchanges (direct, fanout, topic, header) that provide different routing rules to facilitate the delivery of messages to queues, which are essentially buffers on the RabbitMQ broker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C0FCCE-2793-6B38-86D2-61D4C5F4474F}"/>
              </a:ext>
            </a:extLst>
          </p:cNvPr>
          <p:cNvSpPr txBox="1"/>
          <p:nvPr/>
        </p:nvSpPr>
        <p:spPr>
          <a:xfrm>
            <a:off x="838197" y="3085495"/>
            <a:ext cx="1005318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dirty="0">
                <a:latin typeface="Berlin Sans FB Demi" panose="020E0802020502020306" pitchFamily="34" charset="0"/>
              </a:rPr>
              <a:t>Once a queue gets a message, one or more consumers handle the message and acknowledge the success or failure of processing by using acknowledgements</a:t>
            </a:r>
          </a:p>
        </p:txBody>
      </p:sp>
    </p:spTree>
    <p:extLst>
      <p:ext uri="{BB962C8B-B14F-4D97-AF65-F5344CB8AC3E}">
        <p14:creationId xmlns:p14="http://schemas.microsoft.com/office/powerpoint/2010/main" val="213437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DB941-4652-40C3-56A7-D17AAAD08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153422" cy="674535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Berlin Sans FB Demi" panose="020E0802020502020306" pitchFamily="34" charset="0"/>
              </a:rPr>
              <a:t>What is RabbitMQ?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67E8D32-2FBD-4300-FDB5-64D59A49609A}"/>
              </a:ext>
            </a:extLst>
          </p:cNvPr>
          <p:cNvGrpSpPr/>
          <p:nvPr/>
        </p:nvGrpSpPr>
        <p:grpSpPr>
          <a:xfrm>
            <a:off x="838200" y="1735845"/>
            <a:ext cx="10879899" cy="830997"/>
            <a:chOff x="838200" y="1735845"/>
            <a:chExt cx="10879899" cy="83099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30C219E-F71F-645D-B275-189EF88450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1823579"/>
              <a:ext cx="655529" cy="65552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0FA21B4-23EB-56B8-5F12-7A700E4A83D5}"/>
                </a:ext>
              </a:extLst>
            </p:cNvPr>
            <p:cNvSpPr txBox="1"/>
            <p:nvPr/>
          </p:nvSpPr>
          <p:spPr>
            <a:xfrm>
              <a:off x="1839760" y="1735845"/>
              <a:ext cx="9878339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sz="2400" b="1" i="0" dirty="0">
                  <a:effectLst/>
                  <a:latin typeface="Berlin Sans FB Demi" panose="020E0802020502020306" pitchFamily="34" charset="0"/>
                </a:rPr>
                <a:t>Open-source messaging system that enables applications to communicate with each other through “messaging”</a:t>
              </a:r>
              <a:endParaRPr lang="en-US" sz="2000" b="0" i="0" dirty="0">
                <a:effectLst/>
                <a:latin typeface="Berlin Sans FB Demi" panose="020E0802020502020306" pitchFamily="34" charset="0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D6973D76-D1EA-52AC-E30A-FB5844D69E6D}"/>
              </a:ext>
            </a:extLst>
          </p:cNvPr>
          <p:cNvSpPr txBox="1"/>
          <p:nvPr/>
        </p:nvSpPr>
        <p:spPr>
          <a:xfrm>
            <a:off x="2371726" y="6123543"/>
            <a:ext cx="7448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Great documentation on protocols: </a:t>
            </a:r>
            <a:r>
              <a:rPr lang="en-US" dirty="0">
                <a:hlinkClick r:id="rId3"/>
              </a:rPr>
              <a:t>https://www.rabbitmq.com/protocol.html</a:t>
            </a: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60B6033-923C-A01A-2852-70EF68013E94}"/>
              </a:ext>
            </a:extLst>
          </p:cNvPr>
          <p:cNvGrpSpPr/>
          <p:nvPr/>
        </p:nvGrpSpPr>
        <p:grpSpPr>
          <a:xfrm>
            <a:off x="838200" y="3087564"/>
            <a:ext cx="10879899" cy="830997"/>
            <a:chOff x="838199" y="3214680"/>
            <a:chExt cx="10879899" cy="83099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9A87204-EBBB-29AC-C567-8FFE87712880}"/>
                </a:ext>
              </a:extLst>
            </p:cNvPr>
            <p:cNvSpPr txBox="1"/>
            <p:nvPr/>
          </p:nvSpPr>
          <p:spPr>
            <a:xfrm>
              <a:off x="1839759" y="3214680"/>
              <a:ext cx="9878339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sz="2400" b="1" dirty="0">
                  <a:latin typeface="Berlin Sans FB Demi" panose="020E0802020502020306" pitchFamily="34" charset="0"/>
                </a:rPr>
                <a:t>Server-based application that i</a:t>
              </a:r>
              <a:r>
                <a:rPr lang="en-US" sz="2400" b="1" i="0" dirty="0">
                  <a:effectLst/>
                  <a:latin typeface="Berlin Sans FB Demi" panose="020E0802020502020306" pitchFamily="34" charset="0"/>
                </a:rPr>
                <a:t>mplements messaging standards such as the Advanced Message Queueing Protocol (AMQP)</a:t>
              </a:r>
              <a:endParaRPr lang="en-US" sz="2000" b="0" i="0" dirty="0">
                <a:effectLst/>
                <a:latin typeface="Berlin Sans FB Demi" panose="020E0802020502020306" pitchFamily="34" charset="0"/>
              </a:endParaRP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6C737F34-9776-3D17-60C3-64A6C3076E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8199" y="3302415"/>
              <a:ext cx="655529" cy="655529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C2EB0AC-0FF4-3711-11D1-B057CAE7BA01}"/>
              </a:ext>
            </a:extLst>
          </p:cNvPr>
          <p:cNvGrpSpPr/>
          <p:nvPr/>
        </p:nvGrpSpPr>
        <p:grpSpPr>
          <a:xfrm>
            <a:off x="838199" y="4439284"/>
            <a:ext cx="11236891" cy="830997"/>
            <a:chOff x="838199" y="4439284"/>
            <a:chExt cx="11236891" cy="83099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30A55CF-BB53-B873-9267-5FF34B5A4BAD}"/>
                </a:ext>
              </a:extLst>
            </p:cNvPr>
            <p:cNvSpPr txBox="1"/>
            <p:nvPr/>
          </p:nvSpPr>
          <p:spPr>
            <a:xfrm>
              <a:off x="1839759" y="4439284"/>
              <a:ext cx="10235331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0" i="0" dirty="0">
                  <a:effectLst/>
                  <a:latin typeface="Berlin Sans FB Demi" panose="020E0802020502020306" pitchFamily="34" charset="0"/>
                </a:rPr>
                <a:t>Acts as a message broker and facilitates communication between producers and consumers by providing reliable messaging infrastructure</a:t>
              </a: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D81F110-ED16-48DC-DDCA-A7987334F7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38199" y="4527019"/>
              <a:ext cx="655530" cy="6555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87370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0A1D8-7453-EF01-0E23-62A3D229B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10053181" cy="91722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Berlin Sans FB Demi" panose="020E0802020502020306" pitchFamily="34" charset="0"/>
              </a:rPr>
              <a:t>Goal 4: See examples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0C2C84-2CF7-30B5-412F-5B35EAA1865E}"/>
              </a:ext>
            </a:extLst>
          </p:cNvPr>
          <p:cNvSpPr txBox="1"/>
          <p:nvPr/>
        </p:nvSpPr>
        <p:spPr>
          <a:xfrm>
            <a:off x="838198" y="1753736"/>
            <a:ext cx="1005318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dirty="0">
                <a:latin typeface="Berlin Sans FB Demi" panose="020E0802020502020306" pitchFamily="34" charset="0"/>
              </a:rPr>
              <a:t>The .NET RabbitMQ library uses System.Net.Sockets for reading and writing data to the broker and that it utilizes a single read loop and a single write loop controlled by System.Threading.Channels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BD4854-6F69-651D-F850-B06E535AA1C3}"/>
              </a:ext>
            </a:extLst>
          </p:cNvPr>
          <p:cNvSpPr txBox="1"/>
          <p:nvPr/>
        </p:nvSpPr>
        <p:spPr>
          <a:xfrm>
            <a:off x="838198" y="4592969"/>
            <a:ext cx="1005318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dirty="0">
                <a:latin typeface="Berlin Sans FB Demi" panose="020E0802020502020306" pitchFamily="34" charset="0"/>
              </a:rPr>
              <a:t>We tried using the popular .NET library called EasyNetQ, which simplifies the things and makes producing and consuming messages very easy by providing an object-oriented approach to messaging.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D8CE8C-5870-FE35-7CAA-FD2B12891380}"/>
              </a:ext>
            </a:extLst>
          </p:cNvPr>
          <p:cNvSpPr txBox="1"/>
          <p:nvPr/>
        </p:nvSpPr>
        <p:spPr>
          <a:xfrm>
            <a:off x="838198" y="3327241"/>
            <a:ext cx="1005318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dirty="0">
                <a:latin typeface="Berlin Sans FB Demi" panose="020E0802020502020306" pitchFamily="34" charset="0"/>
              </a:rPr>
              <a:t>We then saw how to use the .NET RabbitMQ library which, on one hand, gives users full control but on the other hand requires a good understanding of RabbitMQ</a:t>
            </a:r>
          </a:p>
        </p:txBody>
      </p:sp>
    </p:spTree>
    <p:extLst>
      <p:ext uri="{BB962C8B-B14F-4D97-AF65-F5344CB8AC3E}">
        <p14:creationId xmlns:p14="http://schemas.microsoft.com/office/powerpoint/2010/main" val="3082285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DB941-4652-40C3-56A7-D17AAAD08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6088693" cy="674535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Berlin Sans FB Demi" panose="020E0802020502020306" pitchFamily="34" charset="0"/>
              </a:rPr>
              <a:t>What is a Messaging System?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8E2992-9F0C-8918-A7AC-B7DBC830B4D0}"/>
              </a:ext>
            </a:extLst>
          </p:cNvPr>
          <p:cNvSpPr txBox="1"/>
          <p:nvPr/>
        </p:nvSpPr>
        <p:spPr>
          <a:xfrm>
            <a:off x="838198" y="2667652"/>
            <a:ext cx="987833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i="0" dirty="0">
                <a:effectLst/>
                <a:latin typeface="Berlin Sans FB Demi" panose="020E0802020502020306" pitchFamily="34" charset="0"/>
              </a:rPr>
              <a:t>Software that facilitates the receiving of messages from producers and the sending of messages to consumers</a:t>
            </a:r>
            <a:endParaRPr lang="en-US" sz="2000" b="0" i="0" dirty="0">
              <a:effectLst/>
              <a:latin typeface="Berlin Sans FB Demi" panose="020E0802020502020306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0E128E-A2A9-4B99-86F9-96E318318891}"/>
              </a:ext>
            </a:extLst>
          </p:cNvPr>
          <p:cNvSpPr txBox="1"/>
          <p:nvPr/>
        </p:nvSpPr>
        <p:spPr>
          <a:xfrm>
            <a:off x="838199" y="1547484"/>
            <a:ext cx="987833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i="0" dirty="0">
                <a:effectLst/>
                <a:latin typeface="Berlin Sans FB Demi" panose="020E0802020502020306" pitchFamily="34" charset="0"/>
              </a:rPr>
              <a:t>Messages are structured packets of data that can represent commands, requests, events, etc.</a:t>
            </a:r>
            <a:endParaRPr lang="en-US" sz="2000" b="0" i="0" dirty="0">
              <a:effectLst/>
              <a:latin typeface="Berlin Sans FB Demi" panose="020E0802020502020306" pitchFamily="34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1388E7B-9DCE-8D63-2471-6DF76FB9EB75}"/>
              </a:ext>
            </a:extLst>
          </p:cNvPr>
          <p:cNvGrpSpPr/>
          <p:nvPr/>
        </p:nvGrpSpPr>
        <p:grpSpPr>
          <a:xfrm>
            <a:off x="186265" y="4235237"/>
            <a:ext cx="11851830" cy="1787064"/>
            <a:chOff x="186265" y="4235237"/>
            <a:chExt cx="11851830" cy="1787064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6218618-995F-140C-15A7-8C41C246B7C5}"/>
                </a:ext>
              </a:extLst>
            </p:cNvPr>
            <p:cNvGrpSpPr/>
            <p:nvPr/>
          </p:nvGrpSpPr>
          <p:grpSpPr>
            <a:xfrm>
              <a:off x="186265" y="4962484"/>
              <a:ext cx="1563667" cy="864295"/>
              <a:chOff x="212941" y="1999803"/>
              <a:chExt cx="1563667" cy="864295"/>
            </a:xfrm>
          </p:grpSpPr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34C81F60-0F40-FE72-F62B-D1F1CC5BE844}"/>
                  </a:ext>
                </a:extLst>
              </p:cNvPr>
              <p:cNvSpPr/>
              <p:nvPr/>
            </p:nvSpPr>
            <p:spPr>
              <a:xfrm>
                <a:off x="212941" y="1999803"/>
                <a:ext cx="1563667" cy="864295"/>
              </a:xfrm>
              <a:prstGeom prst="roundRect">
                <a:avLst>
                  <a:gd name="adj" fmla="val 5020"/>
                </a:avLst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7D5F514-CA34-E41A-53C7-CDB628F9B2FA}"/>
                  </a:ext>
                </a:extLst>
              </p:cNvPr>
              <p:cNvSpPr txBox="1"/>
              <p:nvPr/>
            </p:nvSpPr>
            <p:spPr>
              <a:xfrm>
                <a:off x="381514" y="2258149"/>
                <a:ext cx="12265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Berlin Sans FB Demi" panose="020E0802020502020306" pitchFamily="34" charset="0"/>
                  </a:rPr>
                  <a:t>Producer </a:t>
                </a:r>
              </a:p>
            </p:txBody>
          </p:sp>
        </p:grp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53D074B9-0EAB-30C8-E1EB-39BA4DD5D57B}"/>
                </a:ext>
              </a:extLst>
            </p:cNvPr>
            <p:cNvSpPr/>
            <p:nvPr/>
          </p:nvSpPr>
          <p:spPr>
            <a:xfrm>
              <a:off x="3114805" y="4689962"/>
              <a:ext cx="6062597" cy="1332339"/>
            </a:xfrm>
            <a:prstGeom prst="roundRect">
              <a:avLst>
                <a:gd name="adj" fmla="val 312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34B0C69-463A-8675-1800-174C08F79728}"/>
                </a:ext>
              </a:extLst>
            </p:cNvPr>
            <p:cNvGrpSpPr/>
            <p:nvPr/>
          </p:nvGrpSpPr>
          <p:grpSpPr>
            <a:xfrm>
              <a:off x="10474428" y="4984212"/>
              <a:ext cx="1563667" cy="864295"/>
              <a:chOff x="10349223" y="1285199"/>
              <a:chExt cx="1563667" cy="864295"/>
            </a:xfrm>
          </p:grpSpPr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4402DB13-3211-29F3-904C-7FA8F4356570}"/>
                  </a:ext>
                </a:extLst>
              </p:cNvPr>
              <p:cNvSpPr/>
              <p:nvPr/>
            </p:nvSpPr>
            <p:spPr>
              <a:xfrm>
                <a:off x="10349223" y="1285199"/>
                <a:ext cx="1563667" cy="864295"/>
              </a:xfrm>
              <a:prstGeom prst="roundRect">
                <a:avLst>
                  <a:gd name="adj" fmla="val 8902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6B07A23-27D6-495A-EC3B-667327F3C8C6}"/>
                  </a:ext>
                </a:extLst>
              </p:cNvPr>
              <p:cNvSpPr txBox="1"/>
              <p:nvPr/>
            </p:nvSpPr>
            <p:spPr>
              <a:xfrm>
                <a:off x="10528968" y="1523664"/>
                <a:ext cx="12041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Berlin Sans FB Demi" panose="020E0802020502020306" pitchFamily="34" charset="0"/>
                  </a:rPr>
                  <a:t>Consumer</a:t>
                </a:r>
              </a:p>
            </p:txBody>
          </p:sp>
        </p:grp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DAD28B3-D6CB-414F-3BEB-CAA1D1176CFD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>
              <a:off x="1749932" y="5394632"/>
              <a:ext cx="1364873" cy="0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4CC0C9E6-613D-2229-EF5B-DE112C1099A2}"/>
                </a:ext>
              </a:extLst>
            </p:cNvPr>
            <p:cNvCxnSpPr>
              <a:cxnSpLocks/>
              <a:endCxn id="19" idx="1"/>
            </p:cNvCxnSpPr>
            <p:nvPr/>
          </p:nvCxnSpPr>
          <p:spPr>
            <a:xfrm>
              <a:off x="9177402" y="5394632"/>
              <a:ext cx="1297026" cy="21728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758AB77-E013-4D8C-7055-00AC8CC6065E}"/>
                </a:ext>
              </a:extLst>
            </p:cNvPr>
            <p:cNvSpPr txBox="1"/>
            <p:nvPr/>
          </p:nvSpPr>
          <p:spPr>
            <a:xfrm>
              <a:off x="5591171" y="5171465"/>
              <a:ext cx="8973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Berlin Sans FB Demi" panose="020E0802020502020306" pitchFamily="34" charset="0"/>
                </a:rPr>
                <a:t>Broker</a:t>
              </a: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AC34F833-A2E8-CCF5-5267-F65CA73C23EB}"/>
                </a:ext>
              </a:extLst>
            </p:cNvPr>
            <p:cNvSpPr/>
            <p:nvPr/>
          </p:nvSpPr>
          <p:spPr>
            <a:xfrm>
              <a:off x="2187104" y="4700289"/>
              <a:ext cx="169102" cy="56784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2D0ED86-7868-41CA-84F1-8CC0109E7737}"/>
                </a:ext>
              </a:extLst>
            </p:cNvPr>
            <p:cNvSpPr txBox="1"/>
            <p:nvPr/>
          </p:nvSpPr>
          <p:spPr>
            <a:xfrm>
              <a:off x="1838810" y="4235237"/>
              <a:ext cx="10347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Berlin Sans FB Demi" panose="020E0802020502020306" pitchFamily="34" charset="0"/>
                </a:rPr>
                <a:t>Message</a:t>
              </a: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DC04CAB5-E1EF-08C7-396C-C9467C21A92E}"/>
                </a:ext>
              </a:extLst>
            </p:cNvPr>
            <p:cNvSpPr/>
            <p:nvPr/>
          </p:nvSpPr>
          <p:spPr>
            <a:xfrm>
              <a:off x="9716680" y="4700289"/>
              <a:ext cx="169102" cy="56784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EFFA726-567E-64AC-DE3F-0B207D610A53}"/>
                </a:ext>
              </a:extLst>
            </p:cNvPr>
            <p:cNvSpPr txBox="1"/>
            <p:nvPr/>
          </p:nvSpPr>
          <p:spPr>
            <a:xfrm>
              <a:off x="9308519" y="4235237"/>
              <a:ext cx="10347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Berlin Sans FB Demi" panose="020E0802020502020306" pitchFamily="34" charset="0"/>
                </a:rPr>
                <a:t>Message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85265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DB941-4652-40C3-56A7-D17AAAD08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7504135" cy="674535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Berlin Sans FB Demi" panose="020E0802020502020306" pitchFamily="34" charset="0"/>
              </a:rPr>
              <a:t>RabbitMQ FAQ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6B0A2A-D18D-32C1-34B4-070F54684EFD}"/>
              </a:ext>
            </a:extLst>
          </p:cNvPr>
          <p:cNvSpPr txBox="1"/>
          <p:nvPr/>
        </p:nvSpPr>
        <p:spPr>
          <a:xfrm>
            <a:off x="838199" y="1853749"/>
            <a:ext cx="10253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i="0" dirty="0">
                <a:effectLst/>
                <a:latin typeface="Berlin Sans FB Demi" panose="020E0802020502020306" pitchFamily="34" charset="0"/>
              </a:rPr>
              <a:t>Written in Erlang</a:t>
            </a:r>
            <a:endParaRPr lang="en-US" sz="2000" b="0" i="0" dirty="0">
              <a:effectLst/>
              <a:latin typeface="Berlin Sans FB Demi" panose="020E0802020502020306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93C9A5-FC32-70DE-A6E2-4E45415B2689}"/>
              </a:ext>
            </a:extLst>
          </p:cNvPr>
          <p:cNvSpPr txBox="1"/>
          <p:nvPr/>
        </p:nvSpPr>
        <p:spPr>
          <a:xfrm>
            <a:off x="838199" y="2678504"/>
            <a:ext cx="102535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i="0" dirty="0">
                <a:effectLst/>
                <a:latin typeface="Berlin Sans FB Demi" panose="020E0802020502020306" pitchFamily="34" charset="0"/>
              </a:rPr>
              <a:t>Initially developed by JPMorgan Chase, spun off as Rabbit Technologies Ltd, later became VMware, then acquired by Pivotal Software, currently part of VMware (again)</a:t>
            </a:r>
            <a:endParaRPr lang="en-US" sz="2000" b="0" i="0" dirty="0">
              <a:effectLst/>
              <a:latin typeface="Berlin Sans FB Demi" panose="020E0802020502020306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DA7BD0-7505-7144-BB24-D8147AC359EE}"/>
              </a:ext>
            </a:extLst>
          </p:cNvPr>
          <p:cNvSpPr txBox="1"/>
          <p:nvPr/>
        </p:nvSpPr>
        <p:spPr>
          <a:xfrm>
            <a:off x="838199" y="4241923"/>
            <a:ext cx="102535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i="0" dirty="0">
                <a:effectLst/>
                <a:latin typeface="Berlin Sans FB Demi" panose="020E0802020502020306" pitchFamily="34" charset="0"/>
              </a:rPr>
              <a:t>RabbitMQ project includes the broker</a:t>
            </a:r>
            <a:r>
              <a:rPr lang="en-US" sz="2400" b="1" dirty="0">
                <a:latin typeface="Berlin Sans FB Demi" panose="020E0802020502020306" pitchFamily="34" charset="0"/>
              </a:rPr>
              <a:t> w/protocol support, client libraries and plugins for extensibility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2B84B2-602C-A611-FF26-A17FD550ADC6}"/>
              </a:ext>
            </a:extLst>
          </p:cNvPr>
          <p:cNvSpPr txBox="1"/>
          <p:nvPr/>
        </p:nvSpPr>
        <p:spPr>
          <a:xfrm>
            <a:off x="838199" y="5436009"/>
            <a:ext cx="10253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i="0" dirty="0">
                <a:effectLst/>
                <a:latin typeface="Berlin Sans FB Demi" panose="020E0802020502020306" pitchFamily="34" charset="0"/>
              </a:rPr>
              <a:t>AMQP was developed by JPMorgan Chase, Red Hat, Cisco and others </a:t>
            </a:r>
            <a:endParaRPr lang="en-US" sz="2000" b="0" i="0" dirty="0">
              <a:effectLst/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6030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DB941-4652-40C3-56A7-D17AAAD08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618967" cy="674535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latin typeface="Berlin Sans FB Demi" panose="020E0802020502020306" pitchFamily="34" charset="0"/>
              </a:rPr>
              <a:t>What Problems Does it Solve?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2427D18-F092-EBD6-E4CC-E9B471338B27}"/>
              </a:ext>
            </a:extLst>
          </p:cNvPr>
          <p:cNvGrpSpPr/>
          <p:nvPr/>
        </p:nvGrpSpPr>
        <p:grpSpPr>
          <a:xfrm>
            <a:off x="838199" y="1477432"/>
            <a:ext cx="10278650" cy="1077218"/>
            <a:chOff x="838199" y="1534891"/>
            <a:chExt cx="10278650" cy="107721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B7FB925-9E1D-9DE3-8EDF-AE70C773B5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199" y="1764525"/>
              <a:ext cx="617951" cy="617951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E51FF01-3752-FC9C-9D6C-860E4B157C8C}"/>
                </a:ext>
              </a:extLst>
            </p:cNvPr>
            <p:cNvSpPr txBox="1"/>
            <p:nvPr/>
          </p:nvSpPr>
          <p:spPr>
            <a:xfrm>
              <a:off x="1927442" y="1534891"/>
              <a:ext cx="9189407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b="1" i="0" dirty="0">
                  <a:effectLst/>
                  <a:latin typeface="Berlin Sans FB Demi" panose="020E0802020502020306" pitchFamily="34" charset="0"/>
                </a:rPr>
                <a:t>Decoupling</a:t>
              </a:r>
              <a:endParaRPr lang="en-US" sz="2400" dirty="0">
                <a:latin typeface="Berlin Sans FB Demi" panose="020E0802020502020306" pitchFamily="34" charset="0"/>
              </a:endParaRPr>
            </a:p>
            <a:p>
              <a:pPr algn="l"/>
              <a:r>
                <a:rPr lang="en-US" sz="2000" b="0" i="0" dirty="0">
                  <a:effectLst/>
                  <a:latin typeface="Berlin Sans FB Demi" panose="020E0802020502020306" pitchFamily="34" charset="0"/>
                </a:rPr>
                <a:t>Allows applications to communicate indirectly through a message broker, reducing the direct dependency between applications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D61306B-09EA-FAA7-338B-BAA949C9A3A8}"/>
              </a:ext>
            </a:extLst>
          </p:cNvPr>
          <p:cNvGrpSpPr/>
          <p:nvPr/>
        </p:nvGrpSpPr>
        <p:grpSpPr>
          <a:xfrm>
            <a:off x="838199" y="2829055"/>
            <a:ext cx="10278650" cy="1077218"/>
            <a:chOff x="838199" y="2802105"/>
            <a:chExt cx="10278650" cy="107721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BEE7AD7-C368-362D-33BF-1A77DCE754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199" y="3031739"/>
              <a:ext cx="617951" cy="617951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7E699FC-7CBE-A817-3982-4438554F24A1}"/>
                </a:ext>
              </a:extLst>
            </p:cNvPr>
            <p:cNvSpPr txBox="1"/>
            <p:nvPr/>
          </p:nvSpPr>
          <p:spPr>
            <a:xfrm>
              <a:off x="1927442" y="2802105"/>
              <a:ext cx="9189407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b="1" i="0" dirty="0">
                  <a:effectLst/>
                  <a:latin typeface="Berlin Sans FB Demi" panose="020E0802020502020306" pitchFamily="34" charset="0"/>
                </a:rPr>
                <a:t>Asynchronicity</a:t>
              </a:r>
              <a:endParaRPr lang="en-US" sz="2400" dirty="0">
                <a:latin typeface="Berlin Sans FB Demi" panose="020E0802020502020306" pitchFamily="34" charset="0"/>
              </a:endParaRPr>
            </a:p>
            <a:p>
              <a:pPr algn="l"/>
              <a:r>
                <a:rPr lang="en-US" sz="2000" b="0" i="0" dirty="0">
                  <a:effectLst/>
                  <a:latin typeface="Berlin Sans FB Demi" panose="020E0802020502020306" pitchFamily="34" charset="0"/>
                </a:rPr>
                <a:t>Senders can continue thei</a:t>
              </a:r>
              <a:r>
                <a:rPr lang="en-US" sz="2000" dirty="0">
                  <a:latin typeface="Berlin Sans FB Demi" panose="020E0802020502020306" pitchFamily="34" charset="0"/>
                </a:rPr>
                <a:t>r work after sending messages and the receivers can process them when ready</a:t>
              </a:r>
              <a:endParaRPr lang="en-US" sz="2000" b="0" i="0" dirty="0">
                <a:effectLst/>
                <a:latin typeface="Berlin Sans FB Demi" panose="020E0802020502020306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AE94F10-F9BE-6C54-FC52-B265184224B7}"/>
              </a:ext>
            </a:extLst>
          </p:cNvPr>
          <p:cNvGrpSpPr/>
          <p:nvPr/>
        </p:nvGrpSpPr>
        <p:grpSpPr>
          <a:xfrm>
            <a:off x="838199" y="5532300"/>
            <a:ext cx="10278650" cy="1077218"/>
            <a:chOff x="838199" y="4170145"/>
            <a:chExt cx="10278650" cy="1077218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0996D78-D25A-8899-DB1D-B8F378FC31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199" y="4399779"/>
              <a:ext cx="617951" cy="617951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7EBE1AF-EFF1-8754-35CC-7D22C5FCCFF7}"/>
                </a:ext>
              </a:extLst>
            </p:cNvPr>
            <p:cNvSpPr txBox="1"/>
            <p:nvPr/>
          </p:nvSpPr>
          <p:spPr>
            <a:xfrm>
              <a:off x="1927442" y="4170145"/>
              <a:ext cx="9189407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b="1" i="0" dirty="0">
                  <a:effectLst/>
                  <a:latin typeface="Berlin Sans FB Demi" panose="020E0802020502020306" pitchFamily="34" charset="0"/>
                </a:rPr>
                <a:t>Fault Tolerance and Reliability</a:t>
              </a:r>
              <a:endParaRPr lang="en-US" sz="2400" dirty="0">
                <a:latin typeface="Berlin Sans FB Demi" panose="020E0802020502020306" pitchFamily="34" charset="0"/>
              </a:endParaRPr>
            </a:p>
            <a:p>
              <a:pPr algn="l"/>
              <a:r>
                <a:rPr lang="en-US" sz="2000" b="0" i="0" dirty="0">
                  <a:effectLst/>
                  <a:latin typeface="Berlin Sans FB Demi" panose="020E0802020502020306" pitchFamily="34" charset="0"/>
                </a:rPr>
                <a:t>Provides message durability and delivery acknowledgements to ensure no data loss, even when a message consumer fails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FA3E863-B4AC-26ED-6E45-26FAD747062D}"/>
              </a:ext>
            </a:extLst>
          </p:cNvPr>
          <p:cNvGrpSpPr/>
          <p:nvPr/>
        </p:nvGrpSpPr>
        <p:grpSpPr>
          <a:xfrm>
            <a:off x="838199" y="4180678"/>
            <a:ext cx="10278650" cy="1077218"/>
            <a:chOff x="838199" y="4170145"/>
            <a:chExt cx="10278650" cy="107721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69E0FAF-50C9-83A5-7DA7-197EE19057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199" y="4399779"/>
              <a:ext cx="617951" cy="617951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C580AD3-1564-163C-0F03-C3AECADD8351}"/>
                </a:ext>
              </a:extLst>
            </p:cNvPr>
            <p:cNvSpPr txBox="1"/>
            <p:nvPr/>
          </p:nvSpPr>
          <p:spPr>
            <a:xfrm>
              <a:off x="1927442" y="4170145"/>
              <a:ext cx="9189407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b="1" i="0" dirty="0">
                  <a:effectLst/>
                  <a:latin typeface="Berlin Sans FB Demi" panose="020E0802020502020306" pitchFamily="34" charset="0"/>
                </a:rPr>
                <a:t>Horizontal Scalability</a:t>
              </a:r>
              <a:endParaRPr lang="en-US" sz="2400" dirty="0">
                <a:latin typeface="Berlin Sans FB Demi" panose="020E0802020502020306" pitchFamily="34" charset="0"/>
              </a:endParaRPr>
            </a:p>
            <a:p>
              <a:pPr algn="l"/>
              <a:r>
                <a:rPr lang="en-US" sz="2000" b="0" i="0" dirty="0">
                  <a:effectLst/>
                  <a:latin typeface="Berlin Sans FB Demi" panose="020E0802020502020306" pitchFamily="34" charset="0"/>
                </a:rPr>
                <a:t>There can be as many consumers as makes sense, allowing for the horizontal scalability of asynchronous jobs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79245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DB941-4652-40C3-56A7-D17AAAD08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7504135" cy="674535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Berlin Sans FB Demi" panose="020E0802020502020306" pitchFamily="34" charset="0"/>
              </a:rPr>
              <a:t>RabbitMQ Use Cases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6B0A2A-D18D-32C1-34B4-070F54684EFD}"/>
              </a:ext>
            </a:extLst>
          </p:cNvPr>
          <p:cNvSpPr txBox="1"/>
          <p:nvPr/>
        </p:nvSpPr>
        <p:spPr>
          <a:xfrm>
            <a:off x="838199" y="1853749"/>
            <a:ext cx="102535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i="0" dirty="0">
                <a:effectLst/>
                <a:latin typeface="Berlin Sans FB Demi" panose="020E0802020502020306" pitchFamily="34" charset="0"/>
              </a:rPr>
              <a:t>Asynchronous messaging</a:t>
            </a:r>
          </a:p>
          <a:p>
            <a:pPr algn="l"/>
            <a:r>
              <a:rPr lang="en-US" sz="2000" b="1" dirty="0">
                <a:latin typeface="Berlin Sans FB Demi" panose="020E0802020502020306" pitchFamily="34" charset="0"/>
              </a:rPr>
              <a:t>Time-consuming processing must be offloaded asynchronously</a:t>
            </a:r>
            <a:endParaRPr lang="en-US" sz="2000" b="0" i="0" dirty="0">
              <a:effectLst/>
              <a:latin typeface="Berlin Sans FB Demi" panose="020E0802020502020306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40EDB5-E0B4-0600-7342-9B3C2942E16A}"/>
              </a:ext>
            </a:extLst>
          </p:cNvPr>
          <p:cNvSpPr txBox="1"/>
          <p:nvPr/>
        </p:nvSpPr>
        <p:spPr>
          <a:xfrm>
            <a:off x="838199" y="3206446"/>
            <a:ext cx="102535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i="0" dirty="0">
                <a:effectLst/>
                <a:latin typeface="Berlin Sans FB Demi" panose="020E0802020502020306" pitchFamily="34" charset="0"/>
              </a:rPr>
              <a:t>Job systems</a:t>
            </a:r>
          </a:p>
          <a:p>
            <a:pPr algn="l"/>
            <a:r>
              <a:rPr lang="en-US" sz="2000" dirty="0">
                <a:latin typeface="Berlin Sans FB Demi" panose="020E0802020502020306" pitchFamily="34" charset="0"/>
              </a:rPr>
              <a:t>Allows for a dynamic load balancing of “workers” to process jobs at scale</a:t>
            </a:r>
            <a:endParaRPr lang="en-US" sz="2000" b="0" i="0" dirty="0">
              <a:effectLst/>
              <a:latin typeface="Berlin Sans FB Demi" panose="020E0802020502020306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CC695E-8708-AC3A-DCDE-FD9690FEF60A}"/>
              </a:ext>
            </a:extLst>
          </p:cNvPr>
          <p:cNvSpPr txBox="1"/>
          <p:nvPr/>
        </p:nvSpPr>
        <p:spPr>
          <a:xfrm>
            <a:off x="838199" y="4559144"/>
            <a:ext cx="102535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i="0" dirty="0">
                <a:effectLst/>
                <a:latin typeface="Berlin Sans FB Demi" panose="020E0802020502020306" pitchFamily="34" charset="0"/>
              </a:rPr>
              <a:t>Event-driven </a:t>
            </a:r>
            <a:r>
              <a:rPr lang="en-US" sz="2400" b="1" dirty="0">
                <a:latin typeface="Berlin Sans FB Demi" panose="020E0802020502020306" pitchFamily="34" charset="0"/>
              </a:rPr>
              <a:t>a</a:t>
            </a:r>
            <a:r>
              <a:rPr lang="en-US" sz="2400" b="1" i="0" dirty="0">
                <a:effectLst/>
                <a:latin typeface="Berlin Sans FB Demi" panose="020E0802020502020306" pitchFamily="34" charset="0"/>
              </a:rPr>
              <a:t>rchitectures</a:t>
            </a:r>
          </a:p>
          <a:p>
            <a:pPr algn="l"/>
            <a:r>
              <a:rPr lang="en-US" sz="2000" b="1" dirty="0">
                <a:latin typeface="Berlin Sans FB Demi" panose="020E0802020502020306" pitchFamily="34" charset="0"/>
              </a:rPr>
              <a:t>Ensures loose coupling in architectures where events are produced and consumed by different services or components</a:t>
            </a:r>
            <a:endParaRPr lang="en-US" sz="2000" b="0" i="0" dirty="0">
              <a:effectLst/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200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DB941-4652-40C3-56A7-D17AAAD08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7504135" cy="674535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latin typeface="Berlin Sans FB Demi" panose="020E0802020502020306" pitchFamily="34" charset="0"/>
              </a:rPr>
              <a:t>RabbitMQ in the Broader Landscape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249B121-6273-C52C-405E-9F55995C1A8D}"/>
              </a:ext>
            </a:extLst>
          </p:cNvPr>
          <p:cNvGrpSpPr/>
          <p:nvPr/>
        </p:nvGrpSpPr>
        <p:grpSpPr>
          <a:xfrm>
            <a:off x="838199" y="2641948"/>
            <a:ext cx="10653909" cy="787052"/>
            <a:chOff x="745297" y="1824729"/>
            <a:chExt cx="10653909" cy="78705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7E699FC-7CBE-A817-3982-4438554F24A1}"/>
                </a:ext>
              </a:extLst>
            </p:cNvPr>
            <p:cNvSpPr txBox="1"/>
            <p:nvPr/>
          </p:nvSpPr>
          <p:spPr>
            <a:xfrm>
              <a:off x="1902911" y="1987423"/>
              <a:ext cx="94962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b="1" i="0" dirty="0">
                  <a:effectLst/>
                  <a:latin typeface="Berlin Sans FB Demi" panose="020E0802020502020306" pitchFamily="34" charset="0"/>
                </a:rPr>
                <a:t>One of the most widely used messaging systems</a:t>
              </a:r>
              <a:endParaRPr lang="en-US" sz="2000" b="0" i="0" dirty="0">
                <a:effectLst/>
                <a:latin typeface="Berlin Sans FB Demi" panose="020E0802020502020306" pitchFamily="34" charset="0"/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294414A-CB2A-C9EC-3D9F-46897C3BB1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5297" y="1824729"/>
              <a:ext cx="787052" cy="787052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2E649DF-BBA2-62AE-7486-A95C41AC06B0}"/>
              </a:ext>
            </a:extLst>
          </p:cNvPr>
          <p:cNvGrpSpPr/>
          <p:nvPr/>
        </p:nvGrpSpPr>
        <p:grpSpPr>
          <a:xfrm>
            <a:off x="838199" y="3789582"/>
            <a:ext cx="10742113" cy="787052"/>
            <a:chOff x="745297" y="3059582"/>
            <a:chExt cx="10742113" cy="78705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68D01EC-15A7-B1E4-4BE6-2466E1BC79EF}"/>
                </a:ext>
              </a:extLst>
            </p:cNvPr>
            <p:cNvSpPr txBox="1"/>
            <p:nvPr/>
          </p:nvSpPr>
          <p:spPr>
            <a:xfrm>
              <a:off x="1902911" y="3222275"/>
              <a:ext cx="95844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b="1" i="0" dirty="0">
                  <a:effectLst/>
                  <a:latin typeface="Berlin Sans FB Demi" panose="020E0802020502020306" pitchFamily="34" charset="0"/>
                </a:rPr>
                <a:t>Known for ease of setup, flexibility and support for multiple protocols</a:t>
              </a:r>
              <a:endParaRPr lang="en-US" sz="2000" b="0" i="0" dirty="0">
                <a:effectLst/>
                <a:latin typeface="Berlin Sans FB Demi" panose="020E0802020502020306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0DA8D5E-6233-DE69-F89D-816C3F296C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5297" y="3059582"/>
              <a:ext cx="787052" cy="787052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B4A36FD-96F2-1468-36A3-F49D80F577DA}"/>
              </a:ext>
            </a:extLst>
          </p:cNvPr>
          <p:cNvGrpSpPr/>
          <p:nvPr/>
        </p:nvGrpSpPr>
        <p:grpSpPr>
          <a:xfrm>
            <a:off x="838199" y="4937218"/>
            <a:ext cx="10653388" cy="830997"/>
            <a:chOff x="745297" y="4119999"/>
            <a:chExt cx="10653388" cy="83099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803F58B-6578-C1A7-43E8-AED936FDEA53}"/>
                </a:ext>
              </a:extLst>
            </p:cNvPr>
            <p:cNvSpPr txBox="1"/>
            <p:nvPr/>
          </p:nvSpPr>
          <p:spPr>
            <a:xfrm>
              <a:off x="1902911" y="4119999"/>
              <a:ext cx="94957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b="1" i="0" dirty="0">
                  <a:effectLst/>
                  <a:latin typeface="Berlin Sans FB Demi" panose="020E0802020502020306" pitchFamily="34" charset="0"/>
                </a:rPr>
                <a:t>Stands alongside other messaging systems such as ActiveMQ (JMS), ZeroMQ, Kafka, Google Pub/Sub and Amazon SQS</a:t>
              </a:r>
              <a:endParaRPr lang="en-US" sz="2000" b="0" i="0" dirty="0">
                <a:effectLst/>
                <a:latin typeface="Berlin Sans FB Demi" panose="020E0802020502020306" pitchFamily="34" charset="0"/>
              </a:endParaRPr>
            </a:p>
          </p:txBody>
        </p:sp>
        <p:pic>
          <p:nvPicPr>
            <p:cNvPr id="6146" name="Picture 2">
              <a:extLst>
                <a:ext uri="{FF2B5EF4-FFF2-40B4-BE49-F238E27FC236}">
                  <a16:creationId xmlns:a16="http://schemas.microsoft.com/office/drawing/2014/main" id="{3B853D36-F902-443C-7A22-198C3421CD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5297" y="4141971"/>
              <a:ext cx="787053" cy="787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74797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DB941-4652-40C3-56A7-D17AAAD08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975" y="356736"/>
            <a:ext cx="7504135" cy="674535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Berlin Sans FB Demi" panose="020E0802020502020306" pitchFamily="34" charset="0"/>
              </a:rPr>
              <a:t>RabbitMQ vs. Others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A837539D-3060-B618-B8C1-33E95CD43A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577531"/>
              </p:ext>
            </p:extLst>
          </p:nvPr>
        </p:nvGraphicFramePr>
        <p:xfrm>
          <a:off x="308975" y="2013964"/>
          <a:ext cx="11574050" cy="3501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4810">
                  <a:extLst>
                    <a:ext uri="{9D8B030D-6E8A-4147-A177-3AD203B41FA5}">
                      <a16:colId xmlns:a16="http://schemas.microsoft.com/office/drawing/2014/main" val="1243321147"/>
                    </a:ext>
                  </a:extLst>
                </a:gridCol>
                <a:gridCol w="2314810">
                  <a:extLst>
                    <a:ext uri="{9D8B030D-6E8A-4147-A177-3AD203B41FA5}">
                      <a16:colId xmlns:a16="http://schemas.microsoft.com/office/drawing/2014/main" val="3414978705"/>
                    </a:ext>
                  </a:extLst>
                </a:gridCol>
                <a:gridCol w="2314810">
                  <a:extLst>
                    <a:ext uri="{9D8B030D-6E8A-4147-A177-3AD203B41FA5}">
                      <a16:colId xmlns:a16="http://schemas.microsoft.com/office/drawing/2014/main" val="3560525698"/>
                    </a:ext>
                  </a:extLst>
                </a:gridCol>
                <a:gridCol w="2314810">
                  <a:extLst>
                    <a:ext uri="{9D8B030D-6E8A-4147-A177-3AD203B41FA5}">
                      <a16:colId xmlns:a16="http://schemas.microsoft.com/office/drawing/2014/main" val="744917753"/>
                    </a:ext>
                  </a:extLst>
                </a:gridCol>
                <a:gridCol w="2314810">
                  <a:extLst>
                    <a:ext uri="{9D8B030D-6E8A-4147-A177-3AD203B41FA5}">
                      <a16:colId xmlns:a16="http://schemas.microsoft.com/office/drawing/2014/main" val="18851230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RabbitMQ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Kafka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Pub/Sub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SQS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699192"/>
                  </a:ext>
                </a:extLst>
              </a:tr>
              <a:tr h="649100">
                <a:tc>
                  <a:txBody>
                    <a:bodyPr/>
                    <a:lstStyle/>
                    <a:p>
                      <a:r>
                        <a:rPr lang="en-US" dirty="0"/>
                        <a:t>Message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General Purpose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Event Streaming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Pub/Sub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Message Queue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372426"/>
                  </a:ext>
                </a:extLst>
              </a:tr>
              <a:tr h="649100">
                <a:tc>
                  <a:txBody>
                    <a:bodyPr/>
                    <a:lstStyle/>
                    <a:p>
                      <a:r>
                        <a:rPr lang="en-US" dirty="0"/>
                        <a:t>Protocol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AMQP, MQTT, STOMP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Proprietary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Pub/Sub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Proprietary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326804"/>
                  </a:ext>
                </a:extLst>
              </a:tr>
              <a:tr h="649100">
                <a:tc>
                  <a:txBody>
                    <a:bodyPr/>
                    <a:lstStyle/>
                    <a:p>
                      <a:r>
                        <a:rPr lang="en-US" dirty="0"/>
                        <a:t>Routing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Flexible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Topic-based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Topic-based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171870"/>
                  </a:ext>
                </a:extLst>
              </a:tr>
              <a:tr h="649100">
                <a:tc>
                  <a:txBody>
                    <a:bodyPr/>
                    <a:lstStyle/>
                    <a:p>
                      <a:r>
                        <a:rPr lang="en-US" dirty="0"/>
                        <a:t>Use 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Asynchronous processing, worker queues, event-driven architectures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Event streaming, log aggregation, real-time analytics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Event-driven architectures, scalable systems (the Google version of this stuff)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Event-driven architectures, scalable systems (the Amazon version of this stuff)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1843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0807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6179</TotalTime>
  <Words>1631</Words>
  <Application>Microsoft Office PowerPoint</Application>
  <PresentationFormat>Widescreen</PresentationFormat>
  <Paragraphs>321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Berlin Sans FB Demi</vt:lpstr>
      <vt:lpstr>Calibri</vt:lpstr>
      <vt:lpstr>Calibri Light</vt:lpstr>
      <vt:lpstr>Consolas</vt:lpstr>
      <vt:lpstr>Office Theme</vt:lpstr>
      <vt:lpstr>RabbitMQ</vt:lpstr>
      <vt:lpstr>Goals</vt:lpstr>
      <vt:lpstr>What is RabbitMQ?</vt:lpstr>
      <vt:lpstr>What is a Messaging System?</vt:lpstr>
      <vt:lpstr>RabbitMQ FAQ</vt:lpstr>
      <vt:lpstr>What Problems Does it Solve?</vt:lpstr>
      <vt:lpstr>RabbitMQ Use Cases</vt:lpstr>
      <vt:lpstr>RabbitMQ in the Broader Landscape</vt:lpstr>
      <vt:lpstr>RabbitMQ vs. Others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Goal 1: Identify the problems that RabbitMQ solves and how it solves them</vt:lpstr>
      <vt:lpstr>Goal 2: Learn the fundamentals</vt:lpstr>
      <vt:lpstr>Goal 3: Understand how messages flow from producer to consumer</vt:lpstr>
      <vt:lpstr>Goal 4: See examples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RabbitMQ</dc:title>
  <dc:creator>Rob Lapp</dc:creator>
  <cp:lastModifiedBy>Rob Lapp</cp:lastModifiedBy>
  <cp:revision>456</cp:revision>
  <dcterms:created xsi:type="dcterms:W3CDTF">2023-06-08T10:25:24Z</dcterms:created>
  <dcterms:modified xsi:type="dcterms:W3CDTF">2023-06-27T14:19:38Z</dcterms:modified>
</cp:coreProperties>
</file>