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5" r:id="rId3"/>
    <p:sldId id="260" r:id="rId4"/>
    <p:sldId id="316" r:id="rId5"/>
    <p:sldId id="319" r:id="rId6"/>
    <p:sldId id="317" r:id="rId7"/>
    <p:sldId id="320" r:id="rId8"/>
    <p:sldId id="307" r:id="rId9"/>
    <p:sldId id="277" r:id="rId10"/>
    <p:sldId id="309" r:id="rId11"/>
    <p:sldId id="310" r:id="rId12"/>
    <p:sldId id="311" r:id="rId13"/>
    <p:sldId id="312" r:id="rId14"/>
    <p:sldId id="282" r:id="rId15"/>
    <p:sldId id="293" r:id="rId16"/>
    <p:sldId id="296" r:id="rId17"/>
    <p:sldId id="294" r:id="rId18"/>
    <p:sldId id="297" r:id="rId19"/>
    <p:sldId id="298" r:id="rId20"/>
    <p:sldId id="299" r:id="rId21"/>
    <p:sldId id="313" r:id="rId22"/>
    <p:sldId id="286" r:id="rId23"/>
    <p:sldId id="321" r:id="rId24"/>
    <p:sldId id="323" r:id="rId25"/>
    <p:sldId id="324" r:id="rId26"/>
    <p:sldId id="32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p:cViewPr varScale="1">
        <p:scale>
          <a:sx n="102" d="100"/>
          <a:sy n="102" d="100"/>
        </p:scale>
        <p:origin x="88"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9813-19DE-08D2-669B-9F4577B47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B7E9B-86E4-69D2-BF1D-FD7BC55C6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F8ADDF-9014-84F1-C46B-843C429FE9A4}"/>
              </a:ext>
            </a:extLst>
          </p:cNvPr>
          <p:cNvSpPr>
            <a:spLocks noGrp="1"/>
          </p:cNvSpPr>
          <p:nvPr>
            <p:ph type="dt" sz="half" idx="10"/>
          </p:nvPr>
        </p:nvSpPr>
        <p:spPr/>
        <p:txBody>
          <a:bodyPr/>
          <a:lstStyle/>
          <a:p>
            <a:fld id="{71E31649-FBC0-46BF-9FA8-1C68919ABA2D}" type="datetimeFigureOut">
              <a:rPr lang="en-US" smtClean="0"/>
              <a:t>6/16/2023</a:t>
            </a:fld>
            <a:endParaRPr lang="en-US"/>
          </a:p>
        </p:txBody>
      </p:sp>
      <p:sp>
        <p:nvSpPr>
          <p:cNvPr id="5" name="Footer Placeholder 4">
            <a:extLst>
              <a:ext uri="{FF2B5EF4-FFF2-40B4-BE49-F238E27FC236}">
                <a16:creationId xmlns:a16="http://schemas.microsoft.com/office/drawing/2014/main" id="{2510DB59-A05D-11A6-0F14-6F9B41FB1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F9208-C4A0-7B4D-0CFA-B5E9EEFC9358}"/>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135150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B30A-079B-FC58-E05D-ACC45B550D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F2F13C-6C1F-69A9-78CC-690261845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81F8A-2980-898D-C6BF-9514D38E80C8}"/>
              </a:ext>
            </a:extLst>
          </p:cNvPr>
          <p:cNvSpPr>
            <a:spLocks noGrp="1"/>
          </p:cNvSpPr>
          <p:nvPr>
            <p:ph type="dt" sz="half" idx="10"/>
          </p:nvPr>
        </p:nvSpPr>
        <p:spPr/>
        <p:txBody>
          <a:bodyPr/>
          <a:lstStyle/>
          <a:p>
            <a:fld id="{71E31649-FBC0-46BF-9FA8-1C68919ABA2D}" type="datetimeFigureOut">
              <a:rPr lang="en-US" smtClean="0"/>
              <a:t>6/16/2023</a:t>
            </a:fld>
            <a:endParaRPr lang="en-US"/>
          </a:p>
        </p:txBody>
      </p:sp>
      <p:sp>
        <p:nvSpPr>
          <p:cNvPr id="5" name="Footer Placeholder 4">
            <a:extLst>
              <a:ext uri="{FF2B5EF4-FFF2-40B4-BE49-F238E27FC236}">
                <a16:creationId xmlns:a16="http://schemas.microsoft.com/office/drawing/2014/main" id="{7726CAA4-DFE5-F251-91CB-E64F1D285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CF82B-987C-5D69-C9A9-95AB2B13F847}"/>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95608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00AD0-BA0E-9A32-712E-E220901056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E3641C-74A4-1DC5-D820-577940834E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1C60D-9EFC-FB31-F235-53659DBDC714}"/>
              </a:ext>
            </a:extLst>
          </p:cNvPr>
          <p:cNvSpPr>
            <a:spLocks noGrp="1"/>
          </p:cNvSpPr>
          <p:nvPr>
            <p:ph type="dt" sz="half" idx="10"/>
          </p:nvPr>
        </p:nvSpPr>
        <p:spPr/>
        <p:txBody>
          <a:bodyPr/>
          <a:lstStyle/>
          <a:p>
            <a:fld id="{71E31649-FBC0-46BF-9FA8-1C68919ABA2D}" type="datetimeFigureOut">
              <a:rPr lang="en-US" smtClean="0"/>
              <a:t>6/16/2023</a:t>
            </a:fld>
            <a:endParaRPr lang="en-US"/>
          </a:p>
        </p:txBody>
      </p:sp>
      <p:sp>
        <p:nvSpPr>
          <p:cNvPr id="5" name="Footer Placeholder 4">
            <a:extLst>
              <a:ext uri="{FF2B5EF4-FFF2-40B4-BE49-F238E27FC236}">
                <a16:creationId xmlns:a16="http://schemas.microsoft.com/office/drawing/2014/main" id="{EA36D916-803E-001F-E6B2-5D6FE2F09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6A8AA-8E9B-66CD-187C-7E801BCFBA2A}"/>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135894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EF9E-763E-4137-9562-8601B17CA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D216ED-E7F3-9089-D460-7DD395398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7680-574C-29C8-419C-989BA638339A}"/>
              </a:ext>
            </a:extLst>
          </p:cNvPr>
          <p:cNvSpPr>
            <a:spLocks noGrp="1"/>
          </p:cNvSpPr>
          <p:nvPr>
            <p:ph type="dt" sz="half" idx="10"/>
          </p:nvPr>
        </p:nvSpPr>
        <p:spPr/>
        <p:txBody>
          <a:bodyPr/>
          <a:lstStyle/>
          <a:p>
            <a:fld id="{71E31649-FBC0-46BF-9FA8-1C68919ABA2D}" type="datetimeFigureOut">
              <a:rPr lang="en-US" smtClean="0"/>
              <a:t>6/16/2023</a:t>
            </a:fld>
            <a:endParaRPr lang="en-US"/>
          </a:p>
        </p:txBody>
      </p:sp>
      <p:sp>
        <p:nvSpPr>
          <p:cNvPr id="5" name="Footer Placeholder 4">
            <a:extLst>
              <a:ext uri="{FF2B5EF4-FFF2-40B4-BE49-F238E27FC236}">
                <a16:creationId xmlns:a16="http://schemas.microsoft.com/office/drawing/2014/main" id="{DEAE19D8-D59B-BAAA-4FAD-0429759E5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61753-0972-64D6-BA00-C073243CEB29}"/>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424089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A8B4-EFCD-B999-2E14-06C095ED7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051264-2032-D410-688D-FA9C3087B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3EB0E3-031E-016E-C6EB-D4706B85044C}"/>
              </a:ext>
            </a:extLst>
          </p:cNvPr>
          <p:cNvSpPr>
            <a:spLocks noGrp="1"/>
          </p:cNvSpPr>
          <p:nvPr>
            <p:ph type="dt" sz="half" idx="10"/>
          </p:nvPr>
        </p:nvSpPr>
        <p:spPr/>
        <p:txBody>
          <a:bodyPr/>
          <a:lstStyle/>
          <a:p>
            <a:fld id="{71E31649-FBC0-46BF-9FA8-1C68919ABA2D}" type="datetimeFigureOut">
              <a:rPr lang="en-US" smtClean="0"/>
              <a:t>6/16/2023</a:t>
            </a:fld>
            <a:endParaRPr lang="en-US"/>
          </a:p>
        </p:txBody>
      </p:sp>
      <p:sp>
        <p:nvSpPr>
          <p:cNvPr id="5" name="Footer Placeholder 4">
            <a:extLst>
              <a:ext uri="{FF2B5EF4-FFF2-40B4-BE49-F238E27FC236}">
                <a16:creationId xmlns:a16="http://schemas.microsoft.com/office/drawing/2014/main" id="{62E90951-DAAD-9440-4AF2-2F1A5B7D1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048A3-F5FA-4F55-9EEA-E8A0C10D32C6}"/>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162191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8DAD-02A5-E3BA-D997-548ED19C0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FD6889-042D-4704-DBAB-397F799CCE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80A858-67AF-206A-98D5-C2C064D9B9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154C36-2324-09AC-8F4D-A9C0F40C8F5A}"/>
              </a:ext>
            </a:extLst>
          </p:cNvPr>
          <p:cNvSpPr>
            <a:spLocks noGrp="1"/>
          </p:cNvSpPr>
          <p:nvPr>
            <p:ph type="dt" sz="half" idx="10"/>
          </p:nvPr>
        </p:nvSpPr>
        <p:spPr/>
        <p:txBody>
          <a:bodyPr/>
          <a:lstStyle/>
          <a:p>
            <a:fld id="{71E31649-FBC0-46BF-9FA8-1C68919ABA2D}" type="datetimeFigureOut">
              <a:rPr lang="en-US" smtClean="0"/>
              <a:t>6/16/2023</a:t>
            </a:fld>
            <a:endParaRPr lang="en-US"/>
          </a:p>
        </p:txBody>
      </p:sp>
      <p:sp>
        <p:nvSpPr>
          <p:cNvPr id="6" name="Footer Placeholder 5">
            <a:extLst>
              <a:ext uri="{FF2B5EF4-FFF2-40B4-BE49-F238E27FC236}">
                <a16:creationId xmlns:a16="http://schemas.microsoft.com/office/drawing/2014/main" id="{8E1B8FAE-F318-0924-119E-916203919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07292-3115-5D2C-58D7-51C6455E85D3}"/>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272313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020FB-23B2-A7AF-972F-E780C2C7F8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3035-D749-D91E-429A-3CCD67E7E6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59A540-66E6-5501-7FA3-4E5DE0874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A74681-7696-60D8-FD8F-FE2A078D9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06BE78-A5FF-7197-06E7-864FA130AF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4A6507-AAC8-1181-1FC0-CB9FC3405A35}"/>
              </a:ext>
            </a:extLst>
          </p:cNvPr>
          <p:cNvSpPr>
            <a:spLocks noGrp="1"/>
          </p:cNvSpPr>
          <p:nvPr>
            <p:ph type="dt" sz="half" idx="10"/>
          </p:nvPr>
        </p:nvSpPr>
        <p:spPr/>
        <p:txBody>
          <a:bodyPr/>
          <a:lstStyle/>
          <a:p>
            <a:fld id="{71E31649-FBC0-46BF-9FA8-1C68919ABA2D}" type="datetimeFigureOut">
              <a:rPr lang="en-US" smtClean="0"/>
              <a:t>6/16/2023</a:t>
            </a:fld>
            <a:endParaRPr lang="en-US"/>
          </a:p>
        </p:txBody>
      </p:sp>
      <p:sp>
        <p:nvSpPr>
          <p:cNvPr id="8" name="Footer Placeholder 7">
            <a:extLst>
              <a:ext uri="{FF2B5EF4-FFF2-40B4-BE49-F238E27FC236}">
                <a16:creationId xmlns:a16="http://schemas.microsoft.com/office/drawing/2014/main" id="{CD786D24-C21B-F32D-87BE-850368CBDF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494FFD-D34D-6521-6032-A9534BFBC9D5}"/>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94260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8FDD-FA80-7D11-671A-0154CFAED8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DC0CE4-7F1A-5364-F2BE-ECBFEB6705EF}"/>
              </a:ext>
            </a:extLst>
          </p:cNvPr>
          <p:cNvSpPr>
            <a:spLocks noGrp="1"/>
          </p:cNvSpPr>
          <p:nvPr>
            <p:ph type="dt" sz="half" idx="10"/>
          </p:nvPr>
        </p:nvSpPr>
        <p:spPr/>
        <p:txBody>
          <a:bodyPr/>
          <a:lstStyle/>
          <a:p>
            <a:fld id="{71E31649-FBC0-46BF-9FA8-1C68919ABA2D}" type="datetimeFigureOut">
              <a:rPr lang="en-US" smtClean="0"/>
              <a:t>6/16/2023</a:t>
            </a:fld>
            <a:endParaRPr lang="en-US"/>
          </a:p>
        </p:txBody>
      </p:sp>
      <p:sp>
        <p:nvSpPr>
          <p:cNvPr id="4" name="Footer Placeholder 3">
            <a:extLst>
              <a:ext uri="{FF2B5EF4-FFF2-40B4-BE49-F238E27FC236}">
                <a16:creationId xmlns:a16="http://schemas.microsoft.com/office/drawing/2014/main" id="{B6E1E2EB-ACA5-156C-A0FD-5A1F38E8BD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8DA40-6CDF-E632-C95A-7EFB69DE1EC5}"/>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334697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4618B-028B-F7DE-17AC-7B55C1DD4DFF}"/>
              </a:ext>
            </a:extLst>
          </p:cNvPr>
          <p:cNvSpPr>
            <a:spLocks noGrp="1"/>
          </p:cNvSpPr>
          <p:nvPr>
            <p:ph type="dt" sz="half" idx="10"/>
          </p:nvPr>
        </p:nvSpPr>
        <p:spPr/>
        <p:txBody>
          <a:bodyPr/>
          <a:lstStyle/>
          <a:p>
            <a:fld id="{71E31649-FBC0-46BF-9FA8-1C68919ABA2D}" type="datetimeFigureOut">
              <a:rPr lang="en-US" smtClean="0"/>
              <a:t>6/16/2023</a:t>
            </a:fld>
            <a:endParaRPr lang="en-US"/>
          </a:p>
        </p:txBody>
      </p:sp>
      <p:sp>
        <p:nvSpPr>
          <p:cNvPr id="3" name="Footer Placeholder 2">
            <a:extLst>
              <a:ext uri="{FF2B5EF4-FFF2-40B4-BE49-F238E27FC236}">
                <a16:creationId xmlns:a16="http://schemas.microsoft.com/office/drawing/2014/main" id="{06CE6F70-743F-7F75-6DFD-88D43DE1CE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E62D26-D2A8-90EF-35BD-CBC11201AD31}"/>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414312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B832-BC26-07C1-3A6D-31CF36F73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8059BC-31B5-5CBF-2B7B-6E118E063C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65D6AA-9235-EB43-B3B8-DBD4BC781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B232D-901D-0F81-0921-0AABC4945F48}"/>
              </a:ext>
            </a:extLst>
          </p:cNvPr>
          <p:cNvSpPr>
            <a:spLocks noGrp="1"/>
          </p:cNvSpPr>
          <p:nvPr>
            <p:ph type="dt" sz="half" idx="10"/>
          </p:nvPr>
        </p:nvSpPr>
        <p:spPr/>
        <p:txBody>
          <a:bodyPr/>
          <a:lstStyle/>
          <a:p>
            <a:fld id="{71E31649-FBC0-46BF-9FA8-1C68919ABA2D}" type="datetimeFigureOut">
              <a:rPr lang="en-US" smtClean="0"/>
              <a:t>6/16/2023</a:t>
            </a:fld>
            <a:endParaRPr lang="en-US"/>
          </a:p>
        </p:txBody>
      </p:sp>
      <p:sp>
        <p:nvSpPr>
          <p:cNvPr id="6" name="Footer Placeholder 5">
            <a:extLst>
              <a:ext uri="{FF2B5EF4-FFF2-40B4-BE49-F238E27FC236}">
                <a16:creationId xmlns:a16="http://schemas.microsoft.com/office/drawing/2014/main" id="{1095C2EB-B062-C331-5FB9-97D1F6CB9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BA431-CF17-E5B6-ED59-A235532E2F82}"/>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10691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1332-19CD-F9CA-4CE8-EB71FA602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BD5241-C55A-3D7F-1DD0-161ED5874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3D6109-5EE5-4EBA-879A-B70136FAE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BAEE2-B090-BB68-6629-4A21DFA79670}"/>
              </a:ext>
            </a:extLst>
          </p:cNvPr>
          <p:cNvSpPr>
            <a:spLocks noGrp="1"/>
          </p:cNvSpPr>
          <p:nvPr>
            <p:ph type="dt" sz="half" idx="10"/>
          </p:nvPr>
        </p:nvSpPr>
        <p:spPr/>
        <p:txBody>
          <a:bodyPr/>
          <a:lstStyle/>
          <a:p>
            <a:fld id="{71E31649-FBC0-46BF-9FA8-1C68919ABA2D}" type="datetimeFigureOut">
              <a:rPr lang="en-US" smtClean="0"/>
              <a:t>6/16/2023</a:t>
            </a:fld>
            <a:endParaRPr lang="en-US"/>
          </a:p>
        </p:txBody>
      </p:sp>
      <p:sp>
        <p:nvSpPr>
          <p:cNvPr id="6" name="Footer Placeholder 5">
            <a:extLst>
              <a:ext uri="{FF2B5EF4-FFF2-40B4-BE49-F238E27FC236}">
                <a16:creationId xmlns:a16="http://schemas.microsoft.com/office/drawing/2014/main" id="{807D4364-C00C-9679-3DF2-E06E66F01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E4038-21F8-4267-0FE8-C1A56168593F}"/>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415789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8E3F2D-3FCC-AE4D-9CF1-72F4547DB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7C3C35-973B-5D4D-0F60-51648C676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2EB88-38A8-6689-47E0-3B9804B29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31649-FBC0-46BF-9FA8-1C68919ABA2D}" type="datetimeFigureOut">
              <a:rPr lang="en-US" smtClean="0"/>
              <a:t>6/16/2023</a:t>
            </a:fld>
            <a:endParaRPr lang="en-US"/>
          </a:p>
        </p:txBody>
      </p:sp>
      <p:sp>
        <p:nvSpPr>
          <p:cNvPr id="5" name="Footer Placeholder 4">
            <a:extLst>
              <a:ext uri="{FF2B5EF4-FFF2-40B4-BE49-F238E27FC236}">
                <a16:creationId xmlns:a16="http://schemas.microsoft.com/office/drawing/2014/main" id="{94D2D952-E886-8365-B980-5B34A7D62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A91EA7-7341-3265-954F-FC8908C0B7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7AA8-008F-42A2-8523-19A04A3BA831}" type="slidenum">
              <a:rPr lang="en-US" smtClean="0"/>
              <a:t>‹#›</a:t>
            </a:fld>
            <a:endParaRPr lang="en-US"/>
          </a:p>
        </p:txBody>
      </p:sp>
    </p:spTree>
    <p:extLst>
      <p:ext uri="{BB962C8B-B14F-4D97-AF65-F5344CB8AC3E}">
        <p14:creationId xmlns:p14="http://schemas.microsoft.com/office/powerpoint/2010/main" val="2827355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abbitmq.com/protocol.html"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0B12-0605-9866-952E-ED58448EB524}"/>
              </a:ext>
            </a:extLst>
          </p:cNvPr>
          <p:cNvSpPr>
            <a:spLocks noGrp="1"/>
          </p:cNvSpPr>
          <p:nvPr>
            <p:ph type="ctrTitle"/>
          </p:nvPr>
        </p:nvSpPr>
        <p:spPr>
          <a:xfrm>
            <a:off x="1392475" y="4359057"/>
            <a:ext cx="9144000" cy="904549"/>
          </a:xfrm>
        </p:spPr>
        <p:txBody>
          <a:bodyPr>
            <a:normAutofit fontScale="90000"/>
          </a:bodyPr>
          <a:lstStyle/>
          <a:p>
            <a:r>
              <a:rPr lang="en-US" dirty="0">
                <a:latin typeface="Berlin Sans FB Demi" panose="020E0802020502020306" pitchFamily="34" charset="0"/>
              </a:rPr>
              <a:t>RabbitMQ</a:t>
            </a:r>
          </a:p>
        </p:txBody>
      </p:sp>
      <p:sp>
        <p:nvSpPr>
          <p:cNvPr id="3" name="Subtitle 2">
            <a:extLst>
              <a:ext uri="{FF2B5EF4-FFF2-40B4-BE49-F238E27FC236}">
                <a16:creationId xmlns:a16="http://schemas.microsoft.com/office/drawing/2014/main" id="{3BFD9A9E-7336-EEC7-8B48-01CB24776192}"/>
              </a:ext>
            </a:extLst>
          </p:cNvPr>
          <p:cNvSpPr>
            <a:spLocks noGrp="1"/>
          </p:cNvSpPr>
          <p:nvPr>
            <p:ph type="subTitle" idx="1"/>
          </p:nvPr>
        </p:nvSpPr>
        <p:spPr>
          <a:xfrm>
            <a:off x="9939403" y="6257556"/>
            <a:ext cx="1962410" cy="425080"/>
          </a:xfrm>
        </p:spPr>
        <p:txBody>
          <a:bodyPr/>
          <a:lstStyle/>
          <a:p>
            <a:r>
              <a:rPr lang="en-US" dirty="0">
                <a:latin typeface="Berlin Sans FB Demi" panose="020E0802020502020306" pitchFamily="34" charset="0"/>
              </a:rPr>
              <a:t>Rob Lapp</a:t>
            </a:r>
          </a:p>
        </p:txBody>
      </p:sp>
      <p:pic>
        <p:nvPicPr>
          <p:cNvPr id="2050" name="Picture 2" descr="RabbitMQ&quot; Icon - Download for free – Iconduck">
            <a:extLst>
              <a:ext uri="{FF2B5EF4-FFF2-40B4-BE49-F238E27FC236}">
                <a16:creationId xmlns:a16="http://schemas.microsoft.com/office/drawing/2014/main" id="{4F7B016B-C966-713E-09A7-1E524BACB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250" y="1851894"/>
            <a:ext cx="207645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3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D01761-FF55-7AB9-94C6-F00A38D7AFE8}"/>
              </a:ext>
            </a:extLst>
          </p:cNvPr>
          <p:cNvSpPr txBox="1"/>
          <p:nvPr/>
        </p:nvSpPr>
        <p:spPr>
          <a:xfrm>
            <a:off x="95188" y="121789"/>
            <a:ext cx="2539478" cy="584775"/>
          </a:xfrm>
          <a:prstGeom prst="rect">
            <a:avLst/>
          </a:prstGeom>
          <a:noFill/>
        </p:spPr>
        <p:txBody>
          <a:bodyPr wrap="none" rtlCol="0">
            <a:spAutoFit/>
          </a:bodyPr>
          <a:lstStyle/>
          <a:p>
            <a:r>
              <a:rPr lang="en-US" sz="3200" dirty="0">
                <a:latin typeface="Berlin Sans FB Demi" panose="020E0802020502020306" pitchFamily="34" charset="0"/>
              </a:rPr>
              <a:t>Virtual Hosts</a:t>
            </a:r>
          </a:p>
        </p:txBody>
      </p:sp>
      <p:grpSp>
        <p:nvGrpSpPr>
          <p:cNvPr id="46" name="Group 45">
            <a:extLst>
              <a:ext uri="{FF2B5EF4-FFF2-40B4-BE49-F238E27FC236}">
                <a16:creationId xmlns:a16="http://schemas.microsoft.com/office/drawing/2014/main" id="{2BF3610F-143F-C7FE-7A88-2420F6BA51D1}"/>
              </a:ext>
            </a:extLst>
          </p:cNvPr>
          <p:cNvGrpSpPr/>
          <p:nvPr/>
        </p:nvGrpSpPr>
        <p:grpSpPr>
          <a:xfrm>
            <a:off x="136161" y="1178533"/>
            <a:ext cx="1563667" cy="864295"/>
            <a:chOff x="212941" y="1999803"/>
            <a:chExt cx="1563667" cy="864295"/>
          </a:xfrm>
        </p:grpSpPr>
        <p:sp>
          <p:nvSpPr>
            <p:cNvPr id="48" name="Rectangle: Rounded Corners 47">
              <a:extLst>
                <a:ext uri="{FF2B5EF4-FFF2-40B4-BE49-F238E27FC236}">
                  <a16:creationId xmlns:a16="http://schemas.microsoft.com/office/drawing/2014/main" id="{386616B5-E5F8-B8AD-D846-317BBF2EEDF8}"/>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86DA591-53B9-E1BD-BDA9-6CB4EEB2775A}"/>
                </a:ext>
              </a:extLst>
            </p:cNvPr>
            <p:cNvSpPr txBox="1"/>
            <p:nvPr/>
          </p:nvSpPr>
          <p:spPr>
            <a:xfrm>
              <a:off x="318410" y="2247284"/>
              <a:ext cx="1246361" cy="369332"/>
            </a:xfrm>
            <a:prstGeom prst="rect">
              <a:avLst/>
            </a:prstGeom>
            <a:noFill/>
          </p:spPr>
          <p:txBody>
            <a:bodyPr wrap="square" rtlCol="0">
              <a:spAutoFit/>
            </a:bodyPr>
            <a:lstStyle/>
            <a:p>
              <a:r>
                <a:rPr lang="en-US" dirty="0">
                  <a:latin typeface="Berlin Sans FB Demi" panose="020E0802020502020306" pitchFamily="34" charset="0"/>
                </a:rPr>
                <a:t>Producer 1 </a:t>
              </a:r>
            </a:p>
          </p:txBody>
        </p:sp>
      </p:grpSp>
      <p:sp>
        <p:nvSpPr>
          <p:cNvPr id="52" name="Rectangle: Rounded Corners 51">
            <a:extLst>
              <a:ext uri="{FF2B5EF4-FFF2-40B4-BE49-F238E27FC236}">
                <a16:creationId xmlns:a16="http://schemas.microsoft.com/office/drawing/2014/main" id="{C0F8DFD8-E56B-668A-248D-14559A4C2D14}"/>
              </a:ext>
            </a:extLst>
          </p:cNvPr>
          <p:cNvSpPr/>
          <p:nvPr/>
        </p:nvSpPr>
        <p:spPr>
          <a:xfrm>
            <a:off x="3064701" y="906011"/>
            <a:ext cx="6062597" cy="3718699"/>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DED14AD7-6ADD-6A7E-D755-CA65C2246944}"/>
              </a:ext>
            </a:extLst>
          </p:cNvPr>
          <p:cNvGrpSpPr/>
          <p:nvPr/>
        </p:nvGrpSpPr>
        <p:grpSpPr>
          <a:xfrm>
            <a:off x="10424324" y="1200261"/>
            <a:ext cx="1563667" cy="864295"/>
            <a:chOff x="10349223" y="1285199"/>
            <a:chExt cx="1563667" cy="864295"/>
          </a:xfrm>
        </p:grpSpPr>
        <p:sp>
          <p:nvSpPr>
            <p:cNvPr id="57" name="Rectangle: Rounded Corners 56">
              <a:extLst>
                <a:ext uri="{FF2B5EF4-FFF2-40B4-BE49-F238E27FC236}">
                  <a16:creationId xmlns:a16="http://schemas.microsoft.com/office/drawing/2014/main" id="{C9462A3B-A932-7B0D-A6F4-4D3726CEB477}"/>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F34EF3E-A49F-9447-8122-295D7AA4412F}"/>
                </a:ext>
              </a:extLst>
            </p:cNvPr>
            <p:cNvSpPr txBox="1"/>
            <p:nvPr/>
          </p:nvSpPr>
          <p:spPr>
            <a:xfrm>
              <a:off x="10528968" y="1523664"/>
              <a:ext cx="1335622" cy="369332"/>
            </a:xfrm>
            <a:prstGeom prst="rect">
              <a:avLst/>
            </a:prstGeom>
            <a:noFill/>
          </p:spPr>
          <p:txBody>
            <a:bodyPr wrap="none" rtlCol="0">
              <a:spAutoFit/>
            </a:bodyPr>
            <a:lstStyle/>
            <a:p>
              <a:r>
                <a:rPr lang="en-US" dirty="0">
                  <a:latin typeface="Berlin Sans FB Demi" panose="020E0802020502020306" pitchFamily="34" charset="0"/>
                </a:rPr>
                <a:t>Consumer 1</a:t>
              </a:r>
            </a:p>
          </p:txBody>
        </p:sp>
      </p:grpSp>
      <p:sp>
        <p:nvSpPr>
          <p:cNvPr id="85" name="Rectangle: Rounded Corners 84">
            <a:extLst>
              <a:ext uri="{FF2B5EF4-FFF2-40B4-BE49-F238E27FC236}">
                <a16:creationId xmlns:a16="http://schemas.microsoft.com/office/drawing/2014/main" id="{B2ECF235-6C7C-A3F2-B371-9DB8225803FB}"/>
              </a:ext>
            </a:extLst>
          </p:cNvPr>
          <p:cNvSpPr/>
          <p:nvPr/>
        </p:nvSpPr>
        <p:spPr>
          <a:xfrm>
            <a:off x="3280777" y="1058832"/>
            <a:ext cx="5562084" cy="1634034"/>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58498C44-1174-8199-57D6-566D852A60C3}"/>
              </a:ext>
            </a:extLst>
          </p:cNvPr>
          <p:cNvGrpSpPr/>
          <p:nvPr/>
        </p:nvGrpSpPr>
        <p:grpSpPr>
          <a:xfrm>
            <a:off x="6819907" y="1276475"/>
            <a:ext cx="1580367" cy="659702"/>
            <a:chOff x="6904973" y="2110636"/>
            <a:chExt cx="1580367" cy="659702"/>
          </a:xfrm>
        </p:grpSpPr>
        <p:sp>
          <p:nvSpPr>
            <p:cNvPr id="94" name="Rectangle: Rounded Corners 93">
              <a:extLst>
                <a:ext uri="{FF2B5EF4-FFF2-40B4-BE49-F238E27FC236}">
                  <a16:creationId xmlns:a16="http://schemas.microsoft.com/office/drawing/2014/main" id="{6924A943-87DD-138F-7B0B-AA21D976664E}"/>
                </a:ext>
              </a:extLst>
            </p:cNvPr>
            <p:cNvSpPr/>
            <p:nvPr/>
          </p:nvSpPr>
          <p:spPr>
            <a:xfrm>
              <a:off x="6904973" y="2110636"/>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Rounded Corners 94">
              <a:extLst>
                <a:ext uri="{FF2B5EF4-FFF2-40B4-BE49-F238E27FC236}">
                  <a16:creationId xmlns:a16="http://schemas.microsoft.com/office/drawing/2014/main" id="{0145EDB3-AE4C-69C7-A35F-8FD7C8488E16}"/>
                </a:ext>
              </a:extLst>
            </p:cNvPr>
            <p:cNvSpPr/>
            <p:nvPr/>
          </p:nvSpPr>
          <p:spPr>
            <a:xfrm>
              <a:off x="7014575"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Rounded Corners 98">
              <a:extLst>
                <a:ext uri="{FF2B5EF4-FFF2-40B4-BE49-F238E27FC236}">
                  <a16:creationId xmlns:a16="http://schemas.microsoft.com/office/drawing/2014/main" id="{84858B7B-0968-4DF4-7A5C-ECA8B9ED8C63}"/>
                </a:ext>
              </a:extLst>
            </p:cNvPr>
            <p:cNvSpPr/>
            <p:nvPr/>
          </p:nvSpPr>
          <p:spPr>
            <a:xfrm>
              <a:off x="7258833"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AE67B7B3-C699-7281-8DD0-74D6DCB8AE7B}"/>
                </a:ext>
              </a:extLst>
            </p:cNvPr>
            <p:cNvSpPr/>
            <p:nvPr/>
          </p:nvSpPr>
          <p:spPr>
            <a:xfrm>
              <a:off x="7505699"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16CE8E80-7C85-63CD-BDC7-9586C62D1EC0}"/>
                </a:ext>
              </a:extLst>
            </p:cNvPr>
            <p:cNvSpPr/>
            <p:nvPr/>
          </p:nvSpPr>
          <p:spPr>
            <a:xfrm>
              <a:off x="7749957"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Rounded Corners 103">
            <a:extLst>
              <a:ext uri="{FF2B5EF4-FFF2-40B4-BE49-F238E27FC236}">
                <a16:creationId xmlns:a16="http://schemas.microsoft.com/office/drawing/2014/main" id="{D4343543-C635-4262-982B-42C5F018F9AE}"/>
              </a:ext>
            </a:extLst>
          </p:cNvPr>
          <p:cNvSpPr/>
          <p:nvPr/>
        </p:nvSpPr>
        <p:spPr>
          <a:xfrm>
            <a:off x="3569504" y="1276475"/>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sp>
        <p:nvSpPr>
          <p:cNvPr id="132" name="TextBox 131">
            <a:extLst>
              <a:ext uri="{FF2B5EF4-FFF2-40B4-BE49-F238E27FC236}">
                <a16:creationId xmlns:a16="http://schemas.microsoft.com/office/drawing/2014/main" id="{952DE949-2D49-313D-B473-B58C3EE7EC56}"/>
              </a:ext>
            </a:extLst>
          </p:cNvPr>
          <p:cNvSpPr txBox="1"/>
          <p:nvPr/>
        </p:nvSpPr>
        <p:spPr>
          <a:xfrm>
            <a:off x="7150962" y="1872451"/>
            <a:ext cx="857927" cy="369332"/>
          </a:xfrm>
          <a:prstGeom prst="rect">
            <a:avLst/>
          </a:prstGeom>
          <a:noFill/>
        </p:spPr>
        <p:txBody>
          <a:bodyPr wrap="none" rtlCol="0">
            <a:spAutoFit/>
          </a:bodyPr>
          <a:lstStyle/>
          <a:p>
            <a:r>
              <a:rPr lang="en-US" dirty="0">
                <a:latin typeface="Berlin Sans FB Demi" panose="020E0802020502020306" pitchFamily="34" charset="0"/>
              </a:rPr>
              <a:t>Queue</a:t>
            </a:r>
          </a:p>
        </p:txBody>
      </p:sp>
      <p:sp>
        <p:nvSpPr>
          <p:cNvPr id="135" name="TextBox 134">
            <a:extLst>
              <a:ext uri="{FF2B5EF4-FFF2-40B4-BE49-F238E27FC236}">
                <a16:creationId xmlns:a16="http://schemas.microsoft.com/office/drawing/2014/main" id="{69F2EB2C-D9D8-F76F-F732-21E59E952D41}"/>
              </a:ext>
            </a:extLst>
          </p:cNvPr>
          <p:cNvSpPr txBox="1"/>
          <p:nvPr/>
        </p:nvSpPr>
        <p:spPr>
          <a:xfrm>
            <a:off x="3564700" y="2287681"/>
            <a:ext cx="1556836" cy="369332"/>
          </a:xfrm>
          <a:prstGeom prst="rect">
            <a:avLst/>
          </a:prstGeom>
          <a:noFill/>
        </p:spPr>
        <p:txBody>
          <a:bodyPr wrap="none" rtlCol="0">
            <a:spAutoFit/>
          </a:bodyPr>
          <a:lstStyle/>
          <a:p>
            <a:r>
              <a:rPr lang="en-US" dirty="0">
                <a:latin typeface="Berlin Sans FB Demi" panose="020E0802020502020306" pitchFamily="34" charset="0"/>
              </a:rPr>
              <a:t>Virtual Host 1</a:t>
            </a:r>
          </a:p>
        </p:txBody>
      </p:sp>
      <p:cxnSp>
        <p:nvCxnSpPr>
          <p:cNvPr id="138" name="Straight Arrow Connector 137">
            <a:extLst>
              <a:ext uri="{FF2B5EF4-FFF2-40B4-BE49-F238E27FC236}">
                <a16:creationId xmlns:a16="http://schemas.microsoft.com/office/drawing/2014/main" id="{8E9B15CC-2593-1BF4-458D-8CD2167333EA}"/>
              </a:ext>
            </a:extLst>
          </p:cNvPr>
          <p:cNvCxnSpPr>
            <a:stCxn id="104" idx="3"/>
            <a:endCxn id="94" idx="1"/>
          </p:cNvCxnSpPr>
          <p:nvPr/>
        </p:nvCxnSpPr>
        <p:spPr>
          <a:xfrm>
            <a:off x="5149871" y="1606326"/>
            <a:ext cx="1670036" cy="0"/>
          </a:xfrm>
          <a:prstGeom prst="straightConnector1">
            <a:avLst/>
          </a:prstGeom>
          <a:ln w="28575">
            <a:prstDash val="sysDot"/>
            <a:headEnd type="triangle"/>
            <a:tailEnd type="triangle"/>
          </a:ln>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1C043044-A19B-ED6A-500A-BEFA1439A23D}"/>
              </a:ext>
            </a:extLst>
          </p:cNvPr>
          <p:cNvSpPr txBox="1"/>
          <p:nvPr/>
        </p:nvSpPr>
        <p:spPr>
          <a:xfrm>
            <a:off x="5469826" y="1673496"/>
            <a:ext cx="990977" cy="369332"/>
          </a:xfrm>
          <a:prstGeom prst="rect">
            <a:avLst/>
          </a:prstGeom>
          <a:noFill/>
        </p:spPr>
        <p:txBody>
          <a:bodyPr wrap="none" rtlCol="0">
            <a:spAutoFit/>
          </a:bodyPr>
          <a:lstStyle/>
          <a:p>
            <a:r>
              <a:rPr lang="en-US" dirty="0">
                <a:latin typeface="Berlin Sans FB Demi" panose="020E0802020502020306" pitchFamily="34" charset="0"/>
              </a:rPr>
              <a:t>Binding</a:t>
            </a:r>
          </a:p>
        </p:txBody>
      </p:sp>
      <p:cxnSp>
        <p:nvCxnSpPr>
          <p:cNvPr id="141" name="Straight Arrow Connector 140">
            <a:extLst>
              <a:ext uri="{FF2B5EF4-FFF2-40B4-BE49-F238E27FC236}">
                <a16:creationId xmlns:a16="http://schemas.microsoft.com/office/drawing/2014/main" id="{2F8BDC56-9B4C-7AB7-D49E-58D8E69DD7ED}"/>
              </a:ext>
            </a:extLst>
          </p:cNvPr>
          <p:cNvCxnSpPr>
            <a:stCxn id="48" idx="3"/>
            <a:endCxn id="104" idx="1"/>
          </p:cNvCxnSpPr>
          <p:nvPr/>
        </p:nvCxnSpPr>
        <p:spPr>
          <a:xfrm flipV="1">
            <a:off x="1699828" y="1606326"/>
            <a:ext cx="1869676" cy="435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11AE682-7AB7-50B7-D5B9-8F47F8E0466F}"/>
              </a:ext>
            </a:extLst>
          </p:cNvPr>
          <p:cNvCxnSpPr>
            <a:cxnSpLocks/>
            <a:stCxn id="94" idx="3"/>
            <a:endCxn id="57" idx="1"/>
          </p:cNvCxnSpPr>
          <p:nvPr/>
        </p:nvCxnSpPr>
        <p:spPr>
          <a:xfrm>
            <a:off x="8400274" y="1606326"/>
            <a:ext cx="2024050" cy="2608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11B6C1F5-74E0-9E40-BB9D-E273E11BEDC2}"/>
              </a:ext>
            </a:extLst>
          </p:cNvPr>
          <p:cNvSpPr/>
          <p:nvPr/>
        </p:nvSpPr>
        <p:spPr>
          <a:xfrm>
            <a:off x="3280777" y="2821477"/>
            <a:ext cx="5562084" cy="1634034"/>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F5268C00-5DAB-8279-A007-FE315029EFC2}"/>
              </a:ext>
            </a:extLst>
          </p:cNvPr>
          <p:cNvGrpSpPr/>
          <p:nvPr/>
        </p:nvGrpSpPr>
        <p:grpSpPr>
          <a:xfrm>
            <a:off x="6819907" y="3039120"/>
            <a:ext cx="1580367" cy="659702"/>
            <a:chOff x="6904973" y="2110636"/>
            <a:chExt cx="1580367" cy="659702"/>
          </a:xfrm>
        </p:grpSpPr>
        <p:sp>
          <p:nvSpPr>
            <p:cNvPr id="5" name="Rectangle: Rounded Corners 4">
              <a:extLst>
                <a:ext uri="{FF2B5EF4-FFF2-40B4-BE49-F238E27FC236}">
                  <a16:creationId xmlns:a16="http://schemas.microsoft.com/office/drawing/2014/main" id="{37A1ADF9-FA1B-4AD1-A9B3-08BC929A7B7A}"/>
                </a:ext>
              </a:extLst>
            </p:cNvPr>
            <p:cNvSpPr/>
            <p:nvPr/>
          </p:nvSpPr>
          <p:spPr>
            <a:xfrm>
              <a:off x="6904973" y="2110636"/>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46771755-96B7-4F7D-E49E-7A5D7E89C91A}"/>
                </a:ext>
              </a:extLst>
            </p:cNvPr>
            <p:cNvSpPr/>
            <p:nvPr/>
          </p:nvSpPr>
          <p:spPr>
            <a:xfrm>
              <a:off x="7014575"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54B82C6-7F7D-3457-DA8D-07B5D5BCD7DE}"/>
                </a:ext>
              </a:extLst>
            </p:cNvPr>
            <p:cNvSpPr/>
            <p:nvPr/>
          </p:nvSpPr>
          <p:spPr>
            <a:xfrm>
              <a:off x="7258833"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7A30E7-E32F-27E8-2965-9E6DAB61E1A5}"/>
                </a:ext>
              </a:extLst>
            </p:cNvPr>
            <p:cNvSpPr/>
            <p:nvPr/>
          </p:nvSpPr>
          <p:spPr>
            <a:xfrm>
              <a:off x="7505699"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FCBB145-0ED5-5C21-4CC4-D5308E465FA1}"/>
                </a:ext>
              </a:extLst>
            </p:cNvPr>
            <p:cNvSpPr/>
            <p:nvPr/>
          </p:nvSpPr>
          <p:spPr>
            <a:xfrm>
              <a:off x="7749957"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Rounded Corners 10">
            <a:extLst>
              <a:ext uri="{FF2B5EF4-FFF2-40B4-BE49-F238E27FC236}">
                <a16:creationId xmlns:a16="http://schemas.microsoft.com/office/drawing/2014/main" id="{2365DC0D-45DC-9FB4-2F42-EE66DAECF308}"/>
              </a:ext>
            </a:extLst>
          </p:cNvPr>
          <p:cNvSpPr/>
          <p:nvPr/>
        </p:nvSpPr>
        <p:spPr>
          <a:xfrm>
            <a:off x="3569504" y="3039120"/>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sp>
        <p:nvSpPr>
          <p:cNvPr id="12" name="TextBox 11">
            <a:extLst>
              <a:ext uri="{FF2B5EF4-FFF2-40B4-BE49-F238E27FC236}">
                <a16:creationId xmlns:a16="http://schemas.microsoft.com/office/drawing/2014/main" id="{80592C47-F7D8-9792-E216-DF3F5115D606}"/>
              </a:ext>
            </a:extLst>
          </p:cNvPr>
          <p:cNvSpPr txBox="1"/>
          <p:nvPr/>
        </p:nvSpPr>
        <p:spPr>
          <a:xfrm>
            <a:off x="7150962" y="3635096"/>
            <a:ext cx="857927" cy="369332"/>
          </a:xfrm>
          <a:prstGeom prst="rect">
            <a:avLst/>
          </a:prstGeom>
          <a:noFill/>
        </p:spPr>
        <p:txBody>
          <a:bodyPr wrap="none" rtlCol="0">
            <a:spAutoFit/>
          </a:bodyPr>
          <a:lstStyle/>
          <a:p>
            <a:r>
              <a:rPr lang="en-US" dirty="0">
                <a:latin typeface="Berlin Sans FB Demi" panose="020E0802020502020306" pitchFamily="34" charset="0"/>
              </a:rPr>
              <a:t>Queue</a:t>
            </a:r>
          </a:p>
        </p:txBody>
      </p:sp>
      <p:sp>
        <p:nvSpPr>
          <p:cNvPr id="13" name="TextBox 12">
            <a:extLst>
              <a:ext uri="{FF2B5EF4-FFF2-40B4-BE49-F238E27FC236}">
                <a16:creationId xmlns:a16="http://schemas.microsoft.com/office/drawing/2014/main" id="{55289A71-D10C-457D-C4A8-F96909646F68}"/>
              </a:ext>
            </a:extLst>
          </p:cNvPr>
          <p:cNvSpPr txBox="1"/>
          <p:nvPr/>
        </p:nvSpPr>
        <p:spPr>
          <a:xfrm>
            <a:off x="3564700" y="4050326"/>
            <a:ext cx="1601721" cy="369332"/>
          </a:xfrm>
          <a:prstGeom prst="rect">
            <a:avLst/>
          </a:prstGeom>
          <a:noFill/>
        </p:spPr>
        <p:txBody>
          <a:bodyPr wrap="none" rtlCol="0">
            <a:spAutoFit/>
          </a:bodyPr>
          <a:lstStyle/>
          <a:p>
            <a:r>
              <a:rPr lang="en-US" dirty="0">
                <a:latin typeface="Berlin Sans FB Demi" panose="020E0802020502020306" pitchFamily="34" charset="0"/>
              </a:rPr>
              <a:t>Virtual Host 2</a:t>
            </a:r>
          </a:p>
        </p:txBody>
      </p:sp>
      <p:cxnSp>
        <p:nvCxnSpPr>
          <p:cNvPr id="14" name="Straight Arrow Connector 13">
            <a:extLst>
              <a:ext uri="{FF2B5EF4-FFF2-40B4-BE49-F238E27FC236}">
                <a16:creationId xmlns:a16="http://schemas.microsoft.com/office/drawing/2014/main" id="{C957B060-37B5-52D8-4DDC-BA595C4FEAE0}"/>
              </a:ext>
            </a:extLst>
          </p:cNvPr>
          <p:cNvCxnSpPr>
            <a:stCxn id="11" idx="3"/>
            <a:endCxn id="5" idx="1"/>
          </p:cNvCxnSpPr>
          <p:nvPr/>
        </p:nvCxnSpPr>
        <p:spPr>
          <a:xfrm>
            <a:off x="5149871" y="3368971"/>
            <a:ext cx="1670036" cy="0"/>
          </a:xfrm>
          <a:prstGeom prst="straightConnector1">
            <a:avLst/>
          </a:prstGeom>
          <a:ln w="28575">
            <a:prstDash val="sysDot"/>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E2CB3E2-546F-B72F-26B5-07D94BBBB267}"/>
              </a:ext>
            </a:extLst>
          </p:cNvPr>
          <p:cNvSpPr txBox="1"/>
          <p:nvPr/>
        </p:nvSpPr>
        <p:spPr>
          <a:xfrm>
            <a:off x="5469826" y="3436141"/>
            <a:ext cx="990977" cy="369332"/>
          </a:xfrm>
          <a:prstGeom prst="rect">
            <a:avLst/>
          </a:prstGeom>
          <a:noFill/>
        </p:spPr>
        <p:txBody>
          <a:bodyPr wrap="none" rtlCol="0">
            <a:spAutoFit/>
          </a:bodyPr>
          <a:lstStyle/>
          <a:p>
            <a:r>
              <a:rPr lang="en-US" dirty="0">
                <a:latin typeface="Berlin Sans FB Demi" panose="020E0802020502020306" pitchFamily="34" charset="0"/>
              </a:rPr>
              <a:t>Binding</a:t>
            </a:r>
          </a:p>
        </p:txBody>
      </p:sp>
      <p:grpSp>
        <p:nvGrpSpPr>
          <p:cNvPr id="16" name="Group 15">
            <a:extLst>
              <a:ext uri="{FF2B5EF4-FFF2-40B4-BE49-F238E27FC236}">
                <a16:creationId xmlns:a16="http://schemas.microsoft.com/office/drawing/2014/main" id="{9CE82CF7-2FB0-C974-3C5A-E71C40CB3169}"/>
              </a:ext>
            </a:extLst>
          </p:cNvPr>
          <p:cNvGrpSpPr/>
          <p:nvPr/>
        </p:nvGrpSpPr>
        <p:grpSpPr>
          <a:xfrm>
            <a:off x="136161" y="2970491"/>
            <a:ext cx="1563667" cy="864295"/>
            <a:chOff x="212941" y="1999803"/>
            <a:chExt cx="1563667" cy="864295"/>
          </a:xfrm>
        </p:grpSpPr>
        <p:sp>
          <p:nvSpPr>
            <p:cNvPr id="17" name="Rectangle: Rounded Corners 16">
              <a:extLst>
                <a:ext uri="{FF2B5EF4-FFF2-40B4-BE49-F238E27FC236}">
                  <a16:creationId xmlns:a16="http://schemas.microsoft.com/office/drawing/2014/main" id="{C6B2AEDF-281E-D0BC-5120-5F41F88629F3}"/>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C63E9BC3-DBB9-0A72-2C6E-BD20694E4D4B}"/>
                </a:ext>
              </a:extLst>
            </p:cNvPr>
            <p:cNvSpPr txBox="1"/>
            <p:nvPr/>
          </p:nvSpPr>
          <p:spPr>
            <a:xfrm>
              <a:off x="330239" y="2242930"/>
              <a:ext cx="1336767" cy="369332"/>
            </a:xfrm>
            <a:prstGeom prst="rect">
              <a:avLst/>
            </a:prstGeom>
            <a:noFill/>
          </p:spPr>
          <p:txBody>
            <a:bodyPr wrap="square" rtlCol="0">
              <a:spAutoFit/>
            </a:bodyPr>
            <a:lstStyle/>
            <a:p>
              <a:r>
                <a:rPr lang="en-US" dirty="0">
                  <a:latin typeface="Berlin Sans FB Demi" panose="020E0802020502020306" pitchFamily="34" charset="0"/>
                </a:rPr>
                <a:t>Producer 2 </a:t>
              </a:r>
            </a:p>
          </p:txBody>
        </p:sp>
      </p:grpSp>
      <p:grpSp>
        <p:nvGrpSpPr>
          <p:cNvPr id="19" name="Group 18">
            <a:extLst>
              <a:ext uri="{FF2B5EF4-FFF2-40B4-BE49-F238E27FC236}">
                <a16:creationId xmlns:a16="http://schemas.microsoft.com/office/drawing/2014/main" id="{F66742AD-F318-C16A-C92E-F52447DFCB5C}"/>
              </a:ext>
            </a:extLst>
          </p:cNvPr>
          <p:cNvGrpSpPr/>
          <p:nvPr/>
        </p:nvGrpSpPr>
        <p:grpSpPr>
          <a:xfrm>
            <a:off x="10424324" y="2992219"/>
            <a:ext cx="1563667" cy="864295"/>
            <a:chOff x="10349223" y="1285199"/>
            <a:chExt cx="1563667" cy="864295"/>
          </a:xfrm>
        </p:grpSpPr>
        <p:sp>
          <p:nvSpPr>
            <p:cNvPr id="20" name="Rectangle: Rounded Corners 19">
              <a:extLst>
                <a:ext uri="{FF2B5EF4-FFF2-40B4-BE49-F238E27FC236}">
                  <a16:creationId xmlns:a16="http://schemas.microsoft.com/office/drawing/2014/main" id="{303D1BB9-351C-29DD-08EB-76DAB000B515}"/>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E42F03F-F616-2EA8-AED3-B6C072BD50B4}"/>
                </a:ext>
              </a:extLst>
            </p:cNvPr>
            <p:cNvSpPr txBox="1"/>
            <p:nvPr/>
          </p:nvSpPr>
          <p:spPr>
            <a:xfrm>
              <a:off x="10528968" y="1523664"/>
              <a:ext cx="1380506" cy="369332"/>
            </a:xfrm>
            <a:prstGeom prst="rect">
              <a:avLst/>
            </a:prstGeom>
            <a:noFill/>
          </p:spPr>
          <p:txBody>
            <a:bodyPr wrap="none" rtlCol="0">
              <a:spAutoFit/>
            </a:bodyPr>
            <a:lstStyle/>
            <a:p>
              <a:r>
                <a:rPr lang="en-US" dirty="0">
                  <a:latin typeface="Berlin Sans FB Demi" panose="020E0802020502020306" pitchFamily="34" charset="0"/>
                </a:rPr>
                <a:t>Consumer 2</a:t>
              </a:r>
            </a:p>
          </p:txBody>
        </p:sp>
      </p:grpSp>
      <p:cxnSp>
        <p:nvCxnSpPr>
          <p:cNvPr id="22" name="Straight Arrow Connector 21">
            <a:extLst>
              <a:ext uri="{FF2B5EF4-FFF2-40B4-BE49-F238E27FC236}">
                <a16:creationId xmlns:a16="http://schemas.microsoft.com/office/drawing/2014/main" id="{05E7FF3E-EE10-6E44-3790-CA373CD796D6}"/>
              </a:ext>
            </a:extLst>
          </p:cNvPr>
          <p:cNvCxnSpPr>
            <a:stCxn id="17" idx="3"/>
          </p:cNvCxnSpPr>
          <p:nvPr/>
        </p:nvCxnSpPr>
        <p:spPr>
          <a:xfrm flipV="1">
            <a:off x="1699828" y="3398284"/>
            <a:ext cx="1869676" cy="435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F89715E-8F1F-36F5-F0A3-75A9967A0FD7}"/>
              </a:ext>
            </a:extLst>
          </p:cNvPr>
          <p:cNvCxnSpPr>
            <a:cxnSpLocks/>
            <a:endCxn id="20" idx="1"/>
          </p:cNvCxnSpPr>
          <p:nvPr/>
        </p:nvCxnSpPr>
        <p:spPr>
          <a:xfrm>
            <a:off x="8400274" y="3398284"/>
            <a:ext cx="2024050" cy="2608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BD017CF-4AAB-B260-5A4B-97CD65FD61AE}"/>
              </a:ext>
            </a:extLst>
          </p:cNvPr>
          <p:cNvSpPr txBox="1"/>
          <p:nvPr/>
        </p:nvSpPr>
        <p:spPr>
          <a:xfrm>
            <a:off x="2591400" y="4842353"/>
            <a:ext cx="7738805" cy="1323439"/>
          </a:xfrm>
          <a:prstGeom prst="rect">
            <a:avLst/>
          </a:prstGeom>
          <a:noFill/>
        </p:spPr>
        <p:txBody>
          <a:bodyPr wrap="square" rtlCol="0">
            <a:spAutoFit/>
          </a:bodyPr>
          <a:lstStyle/>
          <a:p>
            <a:r>
              <a:rPr lang="en-US" sz="1600" dirty="0">
                <a:latin typeface="Berlin Sans FB Demi" panose="020E0802020502020306" pitchFamily="34" charset="0"/>
              </a:rPr>
              <a:t>Virtual Host:</a:t>
            </a:r>
          </a:p>
          <a:p>
            <a:endParaRPr lang="en-US" sz="1600" dirty="0">
              <a:latin typeface="Berlin Sans FB Demi" panose="020E0802020502020306" pitchFamily="34" charset="0"/>
            </a:endParaRPr>
          </a:p>
          <a:p>
            <a:r>
              <a:rPr lang="en-US" sz="1600" dirty="0">
                <a:latin typeface="Berlin Sans FB Demi" panose="020E0802020502020306" pitchFamily="34" charset="0"/>
              </a:rPr>
              <a:t>A logical grouping or namespace that provides isolation within the broker</a:t>
            </a:r>
          </a:p>
          <a:p>
            <a:endParaRPr lang="en-US" sz="1600" dirty="0">
              <a:latin typeface="Berlin Sans FB Demi" panose="020E0802020502020306" pitchFamily="34" charset="0"/>
            </a:endParaRPr>
          </a:p>
          <a:p>
            <a:r>
              <a:rPr lang="en-US" sz="1600" dirty="0">
                <a:latin typeface="Berlin Sans FB Demi" panose="020E0802020502020306" pitchFamily="34" charset="0"/>
              </a:rPr>
              <a:t>Each virtual host has its own exchanges, queues, bindings, users and permissions</a:t>
            </a:r>
          </a:p>
        </p:txBody>
      </p:sp>
    </p:spTree>
    <p:extLst>
      <p:ext uri="{BB962C8B-B14F-4D97-AF65-F5344CB8AC3E}">
        <p14:creationId xmlns:p14="http://schemas.microsoft.com/office/powerpoint/2010/main" val="113610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D01761-FF55-7AB9-94C6-F00A38D7AFE8}"/>
              </a:ext>
            </a:extLst>
          </p:cNvPr>
          <p:cNvSpPr txBox="1"/>
          <p:nvPr/>
        </p:nvSpPr>
        <p:spPr>
          <a:xfrm>
            <a:off x="198835" y="364720"/>
            <a:ext cx="4939173" cy="584775"/>
          </a:xfrm>
          <a:prstGeom prst="rect">
            <a:avLst/>
          </a:prstGeom>
          <a:noFill/>
        </p:spPr>
        <p:txBody>
          <a:bodyPr wrap="none" rtlCol="0">
            <a:spAutoFit/>
          </a:bodyPr>
          <a:lstStyle/>
          <a:p>
            <a:r>
              <a:rPr lang="en-US" sz="3200" dirty="0">
                <a:latin typeface="Berlin Sans FB Demi" panose="020E0802020502020306" pitchFamily="34" charset="0"/>
              </a:rPr>
              <a:t>Connections and Channels</a:t>
            </a:r>
          </a:p>
        </p:txBody>
      </p:sp>
      <p:grpSp>
        <p:nvGrpSpPr>
          <p:cNvPr id="46" name="Group 45">
            <a:extLst>
              <a:ext uri="{FF2B5EF4-FFF2-40B4-BE49-F238E27FC236}">
                <a16:creationId xmlns:a16="http://schemas.microsoft.com/office/drawing/2014/main" id="{2BF3610F-143F-C7FE-7A88-2420F6BA51D1}"/>
              </a:ext>
            </a:extLst>
          </p:cNvPr>
          <p:cNvGrpSpPr/>
          <p:nvPr/>
        </p:nvGrpSpPr>
        <p:grpSpPr>
          <a:xfrm>
            <a:off x="136161" y="1765762"/>
            <a:ext cx="1563667" cy="864295"/>
            <a:chOff x="212941" y="1999803"/>
            <a:chExt cx="1563667" cy="864295"/>
          </a:xfrm>
        </p:grpSpPr>
        <p:sp>
          <p:nvSpPr>
            <p:cNvPr id="48" name="Rectangle: Rounded Corners 47">
              <a:extLst>
                <a:ext uri="{FF2B5EF4-FFF2-40B4-BE49-F238E27FC236}">
                  <a16:creationId xmlns:a16="http://schemas.microsoft.com/office/drawing/2014/main" id="{386616B5-E5F8-B8AD-D846-317BBF2EEDF8}"/>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86DA591-53B9-E1BD-BDA9-6CB4EEB2775A}"/>
                </a:ext>
              </a:extLst>
            </p:cNvPr>
            <p:cNvSpPr txBox="1"/>
            <p:nvPr/>
          </p:nvSpPr>
          <p:spPr>
            <a:xfrm>
              <a:off x="439841" y="2247284"/>
              <a:ext cx="1109865" cy="369332"/>
            </a:xfrm>
            <a:prstGeom prst="rect">
              <a:avLst/>
            </a:prstGeom>
            <a:noFill/>
          </p:spPr>
          <p:txBody>
            <a:bodyPr wrap="square" rtlCol="0">
              <a:spAutoFit/>
            </a:bodyPr>
            <a:lstStyle/>
            <a:p>
              <a:r>
                <a:rPr lang="en-US" dirty="0">
                  <a:latin typeface="Berlin Sans FB Demi" panose="020E0802020502020306" pitchFamily="34" charset="0"/>
                </a:rPr>
                <a:t>Producer </a:t>
              </a:r>
            </a:p>
          </p:txBody>
        </p:sp>
      </p:grpSp>
      <p:sp>
        <p:nvSpPr>
          <p:cNvPr id="52" name="Rectangle: Rounded Corners 51">
            <a:extLst>
              <a:ext uri="{FF2B5EF4-FFF2-40B4-BE49-F238E27FC236}">
                <a16:creationId xmlns:a16="http://schemas.microsoft.com/office/drawing/2014/main" id="{C0F8DFD8-E56B-668A-248D-14559A4C2D14}"/>
              </a:ext>
            </a:extLst>
          </p:cNvPr>
          <p:cNvSpPr/>
          <p:nvPr/>
        </p:nvSpPr>
        <p:spPr>
          <a:xfrm>
            <a:off x="3064701" y="1493241"/>
            <a:ext cx="6062597" cy="1935760"/>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DED14AD7-6ADD-6A7E-D755-CA65C2246944}"/>
              </a:ext>
            </a:extLst>
          </p:cNvPr>
          <p:cNvGrpSpPr/>
          <p:nvPr/>
        </p:nvGrpSpPr>
        <p:grpSpPr>
          <a:xfrm>
            <a:off x="10424324" y="1787490"/>
            <a:ext cx="1563667" cy="864295"/>
            <a:chOff x="10349223" y="1285199"/>
            <a:chExt cx="1563667" cy="864295"/>
          </a:xfrm>
        </p:grpSpPr>
        <p:sp>
          <p:nvSpPr>
            <p:cNvPr id="57" name="Rectangle: Rounded Corners 56">
              <a:extLst>
                <a:ext uri="{FF2B5EF4-FFF2-40B4-BE49-F238E27FC236}">
                  <a16:creationId xmlns:a16="http://schemas.microsoft.com/office/drawing/2014/main" id="{C9462A3B-A932-7B0D-A6F4-4D3726CEB477}"/>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F34EF3E-A49F-9447-8122-295D7AA4412F}"/>
                </a:ext>
              </a:extLst>
            </p:cNvPr>
            <p:cNvSpPr txBox="1"/>
            <p:nvPr/>
          </p:nvSpPr>
          <p:spPr>
            <a:xfrm>
              <a:off x="10528968" y="1523664"/>
              <a:ext cx="1204176" cy="369332"/>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64" name="Rectangle: Rounded Corners 63">
            <a:extLst>
              <a:ext uri="{FF2B5EF4-FFF2-40B4-BE49-F238E27FC236}">
                <a16:creationId xmlns:a16="http://schemas.microsoft.com/office/drawing/2014/main" id="{084EA373-335C-6913-99D6-C54071D6755C}"/>
              </a:ext>
            </a:extLst>
          </p:cNvPr>
          <p:cNvSpPr/>
          <p:nvPr/>
        </p:nvSpPr>
        <p:spPr>
          <a:xfrm>
            <a:off x="554571" y="4486259"/>
            <a:ext cx="1769654" cy="1658910"/>
          </a:xfrm>
          <a:prstGeom prst="roundRect">
            <a:avLst>
              <a:gd name="adj" fmla="val 4342"/>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Rounded Corners 67">
            <a:extLst>
              <a:ext uri="{FF2B5EF4-FFF2-40B4-BE49-F238E27FC236}">
                <a16:creationId xmlns:a16="http://schemas.microsoft.com/office/drawing/2014/main" id="{62CD4857-BFBC-9198-41C3-1E2D99EB4BD9}"/>
              </a:ext>
            </a:extLst>
          </p:cNvPr>
          <p:cNvSpPr/>
          <p:nvPr/>
        </p:nvSpPr>
        <p:spPr>
          <a:xfrm>
            <a:off x="657326" y="4654186"/>
            <a:ext cx="1564144" cy="38204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Rounded Corners 69">
            <a:extLst>
              <a:ext uri="{FF2B5EF4-FFF2-40B4-BE49-F238E27FC236}">
                <a16:creationId xmlns:a16="http://schemas.microsoft.com/office/drawing/2014/main" id="{64BD975D-98D1-773D-CF4F-268EA59777CD}"/>
              </a:ext>
            </a:extLst>
          </p:cNvPr>
          <p:cNvSpPr/>
          <p:nvPr/>
        </p:nvSpPr>
        <p:spPr>
          <a:xfrm>
            <a:off x="657326" y="5107798"/>
            <a:ext cx="1564144" cy="38204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6C10C05E-FC74-B847-8CAB-65D55AEEAAF3}"/>
              </a:ext>
            </a:extLst>
          </p:cNvPr>
          <p:cNvSpPr/>
          <p:nvPr/>
        </p:nvSpPr>
        <p:spPr>
          <a:xfrm>
            <a:off x="657326" y="5596141"/>
            <a:ext cx="1564144" cy="38204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B66DD2E7-3CFA-B7E1-22CA-34339FB41F36}"/>
              </a:ext>
            </a:extLst>
          </p:cNvPr>
          <p:cNvSpPr/>
          <p:nvPr/>
        </p:nvSpPr>
        <p:spPr>
          <a:xfrm>
            <a:off x="9796049" y="4575168"/>
            <a:ext cx="1769654" cy="1658910"/>
          </a:xfrm>
          <a:prstGeom prst="roundRect">
            <a:avLst>
              <a:gd name="adj" fmla="val 4342"/>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Rounded Corners 77">
            <a:extLst>
              <a:ext uri="{FF2B5EF4-FFF2-40B4-BE49-F238E27FC236}">
                <a16:creationId xmlns:a16="http://schemas.microsoft.com/office/drawing/2014/main" id="{B6D00494-0003-ADF3-1FB2-163ADD5CE19C}"/>
              </a:ext>
            </a:extLst>
          </p:cNvPr>
          <p:cNvSpPr/>
          <p:nvPr/>
        </p:nvSpPr>
        <p:spPr>
          <a:xfrm>
            <a:off x="9898804" y="4743095"/>
            <a:ext cx="1564144" cy="38204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5D08C36B-32DC-15AD-1A28-2C4F04876EAD}"/>
              </a:ext>
            </a:extLst>
          </p:cNvPr>
          <p:cNvSpPr/>
          <p:nvPr/>
        </p:nvSpPr>
        <p:spPr>
          <a:xfrm>
            <a:off x="9898804" y="5196707"/>
            <a:ext cx="1564144" cy="38204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Rounded Corners 81">
            <a:extLst>
              <a:ext uri="{FF2B5EF4-FFF2-40B4-BE49-F238E27FC236}">
                <a16:creationId xmlns:a16="http://schemas.microsoft.com/office/drawing/2014/main" id="{F6092582-DC00-DBC4-4C02-FCEB77E6410B}"/>
              </a:ext>
            </a:extLst>
          </p:cNvPr>
          <p:cNvSpPr/>
          <p:nvPr/>
        </p:nvSpPr>
        <p:spPr>
          <a:xfrm>
            <a:off x="9898804" y="5685050"/>
            <a:ext cx="1564144" cy="38204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B2ECF235-6C7C-A3F2-B371-9DB8225803FB}"/>
              </a:ext>
            </a:extLst>
          </p:cNvPr>
          <p:cNvSpPr/>
          <p:nvPr/>
        </p:nvSpPr>
        <p:spPr>
          <a:xfrm>
            <a:off x="3280777" y="1646061"/>
            <a:ext cx="5562084" cy="1634034"/>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58498C44-1174-8199-57D6-566D852A60C3}"/>
              </a:ext>
            </a:extLst>
          </p:cNvPr>
          <p:cNvGrpSpPr/>
          <p:nvPr/>
        </p:nvGrpSpPr>
        <p:grpSpPr>
          <a:xfrm>
            <a:off x="6819907" y="1863704"/>
            <a:ext cx="1580367" cy="659702"/>
            <a:chOff x="6904973" y="2110636"/>
            <a:chExt cx="1580367" cy="659702"/>
          </a:xfrm>
        </p:grpSpPr>
        <p:sp>
          <p:nvSpPr>
            <p:cNvPr id="94" name="Rectangle: Rounded Corners 93">
              <a:extLst>
                <a:ext uri="{FF2B5EF4-FFF2-40B4-BE49-F238E27FC236}">
                  <a16:creationId xmlns:a16="http://schemas.microsoft.com/office/drawing/2014/main" id="{6924A943-87DD-138F-7B0B-AA21D976664E}"/>
                </a:ext>
              </a:extLst>
            </p:cNvPr>
            <p:cNvSpPr/>
            <p:nvPr/>
          </p:nvSpPr>
          <p:spPr>
            <a:xfrm>
              <a:off x="6904973" y="2110636"/>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Rounded Corners 94">
              <a:extLst>
                <a:ext uri="{FF2B5EF4-FFF2-40B4-BE49-F238E27FC236}">
                  <a16:creationId xmlns:a16="http://schemas.microsoft.com/office/drawing/2014/main" id="{0145EDB3-AE4C-69C7-A35F-8FD7C8488E16}"/>
                </a:ext>
              </a:extLst>
            </p:cNvPr>
            <p:cNvSpPr/>
            <p:nvPr/>
          </p:nvSpPr>
          <p:spPr>
            <a:xfrm>
              <a:off x="7014575"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Rounded Corners 98">
              <a:extLst>
                <a:ext uri="{FF2B5EF4-FFF2-40B4-BE49-F238E27FC236}">
                  <a16:creationId xmlns:a16="http://schemas.microsoft.com/office/drawing/2014/main" id="{84858B7B-0968-4DF4-7A5C-ECA8B9ED8C63}"/>
                </a:ext>
              </a:extLst>
            </p:cNvPr>
            <p:cNvSpPr/>
            <p:nvPr/>
          </p:nvSpPr>
          <p:spPr>
            <a:xfrm>
              <a:off x="7258833"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AE67B7B3-C699-7281-8DD0-74D6DCB8AE7B}"/>
                </a:ext>
              </a:extLst>
            </p:cNvPr>
            <p:cNvSpPr/>
            <p:nvPr/>
          </p:nvSpPr>
          <p:spPr>
            <a:xfrm>
              <a:off x="7505699"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16CE8E80-7C85-63CD-BDC7-9586C62D1EC0}"/>
                </a:ext>
              </a:extLst>
            </p:cNvPr>
            <p:cNvSpPr/>
            <p:nvPr/>
          </p:nvSpPr>
          <p:spPr>
            <a:xfrm>
              <a:off x="7749957"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Rounded Corners 103">
            <a:extLst>
              <a:ext uri="{FF2B5EF4-FFF2-40B4-BE49-F238E27FC236}">
                <a16:creationId xmlns:a16="http://schemas.microsoft.com/office/drawing/2014/main" id="{D4343543-C635-4262-982B-42C5F018F9AE}"/>
              </a:ext>
            </a:extLst>
          </p:cNvPr>
          <p:cNvSpPr/>
          <p:nvPr/>
        </p:nvSpPr>
        <p:spPr>
          <a:xfrm>
            <a:off x="3569504" y="1863704"/>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cxnSp>
        <p:nvCxnSpPr>
          <p:cNvPr id="106" name="Straight Connector 105">
            <a:extLst>
              <a:ext uri="{FF2B5EF4-FFF2-40B4-BE49-F238E27FC236}">
                <a16:creationId xmlns:a16="http://schemas.microsoft.com/office/drawing/2014/main" id="{9F687B50-2139-4030-9CDC-C8F1EC6F29F0}"/>
              </a:ext>
            </a:extLst>
          </p:cNvPr>
          <p:cNvCxnSpPr>
            <a:cxnSpLocks/>
            <a:endCxn id="64" idx="0"/>
          </p:cNvCxnSpPr>
          <p:nvPr/>
        </p:nvCxnSpPr>
        <p:spPr>
          <a:xfrm flipH="1">
            <a:off x="1439398" y="2283327"/>
            <a:ext cx="992865" cy="2202932"/>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66F6BCC-1E0F-E8B0-5E76-0A1075780A48}"/>
              </a:ext>
            </a:extLst>
          </p:cNvPr>
          <p:cNvCxnSpPr>
            <a:cxnSpLocks/>
            <a:endCxn id="73" idx="0"/>
          </p:cNvCxnSpPr>
          <p:nvPr/>
        </p:nvCxnSpPr>
        <p:spPr>
          <a:xfrm>
            <a:off x="9581401" y="2327534"/>
            <a:ext cx="1099475" cy="2247634"/>
          </a:xfrm>
          <a:prstGeom prst="line">
            <a:avLst/>
          </a:prstGeom>
        </p:spPr>
        <p:style>
          <a:lnRef idx="1">
            <a:schemeClr val="dk1"/>
          </a:lnRef>
          <a:fillRef idx="0">
            <a:schemeClr val="dk1"/>
          </a:fillRef>
          <a:effectRef idx="0">
            <a:schemeClr val="dk1"/>
          </a:effectRef>
          <a:fontRef idx="minor">
            <a:schemeClr val="tx1"/>
          </a:fontRef>
        </p:style>
      </p:cxnSp>
      <p:sp>
        <p:nvSpPr>
          <p:cNvPr id="116" name="TextBox 115">
            <a:extLst>
              <a:ext uri="{FF2B5EF4-FFF2-40B4-BE49-F238E27FC236}">
                <a16:creationId xmlns:a16="http://schemas.microsoft.com/office/drawing/2014/main" id="{8E7686B4-B528-146A-DA6F-B765AE7CF9B0}"/>
              </a:ext>
            </a:extLst>
          </p:cNvPr>
          <p:cNvSpPr txBox="1"/>
          <p:nvPr/>
        </p:nvSpPr>
        <p:spPr>
          <a:xfrm>
            <a:off x="774793" y="6128430"/>
            <a:ext cx="1329210" cy="369332"/>
          </a:xfrm>
          <a:prstGeom prst="rect">
            <a:avLst/>
          </a:prstGeom>
          <a:noFill/>
        </p:spPr>
        <p:txBody>
          <a:bodyPr wrap="none" rtlCol="0">
            <a:spAutoFit/>
          </a:bodyPr>
          <a:lstStyle/>
          <a:p>
            <a:r>
              <a:rPr lang="en-US" dirty="0">
                <a:latin typeface="Berlin Sans FB Demi" panose="020E0802020502020306" pitchFamily="34" charset="0"/>
              </a:rPr>
              <a:t>Connection</a:t>
            </a:r>
          </a:p>
        </p:txBody>
      </p:sp>
      <p:sp>
        <p:nvSpPr>
          <p:cNvPr id="117" name="TextBox 116">
            <a:extLst>
              <a:ext uri="{FF2B5EF4-FFF2-40B4-BE49-F238E27FC236}">
                <a16:creationId xmlns:a16="http://schemas.microsoft.com/office/drawing/2014/main" id="{3EFFD574-B2D2-DD6A-9C33-3619A8A4070E}"/>
              </a:ext>
            </a:extLst>
          </p:cNvPr>
          <p:cNvSpPr txBox="1"/>
          <p:nvPr/>
        </p:nvSpPr>
        <p:spPr>
          <a:xfrm>
            <a:off x="10011975" y="6185349"/>
            <a:ext cx="1329210" cy="369332"/>
          </a:xfrm>
          <a:prstGeom prst="rect">
            <a:avLst/>
          </a:prstGeom>
          <a:noFill/>
        </p:spPr>
        <p:txBody>
          <a:bodyPr wrap="none" rtlCol="0">
            <a:spAutoFit/>
          </a:bodyPr>
          <a:lstStyle/>
          <a:p>
            <a:r>
              <a:rPr lang="en-US" dirty="0">
                <a:latin typeface="Berlin Sans FB Demi" panose="020E0802020502020306" pitchFamily="34" charset="0"/>
              </a:rPr>
              <a:t>Connection</a:t>
            </a:r>
          </a:p>
        </p:txBody>
      </p:sp>
      <p:sp>
        <p:nvSpPr>
          <p:cNvPr id="122" name="TextBox 121">
            <a:extLst>
              <a:ext uri="{FF2B5EF4-FFF2-40B4-BE49-F238E27FC236}">
                <a16:creationId xmlns:a16="http://schemas.microsoft.com/office/drawing/2014/main" id="{DED71EA0-FAC9-68BA-4312-2D0C5D556224}"/>
              </a:ext>
            </a:extLst>
          </p:cNvPr>
          <p:cNvSpPr txBox="1"/>
          <p:nvPr/>
        </p:nvSpPr>
        <p:spPr>
          <a:xfrm>
            <a:off x="849943" y="5579189"/>
            <a:ext cx="1035861" cy="369332"/>
          </a:xfrm>
          <a:prstGeom prst="rect">
            <a:avLst/>
          </a:prstGeom>
          <a:noFill/>
        </p:spPr>
        <p:txBody>
          <a:bodyPr wrap="none" rtlCol="0">
            <a:spAutoFit/>
          </a:bodyPr>
          <a:lstStyle/>
          <a:p>
            <a:r>
              <a:rPr lang="en-US" dirty="0">
                <a:latin typeface="Berlin Sans FB Demi" panose="020E0802020502020306" pitchFamily="34" charset="0"/>
              </a:rPr>
              <a:t>Channel</a:t>
            </a:r>
          </a:p>
        </p:txBody>
      </p:sp>
      <p:sp>
        <p:nvSpPr>
          <p:cNvPr id="124" name="TextBox 123">
            <a:extLst>
              <a:ext uri="{FF2B5EF4-FFF2-40B4-BE49-F238E27FC236}">
                <a16:creationId xmlns:a16="http://schemas.microsoft.com/office/drawing/2014/main" id="{469AA20A-464D-B020-7762-A59C7C5935D8}"/>
              </a:ext>
            </a:extLst>
          </p:cNvPr>
          <p:cNvSpPr txBox="1"/>
          <p:nvPr/>
        </p:nvSpPr>
        <p:spPr>
          <a:xfrm>
            <a:off x="861022" y="4632167"/>
            <a:ext cx="1035861" cy="369332"/>
          </a:xfrm>
          <a:prstGeom prst="rect">
            <a:avLst/>
          </a:prstGeom>
          <a:noFill/>
        </p:spPr>
        <p:txBody>
          <a:bodyPr wrap="none" rtlCol="0">
            <a:spAutoFit/>
          </a:bodyPr>
          <a:lstStyle/>
          <a:p>
            <a:r>
              <a:rPr lang="en-US" dirty="0">
                <a:latin typeface="Berlin Sans FB Demi" panose="020E0802020502020306" pitchFamily="34" charset="0"/>
              </a:rPr>
              <a:t>Channel</a:t>
            </a:r>
          </a:p>
        </p:txBody>
      </p:sp>
      <p:sp>
        <p:nvSpPr>
          <p:cNvPr id="125" name="TextBox 124">
            <a:extLst>
              <a:ext uri="{FF2B5EF4-FFF2-40B4-BE49-F238E27FC236}">
                <a16:creationId xmlns:a16="http://schemas.microsoft.com/office/drawing/2014/main" id="{8F90F4BE-CCED-ACD7-9701-9A687BD23C0B}"/>
              </a:ext>
            </a:extLst>
          </p:cNvPr>
          <p:cNvSpPr txBox="1"/>
          <p:nvPr/>
        </p:nvSpPr>
        <p:spPr>
          <a:xfrm>
            <a:off x="10158650" y="5656592"/>
            <a:ext cx="1035861" cy="369332"/>
          </a:xfrm>
          <a:prstGeom prst="rect">
            <a:avLst/>
          </a:prstGeom>
          <a:noFill/>
        </p:spPr>
        <p:txBody>
          <a:bodyPr wrap="none" rtlCol="0">
            <a:spAutoFit/>
          </a:bodyPr>
          <a:lstStyle/>
          <a:p>
            <a:r>
              <a:rPr lang="en-US" dirty="0">
                <a:latin typeface="Berlin Sans FB Demi" panose="020E0802020502020306" pitchFamily="34" charset="0"/>
              </a:rPr>
              <a:t>Channel</a:t>
            </a:r>
          </a:p>
        </p:txBody>
      </p:sp>
      <p:sp>
        <p:nvSpPr>
          <p:cNvPr id="128" name="TextBox 127">
            <a:extLst>
              <a:ext uri="{FF2B5EF4-FFF2-40B4-BE49-F238E27FC236}">
                <a16:creationId xmlns:a16="http://schemas.microsoft.com/office/drawing/2014/main" id="{6D2CA1AD-83E7-2434-2DEE-B744D0EA66AE}"/>
              </a:ext>
            </a:extLst>
          </p:cNvPr>
          <p:cNvSpPr txBox="1"/>
          <p:nvPr/>
        </p:nvSpPr>
        <p:spPr>
          <a:xfrm>
            <a:off x="10158650" y="5152005"/>
            <a:ext cx="1035861" cy="369332"/>
          </a:xfrm>
          <a:prstGeom prst="rect">
            <a:avLst/>
          </a:prstGeom>
          <a:noFill/>
        </p:spPr>
        <p:txBody>
          <a:bodyPr wrap="none" rtlCol="0">
            <a:spAutoFit/>
          </a:bodyPr>
          <a:lstStyle/>
          <a:p>
            <a:r>
              <a:rPr lang="en-US" dirty="0">
                <a:latin typeface="Berlin Sans FB Demi" panose="020E0802020502020306" pitchFamily="34" charset="0"/>
              </a:rPr>
              <a:t>Channel</a:t>
            </a:r>
          </a:p>
        </p:txBody>
      </p:sp>
      <p:sp>
        <p:nvSpPr>
          <p:cNvPr id="129" name="TextBox 128">
            <a:extLst>
              <a:ext uri="{FF2B5EF4-FFF2-40B4-BE49-F238E27FC236}">
                <a16:creationId xmlns:a16="http://schemas.microsoft.com/office/drawing/2014/main" id="{24FE9D39-AFD8-C11D-7F67-73C41E48A30A}"/>
              </a:ext>
            </a:extLst>
          </p:cNvPr>
          <p:cNvSpPr txBox="1"/>
          <p:nvPr/>
        </p:nvSpPr>
        <p:spPr>
          <a:xfrm>
            <a:off x="10162945" y="4711105"/>
            <a:ext cx="1035861" cy="369332"/>
          </a:xfrm>
          <a:prstGeom prst="rect">
            <a:avLst/>
          </a:prstGeom>
          <a:noFill/>
        </p:spPr>
        <p:txBody>
          <a:bodyPr wrap="none" rtlCol="0">
            <a:spAutoFit/>
          </a:bodyPr>
          <a:lstStyle/>
          <a:p>
            <a:r>
              <a:rPr lang="en-US" dirty="0">
                <a:latin typeface="Berlin Sans FB Demi" panose="020E0802020502020306" pitchFamily="34" charset="0"/>
              </a:rPr>
              <a:t>Channel</a:t>
            </a:r>
          </a:p>
        </p:txBody>
      </p:sp>
      <p:sp>
        <p:nvSpPr>
          <p:cNvPr id="131" name="TextBox 130">
            <a:extLst>
              <a:ext uri="{FF2B5EF4-FFF2-40B4-BE49-F238E27FC236}">
                <a16:creationId xmlns:a16="http://schemas.microsoft.com/office/drawing/2014/main" id="{9BD12D81-95C3-BEDE-DE6B-1319A526A9E9}"/>
              </a:ext>
            </a:extLst>
          </p:cNvPr>
          <p:cNvSpPr txBox="1"/>
          <p:nvPr/>
        </p:nvSpPr>
        <p:spPr>
          <a:xfrm>
            <a:off x="862850" y="5107798"/>
            <a:ext cx="1035861" cy="369332"/>
          </a:xfrm>
          <a:prstGeom prst="rect">
            <a:avLst/>
          </a:prstGeom>
          <a:noFill/>
        </p:spPr>
        <p:txBody>
          <a:bodyPr wrap="none" rtlCol="0">
            <a:spAutoFit/>
          </a:bodyPr>
          <a:lstStyle/>
          <a:p>
            <a:r>
              <a:rPr lang="en-US" dirty="0">
                <a:latin typeface="Berlin Sans FB Demi" panose="020E0802020502020306" pitchFamily="34" charset="0"/>
              </a:rPr>
              <a:t>Channel</a:t>
            </a:r>
          </a:p>
        </p:txBody>
      </p:sp>
      <p:sp>
        <p:nvSpPr>
          <p:cNvPr id="132" name="TextBox 131">
            <a:extLst>
              <a:ext uri="{FF2B5EF4-FFF2-40B4-BE49-F238E27FC236}">
                <a16:creationId xmlns:a16="http://schemas.microsoft.com/office/drawing/2014/main" id="{952DE949-2D49-313D-B473-B58C3EE7EC56}"/>
              </a:ext>
            </a:extLst>
          </p:cNvPr>
          <p:cNvSpPr txBox="1"/>
          <p:nvPr/>
        </p:nvSpPr>
        <p:spPr>
          <a:xfrm>
            <a:off x="7150962" y="2459680"/>
            <a:ext cx="857927" cy="369332"/>
          </a:xfrm>
          <a:prstGeom prst="rect">
            <a:avLst/>
          </a:prstGeom>
          <a:noFill/>
        </p:spPr>
        <p:txBody>
          <a:bodyPr wrap="none" rtlCol="0">
            <a:spAutoFit/>
          </a:bodyPr>
          <a:lstStyle/>
          <a:p>
            <a:r>
              <a:rPr lang="en-US" dirty="0">
                <a:latin typeface="Berlin Sans FB Demi" panose="020E0802020502020306" pitchFamily="34" charset="0"/>
              </a:rPr>
              <a:t>Queue</a:t>
            </a:r>
          </a:p>
        </p:txBody>
      </p:sp>
      <p:sp>
        <p:nvSpPr>
          <p:cNvPr id="135" name="TextBox 134">
            <a:extLst>
              <a:ext uri="{FF2B5EF4-FFF2-40B4-BE49-F238E27FC236}">
                <a16:creationId xmlns:a16="http://schemas.microsoft.com/office/drawing/2014/main" id="{69F2EB2C-D9D8-F76F-F732-21E59E952D41}"/>
              </a:ext>
            </a:extLst>
          </p:cNvPr>
          <p:cNvSpPr txBox="1"/>
          <p:nvPr/>
        </p:nvSpPr>
        <p:spPr>
          <a:xfrm>
            <a:off x="3564700" y="2874910"/>
            <a:ext cx="1425390" cy="369332"/>
          </a:xfrm>
          <a:prstGeom prst="rect">
            <a:avLst/>
          </a:prstGeom>
          <a:noFill/>
        </p:spPr>
        <p:txBody>
          <a:bodyPr wrap="none" rtlCol="0">
            <a:spAutoFit/>
          </a:bodyPr>
          <a:lstStyle/>
          <a:p>
            <a:r>
              <a:rPr lang="en-US" dirty="0">
                <a:latin typeface="Berlin Sans FB Demi" panose="020E0802020502020306" pitchFamily="34" charset="0"/>
              </a:rPr>
              <a:t>Virtual Host</a:t>
            </a:r>
          </a:p>
        </p:txBody>
      </p:sp>
      <p:cxnSp>
        <p:nvCxnSpPr>
          <p:cNvPr id="138" name="Straight Arrow Connector 137">
            <a:extLst>
              <a:ext uri="{FF2B5EF4-FFF2-40B4-BE49-F238E27FC236}">
                <a16:creationId xmlns:a16="http://schemas.microsoft.com/office/drawing/2014/main" id="{8E9B15CC-2593-1BF4-458D-8CD2167333EA}"/>
              </a:ext>
            </a:extLst>
          </p:cNvPr>
          <p:cNvCxnSpPr>
            <a:stCxn id="104" idx="3"/>
            <a:endCxn id="94" idx="1"/>
          </p:cNvCxnSpPr>
          <p:nvPr/>
        </p:nvCxnSpPr>
        <p:spPr>
          <a:xfrm>
            <a:off x="5149871" y="2193555"/>
            <a:ext cx="1670036" cy="0"/>
          </a:xfrm>
          <a:prstGeom prst="straightConnector1">
            <a:avLst/>
          </a:prstGeom>
          <a:ln w="28575">
            <a:prstDash val="sysDot"/>
            <a:headEnd type="triangle"/>
            <a:tailEnd type="triangle"/>
          </a:ln>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1C043044-A19B-ED6A-500A-BEFA1439A23D}"/>
              </a:ext>
            </a:extLst>
          </p:cNvPr>
          <p:cNvSpPr txBox="1"/>
          <p:nvPr/>
        </p:nvSpPr>
        <p:spPr>
          <a:xfrm>
            <a:off x="5469826" y="2260725"/>
            <a:ext cx="990977" cy="369332"/>
          </a:xfrm>
          <a:prstGeom prst="rect">
            <a:avLst/>
          </a:prstGeom>
          <a:noFill/>
        </p:spPr>
        <p:txBody>
          <a:bodyPr wrap="none" rtlCol="0">
            <a:spAutoFit/>
          </a:bodyPr>
          <a:lstStyle/>
          <a:p>
            <a:r>
              <a:rPr lang="en-US" dirty="0">
                <a:latin typeface="Berlin Sans FB Demi" panose="020E0802020502020306" pitchFamily="34" charset="0"/>
              </a:rPr>
              <a:t>Binding</a:t>
            </a:r>
          </a:p>
        </p:txBody>
      </p:sp>
      <p:cxnSp>
        <p:nvCxnSpPr>
          <p:cNvPr id="141" name="Straight Arrow Connector 140">
            <a:extLst>
              <a:ext uri="{FF2B5EF4-FFF2-40B4-BE49-F238E27FC236}">
                <a16:creationId xmlns:a16="http://schemas.microsoft.com/office/drawing/2014/main" id="{2F8BDC56-9B4C-7AB7-D49E-58D8E69DD7ED}"/>
              </a:ext>
            </a:extLst>
          </p:cNvPr>
          <p:cNvCxnSpPr>
            <a:stCxn id="48" idx="3"/>
            <a:endCxn id="104" idx="1"/>
          </p:cNvCxnSpPr>
          <p:nvPr/>
        </p:nvCxnSpPr>
        <p:spPr>
          <a:xfrm flipV="1">
            <a:off x="1699828" y="2193555"/>
            <a:ext cx="1869676" cy="435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11AE682-7AB7-50B7-D5B9-8F47F8E0466F}"/>
              </a:ext>
            </a:extLst>
          </p:cNvPr>
          <p:cNvCxnSpPr>
            <a:cxnSpLocks/>
            <a:stCxn id="94" idx="3"/>
            <a:endCxn id="57" idx="1"/>
          </p:cNvCxnSpPr>
          <p:nvPr/>
        </p:nvCxnSpPr>
        <p:spPr>
          <a:xfrm>
            <a:off x="8400274" y="2193555"/>
            <a:ext cx="2024050" cy="2608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25B32A0-7DDF-4D7A-E744-D2C2FCBBA7BC}"/>
              </a:ext>
            </a:extLst>
          </p:cNvPr>
          <p:cNvSpPr txBox="1"/>
          <p:nvPr/>
        </p:nvSpPr>
        <p:spPr>
          <a:xfrm>
            <a:off x="2069478" y="1806660"/>
            <a:ext cx="601447" cy="369332"/>
          </a:xfrm>
          <a:prstGeom prst="rect">
            <a:avLst/>
          </a:prstGeom>
          <a:noFill/>
        </p:spPr>
        <p:txBody>
          <a:bodyPr wrap="none" rtlCol="0">
            <a:spAutoFit/>
          </a:bodyPr>
          <a:lstStyle/>
          <a:p>
            <a:r>
              <a:rPr lang="en-US" dirty="0">
                <a:latin typeface="Berlin Sans FB Demi" panose="020E0802020502020306" pitchFamily="34" charset="0"/>
              </a:rPr>
              <a:t>TCP</a:t>
            </a:r>
          </a:p>
        </p:txBody>
      </p:sp>
      <p:sp>
        <p:nvSpPr>
          <p:cNvPr id="16" name="TextBox 15">
            <a:extLst>
              <a:ext uri="{FF2B5EF4-FFF2-40B4-BE49-F238E27FC236}">
                <a16:creationId xmlns:a16="http://schemas.microsoft.com/office/drawing/2014/main" id="{3E1D31AE-BF49-06F4-13EB-26F92ED2279A}"/>
              </a:ext>
            </a:extLst>
          </p:cNvPr>
          <p:cNvSpPr txBox="1"/>
          <p:nvPr/>
        </p:nvSpPr>
        <p:spPr>
          <a:xfrm>
            <a:off x="9612026" y="2190422"/>
            <a:ext cx="601447" cy="369332"/>
          </a:xfrm>
          <a:prstGeom prst="rect">
            <a:avLst/>
          </a:prstGeom>
          <a:noFill/>
        </p:spPr>
        <p:txBody>
          <a:bodyPr wrap="none" rtlCol="0">
            <a:spAutoFit/>
          </a:bodyPr>
          <a:lstStyle/>
          <a:p>
            <a:r>
              <a:rPr lang="en-US" dirty="0">
                <a:latin typeface="Berlin Sans FB Demi" panose="020E0802020502020306" pitchFamily="34" charset="0"/>
              </a:rPr>
              <a:t>TCP</a:t>
            </a:r>
          </a:p>
        </p:txBody>
      </p:sp>
      <p:sp>
        <p:nvSpPr>
          <p:cNvPr id="17" name="TextBox 16">
            <a:extLst>
              <a:ext uri="{FF2B5EF4-FFF2-40B4-BE49-F238E27FC236}">
                <a16:creationId xmlns:a16="http://schemas.microsoft.com/office/drawing/2014/main" id="{796E9152-968D-BBA0-DE8E-1DBF2B0B20F0}"/>
              </a:ext>
            </a:extLst>
          </p:cNvPr>
          <p:cNvSpPr txBox="1"/>
          <p:nvPr/>
        </p:nvSpPr>
        <p:spPr>
          <a:xfrm>
            <a:off x="3220381" y="4373571"/>
            <a:ext cx="6191918" cy="2062103"/>
          </a:xfrm>
          <a:prstGeom prst="rect">
            <a:avLst/>
          </a:prstGeom>
          <a:noFill/>
        </p:spPr>
        <p:txBody>
          <a:bodyPr wrap="square" rtlCol="0">
            <a:spAutoFit/>
          </a:bodyPr>
          <a:lstStyle/>
          <a:p>
            <a:r>
              <a:rPr lang="en-US" sz="1600" dirty="0">
                <a:latin typeface="Berlin Sans FB Demi" panose="020E0802020502020306" pitchFamily="34" charset="0"/>
              </a:rPr>
              <a:t>Connection: A long-lived TCP connection between a producer or consumer and the broker</a:t>
            </a:r>
          </a:p>
          <a:p>
            <a:endParaRPr lang="en-US" sz="1600" dirty="0">
              <a:latin typeface="Berlin Sans FB Demi" panose="020E0802020502020306" pitchFamily="34" charset="0"/>
            </a:endParaRPr>
          </a:p>
          <a:p>
            <a:r>
              <a:rPr lang="en-US" sz="1600" dirty="0">
                <a:latin typeface="Berlin Sans FB Demi" panose="020E0802020502020306" pitchFamily="34" charset="0"/>
              </a:rPr>
              <a:t>Channel: A virtual connection within a connection, used for multiplexing (TCP connections are expensive)</a:t>
            </a:r>
          </a:p>
          <a:p>
            <a:endParaRPr lang="en-US" sz="1600" dirty="0">
              <a:latin typeface="Berlin Sans FB Demi" panose="020E0802020502020306" pitchFamily="34" charset="0"/>
            </a:endParaRPr>
          </a:p>
          <a:p>
            <a:r>
              <a:rPr lang="en-US" sz="1600" dirty="0">
                <a:latin typeface="Berlin Sans FB Demi" panose="020E0802020502020306" pitchFamily="34" charset="0"/>
              </a:rPr>
              <a:t>Channels are used for declaring exchanges, queues and bindings as well as publishing and consuming messages</a:t>
            </a:r>
          </a:p>
        </p:txBody>
      </p:sp>
    </p:spTree>
    <p:extLst>
      <p:ext uri="{BB962C8B-B14F-4D97-AF65-F5344CB8AC3E}">
        <p14:creationId xmlns:p14="http://schemas.microsoft.com/office/powerpoint/2010/main" val="31161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D01761-FF55-7AB9-94C6-F00A38D7AFE8}"/>
              </a:ext>
            </a:extLst>
          </p:cNvPr>
          <p:cNvSpPr txBox="1"/>
          <p:nvPr/>
        </p:nvSpPr>
        <p:spPr>
          <a:xfrm>
            <a:off x="198835" y="364720"/>
            <a:ext cx="3536546" cy="584775"/>
          </a:xfrm>
          <a:prstGeom prst="rect">
            <a:avLst/>
          </a:prstGeom>
          <a:noFill/>
        </p:spPr>
        <p:txBody>
          <a:bodyPr wrap="none" rtlCol="0">
            <a:spAutoFit/>
          </a:bodyPr>
          <a:lstStyle/>
          <a:p>
            <a:r>
              <a:rPr lang="en-US" sz="3200" dirty="0">
                <a:latin typeface="Berlin Sans FB Demi" panose="020E0802020502020306" pitchFamily="34" charset="0"/>
              </a:rPr>
              <a:t>Acknowledgments</a:t>
            </a:r>
          </a:p>
        </p:txBody>
      </p:sp>
      <p:grpSp>
        <p:nvGrpSpPr>
          <p:cNvPr id="46" name="Group 45">
            <a:extLst>
              <a:ext uri="{FF2B5EF4-FFF2-40B4-BE49-F238E27FC236}">
                <a16:creationId xmlns:a16="http://schemas.microsoft.com/office/drawing/2014/main" id="{2BF3610F-143F-C7FE-7A88-2420F6BA51D1}"/>
              </a:ext>
            </a:extLst>
          </p:cNvPr>
          <p:cNvGrpSpPr/>
          <p:nvPr/>
        </p:nvGrpSpPr>
        <p:grpSpPr>
          <a:xfrm>
            <a:off x="136161" y="1765762"/>
            <a:ext cx="1563667" cy="864295"/>
            <a:chOff x="212941" y="1999803"/>
            <a:chExt cx="1563667" cy="864295"/>
          </a:xfrm>
        </p:grpSpPr>
        <p:sp>
          <p:nvSpPr>
            <p:cNvPr id="48" name="Rectangle: Rounded Corners 47">
              <a:extLst>
                <a:ext uri="{FF2B5EF4-FFF2-40B4-BE49-F238E27FC236}">
                  <a16:creationId xmlns:a16="http://schemas.microsoft.com/office/drawing/2014/main" id="{386616B5-E5F8-B8AD-D846-317BBF2EEDF8}"/>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86DA591-53B9-E1BD-BDA9-6CB4EEB2775A}"/>
                </a:ext>
              </a:extLst>
            </p:cNvPr>
            <p:cNvSpPr txBox="1"/>
            <p:nvPr/>
          </p:nvSpPr>
          <p:spPr>
            <a:xfrm>
              <a:off x="439841" y="2247284"/>
              <a:ext cx="1109865" cy="369332"/>
            </a:xfrm>
            <a:prstGeom prst="rect">
              <a:avLst/>
            </a:prstGeom>
            <a:noFill/>
          </p:spPr>
          <p:txBody>
            <a:bodyPr wrap="square" rtlCol="0">
              <a:spAutoFit/>
            </a:bodyPr>
            <a:lstStyle/>
            <a:p>
              <a:r>
                <a:rPr lang="en-US" dirty="0">
                  <a:latin typeface="Berlin Sans FB Demi" panose="020E0802020502020306" pitchFamily="34" charset="0"/>
                </a:rPr>
                <a:t>Producer </a:t>
              </a:r>
            </a:p>
          </p:txBody>
        </p:sp>
      </p:grpSp>
      <p:sp>
        <p:nvSpPr>
          <p:cNvPr id="52" name="Rectangle: Rounded Corners 51">
            <a:extLst>
              <a:ext uri="{FF2B5EF4-FFF2-40B4-BE49-F238E27FC236}">
                <a16:creationId xmlns:a16="http://schemas.microsoft.com/office/drawing/2014/main" id="{C0F8DFD8-E56B-668A-248D-14559A4C2D14}"/>
              </a:ext>
            </a:extLst>
          </p:cNvPr>
          <p:cNvSpPr/>
          <p:nvPr/>
        </p:nvSpPr>
        <p:spPr>
          <a:xfrm>
            <a:off x="3064701" y="1493241"/>
            <a:ext cx="6062597" cy="1583981"/>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DED14AD7-6ADD-6A7E-D755-CA65C2246944}"/>
              </a:ext>
            </a:extLst>
          </p:cNvPr>
          <p:cNvGrpSpPr/>
          <p:nvPr/>
        </p:nvGrpSpPr>
        <p:grpSpPr>
          <a:xfrm>
            <a:off x="10424324" y="1787490"/>
            <a:ext cx="1563667" cy="864295"/>
            <a:chOff x="10349223" y="1285199"/>
            <a:chExt cx="1563667" cy="864295"/>
          </a:xfrm>
        </p:grpSpPr>
        <p:sp>
          <p:nvSpPr>
            <p:cNvPr id="57" name="Rectangle: Rounded Corners 56">
              <a:extLst>
                <a:ext uri="{FF2B5EF4-FFF2-40B4-BE49-F238E27FC236}">
                  <a16:creationId xmlns:a16="http://schemas.microsoft.com/office/drawing/2014/main" id="{C9462A3B-A932-7B0D-A6F4-4D3726CEB477}"/>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F34EF3E-A49F-9447-8122-295D7AA4412F}"/>
                </a:ext>
              </a:extLst>
            </p:cNvPr>
            <p:cNvSpPr txBox="1"/>
            <p:nvPr/>
          </p:nvSpPr>
          <p:spPr>
            <a:xfrm>
              <a:off x="10528968" y="1523664"/>
              <a:ext cx="1204176" cy="369332"/>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85" name="Rectangle: Rounded Corners 84">
            <a:extLst>
              <a:ext uri="{FF2B5EF4-FFF2-40B4-BE49-F238E27FC236}">
                <a16:creationId xmlns:a16="http://schemas.microsoft.com/office/drawing/2014/main" id="{B2ECF235-6C7C-A3F2-B371-9DB8225803FB}"/>
              </a:ext>
            </a:extLst>
          </p:cNvPr>
          <p:cNvSpPr/>
          <p:nvPr/>
        </p:nvSpPr>
        <p:spPr>
          <a:xfrm>
            <a:off x="3280777" y="1646061"/>
            <a:ext cx="5562084" cy="1290086"/>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58498C44-1174-8199-57D6-566D852A60C3}"/>
              </a:ext>
            </a:extLst>
          </p:cNvPr>
          <p:cNvGrpSpPr/>
          <p:nvPr/>
        </p:nvGrpSpPr>
        <p:grpSpPr>
          <a:xfrm>
            <a:off x="6819907" y="1863704"/>
            <a:ext cx="1580367" cy="659702"/>
            <a:chOff x="6904973" y="2110636"/>
            <a:chExt cx="1580367" cy="659702"/>
          </a:xfrm>
        </p:grpSpPr>
        <p:sp>
          <p:nvSpPr>
            <p:cNvPr id="94" name="Rectangle: Rounded Corners 93">
              <a:extLst>
                <a:ext uri="{FF2B5EF4-FFF2-40B4-BE49-F238E27FC236}">
                  <a16:creationId xmlns:a16="http://schemas.microsoft.com/office/drawing/2014/main" id="{6924A943-87DD-138F-7B0B-AA21D976664E}"/>
                </a:ext>
              </a:extLst>
            </p:cNvPr>
            <p:cNvSpPr/>
            <p:nvPr/>
          </p:nvSpPr>
          <p:spPr>
            <a:xfrm>
              <a:off x="6904973" y="2110636"/>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Rounded Corners 94">
              <a:extLst>
                <a:ext uri="{FF2B5EF4-FFF2-40B4-BE49-F238E27FC236}">
                  <a16:creationId xmlns:a16="http://schemas.microsoft.com/office/drawing/2014/main" id="{0145EDB3-AE4C-69C7-A35F-8FD7C8488E16}"/>
                </a:ext>
              </a:extLst>
            </p:cNvPr>
            <p:cNvSpPr/>
            <p:nvPr/>
          </p:nvSpPr>
          <p:spPr>
            <a:xfrm>
              <a:off x="7014575"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Rounded Corners 98">
              <a:extLst>
                <a:ext uri="{FF2B5EF4-FFF2-40B4-BE49-F238E27FC236}">
                  <a16:creationId xmlns:a16="http://schemas.microsoft.com/office/drawing/2014/main" id="{84858B7B-0968-4DF4-7A5C-ECA8B9ED8C63}"/>
                </a:ext>
              </a:extLst>
            </p:cNvPr>
            <p:cNvSpPr/>
            <p:nvPr/>
          </p:nvSpPr>
          <p:spPr>
            <a:xfrm>
              <a:off x="7258833"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AE67B7B3-C699-7281-8DD0-74D6DCB8AE7B}"/>
                </a:ext>
              </a:extLst>
            </p:cNvPr>
            <p:cNvSpPr/>
            <p:nvPr/>
          </p:nvSpPr>
          <p:spPr>
            <a:xfrm>
              <a:off x="7505699"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16CE8E80-7C85-63CD-BDC7-9586C62D1EC0}"/>
                </a:ext>
              </a:extLst>
            </p:cNvPr>
            <p:cNvSpPr/>
            <p:nvPr/>
          </p:nvSpPr>
          <p:spPr>
            <a:xfrm>
              <a:off x="7749957"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Rounded Corners 102">
              <a:extLst>
                <a:ext uri="{FF2B5EF4-FFF2-40B4-BE49-F238E27FC236}">
                  <a16:creationId xmlns:a16="http://schemas.microsoft.com/office/drawing/2014/main" id="{1F7E1E35-4882-D78A-4D83-95AA395B72CF}"/>
                </a:ext>
              </a:extLst>
            </p:cNvPr>
            <p:cNvSpPr/>
            <p:nvPr/>
          </p:nvSpPr>
          <p:spPr>
            <a:xfrm>
              <a:off x="8009465" y="2153432"/>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Rounded Corners 103">
            <a:extLst>
              <a:ext uri="{FF2B5EF4-FFF2-40B4-BE49-F238E27FC236}">
                <a16:creationId xmlns:a16="http://schemas.microsoft.com/office/drawing/2014/main" id="{D4343543-C635-4262-982B-42C5F018F9AE}"/>
              </a:ext>
            </a:extLst>
          </p:cNvPr>
          <p:cNvSpPr/>
          <p:nvPr/>
        </p:nvSpPr>
        <p:spPr>
          <a:xfrm>
            <a:off x="3569504" y="1863704"/>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sp>
        <p:nvSpPr>
          <p:cNvPr id="132" name="TextBox 131">
            <a:extLst>
              <a:ext uri="{FF2B5EF4-FFF2-40B4-BE49-F238E27FC236}">
                <a16:creationId xmlns:a16="http://schemas.microsoft.com/office/drawing/2014/main" id="{952DE949-2D49-313D-B473-B58C3EE7EC56}"/>
              </a:ext>
            </a:extLst>
          </p:cNvPr>
          <p:cNvSpPr txBox="1"/>
          <p:nvPr/>
        </p:nvSpPr>
        <p:spPr>
          <a:xfrm>
            <a:off x="7150962" y="2459680"/>
            <a:ext cx="857927" cy="369332"/>
          </a:xfrm>
          <a:prstGeom prst="rect">
            <a:avLst/>
          </a:prstGeom>
          <a:noFill/>
        </p:spPr>
        <p:txBody>
          <a:bodyPr wrap="none" rtlCol="0">
            <a:spAutoFit/>
          </a:bodyPr>
          <a:lstStyle/>
          <a:p>
            <a:r>
              <a:rPr lang="en-US" dirty="0">
                <a:latin typeface="Berlin Sans FB Demi" panose="020E0802020502020306" pitchFamily="34" charset="0"/>
              </a:rPr>
              <a:t>Queue</a:t>
            </a:r>
          </a:p>
        </p:txBody>
      </p:sp>
      <p:cxnSp>
        <p:nvCxnSpPr>
          <p:cNvPr id="138" name="Straight Arrow Connector 137">
            <a:extLst>
              <a:ext uri="{FF2B5EF4-FFF2-40B4-BE49-F238E27FC236}">
                <a16:creationId xmlns:a16="http://schemas.microsoft.com/office/drawing/2014/main" id="{8E9B15CC-2593-1BF4-458D-8CD2167333EA}"/>
              </a:ext>
            </a:extLst>
          </p:cNvPr>
          <p:cNvCxnSpPr>
            <a:stCxn id="104" idx="3"/>
            <a:endCxn id="94" idx="1"/>
          </p:cNvCxnSpPr>
          <p:nvPr/>
        </p:nvCxnSpPr>
        <p:spPr>
          <a:xfrm>
            <a:off x="5149871" y="2193555"/>
            <a:ext cx="1670036" cy="0"/>
          </a:xfrm>
          <a:prstGeom prst="straightConnector1">
            <a:avLst/>
          </a:prstGeom>
          <a:ln w="28575">
            <a:prstDash val="sysDot"/>
            <a:headEnd type="triangle"/>
            <a:tailEnd type="triangle"/>
          </a:ln>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1C043044-A19B-ED6A-500A-BEFA1439A23D}"/>
              </a:ext>
            </a:extLst>
          </p:cNvPr>
          <p:cNvSpPr txBox="1"/>
          <p:nvPr/>
        </p:nvSpPr>
        <p:spPr>
          <a:xfrm>
            <a:off x="5469826" y="2260725"/>
            <a:ext cx="990977" cy="369332"/>
          </a:xfrm>
          <a:prstGeom prst="rect">
            <a:avLst/>
          </a:prstGeom>
          <a:noFill/>
        </p:spPr>
        <p:txBody>
          <a:bodyPr wrap="none" rtlCol="0">
            <a:spAutoFit/>
          </a:bodyPr>
          <a:lstStyle/>
          <a:p>
            <a:r>
              <a:rPr lang="en-US" dirty="0">
                <a:latin typeface="Berlin Sans FB Demi" panose="020E0802020502020306" pitchFamily="34" charset="0"/>
              </a:rPr>
              <a:t>Binding</a:t>
            </a:r>
          </a:p>
        </p:txBody>
      </p:sp>
      <p:cxnSp>
        <p:nvCxnSpPr>
          <p:cNvPr id="141" name="Straight Arrow Connector 140">
            <a:extLst>
              <a:ext uri="{FF2B5EF4-FFF2-40B4-BE49-F238E27FC236}">
                <a16:creationId xmlns:a16="http://schemas.microsoft.com/office/drawing/2014/main" id="{2F8BDC56-9B4C-7AB7-D49E-58D8E69DD7ED}"/>
              </a:ext>
            </a:extLst>
          </p:cNvPr>
          <p:cNvCxnSpPr>
            <a:stCxn id="48" idx="3"/>
            <a:endCxn id="104" idx="1"/>
          </p:cNvCxnSpPr>
          <p:nvPr/>
        </p:nvCxnSpPr>
        <p:spPr>
          <a:xfrm flipV="1">
            <a:off x="1699828" y="2193555"/>
            <a:ext cx="1869676" cy="435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11AE682-7AB7-50B7-D5B9-8F47F8E0466F}"/>
              </a:ext>
            </a:extLst>
          </p:cNvPr>
          <p:cNvCxnSpPr>
            <a:cxnSpLocks/>
            <a:stCxn id="94" idx="3"/>
            <a:endCxn id="57" idx="1"/>
          </p:cNvCxnSpPr>
          <p:nvPr/>
        </p:nvCxnSpPr>
        <p:spPr>
          <a:xfrm>
            <a:off x="8400274" y="2193555"/>
            <a:ext cx="2024050" cy="2608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3" name="Rectangle: Rounded Corners 152">
            <a:extLst>
              <a:ext uri="{FF2B5EF4-FFF2-40B4-BE49-F238E27FC236}">
                <a16:creationId xmlns:a16="http://schemas.microsoft.com/office/drawing/2014/main" id="{1936AEEB-9D81-BBD7-9792-12E612CE69DC}"/>
              </a:ext>
            </a:extLst>
          </p:cNvPr>
          <p:cNvSpPr/>
          <p:nvPr/>
        </p:nvSpPr>
        <p:spPr>
          <a:xfrm>
            <a:off x="9556082" y="1536508"/>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TextBox 155">
            <a:extLst>
              <a:ext uri="{FF2B5EF4-FFF2-40B4-BE49-F238E27FC236}">
                <a16:creationId xmlns:a16="http://schemas.microsoft.com/office/drawing/2014/main" id="{C1F7DD51-1000-5041-3B6A-DA21B0F6A822}"/>
              </a:ext>
            </a:extLst>
          </p:cNvPr>
          <p:cNvSpPr txBox="1"/>
          <p:nvPr/>
        </p:nvSpPr>
        <p:spPr>
          <a:xfrm>
            <a:off x="6788093" y="3446324"/>
            <a:ext cx="5031133" cy="3293209"/>
          </a:xfrm>
          <a:prstGeom prst="rect">
            <a:avLst/>
          </a:prstGeom>
          <a:noFill/>
        </p:spPr>
        <p:txBody>
          <a:bodyPr wrap="square" rtlCol="0">
            <a:spAutoFit/>
          </a:bodyPr>
          <a:lstStyle/>
          <a:p>
            <a:pPr algn="l"/>
            <a:r>
              <a:rPr lang="en-US" sz="1600" dirty="0">
                <a:latin typeface="Berlin Sans FB Demi" panose="020E0802020502020306" pitchFamily="34" charset="0"/>
              </a:rPr>
              <a:t>Ack (acknowledgement): A consumer successfully processed the message</a:t>
            </a:r>
          </a:p>
          <a:p>
            <a:pPr algn="l"/>
            <a:endParaRPr lang="en-US" sz="1600" dirty="0">
              <a:latin typeface="Berlin Sans FB Demi" panose="020E0802020502020306" pitchFamily="34" charset="0"/>
            </a:endParaRPr>
          </a:p>
          <a:p>
            <a:pPr algn="l"/>
            <a:r>
              <a:rPr lang="en-US" sz="1600" dirty="0">
                <a:latin typeface="Berlin Sans FB Demi" panose="020E0802020502020306" pitchFamily="34" charset="0"/>
              </a:rPr>
              <a:t>Nack (negative acknowledgement): A consumer could not process the message. Message can be requeued or sent to the dead letter queue</a:t>
            </a:r>
          </a:p>
          <a:p>
            <a:pPr algn="l"/>
            <a:endParaRPr lang="en-US" sz="1600" dirty="0">
              <a:latin typeface="Berlin Sans FB Demi" panose="020E0802020502020306" pitchFamily="34" charset="0"/>
            </a:endParaRPr>
          </a:p>
          <a:p>
            <a:r>
              <a:rPr lang="en-US" sz="1600" b="0" i="0" dirty="0">
                <a:effectLst/>
                <a:latin typeface="Berlin Sans FB Demi" panose="020E0802020502020306" pitchFamily="34" charset="0"/>
              </a:rPr>
              <a:t>After the acknowledgement, RabbitMQ can then safely remove the message from the queue</a:t>
            </a:r>
            <a:endParaRPr lang="en-US" sz="1600" dirty="0">
              <a:latin typeface="Berlin Sans FB Demi" panose="020E0802020502020306" pitchFamily="34" charset="0"/>
            </a:endParaRPr>
          </a:p>
          <a:p>
            <a:pPr algn="l"/>
            <a:endParaRPr lang="en-US" sz="1600" dirty="0">
              <a:latin typeface="Berlin Sans FB Demi" panose="020E0802020502020306" pitchFamily="34" charset="0"/>
            </a:endParaRPr>
          </a:p>
          <a:p>
            <a:pPr algn="l"/>
            <a:r>
              <a:rPr lang="en-US" sz="1600" dirty="0">
                <a:latin typeface="Berlin Sans FB Demi" panose="020E0802020502020306" pitchFamily="34" charset="0"/>
              </a:rPr>
              <a:t>Auto acknowledgements can be dangerous!</a:t>
            </a:r>
          </a:p>
          <a:p>
            <a:pPr algn="l"/>
            <a:endParaRPr lang="en-US" sz="1600" dirty="0">
              <a:latin typeface="Berlin Sans FB Demi" panose="020E0802020502020306" pitchFamily="34" charset="0"/>
            </a:endParaRPr>
          </a:p>
          <a:p>
            <a:pPr algn="l"/>
            <a:r>
              <a:rPr lang="en-US" sz="1600" dirty="0">
                <a:latin typeface="Berlin Sans FB Demi" panose="020E0802020502020306" pitchFamily="34" charset="0"/>
              </a:rPr>
              <a:t>Note: Messages can also be rejected</a:t>
            </a:r>
          </a:p>
        </p:txBody>
      </p:sp>
      <p:sp>
        <p:nvSpPr>
          <p:cNvPr id="157" name="TextBox 156">
            <a:extLst>
              <a:ext uri="{FF2B5EF4-FFF2-40B4-BE49-F238E27FC236}">
                <a16:creationId xmlns:a16="http://schemas.microsoft.com/office/drawing/2014/main" id="{3703016E-F7BB-EFB3-9BC2-18F5F9917251}"/>
              </a:ext>
            </a:extLst>
          </p:cNvPr>
          <p:cNvSpPr txBox="1"/>
          <p:nvPr/>
        </p:nvSpPr>
        <p:spPr>
          <a:xfrm>
            <a:off x="363061" y="3446324"/>
            <a:ext cx="5031135" cy="3293209"/>
          </a:xfrm>
          <a:prstGeom prst="rect">
            <a:avLst/>
          </a:prstGeom>
          <a:noFill/>
        </p:spPr>
        <p:txBody>
          <a:bodyPr wrap="square" rtlCol="0">
            <a:spAutoFit/>
          </a:bodyPr>
          <a:lstStyle/>
          <a:p>
            <a:pPr algn="l"/>
            <a:r>
              <a:rPr lang="en-US" sz="1600" b="0" i="0" dirty="0">
                <a:effectLst/>
                <a:latin typeface="Berlin Sans FB Demi" panose="020E0802020502020306" pitchFamily="34" charset="0"/>
              </a:rPr>
              <a:t>Acknowledgements: Signals sent by a consumer to the broker indicating that a message has been received and properly processed</a:t>
            </a:r>
          </a:p>
          <a:p>
            <a:pPr algn="l"/>
            <a:endParaRPr lang="en-US" sz="1600" dirty="0">
              <a:latin typeface="Berlin Sans FB Demi" panose="020E0802020502020306" pitchFamily="34" charset="0"/>
            </a:endParaRPr>
          </a:p>
          <a:p>
            <a:pPr algn="l"/>
            <a:r>
              <a:rPr lang="en-US" sz="1600" b="0" i="0" dirty="0">
                <a:effectLst/>
                <a:latin typeface="Berlin Sans FB Demi" panose="020E0802020502020306" pitchFamily="34" charset="0"/>
              </a:rPr>
              <a:t>Messages are typically in 1 of 2 states: ready or unacked</a:t>
            </a:r>
          </a:p>
          <a:p>
            <a:pPr algn="l"/>
            <a:endParaRPr lang="en-US" sz="1600" dirty="0">
              <a:latin typeface="Berlin Sans FB Demi" panose="020E0802020502020306" pitchFamily="34" charset="0"/>
            </a:endParaRPr>
          </a:p>
          <a:p>
            <a:pPr algn="l"/>
            <a:r>
              <a:rPr lang="en-US" sz="1600" dirty="0">
                <a:latin typeface="Berlin Sans FB Demi" panose="020E0802020502020306" pitchFamily="34" charset="0"/>
              </a:rPr>
              <a:t>Ready means the message is in the broker waiting to be processed by a consumer</a:t>
            </a:r>
          </a:p>
          <a:p>
            <a:pPr algn="l"/>
            <a:endParaRPr lang="en-US" sz="1600" b="0" i="0" dirty="0">
              <a:effectLst/>
              <a:latin typeface="Berlin Sans FB Demi" panose="020E0802020502020306" pitchFamily="34" charset="0"/>
            </a:endParaRPr>
          </a:p>
          <a:p>
            <a:pPr algn="l"/>
            <a:r>
              <a:rPr lang="en-US" sz="1600" dirty="0">
                <a:latin typeface="Berlin Sans FB Demi" panose="020E0802020502020306" pitchFamily="34" charset="0"/>
              </a:rPr>
              <a:t>Unacked means the message has been delivered to the consumer, but the broker has not received an acknowledgement</a:t>
            </a:r>
            <a:endParaRPr lang="en-US" sz="1600" b="0" i="0" dirty="0">
              <a:effectLst/>
              <a:latin typeface="Berlin Sans FB Demi" panose="020E0802020502020306" pitchFamily="34" charset="0"/>
            </a:endParaRPr>
          </a:p>
        </p:txBody>
      </p:sp>
      <p:sp>
        <p:nvSpPr>
          <p:cNvPr id="3" name="TextBox 2">
            <a:extLst>
              <a:ext uri="{FF2B5EF4-FFF2-40B4-BE49-F238E27FC236}">
                <a16:creationId xmlns:a16="http://schemas.microsoft.com/office/drawing/2014/main" id="{93CB43B5-7804-F0F1-784D-63F77480449C}"/>
              </a:ext>
            </a:extLst>
          </p:cNvPr>
          <p:cNvSpPr txBox="1"/>
          <p:nvPr/>
        </p:nvSpPr>
        <p:spPr>
          <a:xfrm>
            <a:off x="7014060" y="1186059"/>
            <a:ext cx="623889" cy="276999"/>
          </a:xfrm>
          <a:prstGeom prst="rect">
            <a:avLst/>
          </a:prstGeom>
          <a:noFill/>
        </p:spPr>
        <p:txBody>
          <a:bodyPr wrap="none" rtlCol="0">
            <a:spAutoFit/>
          </a:bodyPr>
          <a:lstStyle/>
          <a:p>
            <a:r>
              <a:rPr lang="en-US" sz="1200" dirty="0">
                <a:latin typeface="Berlin Sans FB Demi" panose="020E0802020502020306" pitchFamily="34" charset="0"/>
              </a:rPr>
              <a:t>Ready</a:t>
            </a:r>
          </a:p>
        </p:txBody>
      </p:sp>
      <p:sp>
        <p:nvSpPr>
          <p:cNvPr id="4" name="TextBox 3">
            <a:extLst>
              <a:ext uri="{FF2B5EF4-FFF2-40B4-BE49-F238E27FC236}">
                <a16:creationId xmlns:a16="http://schemas.microsoft.com/office/drawing/2014/main" id="{AB53E3A6-388D-D4C7-ABE7-BC53E9D75B09}"/>
              </a:ext>
            </a:extLst>
          </p:cNvPr>
          <p:cNvSpPr txBox="1"/>
          <p:nvPr/>
        </p:nvSpPr>
        <p:spPr>
          <a:xfrm>
            <a:off x="7749442" y="1186059"/>
            <a:ext cx="790601" cy="276999"/>
          </a:xfrm>
          <a:prstGeom prst="rect">
            <a:avLst/>
          </a:prstGeom>
          <a:noFill/>
        </p:spPr>
        <p:txBody>
          <a:bodyPr wrap="none" rtlCol="0">
            <a:spAutoFit/>
          </a:bodyPr>
          <a:lstStyle/>
          <a:p>
            <a:r>
              <a:rPr lang="en-US" sz="1200" dirty="0">
                <a:latin typeface="Berlin Sans FB Demi" panose="020E0802020502020306" pitchFamily="34" charset="0"/>
              </a:rPr>
              <a:t>Unacked</a:t>
            </a:r>
          </a:p>
        </p:txBody>
      </p:sp>
      <p:sp>
        <p:nvSpPr>
          <p:cNvPr id="5" name="Right Brace 4">
            <a:extLst>
              <a:ext uri="{FF2B5EF4-FFF2-40B4-BE49-F238E27FC236}">
                <a16:creationId xmlns:a16="http://schemas.microsoft.com/office/drawing/2014/main" id="{9204CAA8-210C-3B63-DFA7-B26CDFB597FE}"/>
              </a:ext>
            </a:extLst>
          </p:cNvPr>
          <p:cNvSpPr/>
          <p:nvPr/>
        </p:nvSpPr>
        <p:spPr>
          <a:xfrm rot="16200000" flipV="1">
            <a:off x="7235098" y="1214896"/>
            <a:ext cx="215541" cy="953397"/>
          </a:xfrm>
          <a:prstGeom prst="righ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4362CA1A-CD35-C105-B73C-59FA6E937563}"/>
              </a:ext>
            </a:extLst>
          </p:cNvPr>
          <p:cNvSpPr/>
          <p:nvPr/>
        </p:nvSpPr>
        <p:spPr>
          <a:xfrm rot="16200000" flipV="1">
            <a:off x="8017437" y="1557433"/>
            <a:ext cx="116700" cy="302775"/>
          </a:xfrm>
          <a:prstGeom prst="righ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05506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D01761-FF55-7AB9-94C6-F00A38D7AFE8}"/>
              </a:ext>
            </a:extLst>
          </p:cNvPr>
          <p:cNvSpPr txBox="1"/>
          <p:nvPr/>
        </p:nvSpPr>
        <p:spPr>
          <a:xfrm>
            <a:off x="198835" y="364720"/>
            <a:ext cx="4501553" cy="584775"/>
          </a:xfrm>
          <a:prstGeom prst="rect">
            <a:avLst/>
          </a:prstGeom>
          <a:noFill/>
        </p:spPr>
        <p:txBody>
          <a:bodyPr wrap="none" rtlCol="0">
            <a:spAutoFit/>
          </a:bodyPr>
          <a:lstStyle/>
          <a:p>
            <a:r>
              <a:rPr lang="en-US" sz="3200" dirty="0">
                <a:latin typeface="Berlin Sans FB Demi" panose="020E0802020502020306" pitchFamily="34" charset="0"/>
              </a:rPr>
              <a:t>QoS (Quality of Service)</a:t>
            </a:r>
          </a:p>
        </p:txBody>
      </p:sp>
      <p:grpSp>
        <p:nvGrpSpPr>
          <p:cNvPr id="46" name="Group 45">
            <a:extLst>
              <a:ext uri="{FF2B5EF4-FFF2-40B4-BE49-F238E27FC236}">
                <a16:creationId xmlns:a16="http://schemas.microsoft.com/office/drawing/2014/main" id="{2BF3610F-143F-C7FE-7A88-2420F6BA51D1}"/>
              </a:ext>
            </a:extLst>
          </p:cNvPr>
          <p:cNvGrpSpPr/>
          <p:nvPr/>
        </p:nvGrpSpPr>
        <p:grpSpPr>
          <a:xfrm>
            <a:off x="136161" y="1765762"/>
            <a:ext cx="1563667" cy="864295"/>
            <a:chOff x="212941" y="1999803"/>
            <a:chExt cx="1563667" cy="864295"/>
          </a:xfrm>
        </p:grpSpPr>
        <p:sp>
          <p:nvSpPr>
            <p:cNvPr id="48" name="Rectangle: Rounded Corners 47">
              <a:extLst>
                <a:ext uri="{FF2B5EF4-FFF2-40B4-BE49-F238E27FC236}">
                  <a16:creationId xmlns:a16="http://schemas.microsoft.com/office/drawing/2014/main" id="{386616B5-E5F8-B8AD-D846-317BBF2EEDF8}"/>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86DA591-53B9-E1BD-BDA9-6CB4EEB2775A}"/>
                </a:ext>
              </a:extLst>
            </p:cNvPr>
            <p:cNvSpPr txBox="1"/>
            <p:nvPr/>
          </p:nvSpPr>
          <p:spPr>
            <a:xfrm>
              <a:off x="439841" y="2247284"/>
              <a:ext cx="1109865" cy="369332"/>
            </a:xfrm>
            <a:prstGeom prst="rect">
              <a:avLst/>
            </a:prstGeom>
            <a:noFill/>
          </p:spPr>
          <p:txBody>
            <a:bodyPr wrap="square" rtlCol="0">
              <a:spAutoFit/>
            </a:bodyPr>
            <a:lstStyle/>
            <a:p>
              <a:r>
                <a:rPr lang="en-US" dirty="0">
                  <a:latin typeface="Berlin Sans FB Demi" panose="020E0802020502020306" pitchFamily="34" charset="0"/>
                </a:rPr>
                <a:t>Producer </a:t>
              </a:r>
            </a:p>
          </p:txBody>
        </p:sp>
      </p:grpSp>
      <p:sp>
        <p:nvSpPr>
          <p:cNvPr id="52" name="Rectangle: Rounded Corners 51">
            <a:extLst>
              <a:ext uri="{FF2B5EF4-FFF2-40B4-BE49-F238E27FC236}">
                <a16:creationId xmlns:a16="http://schemas.microsoft.com/office/drawing/2014/main" id="{C0F8DFD8-E56B-668A-248D-14559A4C2D14}"/>
              </a:ext>
            </a:extLst>
          </p:cNvPr>
          <p:cNvSpPr/>
          <p:nvPr/>
        </p:nvSpPr>
        <p:spPr>
          <a:xfrm>
            <a:off x="3064701" y="1493241"/>
            <a:ext cx="6062597" cy="1583981"/>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DED14AD7-6ADD-6A7E-D755-CA65C2246944}"/>
              </a:ext>
            </a:extLst>
          </p:cNvPr>
          <p:cNvGrpSpPr/>
          <p:nvPr/>
        </p:nvGrpSpPr>
        <p:grpSpPr>
          <a:xfrm>
            <a:off x="10424324" y="1787490"/>
            <a:ext cx="1563667" cy="864295"/>
            <a:chOff x="10349223" y="1285199"/>
            <a:chExt cx="1563667" cy="864295"/>
          </a:xfrm>
        </p:grpSpPr>
        <p:sp>
          <p:nvSpPr>
            <p:cNvPr id="57" name="Rectangle: Rounded Corners 56">
              <a:extLst>
                <a:ext uri="{FF2B5EF4-FFF2-40B4-BE49-F238E27FC236}">
                  <a16:creationId xmlns:a16="http://schemas.microsoft.com/office/drawing/2014/main" id="{C9462A3B-A932-7B0D-A6F4-4D3726CEB477}"/>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F34EF3E-A49F-9447-8122-295D7AA4412F}"/>
                </a:ext>
              </a:extLst>
            </p:cNvPr>
            <p:cNvSpPr txBox="1"/>
            <p:nvPr/>
          </p:nvSpPr>
          <p:spPr>
            <a:xfrm>
              <a:off x="10528968" y="1523664"/>
              <a:ext cx="1204176" cy="369332"/>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85" name="Rectangle: Rounded Corners 84">
            <a:extLst>
              <a:ext uri="{FF2B5EF4-FFF2-40B4-BE49-F238E27FC236}">
                <a16:creationId xmlns:a16="http://schemas.microsoft.com/office/drawing/2014/main" id="{B2ECF235-6C7C-A3F2-B371-9DB8225803FB}"/>
              </a:ext>
            </a:extLst>
          </p:cNvPr>
          <p:cNvSpPr/>
          <p:nvPr/>
        </p:nvSpPr>
        <p:spPr>
          <a:xfrm>
            <a:off x="3280777" y="1646061"/>
            <a:ext cx="5562084" cy="1290086"/>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58498C44-1174-8199-57D6-566D852A60C3}"/>
              </a:ext>
            </a:extLst>
          </p:cNvPr>
          <p:cNvGrpSpPr/>
          <p:nvPr/>
        </p:nvGrpSpPr>
        <p:grpSpPr>
          <a:xfrm>
            <a:off x="6819907" y="1863704"/>
            <a:ext cx="1580367" cy="659702"/>
            <a:chOff x="6904973" y="2110636"/>
            <a:chExt cx="1580367" cy="659702"/>
          </a:xfrm>
        </p:grpSpPr>
        <p:sp>
          <p:nvSpPr>
            <p:cNvPr id="94" name="Rectangle: Rounded Corners 93">
              <a:extLst>
                <a:ext uri="{FF2B5EF4-FFF2-40B4-BE49-F238E27FC236}">
                  <a16:creationId xmlns:a16="http://schemas.microsoft.com/office/drawing/2014/main" id="{6924A943-87DD-138F-7B0B-AA21D976664E}"/>
                </a:ext>
              </a:extLst>
            </p:cNvPr>
            <p:cNvSpPr/>
            <p:nvPr/>
          </p:nvSpPr>
          <p:spPr>
            <a:xfrm>
              <a:off x="6904973" y="2110636"/>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Rounded Corners 94">
              <a:extLst>
                <a:ext uri="{FF2B5EF4-FFF2-40B4-BE49-F238E27FC236}">
                  <a16:creationId xmlns:a16="http://schemas.microsoft.com/office/drawing/2014/main" id="{0145EDB3-AE4C-69C7-A35F-8FD7C8488E16}"/>
                </a:ext>
              </a:extLst>
            </p:cNvPr>
            <p:cNvSpPr/>
            <p:nvPr/>
          </p:nvSpPr>
          <p:spPr>
            <a:xfrm>
              <a:off x="7014575"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Rounded Corners 98">
              <a:extLst>
                <a:ext uri="{FF2B5EF4-FFF2-40B4-BE49-F238E27FC236}">
                  <a16:creationId xmlns:a16="http://schemas.microsoft.com/office/drawing/2014/main" id="{84858B7B-0968-4DF4-7A5C-ECA8B9ED8C63}"/>
                </a:ext>
              </a:extLst>
            </p:cNvPr>
            <p:cNvSpPr/>
            <p:nvPr/>
          </p:nvSpPr>
          <p:spPr>
            <a:xfrm>
              <a:off x="7258833"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AE67B7B3-C699-7281-8DD0-74D6DCB8AE7B}"/>
                </a:ext>
              </a:extLst>
            </p:cNvPr>
            <p:cNvSpPr/>
            <p:nvPr/>
          </p:nvSpPr>
          <p:spPr>
            <a:xfrm>
              <a:off x="7505699"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16CE8E80-7C85-63CD-BDC7-9586C62D1EC0}"/>
                </a:ext>
              </a:extLst>
            </p:cNvPr>
            <p:cNvSpPr/>
            <p:nvPr/>
          </p:nvSpPr>
          <p:spPr>
            <a:xfrm>
              <a:off x="7749957"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Rounded Corners 102">
              <a:extLst>
                <a:ext uri="{FF2B5EF4-FFF2-40B4-BE49-F238E27FC236}">
                  <a16:creationId xmlns:a16="http://schemas.microsoft.com/office/drawing/2014/main" id="{1F7E1E35-4882-D78A-4D83-95AA395B72CF}"/>
                </a:ext>
              </a:extLst>
            </p:cNvPr>
            <p:cNvSpPr/>
            <p:nvPr/>
          </p:nvSpPr>
          <p:spPr>
            <a:xfrm>
              <a:off x="8009465" y="2153432"/>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Rounded Corners 103">
            <a:extLst>
              <a:ext uri="{FF2B5EF4-FFF2-40B4-BE49-F238E27FC236}">
                <a16:creationId xmlns:a16="http://schemas.microsoft.com/office/drawing/2014/main" id="{D4343543-C635-4262-982B-42C5F018F9AE}"/>
              </a:ext>
            </a:extLst>
          </p:cNvPr>
          <p:cNvSpPr/>
          <p:nvPr/>
        </p:nvSpPr>
        <p:spPr>
          <a:xfrm>
            <a:off x="3569504" y="1863704"/>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sp>
        <p:nvSpPr>
          <p:cNvPr id="132" name="TextBox 131">
            <a:extLst>
              <a:ext uri="{FF2B5EF4-FFF2-40B4-BE49-F238E27FC236}">
                <a16:creationId xmlns:a16="http://schemas.microsoft.com/office/drawing/2014/main" id="{952DE949-2D49-313D-B473-B58C3EE7EC56}"/>
              </a:ext>
            </a:extLst>
          </p:cNvPr>
          <p:cNvSpPr txBox="1"/>
          <p:nvPr/>
        </p:nvSpPr>
        <p:spPr>
          <a:xfrm>
            <a:off x="7150962" y="2459680"/>
            <a:ext cx="857927" cy="369332"/>
          </a:xfrm>
          <a:prstGeom prst="rect">
            <a:avLst/>
          </a:prstGeom>
          <a:noFill/>
        </p:spPr>
        <p:txBody>
          <a:bodyPr wrap="none" rtlCol="0">
            <a:spAutoFit/>
          </a:bodyPr>
          <a:lstStyle/>
          <a:p>
            <a:r>
              <a:rPr lang="en-US" dirty="0">
                <a:latin typeface="Berlin Sans FB Demi" panose="020E0802020502020306" pitchFamily="34" charset="0"/>
              </a:rPr>
              <a:t>Queue</a:t>
            </a:r>
          </a:p>
        </p:txBody>
      </p:sp>
      <p:cxnSp>
        <p:nvCxnSpPr>
          <p:cNvPr id="138" name="Straight Arrow Connector 137">
            <a:extLst>
              <a:ext uri="{FF2B5EF4-FFF2-40B4-BE49-F238E27FC236}">
                <a16:creationId xmlns:a16="http://schemas.microsoft.com/office/drawing/2014/main" id="{8E9B15CC-2593-1BF4-458D-8CD2167333EA}"/>
              </a:ext>
            </a:extLst>
          </p:cNvPr>
          <p:cNvCxnSpPr>
            <a:stCxn id="104" idx="3"/>
            <a:endCxn id="94" idx="1"/>
          </p:cNvCxnSpPr>
          <p:nvPr/>
        </p:nvCxnSpPr>
        <p:spPr>
          <a:xfrm>
            <a:off x="5149871" y="2193555"/>
            <a:ext cx="1670036" cy="0"/>
          </a:xfrm>
          <a:prstGeom prst="straightConnector1">
            <a:avLst/>
          </a:prstGeom>
          <a:ln w="28575">
            <a:prstDash val="sysDot"/>
            <a:headEnd type="triangle"/>
            <a:tailEnd type="triangle"/>
          </a:ln>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1C043044-A19B-ED6A-500A-BEFA1439A23D}"/>
              </a:ext>
            </a:extLst>
          </p:cNvPr>
          <p:cNvSpPr txBox="1"/>
          <p:nvPr/>
        </p:nvSpPr>
        <p:spPr>
          <a:xfrm>
            <a:off x="5469826" y="2260725"/>
            <a:ext cx="990977" cy="369332"/>
          </a:xfrm>
          <a:prstGeom prst="rect">
            <a:avLst/>
          </a:prstGeom>
          <a:noFill/>
        </p:spPr>
        <p:txBody>
          <a:bodyPr wrap="none" rtlCol="0">
            <a:spAutoFit/>
          </a:bodyPr>
          <a:lstStyle/>
          <a:p>
            <a:r>
              <a:rPr lang="en-US" dirty="0">
                <a:latin typeface="Berlin Sans FB Demi" panose="020E0802020502020306" pitchFamily="34" charset="0"/>
              </a:rPr>
              <a:t>Binding</a:t>
            </a:r>
          </a:p>
        </p:txBody>
      </p:sp>
      <p:cxnSp>
        <p:nvCxnSpPr>
          <p:cNvPr id="141" name="Straight Arrow Connector 140">
            <a:extLst>
              <a:ext uri="{FF2B5EF4-FFF2-40B4-BE49-F238E27FC236}">
                <a16:creationId xmlns:a16="http://schemas.microsoft.com/office/drawing/2014/main" id="{2F8BDC56-9B4C-7AB7-D49E-58D8E69DD7ED}"/>
              </a:ext>
            </a:extLst>
          </p:cNvPr>
          <p:cNvCxnSpPr>
            <a:stCxn id="48" idx="3"/>
            <a:endCxn id="104" idx="1"/>
          </p:cNvCxnSpPr>
          <p:nvPr/>
        </p:nvCxnSpPr>
        <p:spPr>
          <a:xfrm flipV="1">
            <a:off x="1699828" y="2193555"/>
            <a:ext cx="1869676" cy="435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11AE682-7AB7-50B7-D5B9-8F47F8E0466F}"/>
              </a:ext>
            </a:extLst>
          </p:cNvPr>
          <p:cNvCxnSpPr>
            <a:cxnSpLocks/>
            <a:stCxn id="94" idx="3"/>
            <a:endCxn id="57" idx="1"/>
          </p:cNvCxnSpPr>
          <p:nvPr/>
        </p:nvCxnSpPr>
        <p:spPr>
          <a:xfrm>
            <a:off x="8400274" y="2193555"/>
            <a:ext cx="2024050" cy="2608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3" name="Rectangle: Rounded Corners 152">
            <a:extLst>
              <a:ext uri="{FF2B5EF4-FFF2-40B4-BE49-F238E27FC236}">
                <a16:creationId xmlns:a16="http://schemas.microsoft.com/office/drawing/2014/main" id="{1936AEEB-9D81-BBD7-9792-12E612CE69DC}"/>
              </a:ext>
            </a:extLst>
          </p:cNvPr>
          <p:cNvSpPr/>
          <p:nvPr/>
        </p:nvSpPr>
        <p:spPr>
          <a:xfrm>
            <a:off x="9556082" y="1536508"/>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TextBox 155">
            <a:extLst>
              <a:ext uri="{FF2B5EF4-FFF2-40B4-BE49-F238E27FC236}">
                <a16:creationId xmlns:a16="http://schemas.microsoft.com/office/drawing/2014/main" id="{C1F7DD51-1000-5041-3B6A-DA21B0F6A822}"/>
              </a:ext>
            </a:extLst>
          </p:cNvPr>
          <p:cNvSpPr txBox="1"/>
          <p:nvPr/>
        </p:nvSpPr>
        <p:spPr>
          <a:xfrm>
            <a:off x="6788093" y="3446324"/>
            <a:ext cx="5031133" cy="3293209"/>
          </a:xfrm>
          <a:prstGeom prst="rect">
            <a:avLst/>
          </a:prstGeom>
          <a:noFill/>
        </p:spPr>
        <p:txBody>
          <a:bodyPr wrap="square" rtlCol="0">
            <a:spAutoFit/>
          </a:bodyPr>
          <a:lstStyle/>
          <a:p>
            <a:r>
              <a:rPr lang="en-US" sz="1600" dirty="0">
                <a:latin typeface="Berlin Sans FB Demi" panose="020E0802020502020306" pitchFamily="34" charset="0"/>
              </a:rPr>
              <a:t>Global QoS: settings apply to all consumers on the same channel</a:t>
            </a:r>
          </a:p>
          <a:p>
            <a:endParaRPr lang="en-US" sz="1600" dirty="0">
              <a:latin typeface="Berlin Sans FB Demi" panose="020E0802020502020306" pitchFamily="34" charset="0"/>
            </a:endParaRPr>
          </a:p>
          <a:p>
            <a:r>
              <a:rPr lang="en-US" sz="1600" dirty="0">
                <a:latin typeface="Berlin Sans FB Demi" panose="020E0802020502020306" pitchFamily="34" charset="0"/>
              </a:rPr>
              <a:t>Example: Prefetch count=10, the broker will deliver 10 messages at a time in total in round-robin fashion among all consumers on the channel</a:t>
            </a:r>
          </a:p>
          <a:p>
            <a:endParaRPr lang="en-US" sz="1600" dirty="0">
              <a:latin typeface="Berlin Sans FB Demi" panose="020E0802020502020306" pitchFamily="34" charset="0"/>
            </a:endParaRPr>
          </a:p>
          <a:p>
            <a:r>
              <a:rPr lang="en-US" sz="1600" dirty="0">
                <a:latin typeface="Berlin Sans FB Demi" panose="020E0802020502020306" pitchFamily="34" charset="0"/>
              </a:rPr>
              <a:t>Non-global QoS: each consumer can have its own QoS settings on the same channel</a:t>
            </a:r>
          </a:p>
          <a:p>
            <a:endParaRPr lang="en-US" sz="1600" dirty="0">
              <a:latin typeface="Berlin Sans FB Demi" panose="020E0802020502020306" pitchFamily="34" charset="0"/>
            </a:endParaRPr>
          </a:p>
          <a:p>
            <a:r>
              <a:rPr lang="en-US" sz="1600" dirty="0">
                <a:latin typeface="Berlin Sans FB Demi" panose="020E0802020502020306" pitchFamily="34" charset="0"/>
              </a:rPr>
              <a:t>Example: Prefetch count=10, the broker will deliver 10 messages to each consumer, even if they are on the same channel</a:t>
            </a:r>
          </a:p>
        </p:txBody>
      </p:sp>
      <p:sp>
        <p:nvSpPr>
          <p:cNvPr id="3" name="TextBox 2">
            <a:extLst>
              <a:ext uri="{FF2B5EF4-FFF2-40B4-BE49-F238E27FC236}">
                <a16:creationId xmlns:a16="http://schemas.microsoft.com/office/drawing/2014/main" id="{93CB43B5-7804-F0F1-784D-63F77480449C}"/>
              </a:ext>
            </a:extLst>
          </p:cNvPr>
          <p:cNvSpPr txBox="1"/>
          <p:nvPr/>
        </p:nvSpPr>
        <p:spPr>
          <a:xfrm>
            <a:off x="7014060" y="1186059"/>
            <a:ext cx="623889" cy="276999"/>
          </a:xfrm>
          <a:prstGeom prst="rect">
            <a:avLst/>
          </a:prstGeom>
          <a:noFill/>
        </p:spPr>
        <p:txBody>
          <a:bodyPr wrap="none" rtlCol="0">
            <a:spAutoFit/>
          </a:bodyPr>
          <a:lstStyle/>
          <a:p>
            <a:r>
              <a:rPr lang="en-US" sz="1200" dirty="0">
                <a:latin typeface="Berlin Sans FB Demi" panose="020E0802020502020306" pitchFamily="34" charset="0"/>
              </a:rPr>
              <a:t>Ready</a:t>
            </a:r>
          </a:p>
        </p:txBody>
      </p:sp>
      <p:sp>
        <p:nvSpPr>
          <p:cNvPr id="4" name="TextBox 3">
            <a:extLst>
              <a:ext uri="{FF2B5EF4-FFF2-40B4-BE49-F238E27FC236}">
                <a16:creationId xmlns:a16="http://schemas.microsoft.com/office/drawing/2014/main" id="{AB53E3A6-388D-D4C7-ABE7-BC53E9D75B09}"/>
              </a:ext>
            </a:extLst>
          </p:cNvPr>
          <p:cNvSpPr txBox="1"/>
          <p:nvPr/>
        </p:nvSpPr>
        <p:spPr>
          <a:xfrm>
            <a:off x="7749442" y="1186059"/>
            <a:ext cx="790601" cy="276999"/>
          </a:xfrm>
          <a:prstGeom prst="rect">
            <a:avLst/>
          </a:prstGeom>
          <a:noFill/>
        </p:spPr>
        <p:txBody>
          <a:bodyPr wrap="none" rtlCol="0">
            <a:spAutoFit/>
          </a:bodyPr>
          <a:lstStyle/>
          <a:p>
            <a:r>
              <a:rPr lang="en-US" sz="1200" dirty="0">
                <a:latin typeface="Berlin Sans FB Demi" panose="020E0802020502020306" pitchFamily="34" charset="0"/>
              </a:rPr>
              <a:t>Unacked</a:t>
            </a:r>
          </a:p>
        </p:txBody>
      </p:sp>
      <p:sp>
        <p:nvSpPr>
          <p:cNvPr id="5" name="Right Brace 4">
            <a:extLst>
              <a:ext uri="{FF2B5EF4-FFF2-40B4-BE49-F238E27FC236}">
                <a16:creationId xmlns:a16="http://schemas.microsoft.com/office/drawing/2014/main" id="{9204CAA8-210C-3B63-DFA7-B26CDFB597FE}"/>
              </a:ext>
            </a:extLst>
          </p:cNvPr>
          <p:cNvSpPr/>
          <p:nvPr/>
        </p:nvSpPr>
        <p:spPr>
          <a:xfrm rot="16200000" flipV="1">
            <a:off x="7235098" y="1214896"/>
            <a:ext cx="215541" cy="953397"/>
          </a:xfrm>
          <a:prstGeom prst="righ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4362CA1A-CD35-C105-B73C-59FA6E937563}"/>
              </a:ext>
            </a:extLst>
          </p:cNvPr>
          <p:cNvSpPr/>
          <p:nvPr/>
        </p:nvSpPr>
        <p:spPr>
          <a:xfrm rot="16200000" flipV="1">
            <a:off x="8017437" y="1557433"/>
            <a:ext cx="116700" cy="302775"/>
          </a:xfrm>
          <a:prstGeom prst="righ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A42BD6AB-7C00-C066-E20E-A91AD0E6B28B}"/>
              </a:ext>
            </a:extLst>
          </p:cNvPr>
          <p:cNvSpPr txBox="1"/>
          <p:nvPr/>
        </p:nvSpPr>
        <p:spPr>
          <a:xfrm>
            <a:off x="279634" y="3407073"/>
            <a:ext cx="5031133" cy="2308324"/>
          </a:xfrm>
          <a:prstGeom prst="rect">
            <a:avLst/>
          </a:prstGeom>
          <a:noFill/>
        </p:spPr>
        <p:txBody>
          <a:bodyPr wrap="square" rtlCol="0">
            <a:spAutoFit/>
          </a:bodyPr>
          <a:lstStyle/>
          <a:p>
            <a:pPr algn="l"/>
            <a:r>
              <a:rPr lang="en-US" sz="1600" dirty="0">
                <a:latin typeface="Berlin Sans FB Demi" panose="020E0802020502020306" pitchFamily="34" charset="0"/>
              </a:rPr>
              <a:t>Governs how messages are consumed and delivered</a:t>
            </a:r>
          </a:p>
          <a:p>
            <a:pPr algn="l"/>
            <a:endParaRPr lang="en-US" sz="1600" dirty="0">
              <a:latin typeface="Berlin Sans FB Demi" panose="020E0802020502020306" pitchFamily="34" charset="0"/>
            </a:endParaRPr>
          </a:p>
          <a:p>
            <a:pPr algn="l"/>
            <a:r>
              <a:rPr lang="en-US" sz="1600" dirty="0">
                <a:latin typeface="Berlin Sans FB Demi" panose="020E0802020502020306" pitchFamily="34" charset="0"/>
              </a:rPr>
              <a:t>Two important parameters:</a:t>
            </a:r>
          </a:p>
          <a:p>
            <a:pPr marL="342900" indent="-342900" algn="l">
              <a:buAutoNum type="arabicPeriod"/>
            </a:pPr>
            <a:r>
              <a:rPr lang="en-US" sz="1600" dirty="0">
                <a:latin typeface="Berlin Sans FB Demi" panose="020E0802020502020306" pitchFamily="34" charset="0"/>
              </a:rPr>
              <a:t>Prefetch count: the number of unacknowledged messages a consumer can receive from a queue at a time</a:t>
            </a:r>
          </a:p>
          <a:p>
            <a:pPr marL="342900" indent="-342900" algn="l">
              <a:buAutoNum type="arabicPeriod"/>
            </a:pPr>
            <a:r>
              <a:rPr lang="en-US" sz="1600" dirty="0">
                <a:latin typeface="Berlin Sans FB Demi" panose="020E0802020502020306" pitchFamily="34" charset="0"/>
              </a:rPr>
              <a:t>Prefetch size: the amount of unacknowledged data a consumer can receive from a queue at a time</a:t>
            </a:r>
          </a:p>
        </p:txBody>
      </p:sp>
    </p:spTree>
    <p:extLst>
      <p:ext uri="{BB962C8B-B14F-4D97-AF65-F5344CB8AC3E}">
        <p14:creationId xmlns:p14="http://schemas.microsoft.com/office/powerpoint/2010/main" val="213372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7A60AA-361B-3C49-5532-CE1813C0AF61}"/>
              </a:ext>
            </a:extLst>
          </p:cNvPr>
          <p:cNvSpPr txBox="1"/>
          <p:nvPr/>
        </p:nvSpPr>
        <p:spPr>
          <a:xfrm>
            <a:off x="383393" y="322775"/>
            <a:ext cx="4011034" cy="584775"/>
          </a:xfrm>
          <a:prstGeom prst="rect">
            <a:avLst/>
          </a:prstGeom>
          <a:noFill/>
        </p:spPr>
        <p:txBody>
          <a:bodyPr wrap="none" rtlCol="0">
            <a:spAutoFit/>
          </a:bodyPr>
          <a:lstStyle/>
          <a:p>
            <a:r>
              <a:rPr lang="en-US" sz="3200" dirty="0">
                <a:latin typeface="Berlin Sans FB Demi" panose="020E0802020502020306" pitchFamily="34" charset="0"/>
              </a:rPr>
              <a:t>4 Types of Exchanges</a:t>
            </a:r>
          </a:p>
        </p:txBody>
      </p:sp>
      <p:sp>
        <p:nvSpPr>
          <p:cNvPr id="9" name="TextBox 8">
            <a:extLst>
              <a:ext uri="{FF2B5EF4-FFF2-40B4-BE49-F238E27FC236}">
                <a16:creationId xmlns:a16="http://schemas.microsoft.com/office/drawing/2014/main" id="{04DB6761-EEB4-9A54-0EC1-C50EF22EAC47}"/>
              </a:ext>
            </a:extLst>
          </p:cNvPr>
          <p:cNvSpPr txBox="1"/>
          <p:nvPr/>
        </p:nvSpPr>
        <p:spPr>
          <a:xfrm>
            <a:off x="516071" y="1796796"/>
            <a:ext cx="11159858" cy="892552"/>
          </a:xfrm>
          <a:prstGeom prst="rect">
            <a:avLst/>
          </a:prstGeom>
          <a:noFill/>
        </p:spPr>
        <p:txBody>
          <a:bodyPr wrap="square" rtlCol="0">
            <a:spAutoFit/>
          </a:bodyPr>
          <a:lstStyle/>
          <a:p>
            <a:r>
              <a:rPr lang="en-US" sz="2000" dirty="0">
                <a:latin typeface="Berlin Sans FB Demi" panose="020E0802020502020306" pitchFamily="34" charset="0"/>
              </a:rPr>
              <a:t>Direct:</a:t>
            </a:r>
          </a:p>
          <a:p>
            <a:r>
              <a:rPr lang="en-US" sz="1600" b="0" i="0" dirty="0">
                <a:effectLst/>
                <a:latin typeface="Berlin Sans FB Demi" panose="020E0802020502020306" pitchFamily="34" charset="0"/>
              </a:rPr>
              <a:t>Messages are routed to the queues by an exact match between the routing key of the message and the routing key of the binding</a:t>
            </a:r>
            <a:endParaRPr lang="en-US" sz="1600" dirty="0">
              <a:latin typeface="Berlin Sans FB Demi" panose="020E0802020502020306" pitchFamily="34" charset="0"/>
            </a:endParaRPr>
          </a:p>
        </p:txBody>
      </p:sp>
      <p:sp>
        <p:nvSpPr>
          <p:cNvPr id="12" name="TextBox 11">
            <a:extLst>
              <a:ext uri="{FF2B5EF4-FFF2-40B4-BE49-F238E27FC236}">
                <a16:creationId xmlns:a16="http://schemas.microsoft.com/office/drawing/2014/main" id="{36C2BC2D-E5B4-5AFF-B790-441C89C7FBD1}"/>
              </a:ext>
            </a:extLst>
          </p:cNvPr>
          <p:cNvSpPr txBox="1"/>
          <p:nvPr/>
        </p:nvSpPr>
        <p:spPr>
          <a:xfrm>
            <a:off x="516071" y="2926143"/>
            <a:ext cx="11159858" cy="646331"/>
          </a:xfrm>
          <a:prstGeom prst="rect">
            <a:avLst/>
          </a:prstGeom>
          <a:noFill/>
        </p:spPr>
        <p:txBody>
          <a:bodyPr wrap="square" rtlCol="0">
            <a:spAutoFit/>
          </a:bodyPr>
          <a:lstStyle/>
          <a:p>
            <a:r>
              <a:rPr lang="en-US" sz="2000" dirty="0">
                <a:latin typeface="Berlin Sans FB Demi" panose="020E0802020502020306" pitchFamily="34" charset="0"/>
              </a:rPr>
              <a:t>Fanout:</a:t>
            </a:r>
          </a:p>
          <a:p>
            <a:pPr algn="l"/>
            <a:r>
              <a:rPr lang="en-US" sz="1600" dirty="0">
                <a:latin typeface="Berlin Sans FB Demi" panose="020E0802020502020306" pitchFamily="34" charset="0"/>
              </a:rPr>
              <a:t>Every message is routed to all queues bound to the given exchange. Routing and binding keys are ignored</a:t>
            </a:r>
          </a:p>
        </p:txBody>
      </p:sp>
      <p:sp>
        <p:nvSpPr>
          <p:cNvPr id="13" name="TextBox 12">
            <a:extLst>
              <a:ext uri="{FF2B5EF4-FFF2-40B4-BE49-F238E27FC236}">
                <a16:creationId xmlns:a16="http://schemas.microsoft.com/office/drawing/2014/main" id="{44D10494-46C5-4427-8339-68440958FFCC}"/>
              </a:ext>
            </a:extLst>
          </p:cNvPr>
          <p:cNvSpPr txBox="1"/>
          <p:nvPr/>
        </p:nvSpPr>
        <p:spPr>
          <a:xfrm>
            <a:off x="516071" y="3809268"/>
            <a:ext cx="11159858" cy="646331"/>
          </a:xfrm>
          <a:prstGeom prst="rect">
            <a:avLst/>
          </a:prstGeom>
          <a:noFill/>
        </p:spPr>
        <p:txBody>
          <a:bodyPr wrap="square" rtlCol="0">
            <a:spAutoFit/>
          </a:bodyPr>
          <a:lstStyle/>
          <a:p>
            <a:r>
              <a:rPr lang="en-US" sz="2000" dirty="0">
                <a:latin typeface="Berlin Sans FB Demi" panose="020E0802020502020306" pitchFamily="34" charset="0"/>
              </a:rPr>
              <a:t>Topic:</a:t>
            </a:r>
          </a:p>
          <a:p>
            <a:pPr algn="l"/>
            <a:r>
              <a:rPr lang="en-US" sz="1600" dirty="0">
                <a:latin typeface="Berlin Sans FB Demi" panose="020E0802020502020306" pitchFamily="34" charset="0"/>
              </a:rPr>
              <a:t>Messages are routed to one or more queues based on routing key and binding key pattern matching</a:t>
            </a:r>
          </a:p>
        </p:txBody>
      </p:sp>
      <p:sp>
        <p:nvSpPr>
          <p:cNvPr id="14" name="TextBox 13">
            <a:extLst>
              <a:ext uri="{FF2B5EF4-FFF2-40B4-BE49-F238E27FC236}">
                <a16:creationId xmlns:a16="http://schemas.microsoft.com/office/drawing/2014/main" id="{CB84AA6D-4F03-A897-9D6C-8FD15143EF0C}"/>
              </a:ext>
            </a:extLst>
          </p:cNvPr>
          <p:cNvSpPr txBox="1"/>
          <p:nvPr/>
        </p:nvSpPr>
        <p:spPr>
          <a:xfrm>
            <a:off x="516071" y="4692393"/>
            <a:ext cx="11159858" cy="646331"/>
          </a:xfrm>
          <a:prstGeom prst="rect">
            <a:avLst/>
          </a:prstGeom>
          <a:noFill/>
        </p:spPr>
        <p:txBody>
          <a:bodyPr wrap="square" rtlCol="0">
            <a:spAutoFit/>
          </a:bodyPr>
          <a:lstStyle/>
          <a:p>
            <a:r>
              <a:rPr lang="en-US" sz="2000" dirty="0">
                <a:latin typeface="Berlin Sans FB Demi" panose="020E0802020502020306" pitchFamily="34" charset="0"/>
              </a:rPr>
              <a:t>Header:</a:t>
            </a:r>
          </a:p>
          <a:p>
            <a:r>
              <a:rPr lang="en-US" sz="1600" dirty="0">
                <a:latin typeface="Berlin Sans FB Demi" panose="020E0802020502020306" pitchFamily="34" charset="0"/>
              </a:rPr>
              <a:t>Routing key is ignored, and the headers of the message are used for routing pattern matching with the binding key</a:t>
            </a:r>
          </a:p>
        </p:txBody>
      </p:sp>
    </p:spTree>
    <p:extLst>
      <p:ext uri="{BB962C8B-B14F-4D97-AF65-F5344CB8AC3E}">
        <p14:creationId xmlns:p14="http://schemas.microsoft.com/office/powerpoint/2010/main" val="4116072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D01761-FF55-7AB9-94C6-F00A38D7AFE8}"/>
              </a:ext>
            </a:extLst>
          </p:cNvPr>
          <p:cNvSpPr txBox="1"/>
          <p:nvPr/>
        </p:nvSpPr>
        <p:spPr>
          <a:xfrm>
            <a:off x="198835" y="364720"/>
            <a:ext cx="9118202" cy="584775"/>
          </a:xfrm>
          <a:prstGeom prst="rect">
            <a:avLst/>
          </a:prstGeom>
          <a:noFill/>
        </p:spPr>
        <p:txBody>
          <a:bodyPr wrap="none" rtlCol="0">
            <a:spAutoFit/>
          </a:bodyPr>
          <a:lstStyle/>
          <a:p>
            <a:r>
              <a:rPr lang="en-US" sz="3200" dirty="0">
                <a:latin typeface="Berlin Sans FB Demi" panose="020E0802020502020306" pitchFamily="34" charset="0"/>
              </a:rPr>
              <a:t>Direct Exchange (Single Queue, Single Consumer)</a:t>
            </a:r>
          </a:p>
        </p:txBody>
      </p:sp>
      <p:grpSp>
        <p:nvGrpSpPr>
          <p:cNvPr id="46" name="Group 45">
            <a:extLst>
              <a:ext uri="{FF2B5EF4-FFF2-40B4-BE49-F238E27FC236}">
                <a16:creationId xmlns:a16="http://schemas.microsoft.com/office/drawing/2014/main" id="{2BF3610F-143F-C7FE-7A88-2420F6BA51D1}"/>
              </a:ext>
            </a:extLst>
          </p:cNvPr>
          <p:cNvGrpSpPr/>
          <p:nvPr/>
        </p:nvGrpSpPr>
        <p:grpSpPr>
          <a:xfrm>
            <a:off x="341301" y="1819147"/>
            <a:ext cx="1563667" cy="864295"/>
            <a:chOff x="212941" y="1999803"/>
            <a:chExt cx="1563667" cy="864295"/>
          </a:xfrm>
        </p:grpSpPr>
        <p:sp>
          <p:nvSpPr>
            <p:cNvPr id="48" name="Rectangle: Rounded Corners 47">
              <a:extLst>
                <a:ext uri="{FF2B5EF4-FFF2-40B4-BE49-F238E27FC236}">
                  <a16:creationId xmlns:a16="http://schemas.microsoft.com/office/drawing/2014/main" id="{386616B5-E5F8-B8AD-D846-317BBF2EEDF8}"/>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86DA591-53B9-E1BD-BDA9-6CB4EEB2775A}"/>
                </a:ext>
              </a:extLst>
            </p:cNvPr>
            <p:cNvSpPr txBox="1"/>
            <p:nvPr/>
          </p:nvSpPr>
          <p:spPr>
            <a:xfrm>
              <a:off x="439841" y="2247284"/>
              <a:ext cx="1109865" cy="369332"/>
            </a:xfrm>
            <a:prstGeom prst="rect">
              <a:avLst/>
            </a:prstGeom>
            <a:noFill/>
          </p:spPr>
          <p:txBody>
            <a:bodyPr wrap="square" rtlCol="0">
              <a:spAutoFit/>
            </a:bodyPr>
            <a:lstStyle/>
            <a:p>
              <a:r>
                <a:rPr lang="en-US" dirty="0">
                  <a:latin typeface="Berlin Sans FB Demi" panose="020E0802020502020306" pitchFamily="34" charset="0"/>
                </a:rPr>
                <a:t>Producer </a:t>
              </a:r>
            </a:p>
          </p:txBody>
        </p:sp>
      </p:grpSp>
      <p:sp>
        <p:nvSpPr>
          <p:cNvPr id="52" name="Rectangle: Rounded Corners 51">
            <a:extLst>
              <a:ext uri="{FF2B5EF4-FFF2-40B4-BE49-F238E27FC236}">
                <a16:creationId xmlns:a16="http://schemas.microsoft.com/office/drawing/2014/main" id="{C0F8DFD8-E56B-668A-248D-14559A4C2D14}"/>
              </a:ext>
            </a:extLst>
          </p:cNvPr>
          <p:cNvSpPr/>
          <p:nvPr/>
        </p:nvSpPr>
        <p:spPr>
          <a:xfrm>
            <a:off x="3211265" y="1384184"/>
            <a:ext cx="6062597" cy="2340526"/>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B2ECF235-6C7C-A3F2-B371-9DB8225803FB}"/>
              </a:ext>
            </a:extLst>
          </p:cNvPr>
          <p:cNvSpPr/>
          <p:nvPr/>
        </p:nvSpPr>
        <p:spPr>
          <a:xfrm>
            <a:off x="3461521" y="1744909"/>
            <a:ext cx="5562084" cy="1627464"/>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Rounded Corners 103">
            <a:extLst>
              <a:ext uri="{FF2B5EF4-FFF2-40B4-BE49-F238E27FC236}">
                <a16:creationId xmlns:a16="http://schemas.microsoft.com/office/drawing/2014/main" id="{D4343543-C635-4262-982B-42C5F018F9AE}"/>
              </a:ext>
            </a:extLst>
          </p:cNvPr>
          <p:cNvSpPr/>
          <p:nvPr/>
        </p:nvSpPr>
        <p:spPr>
          <a:xfrm>
            <a:off x="3642034" y="1918396"/>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sp>
        <p:nvSpPr>
          <p:cNvPr id="132" name="TextBox 131">
            <a:extLst>
              <a:ext uri="{FF2B5EF4-FFF2-40B4-BE49-F238E27FC236}">
                <a16:creationId xmlns:a16="http://schemas.microsoft.com/office/drawing/2014/main" id="{952DE949-2D49-313D-B473-B58C3EE7EC56}"/>
              </a:ext>
            </a:extLst>
          </p:cNvPr>
          <p:cNvSpPr txBox="1"/>
          <p:nvPr/>
        </p:nvSpPr>
        <p:spPr>
          <a:xfrm>
            <a:off x="7570009" y="2533194"/>
            <a:ext cx="857927" cy="369332"/>
          </a:xfrm>
          <a:prstGeom prst="rect">
            <a:avLst/>
          </a:prstGeom>
          <a:noFill/>
        </p:spPr>
        <p:txBody>
          <a:bodyPr wrap="none" rtlCol="0">
            <a:spAutoFit/>
          </a:bodyPr>
          <a:lstStyle/>
          <a:p>
            <a:r>
              <a:rPr lang="en-US" dirty="0">
                <a:latin typeface="Berlin Sans FB Demi" panose="020E0802020502020306" pitchFamily="34" charset="0"/>
              </a:rPr>
              <a:t>Queue</a:t>
            </a:r>
          </a:p>
        </p:txBody>
      </p:sp>
      <p:sp>
        <p:nvSpPr>
          <p:cNvPr id="134" name="Rectangle: Rounded Corners 133">
            <a:extLst>
              <a:ext uri="{FF2B5EF4-FFF2-40B4-BE49-F238E27FC236}">
                <a16:creationId xmlns:a16="http://schemas.microsoft.com/office/drawing/2014/main" id="{10BF22CA-3A0E-EE80-7234-E2D12707E458}"/>
              </a:ext>
            </a:extLst>
          </p:cNvPr>
          <p:cNvSpPr/>
          <p:nvPr/>
        </p:nvSpPr>
        <p:spPr>
          <a:xfrm>
            <a:off x="2485870" y="1615601"/>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69F2EB2C-D9D8-F76F-F732-21E59E952D41}"/>
              </a:ext>
            </a:extLst>
          </p:cNvPr>
          <p:cNvSpPr txBox="1"/>
          <p:nvPr/>
        </p:nvSpPr>
        <p:spPr>
          <a:xfrm>
            <a:off x="3642034" y="2927323"/>
            <a:ext cx="1425390" cy="369332"/>
          </a:xfrm>
          <a:prstGeom prst="rect">
            <a:avLst/>
          </a:prstGeom>
          <a:noFill/>
        </p:spPr>
        <p:txBody>
          <a:bodyPr wrap="none" rtlCol="0">
            <a:spAutoFit/>
          </a:bodyPr>
          <a:lstStyle/>
          <a:p>
            <a:r>
              <a:rPr lang="en-US" dirty="0">
                <a:latin typeface="Berlin Sans FB Demi" panose="020E0802020502020306" pitchFamily="34" charset="0"/>
              </a:rPr>
              <a:t>Virtual Host</a:t>
            </a:r>
          </a:p>
        </p:txBody>
      </p:sp>
      <p:sp>
        <p:nvSpPr>
          <p:cNvPr id="139" name="TextBox 138">
            <a:extLst>
              <a:ext uri="{FF2B5EF4-FFF2-40B4-BE49-F238E27FC236}">
                <a16:creationId xmlns:a16="http://schemas.microsoft.com/office/drawing/2014/main" id="{1C043044-A19B-ED6A-500A-BEFA1439A23D}"/>
              </a:ext>
            </a:extLst>
          </p:cNvPr>
          <p:cNvSpPr txBox="1"/>
          <p:nvPr/>
        </p:nvSpPr>
        <p:spPr>
          <a:xfrm>
            <a:off x="5510738" y="2498270"/>
            <a:ext cx="1439818" cy="369332"/>
          </a:xfrm>
          <a:prstGeom prst="rect">
            <a:avLst/>
          </a:prstGeom>
          <a:noFill/>
        </p:spPr>
        <p:txBody>
          <a:bodyPr wrap="none" rtlCol="0">
            <a:spAutoFit/>
          </a:bodyPr>
          <a:lstStyle/>
          <a:p>
            <a:r>
              <a:rPr lang="en-US" dirty="0">
                <a:latin typeface="Berlin Sans FB Demi" panose="020E0802020502020306" pitchFamily="34" charset="0"/>
              </a:rPr>
              <a:t>Binding Key</a:t>
            </a:r>
          </a:p>
        </p:txBody>
      </p:sp>
      <p:cxnSp>
        <p:nvCxnSpPr>
          <p:cNvPr id="141" name="Straight Arrow Connector 140">
            <a:extLst>
              <a:ext uri="{FF2B5EF4-FFF2-40B4-BE49-F238E27FC236}">
                <a16:creationId xmlns:a16="http://schemas.microsoft.com/office/drawing/2014/main" id="{2F8BDC56-9B4C-7AB7-D49E-58D8E69DD7ED}"/>
              </a:ext>
            </a:extLst>
          </p:cNvPr>
          <p:cNvCxnSpPr>
            <a:stCxn id="48" idx="3"/>
            <a:endCxn id="104" idx="1"/>
          </p:cNvCxnSpPr>
          <p:nvPr/>
        </p:nvCxnSpPr>
        <p:spPr>
          <a:xfrm flipV="1">
            <a:off x="1904968" y="2248247"/>
            <a:ext cx="1737066" cy="304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C80679-916F-63D7-CFD8-628C3315BA76}"/>
              </a:ext>
            </a:extLst>
          </p:cNvPr>
          <p:cNvSpPr txBox="1"/>
          <p:nvPr/>
        </p:nvSpPr>
        <p:spPr>
          <a:xfrm>
            <a:off x="1115244" y="1306201"/>
            <a:ext cx="2141933" cy="276999"/>
          </a:xfrm>
          <a:prstGeom prst="rect">
            <a:avLst/>
          </a:prstGeom>
          <a:noFill/>
        </p:spPr>
        <p:txBody>
          <a:bodyPr wrap="none" rtlCol="0">
            <a:spAutoFit/>
          </a:bodyPr>
          <a:lstStyle/>
          <a:p>
            <a:r>
              <a:rPr lang="en-US" sz="1200" dirty="0">
                <a:latin typeface="Berlin Sans FB Demi" panose="020E0802020502020306" pitchFamily="34" charset="0"/>
              </a:rPr>
              <a:t>Message Routing Key = Key0</a:t>
            </a:r>
          </a:p>
        </p:txBody>
      </p:sp>
      <p:sp>
        <p:nvSpPr>
          <p:cNvPr id="22" name="TextBox 21">
            <a:extLst>
              <a:ext uri="{FF2B5EF4-FFF2-40B4-BE49-F238E27FC236}">
                <a16:creationId xmlns:a16="http://schemas.microsoft.com/office/drawing/2014/main" id="{FF58C1EA-0D1A-A84E-B97B-9BE0BA1CB09F}"/>
              </a:ext>
            </a:extLst>
          </p:cNvPr>
          <p:cNvSpPr txBox="1"/>
          <p:nvPr/>
        </p:nvSpPr>
        <p:spPr>
          <a:xfrm>
            <a:off x="5959579" y="1935284"/>
            <a:ext cx="542136" cy="276999"/>
          </a:xfrm>
          <a:prstGeom prst="rect">
            <a:avLst/>
          </a:prstGeom>
          <a:noFill/>
        </p:spPr>
        <p:txBody>
          <a:bodyPr wrap="none" rtlCol="0">
            <a:spAutoFit/>
          </a:bodyPr>
          <a:lstStyle/>
          <a:p>
            <a:r>
              <a:rPr lang="en-US" sz="1200" dirty="0">
                <a:latin typeface="Berlin Sans FB Demi" panose="020E0802020502020306" pitchFamily="34" charset="0"/>
              </a:rPr>
              <a:t>Key0</a:t>
            </a:r>
          </a:p>
        </p:txBody>
      </p:sp>
      <p:sp>
        <p:nvSpPr>
          <p:cNvPr id="23" name="TextBox 22">
            <a:extLst>
              <a:ext uri="{FF2B5EF4-FFF2-40B4-BE49-F238E27FC236}">
                <a16:creationId xmlns:a16="http://schemas.microsoft.com/office/drawing/2014/main" id="{AD77C306-A7CC-D086-48C0-A6E646CFFB07}"/>
              </a:ext>
            </a:extLst>
          </p:cNvPr>
          <p:cNvSpPr txBox="1"/>
          <p:nvPr/>
        </p:nvSpPr>
        <p:spPr>
          <a:xfrm>
            <a:off x="1342960" y="4842289"/>
            <a:ext cx="9592106" cy="400110"/>
          </a:xfrm>
          <a:prstGeom prst="rect">
            <a:avLst/>
          </a:prstGeom>
          <a:noFill/>
        </p:spPr>
        <p:txBody>
          <a:bodyPr wrap="square" rtlCol="0">
            <a:spAutoFit/>
          </a:bodyPr>
          <a:lstStyle/>
          <a:p>
            <a:r>
              <a:rPr lang="en-US" sz="2000" dirty="0">
                <a:latin typeface="Berlin Sans FB Demi" panose="020E0802020502020306" pitchFamily="34" charset="0"/>
              </a:rPr>
              <a:t>Messages get routed to each queue where the binding key matches the routing key</a:t>
            </a:r>
          </a:p>
        </p:txBody>
      </p:sp>
      <p:grpSp>
        <p:nvGrpSpPr>
          <p:cNvPr id="24" name="Group 23">
            <a:extLst>
              <a:ext uri="{FF2B5EF4-FFF2-40B4-BE49-F238E27FC236}">
                <a16:creationId xmlns:a16="http://schemas.microsoft.com/office/drawing/2014/main" id="{ED76583F-2FED-550B-7342-B542C9D5E13C}"/>
              </a:ext>
            </a:extLst>
          </p:cNvPr>
          <p:cNvGrpSpPr/>
          <p:nvPr/>
        </p:nvGrpSpPr>
        <p:grpSpPr>
          <a:xfrm>
            <a:off x="7238893" y="1914339"/>
            <a:ext cx="1580367" cy="659702"/>
            <a:chOff x="6904973" y="2110636"/>
            <a:chExt cx="1580367" cy="659702"/>
          </a:xfrm>
        </p:grpSpPr>
        <p:sp>
          <p:nvSpPr>
            <p:cNvPr id="25" name="Rectangle: Rounded Corners 24">
              <a:extLst>
                <a:ext uri="{FF2B5EF4-FFF2-40B4-BE49-F238E27FC236}">
                  <a16:creationId xmlns:a16="http://schemas.microsoft.com/office/drawing/2014/main" id="{62C939AD-04E7-9FA8-1014-E763F075B5F4}"/>
                </a:ext>
              </a:extLst>
            </p:cNvPr>
            <p:cNvSpPr/>
            <p:nvPr/>
          </p:nvSpPr>
          <p:spPr>
            <a:xfrm>
              <a:off x="6904973" y="2110636"/>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C5084D5D-5063-19FC-5FA9-D68B66F0AE9C}"/>
                </a:ext>
              </a:extLst>
            </p:cNvPr>
            <p:cNvSpPr/>
            <p:nvPr/>
          </p:nvSpPr>
          <p:spPr>
            <a:xfrm>
              <a:off x="7014575"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4E6E4360-58AF-BA1B-083A-FAC4E99F7A4A}"/>
                </a:ext>
              </a:extLst>
            </p:cNvPr>
            <p:cNvSpPr/>
            <p:nvPr/>
          </p:nvSpPr>
          <p:spPr>
            <a:xfrm>
              <a:off x="7258833"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CE1D0960-B191-FD78-953A-8196E7D40E4F}"/>
                </a:ext>
              </a:extLst>
            </p:cNvPr>
            <p:cNvSpPr/>
            <p:nvPr/>
          </p:nvSpPr>
          <p:spPr>
            <a:xfrm>
              <a:off x="7505699"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07B1314-197A-41B5-A587-976533BCF129}"/>
                </a:ext>
              </a:extLst>
            </p:cNvPr>
            <p:cNvSpPr/>
            <p:nvPr/>
          </p:nvSpPr>
          <p:spPr>
            <a:xfrm>
              <a:off x="7749957"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id="{CB82F6A3-919A-57B9-9384-4B9B4DB8AA24}"/>
                </a:ext>
              </a:extLst>
            </p:cNvPr>
            <p:cNvSpPr/>
            <p:nvPr/>
          </p:nvSpPr>
          <p:spPr>
            <a:xfrm>
              <a:off x="8009465" y="2153432"/>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1" name="Straight Arrow Connector 40">
            <a:extLst>
              <a:ext uri="{FF2B5EF4-FFF2-40B4-BE49-F238E27FC236}">
                <a16:creationId xmlns:a16="http://schemas.microsoft.com/office/drawing/2014/main" id="{892859A2-BFA0-9260-5B9B-C40C90626963}"/>
              </a:ext>
            </a:extLst>
          </p:cNvPr>
          <p:cNvCxnSpPr>
            <a:cxnSpLocks/>
            <a:stCxn id="104" idx="3"/>
            <a:endCxn id="25" idx="1"/>
          </p:cNvCxnSpPr>
          <p:nvPr/>
        </p:nvCxnSpPr>
        <p:spPr>
          <a:xfrm flipV="1">
            <a:off x="5222401" y="2244190"/>
            <a:ext cx="2016492" cy="4057"/>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9" name="Group 48">
            <a:extLst>
              <a:ext uri="{FF2B5EF4-FFF2-40B4-BE49-F238E27FC236}">
                <a16:creationId xmlns:a16="http://schemas.microsoft.com/office/drawing/2014/main" id="{7F2FFEE3-EC88-7CB8-DF47-320097737674}"/>
              </a:ext>
            </a:extLst>
          </p:cNvPr>
          <p:cNvGrpSpPr/>
          <p:nvPr/>
        </p:nvGrpSpPr>
        <p:grpSpPr>
          <a:xfrm>
            <a:off x="10234432" y="1914339"/>
            <a:ext cx="1563667" cy="659702"/>
            <a:chOff x="10349223" y="1285199"/>
            <a:chExt cx="1563667" cy="864295"/>
          </a:xfrm>
        </p:grpSpPr>
        <p:sp>
          <p:nvSpPr>
            <p:cNvPr id="51" name="Rectangle: Rounded Corners 50">
              <a:extLst>
                <a:ext uri="{FF2B5EF4-FFF2-40B4-BE49-F238E27FC236}">
                  <a16:creationId xmlns:a16="http://schemas.microsoft.com/office/drawing/2014/main" id="{65B96A62-EDB6-E5C1-31B7-E25DE2157A4C}"/>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3EEB1E05-2CD9-83A3-140F-55A871DE909F}"/>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54" name="Rectangle: Rounded Corners 53">
            <a:extLst>
              <a:ext uri="{FF2B5EF4-FFF2-40B4-BE49-F238E27FC236}">
                <a16:creationId xmlns:a16="http://schemas.microsoft.com/office/drawing/2014/main" id="{4BF7A28E-B608-DEA8-D35A-0F40B043F6A9}"/>
              </a:ext>
            </a:extLst>
          </p:cNvPr>
          <p:cNvSpPr/>
          <p:nvPr/>
        </p:nvSpPr>
        <p:spPr>
          <a:xfrm>
            <a:off x="9454517" y="1590894"/>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Arrow Connector 54">
            <a:extLst>
              <a:ext uri="{FF2B5EF4-FFF2-40B4-BE49-F238E27FC236}">
                <a16:creationId xmlns:a16="http://schemas.microsoft.com/office/drawing/2014/main" id="{0A4185D0-05CE-0DBF-D252-B619897BAAA0}"/>
              </a:ext>
            </a:extLst>
          </p:cNvPr>
          <p:cNvCxnSpPr>
            <a:cxnSpLocks/>
            <a:endCxn id="51" idx="1"/>
          </p:cNvCxnSpPr>
          <p:nvPr/>
        </p:nvCxnSpPr>
        <p:spPr>
          <a:xfrm>
            <a:off x="8820171" y="2244190"/>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510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D01761-FF55-7AB9-94C6-F00A38D7AFE8}"/>
              </a:ext>
            </a:extLst>
          </p:cNvPr>
          <p:cNvSpPr txBox="1"/>
          <p:nvPr/>
        </p:nvSpPr>
        <p:spPr>
          <a:xfrm>
            <a:off x="198835" y="364720"/>
            <a:ext cx="9714519" cy="584775"/>
          </a:xfrm>
          <a:prstGeom prst="rect">
            <a:avLst/>
          </a:prstGeom>
          <a:noFill/>
        </p:spPr>
        <p:txBody>
          <a:bodyPr wrap="none" rtlCol="0">
            <a:spAutoFit/>
          </a:bodyPr>
          <a:lstStyle/>
          <a:p>
            <a:r>
              <a:rPr lang="en-US" sz="3200" dirty="0">
                <a:latin typeface="Berlin Sans FB Demi" panose="020E0802020502020306" pitchFamily="34" charset="0"/>
              </a:rPr>
              <a:t>Direct Exchange (Single Queue, Multiple Consumers)</a:t>
            </a:r>
          </a:p>
        </p:txBody>
      </p:sp>
      <p:grpSp>
        <p:nvGrpSpPr>
          <p:cNvPr id="46" name="Group 45">
            <a:extLst>
              <a:ext uri="{FF2B5EF4-FFF2-40B4-BE49-F238E27FC236}">
                <a16:creationId xmlns:a16="http://schemas.microsoft.com/office/drawing/2014/main" id="{2BF3610F-143F-C7FE-7A88-2420F6BA51D1}"/>
              </a:ext>
            </a:extLst>
          </p:cNvPr>
          <p:cNvGrpSpPr/>
          <p:nvPr/>
        </p:nvGrpSpPr>
        <p:grpSpPr>
          <a:xfrm>
            <a:off x="341301" y="1819147"/>
            <a:ext cx="1563667" cy="864295"/>
            <a:chOff x="212941" y="1999803"/>
            <a:chExt cx="1563667" cy="864295"/>
          </a:xfrm>
        </p:grpSpPr>
        <p:sp>
          <p:nvSpPr>
            <p:cNvPr id="48" name="Rectangle: Rounded Corners 47">
              <a:extLst>
                <a:ext uri="{FF2B5EF4-FFF2-40B4-BE49-F238E27FC236}">
                  <a16:creationId xmlns:a16="http://schemas.microsoft.com/office/drawing/2014/main" id="{386616B5-E5F8-B8AD-D846-317BBF2EEDF8}"/>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86DA591-53B9-E1BD-BDA9-6CB4EEB2775A}"/>
                </a:ext>
              </a:extLst>
            </p:cNvPr>
            <p:cNvSpPr txBox="1"/>
            <p:nvPr/>
          </p:nvSpPr>
          <p:spPr>
            <a:xfrm>
              <a:off x="439841" y="2247284"/>
              <a:ext cx="1109865" cy="369332"/>
            </a:xfrm>
            <a:prstGeom prst="rect">
              <a:avLst/>
            </a:prstGeom>
            <a:noFill/>
          </p:spPr>
          <p:txBody>
            <a:bodyPr wrap="square" rtlCol="0">
              <a:spAutoFit/>
            </a:bodyPr>
            <a:lstStyle/>
            <a:p>
              <a:r>
                <a:rPr lang="en-US" dirty="0">
                  <a:latin typeface="Berlin Sans FB Demi" panose="020E0802020502020306" pitchFamily="34" charset="0"/>
                </a:rPr>
                <a:t>Producer </a:t>
              </a:r>
            </a:p>
          </p:txBody>
        </p:sp>
      </p:grpSp>
      <p:sp>
        <p:nvSpPr>
          <p:cNvPr id="52" name="Rectangle: Rounded Corners 51">
            <a:extLst>
              <a:ext uri="{FF2B5EF4-FFF2-40B4-BE49-F238E27FC236}">
                <a16:creationId xmlns:a16="http://schemas.microsoft.com/office/drawing/2014/main" id="{C0F8DFD8-E56B-668A-248D-14559A4C2D14}"/>
              </a:ext>
            </a:extLst>
          </p:cNvPr>
          <p:cNvSpPr/>
          <p:nvPr/>
        </p:nvSpPr>
        <p:spPr>
          <a:xfrm>
            <a:off x="3211265" y="1384184"/>
            <a:ext cx="6062597" cy="2340526"/>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B2ECF235-6C7C-A3F2-B371-9DB8225803FB}"/>
              </a:ext>
            </a:extLst>
          </p:cNvPr>
          <p:cNvSpPr/>
          <p:nvPr/>
        </p:nvSpPr>
        <p:spPr>
          <a:xfrm>
            <a:off x="3461521" y="1744909"/>
            <a:ext cx="5562084" cy="1627464"/>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Rounded Corners 103">
            <a:extLst>
              <a:ext uri="{FF2B5EF4-FFF2-40B4-BE49-F238E27FC236}">
                <a16:creationId xmlns:a16="http://schemas.microsoft.com/office/drawing/2014/main" id="{D4343543-C635-4262-982B-42C5F018F9AE}"/>
              </a:ext>
            </a:extLst>
          </p:cNvPr>
          <p:cNvSpPr/>
          <p:nvPr/>
        </p:nvSpPr>
        <p:spPr>
          <a:xfrm>
            <a:off x="3642034" y="1918396"/>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sp>
        <p:nvSpPr>
          <p:cNvPr id="132" name="TextBox 131">
            <a:extLst>
              <a:ext uri="{FF2B5EF4-FFF2-40B4-BE49-F238E27FC236}">
                <a16:creationId xmlns:a16="http://schemas.microsoft.com/office/drawing/2014/main" id="{952DE949-2D49-313D-B473-B58C3EE7EC56}"/>
              </a:ext>
            </a:extLst>
          </p:cNvPr>
          <p:cNvSpPr txBox="1"/>
          <p:nvPr/>
        </p:nvSpPr>
        <p:spPr>
          <a:xfrm>
            <a:off x="7570009" y="2533194"/>
            <a:ext cx="857927" cy="369332"/>
          </a:xfrm>
          <a:prstGeom prst="rect">
            <a:avLst/>
          </a:prstGeom>
          <a:noFill/>
        </p:spPr>
        <p:txBody>
          <a:bodyPr wrap="none" rtlCol="0">
            <a:spAutoFit/>
          </a:bodyPr>
          <a:lstStyle/>
          <a:p>
            <a:r>
              <a:rPr lang="en-US" dirty="0">
                <a:latin typeface="Berlin Sans FB Demi" panose="020E0802020502020306" pitchFamily="34" charset="0"/>
              </a:rPr>
              <a:t>Queue</a:t>
            </a:r>
          </a:p>
        </p:txBody>
      </p:sp>
      <p:sp>
        <p:nvSpPr>
          <p:cNvPr id="134" name="Rectangle: Rounded Corners 133">
            <a:extLst>
              <a:ext uri="{FF2B5EF4-FFF2-40B4-BE49-F238E27FC236}">
                <a16:creationId xmlns:a16="http://schemas.microsoft.com/office/drawing/2014/main" id="{10BF22CA-3A0E-EE80-7234-E2D12707E458}"/>
              </a:ext>
            </a:extLst>
          </p:cNvPr>
          <p:cNvSpPr/>
          <p:nvPr/>
        </p:nvSpPr>
        <p:spPr>
          <a:xfrm>
            <a:off x="2485870" y="1615601"/>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69F2EB2C-D9D8-F76F-F732-21E59E952D41}"/>
              </a:ext>
            </a:extLst>
          </p:cNvPr>
          <p:cNvSpPr txBox="1"/>
          <p:nvPr/>
        </p:nvSpPr>
        <p:spPr>
          <a:xfrm>
            <a:off x="3630704" y="2978530"/>
            <a:ext cx="1425390" cy="369332"/>
          </a:xfrm>
          <a:prstGeom prst="rect">
            <a:avLst/>
          </a:prstGeom>
          <a:noFill/>
        </p:spPr>
        <p:txBody>
          <a:bodyPr wrap="none" rtlCol="0">
            <a:spAutoFit/>
          </a:bodyPr>
          <a:lstStyle/>
          <a:p>
            <a:r>
              <a:rPr lang="en-US" dirty="0">
                <a:latin typeface="Berlin Sans FB Demi" panose="020E0802020502020306" pitchFamily="34" charset="0"/>
              </a:rPr>
              <a:t>Virtual Host</a:t>
            </a:r>
          </a:p>
        </p:txBody>
      </p:sp>
      <p:sp>
        <p:nvSpPr>
          <p:cNvPr id="139" name="TextBox 138">
            <a:extLst>
              <a:ext uri="{FF2B5EF4-FFF2-40B4-BE49-F238E27FC236}">
                <a16:creationId xmlns:a16="http://schemas.microsoft.com/office/drawing/2014/main" id="{1C043044-A19B-ED6A-500A-BEFA1439A23D}"/>
              </a:ext>
            </a:extLst>
          </p:cNvPr>
          <p:cNvSpPr txBox="1"/>
          <p:nvPr/>
        </p:nvSpPr>
        <p:spPr>
          <a:xfrm>
            <a:off x="5550639" y="2357073"/>
            <a:ext cx="1439818" cy="369332"/>
          </a:xfrm>
          <a:prstGeom prst="rect">
            <a:avLst/>
          </a:prstGeom>
          <a:noFill/>
        </p:spPr>
        <p:txBody>
          <a:bodyPr wrap="none" rtlCol="0">
            <a:spAutoFit/>
          </a:bodyPr>
          <a:lstStyle/>
          <a:p>
            <a:r>
              <a:rPr lang="en-US" dirty="0">
                <a:latin typeface="Berlin Sans FB Demi" panose="020E0802020502020306" pitchFamily="34" charset="0"/>
              </a:rPr>
              <a:t>Binding Key</a:t>
            </a:r>
          </a:p>
        </p:txBody>
      </p:sp>
      <p:cxnSp>
        <p:nvCxnSpPr>
          <p:cNvPr id="141" name="Straight Arrow Connector 140">
            <a:extLst>
              <a:ext uri="{FF2B5EF4-FFF2-40B4-BE49-F238E27FC236}">
                <a16:creationId xmlns:a16="http://schemas.microsoft.com/office/drawing/2014/main" id="{2F8BDC56-9B4C-7AB7-D49E-58D8E69DD7ED}"/>
              </a:ext>
            </a:extLst>
          </p:cNvPr>
          <p:cNvCxnSpPr>
            <a:stCxn id="48" idx="3"/>
            <a:endCxn id="104" idx="1"/>
          </p:cNvCxnSpPr>
          <p:nvPr/>
        </p:nvCxnSpPr>
        <p:spPr>
          <a:xfrm flipV="1">
            <a:off x="1904968" y="2248247"/>
            <a:ext cx="1737066" cy="304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C80679-916F-63D7-CFD8-628C3315BA76}"/>
              </a:ext>
            </a:extLst>
          </p:cNvPr>
          <p:cNvSpPr txBox="1"/>
          <p:nvPr/>
        </p:nvSpPr>
        <p:spPr>
          <a:xfrm>
            <a:off x="1115244" y="1306201"/>
            <a:ext cx="2141933" cy="276999"/>
          </a:xfrm>
          <a:prstGeom prst="rect">
            <a:avLst/>
          </a:prstGeom>
          <a:noFill/>
        </p:spPr>
        <p:txBody>
          <a:bodyPr wrap="none" rtlCol="0">
            <a:spAutoFit/>
          </a:bodyPr>
          <a:lstStyle/>
          <a:p>
            <a:r>
              <a:rPr lang="en-US" sz="1200" dirty="0">
                <a:latin typeface="Berlin Sans FB Demi" panose="020E0802020502020306" pitchFamily="34" charset="0"/>
              </a:rPr>
              <a:t>Message Routing Key = Key0</a:t>
            </a:r>
          </a:p>
        </p:txBody>
      </p:sp>
      <p:sp>
        <p:nvSpPr>
          <p:cNvPr id="22" name="TextBox 21">
            <a:extLst>
              <a:ext uri="{FF2B5EF4-FFF2-40B4-BE49-F238E27FC236}">
                <a16:creationId xmlns:a16="http://schemas.microsoft.com/office/drawing/2014/main" id="{FF58C1EA-0D1A-A84E-B97B-9BE0BA1CB09F}"/>
              </a:ext>
            </a:extLst>
          </p:cNvPr>
          <p:cNvSpPr txBox="1"/>
          <p:nvPr/>
        </p:nvSpPr>
        <p:spPr>
          <a:xfrm>
            <a:off x="5954655" y="1933398"/>
            <a:ext cx="542136" cy="276999"/>
          </a:xfrm>
          <a:prstGeom prst="rect">
            <a:avLst/>
          </a:prstGeom>
          <a:noFill/>
        </p:spPr>
        <p:txBody>
          <a:bodyPr wrap="none" rtlCol="0">
            <a:spAutoFit/>
          </a:bodyPr>
          <a:lstStyle/>
          <a:p>
            <a:r>
              <a:rPr lang="en-US" sz="1200" dirty="0">
                <a:latin typeface="Berlin Sans FB Demi" panose="020E0802020502020306" pitchFamily="34" charset="0"/>
              </a:rPr>
              <a:t>Key0</a:t>
            </a:r>
          </a:p>
        </p:txBody>
      </p:sp>
      <p:sp>
        <p:nvSpPr>
          <p:cNvPr id="23" name="TextBox 22">
            <a:extLst>
              <a:ext uri="{FF2B5EF4-FFF2-40B4-BE49-F238E27FC236}">
                <a16:creationId xmlns:a16="http://schemas.microsoft.com/office/drawing/2014/main" id="{AD77C306-A7CC-D086-48C0-A6E646CFFB07}"/>
              </a:ext>
            </a:extLst>
          </p:cNvPr>
          <p:cNvSpPr txBox="1"/>
          <p:nvPr/>
        </p:nvSpPr>
        <p:spPr>
          <a:xfrm>
            <a:off x="852232" y="4145818"/>
            <a:ext cx="10547858" cy="707886"/>
          </a:xfrm>
          <a:prstGeom prst="rect">
            <a:avLst/>
          </a:prstGeom>
          <a:noFill/>
        </p:spPr>
        <p:txBody>
          <a:bodyPr wrap="square" rtlCol="0">
            <a:spAutoFit/>
          </a:bodyPr>
          <a:lstStyle/>
          <a:p>
            <a:r>
              <a:rPr lang="en-US" sz="2000" dirty="0">
                <a:latin typeface="Berlin Sans FB Demi" panose="020E0802020502020306" pitchFamily="34" charset="0"/>
              </a:rPr>
              <a:t>A queue can have multiple consumers which in case messages will be round robin’d across consumers</a:t>
            </a:r>
          </a:p>
        </p:txBody>
      </p:sp>
      <p:grpSp>
        <p:nvGrpSpPr>
          <p:cNvPr id="24" name="Group 23">
            <a:extLst>
              <a:ext uri="{FF2B5EF4-FFF2-40B4-BE49-F238E27FC236}">
                <a16:creationId xmlns:a16="http://schemas.microsoft.com/office/drawing/2014/main" id="{ED76583F-2FED-550B-7342-B542C9D5E13C}"/>
              </a:ext>
            </a:extLst>
          </p:cNvPr>
          <p:cNvGrpSpPr/>
          <p:nvPr/>
        </p:nvGrpSpPr>
        <p:grpSpPr>
          <a:xfrm>
            <a:off x="7238893" y="1914339"/>
            <a:ext cx="1580367" cy="659702"/>
            <a:chOff x="6904973" y="2110636"/>
            <a:chExt cx="1580367" cy="659702"/>
          </a:xfrm>
        </p:grpSpPr>
        <p:sp>
          <p:nvSpPr>
            <p:cNvPr id="25" name="Rectangle: Rounded Corners 24">
              <a:extLst>
                <a:ext uri="{FF2B5EF4-FFF2-40B4-BE49-F238E27FC236}">
                  <a16:creationId xmlns:a16="http://schemas.microsoft.com/office/drawing/2014/main" id="{62C939AD-04E7-9FA8-1014-E763F075B5F4}"/>
                </a:ext>
              </a:extLst>
            </p:cNvPr>
            <p:cNvSpPr/>
            <p:nvPr/>
          </p:nvSpPr>
          <p:spPr>
            <a:xfrm>
              <a:off x="6904973" y="2110636"/>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C5084D5D-5063-19FC-5FA9-D68B66F0AE9C}"/>
                </a:ext>
              </a:extLst>
            </p:cNvPr>
            <p:cNvSpPr/>
            <p:nvPr/>
          </p:nvSpPr>
          <p:spPr>
            <a:xfrm>
              <a:off x="7014575"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4E6E4360-58AF-BA1B-083A-FAC4E99F7A4A}"/>
                </a:ext>
              </a:extLst>
            </p:cNvPr>
            <p:cNvSpPr/>
            <p:nvPr/>
          </p:nvSpPr>
          <p:spPr>
            <a:xfrm>
              <a:off x="7258833"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CE1D0960-B191-FD78-953A-8196E7D40E4F}"/>
                </a:ext>
              </a:extLst>
            </p:cNvPr>
            <p:cNvSpPr/>
            <p:nvPr/>
          </p:nvSpPr>
          <p:spPr>
            <a:xfrm>
              <a:off x="7505699"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07B1314-197A-41B5-A587-976533BCF129}"/>
                </a:ext>
              </a:extLst>
            </p:cNvPr>
            <p:cNvSpPr/>
            <p:nvPr/>
          </p:nvSpPr>
          <p:spPr>
            <a:xfrm>
              <a:off x="7749957"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id="{CB82F6A3-919A-57B9-9384-4B9B4DB8AA24}"/>
                </a:ext>
              </a:extLst>
            </p:cNvPr>
            <p:cNvSpPr/>
            <p:nvPr/>
          </p:nvSpPr>
          <p:spPr>
            <a:xfrm>
              <a:off x="8009465" y="2153432"/>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 name="Straight Arrow Connector 40">
            <a:extLst>
              <a:ext uri="{FF2B5EF4-FFF2-40B4-BE49-F238E27FC236}">
                <a16:creationId xmlns:a16="http://schemas.microsoft.com/office/drawing/2014/main" id="{892859A2-BFA0-9260-5B9B-C40C90626963}"/>
              </a:ext>
            </a:extLst>
          </p:cNvPr>
          <p:cNvCxnSpPr>
            <a:cxnSpLocks/>
            <a:stCxn id="104" idx="3"/>
            <a:endCxn id="25" idx="1"/>
          </p:cNvCxnSpPr>
          <p:nvPr/>
        </p:nvCxnSpPr>
        <p:spPr>
          <a:xfrm flipV="1">
            <a:off x="5222401" y="2244190"/>
            <a:ext cx="2016492" cy="4057"/>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9" name="Group 48">
            <a:extLst>
              <a:ext uri="{FF2B5EF4-FFF2-40B4-BE49-F238E27FC236}">
                <a16:creationId xmlns:a16="http://schemas.microsoft.com/office/drawing/2014/main" id="{7F2FFEE3-EC88-7CB8-DF47-320097737674}"/>
              </a:ext>
            </a:extLst>
          </p:cNvPr>
          <p:cNvGrpSpPr/>
          <p:nvPr/>
        </p:nvGrpSpPr>
        <p:grpSpPr>
          <a:xfrm>
            <a:off x="10258263" y="1489296"/>
            <a:ext cx="1563667" cy="659702"/>
            <a:chOff x="10349223" y="1285199"/>
            <a:chExt cx="1563667" cy="864295"/>
          </a:xfrm>
        </p:grpSpPr>
        <p:sp>
          <p:nvSpPr>
            <p:cNvPr id="51" name="Rectangle: Rounded Corners 50">
              <a:extLst>
                <a:ext uri="{FF2B5EF4-FFF2-40B4-BE49-F238E27FC236}">
                  <a16:creationId xmlns:a16="http://schemas.microsoft.com/office/drawing/2014/main" id="{65B96A62-EDB6-E5C1-31B7-E25DE2157A4C}"/>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3EEB1E05-2CD9-83A3-140F-55A871DE909F}"/>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54" name="Rectangle: Rounded Corners 53">
            <a:extLst>
              <a:ext uri="{FF2B5EF4-FFF2-40B4-BE49-F238E27FC236}">
                <a16:creationId xmlns:a16="http://schemas.microsoft.com/office/drawing/2014/main" id="{4BF7A28E-B608-DEA8-D35A-0F40B043F6A9}"/>
              </a:ext>
            </a:extLst>
          </p:cNvPr>
          <p:cNvSpPr/>
          <p:nvPr/>
        </p:nvSpPr>
        <p:spPr>
          <a:xfrm>
            <a:off x="9538761" y="2639950"/>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Arrow Connector 54">
            <a:extLst>
              <a:ext uri="{FF2B5EF4-FFF2-40B4-BE49-F238E27FC236}">
                <a16:creationId xmlns:a16="http://schemas.microsoft.com/office/drawing/2014/main" id="{0A4185D0-05CE-0DBF-D252-B619897BAAA0}"/>
              </a:ext>
            </a:extLst>
          </p:cNvPr>
          <p:cNvCxnSpPr>
            <a:cxnSpLocks/>
            <a:stCxn id="25" idx="3"/>
            <a:endCxn id="51" idx="1"/>
          </p:cNvCxnSpPr>
          <p:nvPr/>
        </p:nvCxnSpPr>
        <p:spPr>
          <a:xfrm flipV="1">
            <a:off x="8819260" y="1819147"/>
            <a:ext cx="1439003" cy="42504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B6718A2-B186-96A1-6017-536605CFBED6}"/>
              </a:ext>
            </a:extLst>
          </p:cNvPr>
          <p:cNvGrpSpPr/>
          <p:nvPr/>
        </p:nvGrpSpPr>
        <p:grpSpPr>
          <a:xfrm>
            <a:off x="10287032" y="2478849"/>
            <a:ext cx="1563667" cy="659702"/>
            <a:chOff x="10349223" y="1285199"/>
            <a:chExt cx="1563667" cy="864295"/>
          </a:xfrm>
        </p:grpSpPr>
        <p:sp>
          <p:nvSpPr>
            <p:cNvPr id="4" name="Rectangle: Rounded Corners 3">
              <a:extLst>
                <a:ext uri="{FF2B5EF4-FFF2-40B4-BE49-F238E27FC236}">
                  <a16:creationId xmlns:a16="http://schemas.microsoft.com/office/drawing/2014/main" id="{F9100E11-7AFC-89E0-20C2-7BDFD5A15C1C}"/>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DE19714-1AC4-D28C-EE8C-8B1029E936BB}"/>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cxnSp>
        <p:nvCxnSpPr>
          <p:cNvPr id="6" name="Straight Arrow Connector 5">
            <a:extLst>
              <a:ext uri="{FF2B5EF4-FFF2-40B4-BE49-F238E27FC236}">
                <a16:creationId xmlns:a16="http://schemas.microsoft.com/office/drawing/2014/main" id="{F106FFA9-359D-C42E-9ED5-90B3C0879E74}"/>
              </a:ext>
            </a:extLst>
          </p:cNvPr>
          <p:cNvCxnSpPr>
            <a:cxnSpLocks/>
            <a:stCxn id="25" idx="3"/>
            <a:endCxn id="4" idx="1"/>
          </p:cNvCxnSpPr>
          <p:nvPr/>
        </p:nvCxnSpPr>
        <p:spPr>
          <a:xfrm>
            <a:off x="8819260" y="2244190"/>
            <a:ext cx="1467772" cy="56451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948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D01761-FF55-7AB9-94C6-F00A38D7AFE8}"/>
              </a:ext>
            </a:extLst>
          </p:cNvPr>
          <p:cNvSpPr txBox="1"/>
          <p:nvPr/>
        </p:nvSpPr>
        <p:spPr>
          <a:xfrm>
            <a:off x="198835" y="364720"/>
            <a:ext cx="6519734" cy="584775"/>
          </a:xfrm>
          <a:prstGeom prst="rect">
            <a:avLst/>
          </a:prstGeom>
          <a:noFill/>
        </p:spPr>
        <p:txBody>
          <a:bodyPr wrap="none" rtlCol="0">
            <a:spAutoFit/>
          </a:bodyPr>
          <a:lstStyle/>
          <a:p>
            <a:r>
              <a:rPr lang="en-US" sz="3200" dirty="0">
                <a:latin typeface="Berlin Sans FB Demi" panose="020E0802020502020306" pitchFamily="34" charset="0"/>
              </a:rPr>
              <a:t>Direct Exchange (Multiple Queues)</a:t>
            </a:r>
          </a:p>
        </p:txBody>
      </p:sp>
      <p:grpSp>
        <p:nvGrpSpPr>
          <p:cNvPr id="46" name="Group 45">
            <a:extLst>
              <a:ext uri="{FF2B5EF4-FFF2-40B4-BE49-F238E27FC236}">
                <a16:creationId xmlns:a16="http://schemas.microsoft.com/office/drawing/2014/main" id="{2BF3610F-143F-C7FE-7A88-2420F6BA51D1}"/>
              </a:ext>
            </a:extLst>
          </p:cNvPr>
          <p:cNvGrpSpPr/>
          <p:nvPr/>
        </p:nvGrpSpPr>
        <p:grpSpPr>
          <a:xfrm>
            <a:off x="257411" y="2716770"/>
            <a:ext cx="1563667" cy="864295"/>
            <a:chOff x="212941" y="1999803"/>
            <a:chExt cx="1563667" cy="864295"/>
          </a:xfrm>
        </p:grpSpPr>
        <p:sp>
          <p:nvSpPr>
            <p:cNvPr id="48" name="Rectangle: Rounded Corners 47">
              <a:extLst>
                <a:ext uri="{FF2B5EF4-FFF2-40B4-BE49-F238E27FC236}">
                  <a16:creationId xmlns:a16="http://schemas.microsoft.com/office/drawing/2014/main" id="{386616B5-E5F8-B8AD-D846-317BBF2EEDF8}"/>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86DA591-53B9-E1BD-BDA9-6CB4EEB2775A}"/>
                </a:ext>
              </a:extLst>
            </p:cNvPr>
            <p:cNvSpPr txBox="1"/>
            <p:nvPr/>
          </p:nvSpPr>
          <p:spPr>
            <a:xfrm>
              <a:off x="439841" y="2247284"/>
              <a:ext cx="1109865" cy="369332"/>
            </a:xfrm>
            <a:prstGeom prst="rect">
              <a:avLst/>
            </a:prstGeom>
            <a:noFill/>
          </p:spPr>
          <p:txBody>
            <a:bodyPr wrap="square" rtlCol="0">
              <a:spAutoFit/>
            </a:bodyPr>
            <a:lstStyle/>
            <a:p>
              <a:r>
                <a:rPr lang="en-US" dirty="0">
                  <a:latin typeface="Berlin Sans FB Demi" panose="020E0802020502020306" pitchFamily="34" charset="0"/>
                </a:rPr>
                <a:t>Producer </a:t>
              </a:r>
            </a:p>
          </p:txBody>
        </p:sp>
      </p:grpSp>
      <p:sp>
        <p:nvSpPr>
          <p:cNvPr id="52" name="Rectangle: Rounded Corners 51">
            <a:extLst>
              <a:ext uri="{FF2B5EF4-FFF2-40B4-BE49-F238E27FC236}">
                <a16:creationId xmlns:a16="http://schemas.microsoft.com/office/drawing/2014/main" id="{C0F8DFD8-E56B-668A-248D-14559A4C2D14}"/>
              </a:ext>
            </a:extLst>
          </p:cNvPr>
          <p:cNvSpPr/>
          <p:nvPr/>
        </p:nvSpPr>
        <p:spPr>
          <a:xfrm>
            <a:off x="3127375" y="1543574"/>
            <a:ext cx="6062597" cy="3187817"/>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DED14AD7-6ADD-6A7E-D755-CA65C2246944}"/>
              </a:ext>
            </a:extLst>
          </p:cNvPr>
          <p:cNvGrpSpPr/>
          <p:nvPr/>
        </p:nvGrpSpPr>
        <p:grpSpPr>
          <a:xfrm>
            <a:off x="10149632" y="2040150"/>
            <a:ext cx="1563667" cy="659702"/>
            <a:chOff x="10349223" y="1285199"/>
            <a:chExt cx="1563667" cy="864295"/>
          </a:xfrm>
        </p:grpSpPr>
        <p:sp>
          <p:nvSpPr>
            <p:cNvPr id="57" name="Rectangle: Rounded Corners 56">
              <a:extLst>
                <a:ext uri="{FF2B5EF4-FFF2-40B4-BE49-F238E27FC236}">
                  <a16:creationId xmlns:a16="http://schemas.microsoft.com/office/drawing/2014/main" id="{C9462A3B-A932-7B0D-A6F4-4D3726CEB477}"/>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F34EF3E-A49F-9447-8122-295D7AA4412F}"/>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85" name="Rectangle: Rounded Corners 84">
            <a:extLst>
              <a:ext uri="{FF2B5EF4-FFF2-40B4-BE49-F238E27FC236}">
                <a16:creationId xmlns:a16="http://schemas.microsoft.com/office/drawing/2014/main" id="{B2ECF235-6C7C-A3F2-B371-9DB8225803FB}"/>
              </a:ext>
            </a:extLst>
          </p:cNvPr>
          <p:cNvSpPr/>
          <p:nvPr/>
        </p:nvSpPr>
        <p:spPr>
          <a:xfrm>
            <a:off x="3377631" y="1728131"/>
            <a:ext cx="5562084" cy="2835479"/>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58498C44-1174-8199-57D6-566D852A60C3}"/>
              </a:ext>
            </a:extLst>
          </p:cNvPr>
          <p:cNvGrpSpPr/>
          <p:nvPr/>
        </p:nvGrpSpPr>
        <p:grpSpPr>
          <a:xfrm>
            <a:off x="7155004" y="2040150"/>
            <a:ext cx="1580367" cy="659702"/>
            <a:chOff x="6904973" y="2110636"/>
            <a:chExt cx="1580367" cy="659702"/>
          </a:xfrm>
        </p:grpSpPr>
        <p:sp>
          <p:nvSpPr>
            <p:cNvPr id="94" name="Rectangle: Rounded Corners 93">
              <a:extLst>
                <a:ext uri="{FF2B5EF4-FFF2-40B4-BE49-F238E27FC236}">
                  <a16:creationId xmlns:a16="http://schemas.microsoft.com/office/drawing/2014/main" id="{6924A943-87DD-138F-7B0B-AA21D976664E}"/>
                </a:ext>
              </a:extLst>
            </p:cNvPr>
            <p:cNvSpPr/>
            <p:nvPr/>
          </p:nvSpPr>
          <p:spPr>
            <a:xfrm>
              <a:off x="6904973" y="2110636"/>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Rounded Corners 94">
              <a:extLst>
                <a:ext uri="{FF2B5EF4-FFF2-40B4-BE49-F238E27FC236}">
                  <a16:creationId xmlns:a16="http://schemas.microsoft.com/office/drawing/2014/main" id="{0145EDB3-AE4C-69C7-A35F-8FD7C8488E16}"/>
                </a:ext>
              </a:extLst>
            </p:cNvPr>
            <p:cNvSpPr/>
            <p:nvPr/>
          </p:nvSpPr>
          <p:spPr>
            <a:xfrm>
              <a:off x="7014575"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Rounded Corners 98">
              <a:extLst>
                <a:ext uri="{FF2B5EF4-FFF2-40B4-BE49-F238E27FC236}">
                  <a16:creationId xmlns:a16="http://schemas.microsoft.com/office/drawing/2014/main" id="{84858B7B-0968-4DF4-7A5C-ECA8B9ED8C63}"/>
                </a:ext>
              </a:extLst>
            </p:cNvPr>
            <p:cNvSpPr/>
            <p:nvPr/>
          </p:nvSpPr>
          <p:spPr>
            <a:xfrm>
              <a:off x="7258833"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AE67B7B3-C699-7281-8DD0-74D6DCB8AE7B}"/>
                </a:ext>
              </a:extLst>
            </p:cNvPr>
            <p:cNvSpPr/>
            <p:nvPr/>
          </p:nvSpPr>
          <p:spPr>
            <a:xfrm>
              <a:off x="7505699"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16CE8E80-7C85-63CD-BDC7-9586C62D1EC0}"/>
                </a:ext>
              </a:extLst>
            </p:cNvPr>
            <p:cNvSpPr/>
            <p:nvPr/>
          </p:nvSpPr>
          <p:spPr>
            <a:xfrm>
              <a:off x="7749957"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Rounded Corners 102">
              <a:extLst>
                <a:ext uri="{FF2B5EF4-FFF2-40B4-BE49-F238E27FC236}">
                  <a16:creationId xmlns:a16="http://schemas.microsoft.com/office/drawing/2014/main" id="{1F7E1E35-4882-D78A-4D83-95AA395B72CF}"/>
                </a:ext>
              </a:extLst>
            </p:cNvPr>
            <p:cNvSpPr/>
            <p:nvPr/>
          </p:nvSpPr>
          <p:spPr>
            <a:xfrm>
              <a:off x="8009465" y="2153432"/>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Rounded Corners 103">
            <a:extLst>
              <a:ext uri="{FF2B5EF4-FFF2-40B4-BE49-F238E27FC236}">
                <a16:creationId xmlns:a16="http://schemas.microsoft.com/office/drawing/2014/main" id="{D4343543-C635-4262-982B-42C5F018F9AE}"/>
              </a:ext>
            </a:extLst>
          </p:cNvPr>
          <p:cNvSpPr/>
          <p:nvPr/>
        </p:nvSpPr>
        <p:spPr>
          <a:xfrm>
            <a:off x="3558144" y="2816019"/>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sp>
        <p:nvSpPr>
          <p:cNvPr id="132" name="TextBox 131">
            <a:extLst>
              <a:ext uri="{FF2B5EF4-FFF2-40B4-BE49-F238E27FC236}">
                <a16:creationId xmlns:a16="http://schemas.microsoft.com/office/drawing/2014/main" id="{952DE949-2D49-313D-B473-B58C3EE7EC56}"/>
              </a:ext>
            </a:extLst>
          </p:cNvPr>
          <p:cNvSpPr txBox="1"/>
          <p:nvPr/>
        </p:nvSpPr>
        <p:spPr>
          <a:xfrm>
            <a:off x="7434634" y="4194278"/>
            <a:ext cx="939681" cy="369332"/>
          </a:xfrm>
          <a:prstGeom prst="rect">
            <a:avLst/>
          </a:prstGeom>
          <a:noFill/>
        </p:spPr>
        <p:txBody>
          <a:bodyPr wrap="none" rtlCol="0">
            <a:spAutoFit/>
          </a:bodyPr>
          <a:lstStyle/>
          <a:p>
            <a:r>
              <a:rPr lang="en-US" dirty="0">
                <a:latin typeface="Berlin Sans FB Demi" panose="020E0802020502020306" pitchFamily="34" charset="0"/>
              </a:rPr>
              <a:t>Queues</a:t>
            </a:r>
          </a:p>
        </p:txBody>
      </p:sp>
      <p:sp>
        <p:nvSpPr>
          <p:cNvPr id="133" name="Rectangle: Rounded Corners 132">
            <a:extLst>
              <a:ext uri="{FF2B5EF4-FFF2-40B4-BE49-F238E27FC236}">
                <a16:creationId xmlns:a16="http://schemas.microsoft.com/office/drawing/2014/main" id="{AEF6962C-7F37-9F19-2498-2857F132C2D6}"/>
              </a:ext>
            </a:extLst>
          </p:cNvPr>
          <p:cNvSpPr/>
          <p:nvPr/>
        </p:nvSpPr>
        <p:spPr>
          <a:xfrm>
            <a:off x="9369717" y="1716705"/>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Rounded Corners 133">
            <a:extLst>
              <a:ext uri="{FF2B5EF4-FFF2-40B4-BE49-F238E27FC236}">
                <a16:creationId xmlns:a16="http://schemas.microsoft.com/office/drawing/2014/main" id="{10BF22CA-3A0E-EE80-7234-E2D12707E458}"/>
              </a:ext>
            </a:extLst>
          </p:cNvPr>
          <p:cNvSpPr/>
          <p:nvPr/>
        </p:nvSpPr>
        <p:spPr>
          <a:xfrm>
            <a:off x="2401980" y="2513224"/>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69F2EB2C-D9D8-F76F-F732-21E59E952D41}"/>
              </a:ext>
            </a:extLst>
          </p:cNvPr>
          <p:cNvSpPr txBox="1"/>
          <p:nvPr/>
        </p:nvSpPr>
        <p:spPr>
          <a:xfrm>
            <a:off x="3526706" y="4069746"/>
            <a:ext cx="1425390" cy="369332"/>
          </a:xfrm>
          <a:prstGeom prst="rect">
            <a:avLst/>
          </a:prstGeom>
          <a:noFill/>
        </p:spPr>
        <p:txBody>
          <a:bodyPr wrap="none" rtlCol="0">
            <a:spAutoFit/>
          </a:bodyPr>
          <a:lstStyle/>
          <a:p>
            <a:r>
              <a:rPr lang="en-US" dirty="0">
                <a:latin typeface="Berlin Sans FB Demi" panose="020E0802020502020306" pitchFamily="34" charset="0"/>
              </a:rPr>
              <a:t>Virtual Host</a:t>
            </a:r>
          </a:p>
        </p:txBody>
      </p:sp>
      <p:cxnSp>
        <p:nvCxnSpPr>
          <p:cNvPr id="138" name="Straight Arrow Connector 137">
            <a:extLst>
              <a:ext uri="{FF2B5EF4-FFF2-40B4-BE49-F238E27FC236}">
                <a16:creationId xmlns:a16="http://schemas.microsoft.com/office/drawing/2014/main" id="{8E9B15CC-2593-1BF4-458D-8CD2167333EA}"/>
              </a:ext>
            </a:extLst>
          </p:cNvPr>
          <p:cNvCxnSpPr>
            <a:stCxn id="104" idx="3"/>
            <a:endCxn id="94" idx="1"/>
          </p:cNvCxnSpPr>
          <p:nvPr/>
        </p:nvCxnSpPr>
        <p:spPr>
          <a:xfrm flipV="1">
            <a:off x="5138511" y="2370001"/>
            <a:ext cx="2016493" cy="775869"/>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1C043044-A19B-ED6A-500A-BEFA1439A23D}"/>
              </a:ext>
            </a:extLst>
          </p:cNvPr>
          <p:cNvSpPr txBox="1"/>
          <p:nvPr/>
        </p:nvSpPr>
        <p:spPr>
          <a:xfrm>
            <a:off x="5313789" y="3767177"/>
            <a:ext cx="1521570" cy="369332"/>
          </a:xfrm>
          <a:prstGeom prst="rect">
            <a:avLst/>
          </a:prstGeom>
          <a:noFill/>
        </p:spPr>
        <p:txBody>
          <a:bodyPr wrap="none" rtlCol="0">
            <a:spAutoFit/>
          </a:bodyPr>
          <a:lstStyle/>
          <a:p>
            <a:r>
              <a:rPr lang="en-US" dirty="0">
                <a:latin typeface="Berlin Sans FB Demi" panose="020E0802020502020306" pitchFamily="34" charset="0"/>
              </a:rPr>
              <a:t>Binding Keys</a:t>
            </a:r>
          </a:p>
        </p:txBody>
      </p:sp>
      <p:cxnSp>
        <p:nvCxnSpPr>
          <p:cNvPr id="141" name="Straight Arrow Connector 140">
            <a:extLst>
              <a:ext uri="{FF2B5EF4-FFF2-40B4-BE49-F238E27FC236}">
                <a16:creationId xmlns:a16="http://schemas.microsoft.com/office/drawing/2014/main" id="{2F8BDC56-9B4C-7AB7-D49E-58D8E69DD7ED}"/>
              </a:ext>
            </a:extLst>
          </p:cNvPr>
          <p:cNvCxnSpPr>
            <a:stCxn id="48" idx="3"/>
            <a:endCxn id="104" idx="1"/>
          </p:cNvCxnSpPr>
          <p:nvPr/>
        </p:nvCxnSpPr>
        <p:spPr>
          <a:xfrm flipV="1">
            <a:off x="1821078" y="3145870"/>
            <a:ext cx="1737066" cy="304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11AE682-7AB7-50B7-D5B9-8F47F8E0466F}"/>
              </a:ext>
            </a:extLst>
          </p:cNvPr>
          <p:cNvCxnSpPr>
            <a:cxnSpLocks/>
            <a:stCxn id="94" idx="3"/>
            <a:endCxn id="57" idx="1"/>
          </p:cNvCxnSpPr>
          <p:nvPr/>
        </p:nvCxnSpPr>
        <p:spPr>
          <a:xfrm>
            <a:off x="8735371" y="2370001"/>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C80679-916F-63D7-CFD8-628C3315BA76}"/>
              </a:ext>
            </a:extLst>
          </p:cNvPr>
          <p:cNvSpPr txBox="1"/>
          <p:nvPr/>
        </p:nvSpPr>
        <p:spPr>
          <a:xfrm>
            <a:off x="1031354" y="2203824"/>
            <a:ext cx="2141933" cy="276999"/>
          </a:xfrm>
          <a:prstGeom prst="rect">
            <a:avLst/>
          </a:prstGeom>
          <a:noFill/>
        </p:spPr>
        <p:txBody>
          <a:bodyPr wrap="none" rtlCol="0">
            <a:spAutoFit/>
          </a:bodyPr>
          <a:lstStyle/>
          <a:p>
            <a:r>
              <a:rPr lang="en-US" sz="1200" dirty="0">
                <a:latin typeface="Berlin Sans FB Demi" panose="020E0802020502020306" pitchFamily="34" charset="0"/>
              </a:rPr>
              <a:t>Message Routing Key = Key0</a:t>
            </a:r>
          </a:p>
        </p:txBody>
      </p:sp>
      <p:sp>
        <p:nvSpPr>
          <p:cNvPr id="22" name="TextBox 21">
            <a:extLst>
              <a:ext uri="{FF2B5EF4-FFF2-40B4-BE49-F238E27FC236}">
                <a16:creationId xmlns:a16="http://schemas.microsoft.com/office/drawing/2014/main" id="{FF58C1EA-0D1A-A84E-B97B-9BE0BA1CB09F}"/>
              </a:ext>
            </a:extLst>
          </p:cNvPr>
          <p:cNvSpPr txBox="1"/>
          <p:nvPr/>
        </p:nvSpPr>
        <p:spPr>
          <a:xfrm>
            <a:off x="6146757" y="3292129"/>
            <a:ext cx="542136" cy="276999"/>
          </a:xfrm>
          <a:prstGeom prst="rect">
            <a:avLst/>
          </a:prstGeom>
          <a:noFill/>
        </p:spPr>
        <p:txBody>
          <a:bodyPr wrap="none" rtlCol="0">
            <a:spAutoFit/>
          </a:bodyPr>
          <a:lstStyle/>
          <a:p>
            <a:r>
              <a:rPr lang="en-US" sz="1200" dirty="0">
                <a:latin typeface="Berlin Sans FB Demi" panose="020E0802020502020306" pitchFamily="34" charset="0"/>
              </a:rPr>
              <a:t>Key0</a:t>
            </a:r>
          </a:p>
        </p:txBody>
      </p:sp>
      <p:sp>
        <p:nvSpPr>
          <p:cNvPr id="23" name="TextBox 22">
            <a:extLst>
              <a:ext uri="{FF2B5EF4-FFF2-40B4-BE49-F238E27FC236}">
                <a16:creationId xmlns:a16="http://schemas.microsoft.com/office/drawing/2014/main" id="{AD77C306-A7CC-D086-48C0-A6E646CFFB07}"/>
              </a:ext>
            </a:extLst>
          </p:cNvPr>
          <p:cNvSpPr txBox="1"/>
          <p:nvPr/>
        </p:nvSpPr>
        <p:spPr>
          <a:xfrm>
            <a:off x="1348808" y="5223860"/>
            <a:ext cx="9595897" cy="400110"/>
          </a:xfrm>
          <a:prstGeom prst="rect">
            <a:avLst/>
          </a:prstGeom>
          <a:noFill/>
        </p:spPr>
        <p:txBody>
          <a:bodyPr wrap="none" rtlCol="0">
            <a:spAutoFit/>
          </a:bodyPr>
          <a:lstStyle/>
          <a:p>
            <a:r>
              <a:rPr lang="en-US" sz="2000" dirty="0">
                <a:latin typeface="Berlin Sans FB Demi" panose="020E0802020502020306" pitchFamily="34" charset="0"/>
              </a:rPr>
              <a:t>Messages get routed to each queue where the binding key matches the routing key</a:t>
            </a:r>
          </a:p>
        </p:txBody>
      </p:sp>
      <p:grpSp>
        <p:nvGrpSpPr>
          <p:cNvPr id="24" name="Group 23">
            <a:extLst>
              <a:ext uri="{FF2B5EF4-FFF2-40B4-BE49-F238E27FC236}">
                <a16:creationId xmlns:a16="http://schemas.microsoft.com/office/drawing/2014/main" id="{ED76583F-2FED-550B-7342-B542C9D5E13C}"/>
              </a:ext>
            </a:extLst>
          </p:cNvPr>
          <p:cNvGrpSpPr/>
          <p:nvPr/>
        </p:nvGrpSpPr>
        <p:grpSpPr>
          <a:xfrm>
            <a:off x="7155003" y="2811962"/>
            <a:ext cx="1580367" cy="659702"/>
            <a:chOff x="6904973" y="2110636"/>
            <a:chExt cx="1580367" cy="659702"/>
          </a:xfrm>
        </p:grpSpPr>
        <p:sp>
          <p:nvSpPr>
            <p:cNvPr id="25" name="Rectangle: Rounded Corners 24">
              <a:extLst>
                <a:ext uri="{FF2B5EF4-FFF2-40B4-BE49-F238E27FC236}">
                  <a16:creationId xmlns:a16="http://schemas.microsoft.com/office/drawing/2014/main" id="{62C939AD-04E7-9FA8-1014-E763F075B5F4}"/>
                </a:ext>
              </a:extLst>
            </p:cNvPr>
            <p:cNvSpPr/>
            <p:nvPr/>
          </p:nvSpPr>
          <p:spPr>
            <a:xfrm>
              <a:off x="6904973" y="2110636"/>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C5084D5D-5063-19FC-5FA9-D68B66F0AE9C}"/>
                </a:ext>
              </a:extLst>
            </p:cNvPr>
            <p:cNvSpPr/>
            <p:nvPr/>
          </p:nvSpPr>
          <p:spPr>
            <a:xfrm>
              <a:off x="7014575"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4E6E4360-58AF-BA1B-083A-FAC4E99F7A4A}"/>
                </a:ext>
              </a:extLst>
            </p:cNvPr>
            <p:cNvSpPr/>
            <p:nvPr/>
          </p:nvSpPr>
          <p:spPr>
            <a:xfrm>
              <a:off x="7258833"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CE1D0960-B191-FD78-953A-8196E7D40E4F}"/>
                </a:ext>
              </a:extLst>
            </p:cNvPr>
            <p:cNvSpPr/>
            <p:nvPr/>
          </p:nvSpPr>
          <p:spPr>
            <a:xfrm>
              <a:off x="7505699"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07B1314-197A-41B5-A587-976533BCF129}"/>
                </a:ext>
              </a:extLst>
            </p:cNvPr>
            <p:cNvSpPr/>
            <p:nvPr/>
          </p:nvSpPr>
          <p:spPr>
            <a:xfrm>
              <a:off x="7749957"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id="{CB82F6A3-919A-57B9-9384-4B9B4DB8AA24}"/>
                </a:ext>
              </a:extLst>
            </p:cNvPr>
            <p:cNvSpPr/>
            <p:nvPr/>
          </p:nvSpPr>
          <p:spPr>
            <a:xfrm>
              <a:off x="8009465" y="2153432"/>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397FF37A-E587-70E9-D2D6-D9CA398BED86}"/>
              </a:ext>
            </a:extLst>
          </p:cNvPr>
          <p:cNvGrpSpPr/>
          <p:nvPr/>
        </p:nvGrpSpPr>
        <p:grpSpPr>
          <a:xfrm>
            <a:off x="7155003" y="3559802"/>
            <a:ext cx="1580367" cy="659702"/>
            <a:chOff x="6925329" y="2117373"/>
            <a:chExt cx="1580367" cy="659702"/>
          </a:xfrm>
        </p:grpSpPr>
        <p:sp>
          <p:nvSpPr>
            <p:cNvPr id="33" name="Rectangle: Rounded Corners 32">
              <a:extLst>
                <a:ext uri="{FF2B5EF4-FFF2-40B4-BE49-F238E27FC236}">
                  <a16:creationId xmlns:a16="http://schemas.microsoft.com/office/drawing/2014/main" id="{249385D7-E317-E563-5359-F099DB9E210B}"/>
                </a:ext>
              </a:extLst>
            </p:cNvPr>
            <p:cNvSpPr/>
            <p:nvPr/>
          </p:nvSpPr>
          <p:spPr>
            <a:xfrm>
              <a:off x="6925329" y="2117373"/>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894EF92C-F988-3DA2-06A9-0CEA149D9DD9}"/>
                </a:ext>
              </a:extLst>
            </p:cNvPr>
            <p:cNvSpPr/>
            <p:nvPr/>
          </p:nvSpPr>
          <p:spPr>
            <a:xfrm>
              <a:off x="7014575"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CC582BFF-AD80-54CF-9EE2-43DC69AA8893}"/>
                </a:ext>
              </a:extLst>
            </p:cNvPr>
            <p:cNvSpPr/>
            <p:nvPr/>
          </p:nvSpPr>
          <p:spPr>
            <a:xfrm>
              <a:off x="7258833"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BE691921-CF38-A743-6CEA-64BB3B181EB9}"/>
                </a:ext>
              </a:extLst>
            </p:cNvPr>
            <p:cNvSpPr/>
            <p:nvPr/>
          </p:nvSpPr>
          <p:spPr>
            <a:xfrm>
              <a:off x="7505699"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D04A814-D58A-8C25-0CDE-52472CC9BA6B}"/>
                </a:ext>
              </a:extLst>
            </p:cNvPr>
            <p:cNvSpPr/>
            <p:nvPr/>
          </p:nvSpPr>
          <p:spPr>
            <a:xfrm>
              <a:off x="7749957"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CD9219DB-16C3-2B24-CF1E-43232086EABF}"/>
                </a:ext>
              </a:extLst>
            </p:cNvPr>
            <p:cNvSpPr/>
            <p:nvPr/>
          </p:nvSpPr>
          <p:spPr>
            <a:xfrm>
              <a:off x="8009465" y="2153432"/>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 name="Straight Arrow Connector 40">
            <a:extLst>
              <a:ext uri="{FF2B5EF4-FFF2-40B4-BE49-F238E27FC236}">
                <a16:creationId xmlns:a16="http://schemas.microsoft.com/office/drawing/2014/main" id="{892859A2-BFA0-9260-5B9B-C40C90626963}"/>
              </a:ext>
            </a:extLst>
          </p:cNvPr>
          <p:cNvCxnSpPr>
            <a:cxnSpLocks/>
            <a:stCxn id="104" idx="3"/>
            <a:endCxn id="25" idx="1"/>
          </p:cNvCxnSpPr>
          <p:nvPr/>
        </p:nvCxnSpPr>
        <p:spPr>
          <a:xfrm flipV="1">
            <a:off x="5138511" y="3141813"/>
            <a:ext cx="2016492" cy="4057"/>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46A76B0-4039-B27A-3148-427FE71B40B4}"/>
              </a:ext>
            </a:extLst>
          </p:cNvPr>
          <p:cNvCxnSpPr>
            <a:cxnSpLocks/>
            <a:endCxn id="33" idx="1"/>
          </p:cNvCxnSpPr>
          <p:nvPr/>
        </p:nvCxnSpPr>
        <p:spPr>
          <a:xfrm>
            <a:off x="5184750" y="3186847"/>
            <a:ext cx="1970253" cy="702806"/>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9" name="Group 48">
            <a:extLst>
              <a:ext uri="{FF2B5EF4-FFF2-40B4-BE49-F238E27FC236}">
                <a16:creationId xmlns:a16="http://schemas.microsoft.com/office/drawing/2014/main" id="{7F2FFEE3-EC88-7CB8-DF47-320097737674}"/>
              </a:ext>
            </a:extLst>
          </p:cNvPr>
          <p:cNvGrpSpPr/>
          <p:nvPr/>
        </p:nvGrpSpPr>
        <p:grpSpPr>
          <a:xfrm>
            <a:off x="10150542" y="2811962"/>
            <a:ext cx="1563667" cy="659702"/>
            <a:chOff x="10349223" y="1285199"/>
            <a:chExt cx="1563667" cy="864295"/>
          </a:xfrm>
        </p:grpSpPr>
        <p:sp>
          <p:nvSpPr>
            <p:cNvPr id="51" name="Rectangle: Rounded Corners 50">
              <a:extLst>
                <a:ext uri="{FF2B5EF4-FFF2-40B4-BE49-F238E27FC236}">
                  <a16:creationId xmlns:a16="http://schemas.microsoft.com/office/drawing/2014/main" id="{65B96A62-EDB6-E5C1-31B7-E25DE2157A4C}"/>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3EEB1E05-2CD9-83A3-140F-55A871DE909F}"/>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54" name="Rectangle: Rounded Corners 53">
            <a:extLst>
              <a:ext uri="{FF2B5EF4-FFF2-40B4-BE49-F238E27FC236}">
                <a16:creationId xmlns:a16="http://schemas.microsoft.com/office/drawing/2014/main" id="{4BF7A28E-B608-DEA8-D35A-0F40B043F6A9}"/>
              </a:ext>
            </a:extLst>
          </p:cNvPr>
          <p:cNvSpPr/>
          <p:nvPr/>
        </p:nvSpPr>
        <p:spPr>
          <a:xfrm>
            <a:off x="9370627" y="2488517"/>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Arrow Connector 54">
            <a:extLst>
              <a:ext uri="{FF2B5EF4-FFF2-40B4-BE49-F238E27FC236}">
                <a16:creationId xmlns:a16="http://schemas.microsoft.com/office/drawing/2014/main" id="{0A4185D0-05CE-0DBF-D252-B619897BAAA0}"/>
              </a:ext>
            </a:extLst>
          </p:cNvPr>
          <p:cNvCxnSpPr>
            <a:cxnSpLocks/>
            <a:endCxn id="51" idx="1"/>
          </p:cNvCxnSpPr>
          <p:nvPr/>
        </p:nvCxnSpPr>
        <p:spPr>
          <a:xfrm>
            <a:off x="8736281" y="3141813"/>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FE0B9C7A-0F13-B34E-6495-01CA95D1644D}"/>
              </a:ext>
            </a:extLst>
          </p:cNvPr>
          <p:cNvGrpSpPr/>
          <p:nvPr/>
        </p:nvGrpSpPr>
        <p:grpSpPr>
          <a:xfrm>
            <a:off x="10134751" y="3573749"/>
            <a:ext cx="1563667" cy="659702"/>
            <a:chOff x="10349223" y="1285199"/>
            <a:chExt cx="1563667" cy="864295"/>
          </a:xfrm>
        </p:grpSpPr>
        <p:sp>
          <p:nvSpPr>
            <p:cNvPr id="60" name="Rectangle: Rounded Corners 59">
              <a:extLst>
                <a:ext uri="{FF2B5EF4-FFF2-40B4-BE49-F238E27FC236}">
                  <a16:creationId xmlns:a16="http://schemas.microsoft.com/office/drawing/2014/main" id="{4AD815F3-1508-67CF-BA0C-F199093C12F3}"/>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792CD84-FB17-EB80-0050-F312C693F3B8}"/>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62" name="Rectangle: Rounded Corners 61">
            <a:extLst>
              <a:ext uri="{FF2B5EF4-FFF2-40B4-BE49-F238E27FC236}">
                <a16:creationId xmlns:a16="http://schemas.microsoft.com/office/drawing/2014/main" id="{1E87AAEF-73DB-EB4F-059D-8449DD989528}"/>
              </a:ext>
            </a:extLst>
          </p:cNvPr>
          <p:cNvSpPr/>
          <p:nvPr/>
        </p:nvSpPr>
        <p:spPr>
          <a:xfrm>
            <a:off x="9354836" y="3250304"/>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3" name="Straight Arrow Connector 62">
            <a:extLst>
              <a:ext uri="{FF2B5EF4-FFF2-40B4-BE49-F238E27FC236}">
                <a16:creationId xmlns:a16="http://schemas.microsoft.com/office/drawing/2014/main" id="{509BB40C-6E96-C7E0-5D35-6E227A4C7262}"/>
              </a:ext>
            </a:extLst>
          </p:cNvPr>
          <p:cNvCxnSpPr>
            <a:cxnSpLocks/>
            <a:endCxn id="60" idx="1"/>
          </p:cNvCxnSpPr>
          <p:nvPr/>
        </p:nvCxnSpPr>
        <p:spPr>
          <a:xfrm>
            <a:off x="8720490" y="3903600"/>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25464D8-D481-2272-2A29-90664B43D916}"/>
              </a:ext>
            </a:extLst>
          </p:cNvPr>
          <p:cNvSpPr txBox="1"/>
          <p:nvPr/>
        </p:nvSpPr>
        <p:spPr>
          <a:xfrm>
            <a:off x="6110588" y="2850168"/>
            <a:ext cx="542136" cy="276999"/>
          </a:xfrm>
          <a:prstGeom prst="rect">
            <a:avLst/>
          </a:prstGeom>
          <a:noFill/>
        </p:spPr>
        <p:txBody>
          <a:bodyPr wrap="none" rtlCol="0">
            <a:spAutoFit/>
          </a:bodyPr>
          <a:lstStyle/>
          <a:p>
            <a:r>
              <a:rPr lang="en-US" sz="1200" dirty="0">
                <a:latin typeface="Berlin Sans FB Demi" panose="020E0802020502020306" pitchFamily="34" charset="0"/>
              </a:rPr>
              <a:t>Key0</a:t>
            </a:r>
          </a:p>
        </p:txBody>
      </p:sp>
      <p:sp>
        <p:nvSpPr>
          <p:cNvPr id="3" name="TextBox 2">
            <a:extLst>
              <a:ext uri="{FF2B5EF4-FFF2-40B4-BE49-F238E27FC236}">
                <a16:creationId xmlns:a16="http://schemas.microsoft.com/office/drawing/2014/main" id="{4C13A47D-7EED-4C7C-C77B-A38BDFF195C6}"/>
              </a:ext>
            </a:extLst>
          </p:cNvPr>
          <p:cNvSpPr txBox="1"/>
          <p:nvPr/>
        </p:nvSpPr>
        <p:spPr>
          <a:xfrm>
            <a:off x="6085527" y="2316391"/>
            <a:ext cx="542136" cy="276999"/>
          </a:xfrm>
          <a:prstGeom prst="rect">
            <a:avLst/>
          </a:prstGeom>
          <a:noFill/>
        </p:spPr>
        <p:txBody>
          <a:bodyPr wrap="none" rtlCol="0">
            <a:spAutoFit/>
          </a:bodyPr>
          <a:lstStyle/>
          <a:p>
            <a:r>
              <a:rPr lang="en-US" sz="1200" dirty="0">
                <a:latin typeface="Berlin Sans FB Demi" panose="020E0802020502020306" pitchFamily="34" charset="0"/>
              </a:rPr>
              <a:t>Key0</a:t>
            </a:r>
          </a:p>
        </p:txBody>
      </p:sp>
    </p:spTree>
    <p:extLst>
      <p:ext uri="{BB962C8B-B14F-4D97-AF65-F5344CB8AC3E}">
        <p14:creationId xmlns:p14="http://schemas.microsoft.com/office/powerpoint/2010/main" val="2477269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D01761-FF55-7AB9-94C6-F00A38D7AFE8}"/>
              </a:ext>
            </a:extLst>
          </p:cNvPr>
          <p:cNvSpPr txBox="1"/>
          <p:nvPr/>
        </p:nvSpPr>
        <p:spPr>
          <a:xfrm>
            <a:off x="198835" y="364720"/>
            <a:ext cx="10862269" cy="584775"/>
          </a:xfrm>
          <a:prstGeom prst="rect">
            <a:avLst/>
          </a:prstGeom>
          <a:noFill/>
        </p:spPr>
        <p:txBody>
          <a:bodyPr wrap="none" rtlCol="0">
            <a:spAutoFit/>
          </a:bodyPr>
          <a:lstStyle/>
          <a:p>
            <a:r>
              <a:rPr lang="en-US" sz="3200" dirty="0">
                <a:latin typeface="Berlin Sans FB Demi" panose="020E0802020502020306" pitchFamily="34" charset="0"/>
              </a:rPr>
              <a:t>Direct Exchange (Multiple Queues, Different Binding Keys)</a:t>
            </a:r>
          </a:p>
        </p:txBody>
      </p:sp>
      <p:grpSp>
        <p:nvGrpSpPr>
          <p:cNvPr id="46" name="Group 45">
            <a:extLst>
              <a:ext uri="{FF2B5EF4-FFF2-40B4-BE49-F238E27FC236}">
                <a16:creationId xmlns:a16="http://schemas.microsoft.com/office/drawing/2014/main" id="{2BF3610F-143F-C7FE-7A88-2420F6BA51D1}"/>
              </a:ext>
            </a:extLst>
          </p:cNvPr>
          <p:cNvGrpSpPr/>
          <p:nvPr/>
        </p:nvGrpSpPr>
        <p:grpSpPr>
          <a:xfrm>
            <a:off x="257411" y="2716770"/>
            <a:ext cx="1563667" cy="864295"/>
            <a:chOff x="212941" y="1999803"/>
            <a:chExt cx="1563667" cy="864295"/>
          </a:xfrm>
        </p:grpSpPr>
        <p:sp>
          <p:nvSpPr>
            <p:cNvPr id="48" name="Rectangle: Rounded Corners 47">
              <a:extLst>
                <a:ext uri="{FF2B5EF4-FFF2-40B4-BE49-F238E27FC236}">
                  <a16:creationId xmlns:a16="http://schemas.microsoft.com/office/drawing/2014/main" id="{386616B5-E5F8-B8AD-D846-317BBF2EEDF8}"/>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86DA591-53B9-E1BD-BDA9-6CB4EEB2775A}"/>
                </a:ext>
              </a:extLst>
            </p:cNvPr>
            <p:cNvSpPr txBox="1"/>
            <p:nvPr/>
          </p:nvSpPr>
          <p:spPr>
            <a:xfrm>
              <a:off x="439841" y="2247284"/>
              <a:ext cx="1109865" cy="369332"/>
            </a:xfrm>
            <a:prstGeom prst="rect">
              <a:avLst/>
            </a:prstGeom>
            <a:noFill/>
          </p:spPr>
          <p:txBody>
            <a:bodyPr wrap="square" rtlCol="0">
              <a:spAutoFit/>
            </a:bodyPr>
            <a:lstStyle/>
            <a:p>
              <a:r>
                <a:rPr lang="en-US" dirty="0">
                  <a:latin typeface="Berlin Sans FB Demi" panose="020E0802020502020306" pitchFamily="34" charset="0"/>
                </a:rPr>
                <a:t>Producer </a:t>
              </a:r>
            </a:p>
          </p:txBody>
        </p:sp>
      </p:grpSp>
      <p:sp>
        <p:nvSpPr>
          <p:cNvPr id="52" name="Rectangle: Rounded Corners 51">
            <a:extLst>
              <a:ext uri="{FF2B5EF4-FFF2-40B4-BE49-F238E27FC236}">
                <a16:creationId xmlns:a16="http://schemas.microsoft.com/office/drawing/2014/main" id="{C0F8DFD8-E56B-668A-248D-14559A4C2D14}"/>
              </a:ext>
            </a:extLst>
          </p:cNvPr>
          <p:cNvSpPr/>
          <p:nvPr/>
        </p:nvSpPr>
        <p:spPr>
          <a:xfrm>
            <a:off x="3127375" y="1543574"/>
            <a:ext cx="6062597" cy="3187817"/>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DED14AD7-6ADD-6A7E-D755-CA65C2246944}"/>
              </a:ext>
            </a:extLst>
          </p:cNvPr>
          <p:cNvGrpSpPr/>
          <p:nvPr/>
        </p:nvGrpSpPr>
        <p:grpSpPr>
          <a:xfrm>
            <a:off x="10149632" y="2040150"/>
            <a:ext cx="1563667" cy="659702"/>
            <a:chOff x="10349223" y="1285199"/>
            <a:chExt cx="1563667" cy="864295"/>
          </a:xfrm>
        </p:grpSpPr>
        <p:sp>
          <p:nvSpPr>
            <p:cNvPr id="57" name="Rectangle: Rounded Corners 56">
              <a:extLst>
                <a:ext uri="{FF2B5EF4-FFF2-40B4-BE49-F238E27FC236}">
                  <a16:creationId xmlns:a16="http://schemas.microsoft.com/office/drawing/2014/main" id="{C9462A3B-A932-7B0D-A6F4-4D3726CEB477}"/>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F34EF3E-A49F-9447-8122-295D7AA4412F}"/>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85" name="Rectangle: Rounded Corners 84">
            <a:extLst>
              <a:ext uri="{FF2B5EF4-FFF2-40B4-BE49-F238E27FC236}">
                <a16:creationId xmlns:a16="http://schemas.microsoft.com/office/drawing/2014/main" id="{B2ECF235-6C7C-A3F2-B371-9DB8225803FB}"/>
              </a:ext>
            </a:extLst>
          </p:cNvPr>
          <p:cNvSpPr/>
          <p:nvPr/>
        </p:nvSpPr>
        <p:spPr>
          <a:xfrm>
            <a:off x="3377631" y="1728131"/>
            <a:ext cx="5562084" cy="2835479"/>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Rounded Corners 93">
            <a:extLst>
              <a:ext uri="{FF2B5EF4-FFF2-40B4-BE49-F238E27FC236}">
                <a16:creationId xmlns:a16="http://schemas.microsoft.com/office/drawing/2014/main" id="{6924A943-87DD-138F-7B0B-AA21D976664E}"/>
              </a:ext>
            </a:extLst>
          </p:cNvPr>
          <p:cNvSpPr/>
          <p:nvPr/>
        </p:nvSpPr>
        <p:spPr>
          <a:xfrm>
            <a:off x="7155004" y="2040150"/>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Rounded Corners 103">
            <a:extLst>
              <a:ext uri="{FF2B5EF4-FFF2-40B4-BE49-F238E27FC236}">
                <a16:creationId xmlns:a16="http://schemas.microsoft.com/office/drawing/2014/main" id="{D4343543-C635-4262-982B-42C5F018F9AE}"/>
              </a:ext>
            </a:extLst>
          </p:cNvPr>
          <p:cNvSpPr/>
          <p:nvPr/>
        </p:nvSpPr>
        <p:spPr>
          <a:xfrm>
            <a:off x="3558144" y="2816019"/>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sp>
        <p:nvSpPr>
          <p:cNvPr id="132" name="TextBox 131">
            <a:extLst>
              <a:ext uri="{FF2B5EF4-FFF2-40B4-BE49-F238E27FC236}">
                <a16:creationId xmlns:a16="http://schemas.microsoft.com/office/drawing/2014/main" id="{952DE949-2D49-313D-B473-B58C3EE7EC56}"/>
              </a:ext>
            </a:extLst>
          </p:cNvPr>
          <p:cNvSpPr txBox="1"/>
          <p:nvPr/>
        </p:nvSpPr>
        <p:spPr>
          <a:xfrm>
            <a:off x="7434634" y="4194278"/>
            <a:ext cx="939681" cy="369332"/>
          </a:xfrm>
          <a:prstGeom prst="rect">
            <a:avLst/>
          </a:prstGeom>
          <a:noFill/>
        </p:spPr>
        <p:txBody>
          <a:bodyPr wrap="none" rtlCol="0">
            <a:spAutoFit/>
          </a:bodyPr>
          <a:lstStyle/>
          <a:p>
            <a:r>
              <a:rPr lang="en-US" dirty="0">
                <a:latin typeface="Berlin Sans FB Demi" panose="020E0802020502020306" pitchFamily="34" charset="0"/>
              </a:rPr>
              <a:t>Queues</a:t>
            </a:r>
          </a:p>
        </p:txBody>
      </p:sp>
      <p:sp>
        <p:nvSpPr>
          <p:cNvPr id="134" name="Rectangle: Rounded Corners 133">
            <a:extLst>
              <a:ext uri="{FF2B5EF4-FFF2-40B4-BE49-F238E27FC236}">
                <a16:creationId xmlns:a16="http://schemas.microsoft.com/office/drawing/2014/main" id="{10BF22CA-3A0E-EE80-7234-E2D12707E458}"/>
              </a:ext>
            </a:extLst>
          </p:cNvPr>
          <p:cNvSpPr/>
          <p:nvPr/>
        </p:nvSpPr>
        <p:spPr>
          <a:xfrm>
            <a:off x="2401980" y="2513224"/>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69F2EB2C-D9D8-F76F-F732-21E59E952D41}"/>
              </a:ext>
            </a:extLst>
          </p:cNvPr>
          <p:cNvSpPr txBox="1"/>
          <p:nvPr/>
        </p:nvSpPr>
        <p:spPr>
          <a:xfrm>
            <a:off x="3468708" y="4163490"/>
            <a:ext cx="1425390" cy="369332"/>
          </a:xfrm>
          <a:prstGeom prst="rect">
            <a:avLst/>
          </a:prstGeom>
          <a:noFill/>
        </p:spPr>
        <p:txBody>
          <a:bodyPr wrap="none" rtlCol="0">
            <a:spAutoFit/>
          </a:bodyPr>
          <a:lstStyle/>
          <a:p>
            <a:r>
              <a:rPr lang="en-US" dirty="0">
                <a:latin typeface="Berlin Sans FB Demi" panose="020E0802020502020306" pitchFamily="34" charset="0"/>
              </a:rPr>
              <a:t>Virtual Host</a:t>
            </a:r>
          </a:p>
        </p:txBody>
      </p:sp>
      <p:cxnSp>
        <p:nvCxnSpPr>
          <p:cNvPr id="138" name="Straight Arrow Connector 137">
            <a:extLst>
              <a:ext uri="{FF2B5EF4-FFF2-40B4-BE49-F238E27FC236}">
                <a16:creationId xmlns:a16="http://schemas.microsoft.com/office/drawing/2014/main" id="{8E9B15CC-2593-1BF4-458D-8CD2167333EA}"/>
              </a:ext>
            </a:extLst>
          </p:cNvPr>
          <p:cNvCxnSpPr>
            <a:stCxn id="104" idx="3"/>
            <a:endCxn id="94" idx="1"/>
          </p:cNvCxnSpPr>
          <p:nvPr/>
        </p:nvCxnSpPr>
        <p:spPr>
          <a:xfrm flipV="1">
            <a:off x="5138511" y="2370001"/>
            <a:ext cx="2016493" cy="775869"/>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1C043044-A19B-ED6A-500A-BEFA1439A23D}"/>
              </a:ext>
            </a:extLst>
          </p:cNvPr>
          <p:cNvSpPr txBox="1"/>
          <p:nvPr/>
        </p:nvSpPr>
        <p:spPr>
          <a:xfrm>
            <a:off x="5392777" y="3719290"/>
            <a:ext cx="1521570" cy="369332"/>
          </a:xfrm>
          <a:prstGeom prst="rect">
            <a:avLst/>
          </a:prstGeom>
          <a:noFill/>
        </p:spPr>
        <p:txBody>
          <a:bodyPr wrap="none" rtlCol="0">
            <a:spAutoFit/>
          </a:bodyPr>
          <a:lstStyle/>
          <a:p>
            <a:r>
              <a:rPr lang="en-US" dirty="0">
                <a:latin typeface="Berlin Sans FB Demi" panose="020E0802020502020306" pitchFamily="34" charset="0"/>
              </a:rPr>
              <a:t>Binding Keys</a:t>
            </a:r>
          </a:p>
        </p:txBody>
      </p:sp>
      <p:cxnSp>
        <p:nvCxnSpPr>
          <p:cNvPr id="141" name="Straight Arrow Connector 140">
            <a:extLst>
              <a:ext uri="{FF2B5EF4-FFF2-40B4-BE49-F238E27FC236}">
                <a16:creationId xmlns:a16="http://schemas.microsoft.com/office/drawing/2014/main" id="{2F8BDC56-9B4C-7AB7-D49E-58D8E69DD7ED}"/>
              </a:ext>
            </a:extLst>
          </p:cNvPr>
          <p:cNvCxnSpPr>
            <a:stCxn id="48" idx="3"/>
            <a:endCxn id="104" idx="1"/>
          </p:cNvCxnSpPr>
          <p:nvPr/>
        </p:nvCxnSpPr>
        <p:spPr>
          <a:xfrm flipV="1">
            <a:off x="1821078" y="3145870"/>
            <a:ext cx="1737066" cy="304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11AE682-7AB7-50B7-D5B9-8F47F8E0466F}"/>
              </a:ext>
            </a:extLst>
          </p:cNvPr>
          <p:cNvCxnSpPr>
            <a:cxnSpLocks/>
            <a:stCxn id="94" idx="3"/>
            <a:endCxn id="57" idx="1"/>
          </p:cNvCxnSpPr>
          <p:nvPr/>
        </p:nvCxnSpPr>
        <p:spPr>
          <a:xfrm>
            <a:off x="8735371" y="2370001"/>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C80679-916F-63D7-CFD8-628C3315BA76}"/>
              </a:ext>
            </a:extLst>
          </p:cNvPr>
          <p:cNvSpPr txBox="1"/>
          <p:nvPr/>
        </p:nvSpPr>
        <p:spPr>
          <a:xfrm>
            <a:off x="1031354" y="2203824"/>
            <a:ext cx="2125903" cy="276999"/>
          </a:xfrm>
          <a:prstGeom prst="rect">
            <a:avLst/>
          </a:prstGeom>
          <a:noFill/>
        </p:spPr>
        <p:txBody>
          <a:bodyPr wrap="none" rtlCol="0">
            <a:spAutoFit/>
          </a:bodyPr>
          <a:lstStyle/>
          <a:p>
            <a:r>
              <a:rPr lang="en-US" sz="1200" dirty="0">
                <a:latin typeface="Berlin Sans FB Demi" panose="020E0802020502020306" pitchFamily="34" charset="0"/>
              </a:rPr>
              <a:t>Message Routing Key = Key0</a:t>
            </a:r>
          </a:p>
        </p:txBody>
      </p:sp>
      <p:sp>
        <p:nvSpPr>
          <p:cNvPr id="22" name="TextBox 21">
            <a:extLst>
              <a:ext uri="{FF2B5EF4-FFF2-40B4-BE49-F238E27FC236}">
                <a16:creationId xmlns:a16="http://schemas.microsoft.com/office/drawing/2014/main" id="{FF58C1EA-0D1A-A84E-B97B-9BE0BA1CB09F}"/>
              </a:ext>
            </a:extLst>
          </p:cNvPr>
          <p:cNvSpPr txBox="1"/>
          <p:nvPr/>
        </p:nvSpPr>
        <p:spPr>
          <a:xfrm>
            <a:off x="6223050" y="2314087"/>
            <a:ext cx="542136" cy="276999"/>
          </a:xfrm>
          <a:prstGeom prst="rect">
            <a:avLst/>
          </a:prstGeom>
          <a:noFill/>
        </p:spPr>
        <p:txBody>
          <a:bodyPr wrap="none" rtlCol="0">
            <a:spAutoFit/>
          </a:bodyPr>
          <a:lstStyle/>
          <a:p>
            <a:r>
              <a:rPr lang="en-US" sz="1200" dirty="0">
                <a:latin typeface="Berlin Sans FB Demi" panose="020E0802020502020306" pitchFamily="34" charset="0"/>
              </a:rPr>
              <a:t>Key0</a:t>
            </a:r>
          </a:p>
        </p:txBody>
      </p:sp>
      <p:sp>
        <p:nvSpPr>
          <p:cNvPr id="23" name="TextBox 22">
            <a:extLst>
              <a:ext uri="{FF2B5EF4-FFF2-40B4-BE49-F238E27FC236}">
                <a16:creationId xmlns:a16="http://schemas.microsoft.com/office/drawing/2014/main" id="{AD77C306-A7CC-D086-48C0-A6E646CFFB07}"/>
              </a:ext>
            </a:extLst>
          </p:cNvPr>
          <p:cNvSpPr txBox="1"/>
          <p:nvPr/>
        </p:nvSpPr>
        <p:spPr>
          <a:xfrm>
            <a:off x="1371927" y="5790470"/>
            <a:ext cx="9595897" cy="400110"/>
          </a:xfrm>
          <a:prstGeom prst="rect">
            <a:avLst/>
          </a:prstGeom>
          <a:noFill/>
        </p:spPr>
        <p:txBody>
          <a:bodyPr wrap="none" rtlCol="0">
            <a:spAutoFit/>
          </a:bodyPr>
          <a:lstStyle/>
          <a:p>
            <a:r>
              <a:rPr lang="en-US" sz="2000" dirty="0">
                <a:latin typeface="Berlin Sans FB Demi" panose="020E0802020502020306" pitchFamily="34" charset="0"/>
              </a:rPr>
              <a:t>Messages get routed to each queue where the binding key matches the routing key</a:t>
            </a:r>
          </a:p>
        </p:txBody>
      </p:sp>
      <p:sp>
        <p:nvSpPr>
          <p:cNvPr id="25" name="Rectangle: Rounded Corners 24">
            <a:extLst>
              <a:ext uri="{FF2B5EF4-FFF2-40B4-BE49-F238E27FC236}">
                <a16:creationId xmlns:a16="http://schemas.microsoft.com/office/drawing/2014/main" id="{62C939AD-04E7-9FA8-1014-E763F075B5F4}"/>
              </a:ext>
            </a:extLst>
          </p:cNvPr>
          <p:cNvSpPr/>
          <p:nvPr/>
        </p:nvSpPr>
        <p:spPr>
          <a:xfrm>
            <a:off x="7155003" y="2811962"/>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397FF37A-E587-70E9-D2D6-D9CA398BED86}"/>
              </a:ext>
            </a:extLst>
          </p:cNvPr>
          <p:cNvGrpSpPr/>
          <p:nvPr/>
        </p:nvGrpSpPr>
        <p:grpSpPr>
          <a:xfrm>
            <a:off x="7155003" y="3559802"/>
            <a:ext cx="1580367" cy="659702"/>
            <a:chOff x="6925329" y="2117373"/>
            <a:chExt cx="1580367" cy="659702"/>
          </a:xfrm>
        </p:grpSpPr>
        <p:sp>
          <p:nvSpPr>
            <p:cNvPr id="33" name="Rectangle: Rounded Corners 32">
              <a:extLst>
                <a:ext uri="{FF2B5EF4-FFF2-40B4-BE49-F238E27FC236}">
                  <a16:creationId xmlns:a16="http://schemas.microsoft.com/office/drawing/2014/main" id="{249385D7-E317-E563-5359-F099DB9E210B}"/>
                </a:ext>
              </a:extLst>
            </p:cNvPr>
            <p:cNvSpPr/>
            <p:nvPr/>
          </p:nvSpPr>
          <p:spPr>
            <a:xfrm>
              <a:off x="6925329" y="2117373"/>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894EF92C-F988-3DA2-06A9-0CEA149D9DD9}"/>
                </a:ext>
              </a:extLst>
            </p:cNvPr>
            <p:cNvSpPr/>
            <p:nvPr/>
          </p:nvSpPr>
          <p:spPr>
            <a:xfrm>
              <a:off x="7014575" y="2153433"/>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1" name="Straight Arrow Connector 40">
            <a:extLst>
              <a:ext uri="{FF2B5EF4-FFF2-40B4-BE49-F238E27FC236}">
                <a16:creationId xmlns:a16="http://schemas.microsoft.com/office/drawing/2014/main" id="{892859A2-BFA0-9260-5B9B-C40C90626963}"/>
              </a:ext>
            </a:extLst>
          </p:cNvPr>
          <p:cNvCxnSpPr>
            <a:cxnSpLocks/>
            <a:stCxn id="104" idx="3"/>
            <a:endCxn id="25" idx="1"/>
          </p:cNvCxnSpPr>
          <p:nvPr/>
        </p:nvCxnSpPr>
        <p:spPr>
          <a:xfrm flipV="1">
            <a:off x="5138511" y="3141813"/>
            <a:ext cx="2016492" cy="4057"/>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46A76B0-4039-B27A-3148-427FE71B40B4}"/>
              </a:ext>
            </a:extLst>
          </p:cNvPr>
          <p:cNvCxnSpPr>
            <a:cxnSpLocks/>
            <a:endCxn id="33" idx="1"/>
          </p:cNvCxnSpPr>
          <p:nvPr/>
        </p:nvCxnSpPr>
        <p:spPr>
          <a:xfrm>
            <a:off x="5184750" y="3186847"/>
            <a:ext cx="1970253" cy="702806"/>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9" name="Group 48">
            <a:extLst>
              <a:ext uri="{FF2B5EF4-FFF2-40B4-BE49-F238E27FC236}">
                <a16:creationId xmlns:a16="http://schemas.microsoft.com/office/drawing/2014/main" id="{7F2FFEE3-EC88-7CB8-DF47-320097737674}"/>
              </a:ext>
            </a:extLst>
          </p:cNvPr>
          <p:cNvGrpSpPr/>
          <p:nvPr/>
        </p:nvGrpSpPr>
        <p:grpSpPr>
          <a:xfrm>
            <a:off x="10150542" y="2811962"/>
            <a:ext cx="1563667" cy="659702"/>
            <a:chOff x="10349223" y="1285199"/>
            <a:chExt cx="1563667" cy="864295"/>
          </a:xfrm>
        </p:grpSpPr>
        <p:sp>
          <p:nvSpPr>
            <p:cNvPr id="51" name="Rectangle: Rounded Corners 50">
              <a:extLst>
                <a:ext uri="{FF2B5EF4-FFF2-40B4-BE49-F238E27FC236}">
                  <a16:creationId xmlns:a16="http://schemas.microsoft.com/office/drawing/2014/main" id="{65B96A62-EDB6-E5C1-31B7-E25DE2157A4C}"/>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3EEB1E05-2CD9-83A3-140F-55A871DE909F}"/>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cxnSp>
        <p:nvCxnSpPr>
          <p:cNvPr id="55" name="Straight Arrow Connector 54">
            <a:extLst>
              <a:ext uri="{FF2B5EF4-FFF2-40B4-BE49-F238E27FC236}">
                <a16:creationId xmlns:a16="http://schemas.microsoft.com/office/drawing/2014/main" id="{0A4185D0-05CE-0DBF-D252-B619897BAAA0}"/>
              </a:ext>
            </a:extLst>
          </p:cNvPr>
          <p:cNvCxnSpPr>
            <a:cxnSpLocks/>
            <a:endCxn id="51" idx="1"/>
          </p:cNvCxnSpPr>
          <p:nvPr/>
        </p:nvCxnSpPr>
        <p:spPr>
          <a:xfrm>
            <a:off x="8736281" y="3141813"/>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FE0B9C7A-0F13-B34E-6495-01CA95D1644D}"/>
              </a:ext>
            </a:extLst>
          </p:cNvPr>
          <p:cNvGrpSpPr/>
          <p:nvPr/>
        </p:nvGrpSpPr>
        <p:grpSpPr>
          <a:xfrm>
            <a:off x="10134751" y="3573749"/>
            <a:ext cx="1563667" cy="659702"/>
            <a:chOff x="10349223" y="1285199"/>
            <a:chExt cx="1563667" cy="864295"/>
          </a:xfrm>
        </p:grpSpPr>
        <p:sp>
          <p:nvSpPr>
            <p:cNvPr id="60" name="Rectangle: Rounded Corners 59">
              <a:extLst>
                <a:ext uri="{FF2B5EF4-FFF2-40B4-BE49-F238E27FC236}">
                  <a16:creationId xmlns:a16="http://schemas.microsoft.com/office/drawing/2014/main" id="{4AD815F3-1508-67CF-BA0C-F199093C12F3}"/>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792CD84-FB17-EB80-0050-F312C693F3B8}"/>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cxnSp>
        <p:nvCxnSpPr>
          <p:cNvPr id="63" name="Straight Arrow Connector 62">
            <a:extLst>
              <a:ext uri="{FF2B5EF4-FFF2-40B4-BE49-F238E27FC236}">
                <a16:creationId xmlns:a16="http://schemas.microsoft.com/office/drawing/2014/main" id="{509BB40C-6E96-C7E0-5D35-6E227A4C7262}"/>
              </a:ext>
            </a:extLst>
          </p:cNvPr>
          <p:cNvCxnSpPr>
            <a:cxnSpLocks/>
            <a:endCxn id="60" idx="1"/>
          </p:cNvCxnSpPr>
          <p:nvPr/>
        </p:nvCxnSpPr>
        <p:spPr>
          <a:xfrm>
            <a:off x="8720490" y="3903600"/>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AE660BF-1D0C-D3F1-653E-265FBEBBCF94}"/>
              </a:ext>
            </a:extLst>
          </p:cNvPr>
          <p:cNvSpPr txBox="1"/>
          <p:nvPr/>
        </p:nvSpPr>
        <p:spPr>
          <a:xfrm>
            <a:off x="6223229" y="2812172"/>
            <a:ext cx="495649" cy="276999"/>
          </a:xfrm>
          <a:prstGeom prst="rect">
            <a:avLst/>
          </a:prstGeom>
          <a:noFill/>
        </p:spPr>
        <p:txBody>
          <a:bodyPr wrap="none" rtlCol="0">
            <a:spAutoFit/>
          </a:bodyPr>
          <a:lstStyle/>
          <a:p>
            <a:r>
              <a:rPr lang="en-US" sz="1200" dirty="0">
                <a:latin typeface="Berlin Sans FB Demi" panose="020E0802020502020306" pitchFamily="34" charset="0"/>
              </a:rPr>
              <a:t>Key1</a:t>
            </a:r>
          </a:p>
        </p:txBody>
      </p:sp>
      <p:sp>
        <p:nvSpPr>
          <p:cNvPr id="3" name="TextBox 2">
            <a:extLst>
              <a:ext uri="{FF2B5EF4-FFF2-40B4-BE49-F238E27FC236}">
                <a16:creationId xmlns:a16="http://schemas.microsoft.com/office/drawing/2014/main" id="{538AC907-9070-399C-A1C5-97F85B315EA9}"/>
              </a:ext>
            </a:extLst>
          </p:cNvPr>
          <p:cNvSpPr txBox="1"/>
          <p:nvPr/>
        </p:nvSpPr>
        <p:spPr>
          <a:xfrm>
            <a:off x="6222457" y="3326753"/>
            <a:ext cx="542136" cy="276999"/>
          </a:xfrm>
          <a:prstGeom prst="rect">
            <a:avLst/>
          </a:prstGeom>
          <a:noFill/>
        </p:spPr>
        <p:txBody>
          <a:bodyPr wrap="none" rtlCol="0">
            <a:spAutoFit/>
          </a:bodyPr>
          <a:lstStyle/>
          <a:p>
            <a:r>
              <a:rPr lang="en-US" sz="1200" dirty="0">
                <a:latin typeface="Berlin Sans FB Demi" panose="020E0802020502020306" pitchFamily="34" charset="0"/>
              </a:rPr>
              <a:t>Key0</a:t>
            </a:r>
          </a:p>
        </p:txBody>
      </p:sp>
      <p:sp>
        <p:nvSpPr>
          <p:cNvPr id="4" name="Rectangle: Rounded Corners 3">
            <a:extLst>
              <a:ext uri="{FF2B5EF4-FFF2-40B4-BE49-F238E27FC236}">
                <a16:creationId xmlns:a16="http://schemas.microsoft.com/office/drawing/2014/main" id="{9DEA1443-FEA0-1D05-987B-F240A28B84E3}"/>
              </a:ext>
            </a:extLst>
          </p:cNvPr>
          <p:cNvSpPr/>
          <p:nvPr/>
        </p:nvSpPr>
        <p:spPr>
          <a:xfrm>
            <a:off x="9516173" y="3296985"/>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36B87F46-CF19-026B-57ED-C58A4ABF1E61}"/>
              </a:ext>
            </a:extLst>
          </p:cNvPr>
          <p:cNvSpPr/>
          <p:nvPr/>
        </p:nvSpPr>
        <p:spPr>
          <a:xfrm>
            <a:off x="7233553" y="2084582"/>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22EC4450-D443-F783-F5C9-F48B10D683FF}"/>
              </a:ext>
            </a:extLst>
          </p:cNvPr>
          <p:cNvSpPr/>
          <p:nvPr/>
        </p:nvSpPr>
        <p:spPr>
          <a:xfrm>
            <a:off x="9493259" y="1736049"/>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00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D01761-FF55-7AB9-94C6-F00A38D7AFE8}"/>
              </a:ext>
            </a:extLst>
          </p:cNvPr>
          <p:cNvSpPr txBox="1"/>
          <p:nvPr/>
        </p:nvSpPr>
        <p:spPr>
          <a:xfrm>
            <a:off x="198835" y="364720"/>
            <a:ext cx="3353803" cy="584775"/>
          </a:xfrm>
          <a:prstGeom prst="rect">
            <a:avLst/>
          </a:prstGeom>
          <a:noFill/>
        </p:spPr>
        <p:txBody>
          <a:bodyPr wrap="none" rtlCol="0">
            <a:spAutoFit/>
          </a:bodyPr>
          <a:lstStyle/>
          <a:p>
            <a:r>
              <a:rPr lang="en-US" sz="3200" dirty="0">
                <a:latin typeface="Berlin Sans FB Demi" panose="020E0802020502020306" pitchFamily="34" charset="0"/>
              </a:rPr>
              <a:t>Fanout Exchange</a:t>
            </a:r>
          </a:p>
        </p:txBody>
      </p:sp>
      <p:grpSp>
        <p:nvGrpSpPr>
          <p:cNvPr id="46" name="Group 45">
            <a:extLst>
              <a:ext uri="{FF2B5EF4-FFF2-40B4-BE49-F238E27FC236}">
                <a16:creationId xmlns:a16="http://schemas.microsoft.com/office/drawing/2014/main" id="{2BF3610F-143F-C7FE-7A88-2420F6BA51D1}"/>
              </a:ext>
            </a:extLst>
          </p:cNvPr>
          <p:cNvGrpSpPr/>
          <p:nvPr/>
        </p:nvGrpSpPr>
        <p:grpSpPr>
          <a:xfrm>
            <a:off x="257411" y="2716770"/>
            <a:ext cx="1563667" cy="864295"/>
            <a:chOff x="212941" y="1999803"/>
            <a:chExt cx="1563667" cy="864295"/>
          </a:xfrm>
        </p:grpSpPr>
        <p:sp>
          <p:nvSpPr>
            <p:cNvPr id="48" name="Rectangle: Rounded Corners 47">
              <a:extLst>
                <a:ext uri="{FF2B5EF4-FFF2-40B4-BE49-F238E27FC236}">
                  <a16:creationId xmlns:a16="http://schemas.microsoft.com/office/drawing/2014/main" id="{386616B5-E5F8-B8AD-D846-317BBF2EEDF8}"/>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86DA591-53B9-E1BD-BDA9-6CB4EEB2775A}"/>
                </a:ext>
              </a:extLst>
            </p:cNvPr>
            <p:cNvSpPr txBox="1"/>
            <p:nvPr/>
          </p:nvSpPr>
          <p:spPr>
            <a:xfrm>
              <a:off x="439841" y="2247284"/>
              <a:ext cx="1109865" cy="369332"/>
            </a:xfrm>
            <a:prstGeom prst="rect">
              <a:avLst/>
            </a:prstGeom>
            <a:noFill/>
          </p:spPr>
          <p:txBody>
            <a:bodyPr wrap="square" rtlCol="0">
              <a:spAutoFit/>
            </a:bodyPr>
            <a:lstStyle/>
            <a:p>
              <a:r>
                <a:rPr lang="en-US" dirty="0">
                  <a:latin typeface="Berlin Sans FB Demi" panose="020E0802020502020306" pitchFamily="34" charset="0"/>
                </a:rPr>
                <a:t>Producer </a:t>
              </a:r>
            </a:p>
          </p:txBody>
        </p:sp>
      </p:grpSp>
      <p:sp>
        <p:nvSpPr>
          <p:cNvPr id="52" name="Rectangle: Rounded Corners 51">
            <a:extLst>
              <a:ext uri="{FF2B5EF4-FFF2-40B4-BE49-F238E27FC236}">
                <a16:creationId xmlns:a16="http://schemas.microsoft.com/office/drawing/2014/main" id="{C0F8DFD8-E56B-668A-248D-14559A4C2D14}"/>
              </a:ext>
            </a:extLst>
          </p:cNvPr>
          <p:cNvSpPr/>
          <p:nvPr/>
        </p:nvSpPr>
        <p:spPr>
          <a:xfrm>
            <a:off x="3127375" y="1543574"/>
            <a:ext cx="6062597" cy="3187817"/>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DED14AD7-6ADD-6A7E-D755-CA65C2246944}"/>
              </a:ext>
            </a:extLst>
          </p:cNvPr>
          <p:cNvGrpSpPr/>
          <p:nvPr/>
        </p:nvGrpSpPr>
        <p:grpSpPr>
          <a:xfrm>
            <a:off x="10149632" y="2040150"/>
            <a:ext cx="1563667" cy="659702"/>
            <a:chOff x="10349223" y="1285199"/>
            <a:chExt cx="1563667" cy="864295"/>
          </a:xfrm>
        </p:grpSpPr>
        <p:sp>
          <p:nvSpPr>
            <p:cNvPr id="57" name="Rectangle: Rounded Corners 56">
              <a:extLst>
                <a:ext uri="{FF2B5EF4-FFF2-40B4-BE49-F238E27FC236}">
                  <a16:creationId xmlns:a16="http://schemas.microsoft.com/office/drawing/2014/main" id="{C9462A3B-A932-7B0D-A6F4-4D3726CEB477}"/>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F34EF3E-A49F-9447-8122-295D7AA4412F}"/>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85" name="Rectangle: Rounded Corners 84">
            <a:extLst>
              <a:ext uri="{FF2B5EF4-FFF2-40B4-BE49-F238E27FC236}">
                <a16:creationId xmlns:a16="http://schemas.microsoft.com/office/drawing/2014/main" id="{B2ECF235-6C7C-A3F2-B371-9DB8225803FB}"/>
              </a:ext>
            </a:extLst>
          </p:cNvPr>
          <p:cNvSpPr/>
          <p:nvPr/>
        </p:nvSpPr>
        <p:spPr>
          <a:xfrm>
            <a:off x="3377631" y="1728131"/>
            <a:ext cx="5562084" cy="2835479"/>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Rounded Corners 93">
            <a:extLst>
              <a:ext uri="{FF2B5EF4-FFF2-40B4-BE49-F238E27FC236}">
                <a16:creationId xmlns:a16="http://schemas.microsoft.com/office/drawing/2014/main" id="{6924A943-87DD-138F-7B0B-AA21D976664E}"/>
              </a:ext>
            </a:extLst>
          </p:cNvPr>
          <p:cNvSpPr/>
          <p:nvPr/>
        </p:nvSpPr>
        <p:spPr>
          <a:xfrm>
            <a:off x="7155004" y="2040150"/>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Rounded Corners 103">
            <a:extLst>
              <a:ext uri="{FF2B5EF4-FFF2-40B4-BE49-F238E27FC236}">
                <a16:creationId xmlns:a16="http://schemas.microsoft.com/office/drawing/2014/main" id="{D4343543-C635-4262-982B-42C5F018F9AE}"/>
              </a:ext>
            </a:extLst>
          </p:cNvPr>
          <p:cNvSpPr/>
          <p:nvPr/>
        </p:nvSpPr>
        <p:spPr>
          <a:xfrm>
            <a:off x="3558144" y="2816019"/>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sp>
        <p:nvSpPr>
          <p:cNvPr id="132" name="TextBox 131">
            <a:extLst>
              <a:ext uri="{FF2B5EF4-FFF2-40B4-BE49-F238E27FC236}">
                <a16:creationId xmlns:a16="http://schemas.microsoft.com/office/drawing/2014/main" id="{952DE949-2D49-313D-B473-B58C3EE7EC56}"/>
              </a:ext>
            </a:extLst>
          </p:cNvPr>
          <p:cNvSpPr txBox="1"/>
          <p:nvPr/>
        </p:nvSpPr>
        <p:spPr>
          <a:xfrm>
            <a:off x="7434634" y="4194278"/>
            <a:ext cx="939681" cy="369332"/>
          </a:xfrm>
          <a:prstGeom prst="rect">
            <a:avLst/>
          </a:prstGeom>
          <a:noFill/>
        </p:spPr>
        <p:txBody>
          <a:bodyPr wrap="none" rtlCol="0">
            <a:spAutoFit/>
          </a:bodyPr>
          <a:lstStyle/>
          <a:p>
            <a:r>
              <a:rPr lang="en-US" dirty="0">
                <a:latin typeface="Berlin Sans FB Demi" panose="020E0802020502020306" pitchFamily="34" charset="0"/>
              </a:rPr>
              <a:t>Queues</a:t>
            </a:r>
          </a:p>
        </p:txBody>
      </p:sp>
      <p:sp>
        <p:nvSpPr>
          <p:cNvPr id="134" name="Rectangle: Rounded Corners 133">
            <a:extLst>
              <a:ext uri="{FF2B5EF4-FFF2-40B4-BE49-F238E27FC236}">
                <a16:creationId xmlns:a16="http://schemas.microsoft.com/office/drawing/2014/main" id="{10BF22CA-3A0E-EE80-7234-E2D12707E458}"/>
              </a:ext>
            </a:extLst>
          </p:cNvPr>
          <p:cNvSpPr/>
          <p:nvPr/>
        </p:nvSpPr>
        <p:spPr>
          <a:xfrm>
            <a:off x="2401980" y="2513224"/>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69F2EB2C-D9D8-F76F-F732-21E59E952D41}"/>
              </a:ext>
            </a:extLst>
          </p:cNvPr>
          <p:cNvSpPr txBox="1"/>
          <p:nvPr/>
        </p:nvSpPr>
        <p:spPr>
          <a:xfrm>
            <a:off x="3485486" y="4207997"/>
            <a:ext cx="1425390" cy="369332"/>
          </a:xfrm>
          <a:prstGeom prst="rect">
            <a:avLst/>
          </a:prstGeom>
          <a:noFill/>
        </p:spPr>
        <p:txBody>
          <a:bodyPr wrap="none" rtlCol="0">
            <a:spAutoFit/>
          </a:bodyPr>
          <a:lstStyle/>
          <a:p>
            <a:r>
              <a:rPr lang="en-US" dirty="0">
                <a:latin typeface="Berlin Sans FB Demi" panose="020E0802020502020306" pitchFamily="34" charset="0"/>
              </a:rPr>
              <a:t>Virtual Host</a:t>
            </a:r>
          </a:p>
        </p:txBody>
      </p:sp>
      <p:cxnSp>
        <p:nvCxnSpPr>
          <p:cNvPr id="138" name="Straight Arrow Connector 137">
            <a:extLst>
              <a:ext uri="{FF2B5EF4-FFF2-40B4-BE49-F238E27FC236}">
                <a16:creationId xmlns:a16="http://schemas.microsoft.com/office/drawing/2014/main" id="{8E9B15CC-2593-1BF4-458D-8CD2167333EA}"/>
              </a:ext>
            </a:extLst>
          </p:cNvPr>
          <p:cNvCxnSpPr>
            <a:stCxn id="104" idx="3"/>
            <a:endCxn id="94" idx="1"/>
          </p:cNvCxnSpPr>
          <p:nvPr/>
        </p:nvCxnSpPr>
        <p:spPr>
          <a:xfrm flipV="1">
            <a:off x="5138511" y="2370001"/>
            <a:ext cx="2016493" cy="775869"/>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1C043044-A19B-ED6A-500A-BEFA1439A23D}"/>
              </a:ext>
            </a:extLst>
          </p:cNvPr>
          <p:cNvSpPr txBox="1"/>
          <p:nvPr/>
        </p:nvSpPr>
        <p:spPr>
          <a:xfrm>
            <a:off x="5282640" y="3670074"/>
            <a:ext cx="1521570" cy="369332"/>
          </a:xfrm>
          <a:prstGeom prst="rect">
            <a:avLst/>
          </a:prstGeom>
          <a:noFill/>
        </p:spPr>
        <p:txBody>
          <a:bodyPr wrap="none" rtlCol="0">
            <a:spAutoFit/>
          </a:bodyPr>
          <a:lstStyle/>
          <a:p>
            <a:r>
              <a:rPr lang="en-US" dirty="0">
                <a:latin typeface="Berlin Sans FB Demi" panose="020E0802020502020306" pitchFamily="34" charset="0"/>
              </a:rPr>
              <a:t>Binding Keys</a:t>
            </a:r>
          </a:p>
        </p:txBody>
      </p:sp>
      <p:cxnSp>
        <p:nvCxnSpPr>
          <p:cNvPr id="141" name="Straight Arrow Connector 140">
            <a:extLst>
              <a:ext uri="{FF2B5EF4-FFF2-40B4-BE49-F238E27FC236}">
                <a16:creationId xmlns:a16="http://schemas.microsoft.com/office/drawing/2014/main" id="{2F8BDC56-9B4C-7AB7-D49E-58D8E69DD7ED}"/>
              </a:ext>
            </a:extLst>
          </p:cNvPr>
          <p:cNvCxnSpPr>
            <a:stCxn id="48" idx="3"/>
            <a:endCxn id="104" idx="1"/>
          </p:cNvCxnSpPr>
          <p:nvPr/>
        </p:nvCxnSpPr>
        <p:spPr>
          <a:xfrm flipV="1">
            <a:off x="1821078" y="3145870"/>
            <a:ext cx="1737066" cy="304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11AE682-7AB7-50B7-D5B9-8F47F8E0466F}"/>
              </a:ext>
            </a:extLst>
          </p:cNvPr>
          <p:cNvCxnSpPr>
            <a:cxnSpLocks/>
            <a:stCxn id="94" idx="3"/>
            <a:endCxn id="57" idx="1"/>
          </p:cNvCxnSpPr>
          <p:nvPr/>
        </p:nvCxnSpPr>
        <p:spPr>
          <a:xfrm>
            <a:off x="8735371" y="2370001"/>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C80679-916F-63D7-CFD8-628C3315BA76}"/>
              </a:ext>
            </a:extLst>
          </p:cNvPr>
          <p:cNvSpPr txBox="1"/>
          <p:nvPr/>
        </p:nvSpPr>
        <p:spPr>
          <a:xfrm>
            <a:off x="1031354" y="2203824"/>
            <a:ext cx="1745991" cy="276999"/>
          </a:xfrm>
          <a:prstGeom prst="rect">
            <a:avLst/>
          </a:prstGeom>
          <a:noFill/>
        </p:spPr>
        <p:txBody>
          <a:bodyPr wrap="none" rtlCol="0">
            <a:spAutoFit/>
          </a:bodyPr>
          <a:lstStyle/>
          <a:p>
            <a:r>
              <a:rPr lang="en-US" sz="1200" dirty="0">
                <a:latin typeface="Berlin Sans FB Demi" panose="020E0802020502020306" pitchFamily="34" charset="0"/>
              </a:rPr>
              <a:t>Message Routing Key =</a:t>
            </a:r>
          </a:p>
        </p:txBody>
      </p:sp>
      <p:sp>
        <p:nvSpPr>
          <p:cNvPr id="22" name="TextBox 21">
            <a:extLst>
              <a:ext uri="{FF2B5EF4-FFF2-40B4-BE49-F238E27FC236}">
                <a16:creationId xmlns:a16="http://schemas.microsoft.com/office/drawing/2014/main" id="{FF58C1EA-0D1A-A84E-B97B-9BE0BA1CB09F}"/>
              </a:ext>
            </a:extLst>
          </p:cNvPr>
          <p:cNvSpPr txBox="1"/>
          <p:nvPr/>
        </p:nvSpPr>
        <p:spPr>
          <a:xfrm>
            <a:off x="6074120" y="2311141"/>
            <a:ext cx="558166" cy="276999"/>
          </a:xfrm>
          <a:prstGeom prst="rect">
            <a:avLst/>
          </a:prstGeom>
          <a:noFill/>
        </p:spPr>
        <p:txBody>
          <a:bodyPr wrap="none" rtlCol="0">
            <a:spAutoFit/>
          </a:bodyPr>
          <a:lstStyle/>
          <a:p>
            <a:r>
              <a:rPr lang="en-US" sz="1200" dirty="0">
                <a:latin typeface="Berlin Sans FB Demi" panose="020E0802020502020306" pitchFamily="34" charset="0"/>
              </a:rPr>
              <a:t>Key =</a:t>
            </a:r>
          </a:p>
        </p:txBody>
      </p:sp>
      <p:sp>
        <p:nvSpPr>
          <p:cNvPr id="23" name="TextBox 22">
            <a:extLst>
              <a:ext uri="{FF2B5EF4-FFF2-40B4-BE49-F238E27FC236}">
                <a16:creationId xmlns:a16="http://schemas.microsoft.com/office/drawing/2014/main" id="{AD77C306-A7CC-D086-48C0-A6E646CFFB07}"/>
              </a:ext>
            </a:extLst>
          </p:cNvPr>
          <p:cNvSpPr txBox="1"/>
          <p:nvPr/>
        </p:nvSpPr>
        <p:spPr>
          <a:xfrm>
            <a:off x="1371927" y="5790470"/>
            <a:ext cx="8855309" cy="400110"/>
          </a:xfrm>
          <a:prstGeom prst="rect">
            <a:avLst/>
          </a:prstGeom>
          <a:noFill/>
        </p:spPr>
        <p:txBody>
          <a:bodyPr wrap="none" rtlCol="0">
            <a:spAutoFit/>
          </a:bodyPr>
          <a:lstStyle/>
          <a:p>
            <a:r>
              <a:rPr lang="en-US" sz="2000" dirty="0">
                <a:latin typeface="Berlin Sans FB Demi" panose="020E0802020502020306" pitchFamily="34" charset="0"/>
              </a:rPr>
              <a:t>Messages get routed to each queue regardless of routing key or binding keys</a:t>
            </a:r>
          </a:p>
        </p:txBody>
      </p:sp>
      <p:sp>
        <p:nvSpPr>
          <p:cNvPr id="25" name="Rectangle: Rounded Corners 24">
            <a:extLst>
              <a:ext uri="{FF2B5EF4-FFF2-40B4-BE49-F238E27FC236}">
                <a16:creationId xmlns:a16="http://schemas.microsoft.com/office/drawing/2014/main" id="{62C939AD-04E7-9FA8-1014-E763F075B5F4}"/>
              </a:ext>
            </a:extLst>
          </p:cNvPr>
          <p:cNvSpPr/>
          <p:nvPr/>
        </p:nvSpPr>
        <p:spPr>
          <a:xfrm>
            <a:off x="7155003" y="2811962"/>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397FF37A-E587-70E9-D2D6-D9CA398BED86}"/>
              </a:ext>
            </a:extLst>
          </p:cNvPr>
          <p:cNvGrpSpPr/>
          <p:nvPr/>
        </p:nvGrpSpPr>
        <p:grpSpPr>
          <a:xfrm>
            <a:off x="7155003" y="3559802"/>
            <a:ext cx="1580367" cy="659702"/>
            <a:chOff x="6925329" y="2117373"/>
            <a:chExt cx="1580367" cy="659702"/>
          </a:xfrm>
        </p:grpSpPr>
        <p:sp>
          <p:nvSpPr>
            <p:cNvPr id="33" name="Rectangle: Rounded Corners 32">
              <a:extLst>
                <a:ext uri="{FF2B5EF4-FFF2-40B4-BE49-F238E27FC236}">
                  <a16:creationId xmlns:a16="http://schemas.microsoft.com/office/drawing/2014/main" id="{249385D7-E317-E563-5359-F099DB9E210B}"/>
                </a:ext>
              </a:extLst>
            </p:cNvPr>
            <p:cNvSpPr/>
            <p:nvPr/>
          </p:nvSpPr>
          <p:spPr>
            <a:xfrm>
              <a:off x="6925329" y="2117373"/>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894EF92C-F988-3DA2-06A9-0CEA149D9DD9}"/>
                </a:ext>
              </a:extLst>
            </p:cNvPr>
            <p:cNvSpPr/>
            <p:nvPr/>
          </p:nvSpPr>
          <p:spPr>
            <a:xfrm>
              <a:off x="7014575" y="2153433"/>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1" name="Straight Arrow Connector 40">
            <a:extLst>
              <a:ext uri="{FF2B5EF4-FFF2-40B4-BE49-F238E27FC236}">
                <a16:creationId xmlns:a16="http://schemas.microsoft.com/office/drawing/2014/main" id="{892859A2-BFA0-9260-5B9B-C40C90626963}"/>
              </a:ext>
            </a:extLst>
          </p:cNvPr>
          <p:cNvCxnSpPr>
            <a:cxnSpLocks/>
            <a:stCxn id="104" idx="3"/>
            <a:endCxn id="25" idx="1"/>
          </p:cNvCxnSpPr>
          <p:nvPr/>
        </p:nvCxnSpPr>
        <p:spPr>
          <a:xfrm flipV="1">
            <a:off x="5138511" y="3141813"/>
            <a:ext cx="2016492" cy="4057"/>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46A76B0-4039-B27A-3148-427FE71B40B4}"/>
              </a:ext>
            </a:extLst>
          </p:cNvPr>
          <p:cNvCxnSpPr>
            <a:cxnSpLocks/>
            <a:endCxn id="33" idx="1"/>
          </p:cNvCxnSpPr>
          <p:nvPr/>
        </p:nvCxnSpPr>
        <p:spPr>
          <a:xfrm>
            <a:off x="5184750" y="3186847"/>
            <a:ext cx="1970253" cy="702806"/>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9" name="Group 48">
            <a:extLst>
              <a:ext uri="{FF2B5EF4-FFF2-40B4-BE49-F238E27FC236}">
                <a16:creationId xmlns:a16="http://schemas.microsoft.com/office/drawing/2014/main" id="{7F2FFEE3-EC88-7CB8-DF47-320097737674}"/>
              </a:ext>
            </a:extLst>
          </p:cNvPr>
          <p:cNvGrpSpPr/>
          <p:nvPr/>
        </p:nvGrpSpPr>
        <p:grpSpPr>
          <a:xfrm>
            <a:off x="10150542" y="2811962"/>
            <a:ext cx="1563667" cy="659702"/>
            <a:chOff x="10349223" y="1285199"/>
            <a:chExt cx="1563667" cy="864295"/>
          </a:xfrm>
        </p:grpSpPr>
        <p:sp>
          <p:nvSpPr>
            <p:cNvPr id="51" name="Rectangle: Rounded Corners 50">
              <a:extLst>
                <a:ext uri="{FF2B5EF4-FFF2-40B4-BE49-F238E27FC236}">
                  <a16:creationId xmlns:a16="http://schemas.microsoft.com/office/drawing/2014/main" id="{65B96A62-EDB6-E5C1-31B7-E25DE2157A4C}"/>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3EEB1E05-2CD9-83A3-140F-55A871DE909F}"/>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cxnSp>
        <p:nvCxnSpPr>
          <p:cNvPr id="55" name="Straight Arrow Connector 54">
            <a:extLst>
              <a:ext uri="{FF2B5EF4-FFF2-40B4-BE49-F238E27FC236}">
                <a16:creationId xmlns:a16="http://schemas.microsoft.com/office/drawing/2014/main" id="{0A4185D0-05CE-0DBF-D252-B619897BAAA0}"/>
              </a:ext>
            </a:extLst>
          </p:cNvPr>
          <p:cNvCxnSpPr>
            <a:cxnSpLocks/>
            <a:endCxn id="51" idx="1"/>
          </p:cNvCxnSpPr>
          <p:nvPr/>
        </p:nvCxnSpPr>
        <p:spPr>
          <a:xfrm>
            <a:off x="8736281" y="3141813"/>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FE0B9C7A-0F13-B34E-6495-01CA95D1644D}"/>
              </a:ext>
            </a:extLst>
          </p:cNvPr>
          <p:cNvGrpSpPr/>
          <p:nvPr/>
        </p:nvGrpSpPr>
        <p:grpSpPr>
          <a:xfrm>
            <a:off x="10134751" y="3573749"/>
            <a:ext cx="1563667" cy="659702"/>
            <a:chOff x="10349223" y="1285199"/>
            <a:chExt cx="1563667" cy="864295"/>
          </a:xfrm>
        </p:grpSpPr>
        <p:sp>
          <p:nvSpPr>
            <p:cNvPr id="60" name="Rectangle: Rounded Corners 59">
              <a:extLst>
                <a:ext uri="{FF2B5EF4-FFF2-40B4-BE49-F238E27FC236}">
                  <a16:creationId xmlns:a16="http://schemas.microsoft.com/office/drawing/2014/main" id="{4AD815F3-1508-67CF-BA0C-F199093C12F3}"/>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792CD84-FB17-EB80-0050-F312C693F3B8}"/>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cxnSp>
        <p:nvCxnSpPr>
          <p:cNvPr id="63" name="Straight Arrow Connector 62">
            <a:extLst>
              <a:ext uri="{FF2B5EF4-FFF2-40B4-BE49-F238E27FC236}">
                <a16:creationId xmlns:a16="http://schemas.microsoft.com/office/drawing/2014/main" id="{509BB40C-6E96-C7E0-5D35-6E227A4C7262}"/>
              </a:ext>
            </a:extLst>
          </p:cNvPr>
          <p:cNvCxnSpPr>
            <a:cxnSpLocks/>
            <a:endCxn id="60" idx="1"/>
          </p:cNvCxnSpPr>
          <p:nvPr/>
        </p:nvCxnSpPr>
        <p:spPr>
          <a:xfrm>
            <a:off x="8720490" y="3903600"/>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9DEA1443-FEA0-1D05-987B-F240A28B84E3}"/>
              </a:ext>
            </a:extLst>
          </p:cNvPr>
          <p:cNvSpPr/>
          <p:nvPr/>
        </p:nvSpPr>
        <p:spPr>
          <a:xfrm>
            <a:off x="9516173" y="3296985"/>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F276DB84-17DA-2ED6-502A-EB8DF4026F4E}"/>
              </a:ext>
            </a:extLst>
          </p:cNvPr>
          <p:cNvSpPr/>
          <p:nvPr/>
        </p:nvSpPr>
        <p:spPr>
          <a:xfrm>
            <a:off x="7244249" y="2859918"/>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C76BFB28-5C21-9AE0-6B1D-210B48996D10}"/>
              </a:ext>
            </a:extLst>
          </p:cNvPr>
          <p:cNvSpPr/>
          <p:nvPr/>
        </p:nvSpPr>
        <p:spPr>
          <a:xfrm>
            <a:off x="7244780" y="2084582"/>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8837667-47DF-B135-52E5-91D1ED52AB44}"/>
              </a:ext>
            </a:extLst>
          </p:cNvPr>
          <p:cNvSpPr/>
          <p:nvPr/>
        </p:nvSpPr>
        <p:spPr>
          <a:xfrm>
            <a:off x="9505412" y="248352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C7FB3FE4-E102-18A3-DC59-D4642C23C030}"/>
              </a:ext>
            </a:extLst>
          </p:cNvPr>
          <p:cNvSpPr/>
          <p:nvPr/>
        </p:nvSpPr>
        <p:spPr>
          <a:xfrm>
            <a:off x="9493259" y="1694697"/>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DC777E92-F0F0-AB04-EDE0-E47BDB9E4C65}"/>
              </a:ext>
            </a:extLst>
          </p:cNvPr>
          <p:cNvSpPr txBox="1"/>
          <p:nvPr/>
        </p:nvSpPr>
        <p:spPr>
          <a:xfrm>
            <a:off x="6068974" y="2851095"/>
            <a:ext cx="558166" cy="276999"/>
          </a:xfrm>
          <a:prstGeom prst="rect">
            <a:avLst/>
          </a:prstGeom>
          <a:noFill/>
        </p:spPr>
        <p:txBody>
          <a:bodyPr wrap="none" rtlCol="0">
            <a:spAutoFit/>
          </a:bodyPr>
          <a:lstStyle/>
          <a:p>
            <a:r>
              <a:rPr lang="en-US" sz="1200" dirty="0">
                <a:latin typeface="Berlin Sans FB Demi" panose="020E0802020502020306" pitchFamily="34" charset="0"/>
              </a:rPr>
              <a:t>Key =</a:t>
            </a:r>
          </a:p>
        </p:txBody>
      </p:sp>
      <p:sp>
        <p:nvSpPr>
          <p:cNvPr id="11" name="TextBox 10">
            <a:extLst>
              <a:ext uri="{FF2B5EF4-FFF2-40B4-BE49-F238E27FC236}">
                <a16:creationId xmlns:a16="http://schemas.microsoft.com/office/drawing/2014/main" id="{3502FA88-4439-EB8A-DB68-AE7CA01764CA}"/>
              </a:ext>
            </a:extLst>
          </p:cNvPr>
          <p:cNvSpPr txBox="1"/>
          <p:nvPr/>
        </p:nvSpPr>
        <p:spPr>
          <a:xfrm>
            <a:off x="6074120" y="3256796"/>
            <a:ext cx="558166" cy="276999"/>
          </a:xfrm>
          <a:prstGeom prst="rect">
            <a:avLst/>
          </a:prstGeom>
          <a:noFill/>
        </p:spPr>
        <p:txBody>
          <a:bodyPr wrap="none" rtlCol="0">
            <a:spAutoFit/>
          </a:bodyPr>
          <a:lstStyle/>
          <a:p>
            <a:r>
              <a:rPr lang="en-US" sz="1200" dirty="0">
                <a:latin typeface="Berlin Sans FB Demi" panose="020E0802020502020306" pitchFamily="34" charset="0"/>
              </a:rPr>
              <a:t>Key =</a:t>
            </a:r>
          </a:p>
        </p:txBody>
      </p:sp>
    </p:spTree>
    <p:extLst>
      <p:ext uri="{BB962C8B-B14F-4D97-AF65-F5344CB8AC3E}">
        <p14:creationId xmlns:p14="http://schemas.microsoft.com/office/powerpoint/2010/main" val="214431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A1D8-7453-EF01-0E23-62A3D229B8CB}"/>
              </a:ext>
            </a:extLst>
          </p:cNvPr>
          <p:cNvSpPr>
            <a:spLocks noGrp="1"/>
          </p:cNvSpPr>
          <p:nvPr>
            <p:ph type="title"/>
          </p:nvPr>
        </p:nvSpPr>
        <p:spPr>
          <a:xfrm>
            <a:off x="838200" y="365126"/>
            <a:ext cx="1667005" cy="618168"/>
          </a:xfrm>
        </p:spPr>
        <p:txBody>
          <a:bodyPr>
            <a:normAutofit fontScale="90000"/>
          </a:bodyPr>
          <a:lstStyle/>
          <a:p>
            <a:r>
              <a:rPr lang="en-US" sz="4000" dirty="0">
                <a:latin typeface="Berlin Sans FB Demi" panose="020E0802020502020306" pitchFamily="34" charset="0"/>
              </a:rPr>
              <a:t>Goals</a:t>
            </a:r>
          </a:p>
        </p:txBody>
      </p:sp>
      <p:grpSp>
        <p:nvGrpSpPr>
          <p:cNvPr id="3" name="Group 2">
            <a:extLst>
              <a:ext uri="{FF2B5EF4-FFF2-40B4-BE49-F238E27FC236}">
                <a16:creationId xmlns:a16="http://schemas.microsoft.com/office/drawing/2014/main" id="{64D564F6-EB6F-1188-41D5-C0242BBC2A7F}"/>
              </a:ext>
            </a:extLst>
          </p:cNvPr>
          <p:cNvGrpSpPr/>
          <p:nvPr/>
        </p:nvGrpSpPr>
        <p:grpSpPr>
          <a:xfrm>
            <a:off x="838200" y="1729172"/>
            <a:ext cx="8849289" cy="592898"/>
            <a:chOff x="838200" y="1729172"/>
            <a:chExt cx="8849289" cy="592898"/>
          </a:xfrm>
        </p:grpSpPr>
        <p:pic>
          <p:nvPicPr>
            <p:cNvPr id="4" name="Picture 3">
              <a:extLst>
                <a:ext uri="{FF2B5EF4-FFF2-40B4-BE49-F238E27FC236}">
                  <a16:creationId xmlns:a16="http://schemas.microsoft.com/office/drawing/2014/main" id="{6C753B5B-BB10-A631-4E77-7554E7B76ABC}"/>
                </a:ext>
              </a:extLst>
            </p:cNvPr>
            <p:cNvPicPr>
              <a:picLocks noChangeAspect="1"/>
            </p:cNvPicPr>
            <p:nvPr/>
          </p:nvPicPr>
          <p:blipFill>
            <a:blip r:embed="rId2"/>
            <a:stretch>
              <a:fillRect/>
            </a:stretch>
          </p:blipFill>
          <p:spPr>
            <a:xfrm>
              <a:off x="838200" y="1729172"/>
              <a:ext cx="592898" cy="592898"/>
            </a:xfrm>
            <a:prstGeom prst="rect">
              <a:avLst/>
            </a:prstGeom>
          </p:spPr>
        </p:pic>
        <p:sp>
          <p:nvSpPr>
            <p:cNvPr id="8" name="TextBox 7">
              <a:extLst>
                <a:ext uri="{FF2B5EF4-FFF2-40B4-BE49-F238E27FC236}">
                  <a16:creationId xmlns:a16="http://schemas.microsoft.com/office/drawing/2014/main" id="{3694D9EF-63D6-1BF4-1EF2-53CF87F81379}"/>
                </a:ext>
              </a:extLst>
            </p:cNvPr>
            <p:cNvSpPr txBox="1"/>
            <p:nvPr/>
          </p:nvSpPr>
          <p:spPr>
            <a:xfrm>
              <a:off x="1877338" y="1825566"/>
              <a:ext cx="7810151" cy="400110"/>
            </a:xfrm>
            <a:prstGeom prst="rect">
              <a:avLst/>
            </a:prstGeom>
            <a:noFill/>
          </p:spPr>
          <p:txBody>
            <a:bodyPr wrap="none" rtlCol="0">
              <a:spAutoFit/>
            </a:bodyPr>
            <a:lstStyle/>
            <a:p>
              <a:pPr algn="l"/>
              <a:r>
                <a:rPr lang="en-US" sz="2000" b="0" i="0" dirty="0">
                  <a:effectLst/>
                  <a:latin typeface="Berlin Sans FB Demi" panose="020E0802020502020306" pitchFamily="34" charset="0"/>
                </a:rPr>
                <a:t>Identify the problems that RabbitMQ solves and how it solves them</a:t>
              </a:r>
            </a:p>
          </p:txBody>
        </p:sp>
      </p:grpSp>
      <p:grpSp>
        <p:nvGrpSpPr>
          <p:cNvPr id="9" name="Group 8">
            <a:extLst>
              <a:ext uri="{FF2B5EF4-FFF2-40B4-BE49-F238E27FC236}">
                <a16:creationId xmlns:a16="http://schemas.microsoft.com/office/drawing/2014/main" id="{63932E26-F4BC-51F3-C703-E77457C8B7FA}"/>
              </a:ext>
            </a:extLst>
          </p:cNvPr>
          <p:cNvGrpSpPr/>
          <p:nvPr/>
        </p:nvGrpSpPr>
        <p:grpSpPr>
          <a:xfrm>
            <a:off x="838200" y="2760504"/>
            <a:ext cx="10917477" cy="592898"/>
            <a:chOff x="838200" y="2760504"/>
            <a:chExt cx="10917477" cy="592898"/>
          </a:xfrm>
        </p:grpSpPr>
        <p:pic>
          <p:nvPicPr>
            <p:cNvPr id="5" name="Picture 4">
              <a:extLst>
                <a:ext uri="{FF2B5EF4-FFF2-40B4-BE49-F238E27FC236}">
                  <a16:creationId xmlns:a16="http://schemas.microsoft.com/office/drawing/2014/main" id="{FE842DD7-F4D8-38B0-90A5-29C6A47536B4}"/>
                </a:ext>
              </a:extLst>
            </p:cNvPr>
            <p:cNvPicPr>
              <a:picLocks noChangeAspect="1"/>
            </p:cNvPicPr>
            <p:nvPr/>
          </p:nvPicPr>
          <p:blipFill>
            <a:blip r:embed="rId3"/>
            <a:stretch>
              <a:fillRect/>
            </a:stretch>
          </p:blipFill>
          <p:spPr>
            <a:xfrm>
              <a:off x="838200" y="2760504"/>
              <a:ext cx="592898" cy="592898"/>
            </a:xfrm>
            <a:prstGeom prst="rect">
              <a:avLst/>
            </a:prstGeom>
          </p:spPr>
        </p:pic>
        <p:sp>
          <p:nvSpPr>
            <p:cNvPr id="10" name="TextBox 9">
              <a:extLst>
                <a:ext uri="{FF2B5EF4-FFF2-40B4-BE49-F238E27FC236}">
                  <a16:creationId xmlns:a16="http://schemas.microsoft.com/office/drawing/2014/main" id="{1CF7D67A-DF35-64C3-8E87-3FC79854AFAA}"/>
                </a:ext>
              </a:extLst>
            </p:cNvPr>
            <p:cNvSpPr txBox="1"/>
            <p:nvPr/>
          </p:nvSpPr>
          <p:spPr>
            <a:xfrm>
              <a:off x="1877338" y="2856898"/>
              <a:ext cx="9878339" cy="400110"/>
            </a:xfrm>
            <a:prstGeom prst="rect">
              <a:avLst/>
            </a:prstGeom>
            <a:noFill/>
          </p:spPr>
          <p:txBody>
            <a:bodyPr wrap="square">
              <a:spAutoFit/>
            </a:bodyPr>
            <a:lstStyle/>
            <a:p>
              <a:pPr algn="l"/>
              <a:r>
                <a:rPr lang="en-US" sz="2000" b="0" i="0" dirty="0">
                  <a:effectLst/>
                  <a:latin typeface="Berlin Sans FB Demi" panose="020E0802020502020306" pitchFamily="34" charset="0"/>
                </a:rPr>
                <a:t>Explore the fundamental concepts and key components</a:t>
              </a:r>
            </a:p>
          </p:txBody>
        </p:sp>
      </p:grpSp>
      <p:grpSp>
        <p:nvGrpSpPr>
          <p:cNvPr id="13" name="Group 12">
            <a:extLst>
              <a:ext uri="{FF2B5EF4-FFF2-40B4-BE49-F238E27FC236}">
                <a16:creationId xmlns:a16="http://schemas.microsoft.com/office/drawing/2014/main" id="{53C8CB2C-4561-6D2F-15F7-B92A10A37BA5}"/>
              </a:ext>
            </a:extLst>
          </p:cNvPr>
          <p:cNvGrpSpPr/>
          <p:nvPr/>
        </p:nvGrpSpPr>
        <p:grpSpPr>
          <a:xfrm>
            <a:off x="838200" y="3800228"/>
            <a:ext cx="10238983" cy="592898"/>
            <a:chOff x="838200" y="3800228"/>
            <a:chExt cx="10238983" cy="592898"/>
          </a:xfrm>
        </p:grpSpPr>
        <p:pic>
          <p:nvPicPr>
            <p:cNvPr id="6" name="Picture 5">
              <a:extLst>
                <a:ext uri="{FF2B5EF4-FFF2-40B4-BE49-F238E27FC236}">
                  <a16:creationId xmlns:a16="http://schemas.microsoft.com/office/drawing/2014/main" id="{95356A3D-C220-7878-D240-68FF17B5927B}"/>
                </a:ext>
              </a:extLst>
            </p:cNvPr>
            <p:cNvPicPr>
              <a:picLocks noChangeAspect="1"/>
            </p:cNvPicPr>
            <p:nvPr/>
          </p:nvPicPr>
          <p:blipFill>
            <a:blip r:embed="rId4"/>
            <a:stretch>
              <a:fillRect/>
            </a:stretch>
          </p:blipFill>
          <p:spPr>
            <a:xfrm>
              <a:off x="838200" y="3800228"/>
              <a:ext cx="592898" cy="592898"/>
            </a:xfrm>
            <a:prstGeom prst="rect">
              <a:avLst/>
            </a:prstGeom>
          </p:spPr>
        </p:pic>
        <p:sp>
          <p:nvSpPr>
            <p:cNvPr id="11" name="TextBox 10">
              <a:extLst>
                <a:ext uri="{FF2B5EF4-FFF2-40B4-BE49-F238E27FC236}">
                  <a16:creationId xmlns:a16="http://schemas.microsoft.com/office/drawing/2014/main" id="{DD27FE18-1ACA-4323-2438-1439148764E8}"/>
                </a:ext>
              </a:extLst>
            </p:cNvPr>
            <p:cNvSpPr txBox="1"/>
            <p:nvPr/>
          </p:nvSpPr>
          <p:spPr>
            <a:xfrm>
              <a:off x="1877338" y="3896622"/>
              <a:ext cx="9199845" cy="400110"/>
            </a:xfrm>
            <a:prstGeom prst="rect">
              <a:avLst/>
            </a:prstGeom>
            <a:noFill/>
          </p:spPr>
          <p:txBody>
            <a:bodyPr wrap="square">
              <a:spAutoFit/>
            </a:bodyPr>
            <a:lstStyle/>
            <a:p>
              <a:pPr algn="l"/>
              <a:r>
                <a:rPr lang="en-US" sz="2000" b="0" i="0" dirty="0">
                  <a:effectLst/>
                  <a:latin typeface="Berlin Sans FB Demi" panose="020E0802020502020306" pitchFamily="34" charset="0"/>
                </a:rPr>
                <a:t>Understand how messages flow from producer to consumer</a:t>
              </a:r>
            </a:p>
          </p:txBody>
        </p:sp>
      </p:grpSp>
      <p:grpSp>
        <p:nvGrpSpPr>
          <p:cNvPr id="14" name="Group 13">
            <a:extLst>
              <a:ext uri="{FF2B5EF4-FFF2-40B4-BE49-F238E27FC236}">
                <a16:creationId xmlns:a16="http://schemas.microsoft.com/office/drawing/2014/main" id="{4773396B-D5C4-7637-08C6-4CF1B92D8B24}"/>
              </a:ext>
            </a:extLst>
          </p:cNvPr>
          <p:cNvGrpSpPr/>
          <p:nvPr/>
        </p:nvGrpSpPr>
        <p:grpSpPr>
          <a:xfrm>
            <a:off x="838200" y="4756446"/>
            <a:ext cx="10483241" cy="592898"/>
            <a:chOff x="838200" y="4756446"/>
            <a:chExt cx="10483241" cy="592898"/>
          </a:xfrm>
        </p:grpSpPr>
        <p:pic>
          <p:nvPicPr>
            <p:cNvPr id="7" name="Picture 6">
              <a:extLst>
                <a:ext uri="{FF2B5EF4-FFF2-40B4-BE49-F238E27FC236}">
                  <a16:creationId xmlns:a16="http://schemas.microsoft.com/office/drawing/2014/main" id="{64975882-DAC9-D73C-1450-2F03AD5DEC08}"/>
                </a:ext>
              </a:extLst>
            </p:cNvPr>
            <p:cNvPicPr>
              <a:picLocks noChangeAspect="1"/>
            </p:cNvPicPr>
            <p:nvPr/>
          </p:nvPicPr>
          <p:blipFill>
            <a:blip r:embed="rId5"/>
            <a:stretch>
              <a:fillRect/>
            </a:stretch>
          </p:blipFill>
          <p:spPr>
            <a:xfrm>
              <a:off x="838200" y="4756446"/>
              <a:ext cx="592898" cy="592898"/>
            </a:xfrm>
            <a:prstGeom prst="rect">
              <a:avLst/>
            </a:prstGeom>
          </p:spPr>
        </p:pic>
        <p:sp>
          <p:nvSpPr>
            <p:cNvPr id="12" name="TextBox 11">
              <a:extLst>
                <a:ext uri="{FF2B5EF4-FFF2-40B4-BE49-F238E27FC236}">
                  <a16:creationId xmlns:a16="http://schemas.microsoft.com/office/drawing/2014/main" id="{F88F98F2-BAA5-A24D-D778-16A6986C9D7D}"/>
                </a:ext>
              </a:extLst>
            </p:cNvPr>
            <p:cNvSpPr txBox="1"/>
            <p:nvPr/>
          </p:nvSpPr>
          <p:spPr>
            <a:xfrm>
              <a:off x="1877338" y="4852840"/>
              <a:ext cx="9444103" cy="400110"/>
            </a:xfrm>
            <a:prstGeom prst="rect">
              <a:avLst/>
            </a:prstGeom>
            <a:noFill/>
          </p:spPr>
          <p:txBody>
            <a:bodyPr wrap="square">
              <a:spAutoFit/>
            </a:bodyPr>
            <a:lstStyle/>
            <a:p>
              <a:pPr algn="l"/>
              <a:r>
                <a:rPr lang="en-US" sz="2000" b="0" i="0" dirty="0">
                  <a:effectLst/>
                  <a:latin typeface="Berlin Sans FB Demi" panose="020E0802020502020306" pitchFamily="34" charset="0"/>
                </a:rPr>
                <a:t>Learn how RabbitMQ is used in .NET</a:t>
              </a:r>
            </a:p>
          </p:txBody>
        </p:sp>
      </p:grpSp>
    </p:spTree>
    <p:extLst>
      <p:ext uri="{BB962C8B-B14F-4D97-AF65-F5344CB8AC3E}">
        <p14:creationId xmlns:p14="http://schemas.microsoft.com/office/powerpoint/2010/main" val="114828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D01761-FF55-7AB9-94C6-F00A38D7AFE8}"/>
              </a:ext>
            </a:extLst>
          </p:cNvPr>
          <p:cNvSpPr txBox="1"/>
          <p:nvPr/>
        </p:nvSpPr>
        <p:spPr>
          <a:xfrm>
            <a:off x="198835" y="364720"/>
            <a:ext cx="3001143" cy="584775"/>
          </a:xfrm>
          <a:prstGeom prst="rect">
            <a:avLst/>
          </a:prstGeom>
          <a:noFill/>
        </p:spPr>
        <p:txBody>
          <a:bodyPr wrap="none" rtlCol="0">
            <a:spAutoFit/>
          </a:bodyPr>
          <a:lstStyle/>
          <a:p>
            <a:r>
              <a:rPr lang="en-US" sz="3200" dirty="0">
                <a:latin typeface="Berlin Sans FB Demi" panose="020E0802020502020306" pitchFamily="34" charset="0"/>
              </a:rPr>
              <a:t>Topic Exchange</a:t>
            </a:r>
          </a:p>
        </p:txBody>
      </p:sp>
      <p:grpSp>
        <p:nvGrpSpPr>
          <p:cNvPr id="46" name="Group 45">
            <a:extLst>
              <a:ext uri="{FF2B5EF4-FFF2-40B4-BE49-F238E27FC236}">
                <a16:creationId xmlns:a16="http://schemas.microsoft.com/office/drawing/2014/main" id="{2BF3610F-143F-C7FE-7A88-2420F6BA51D1}"/>
              </a:ext>
            </a:extLst>
          </p:cNvPr>
          <p:cNvGrpSpPr/>
          <p:nvPr/>
        </p:nvGrpSpPr>
        <p:grpSpPr>
          <a:xfrm>
            <a:off x="257411" y="2716770"/>
            <a:ext cx="1563667" cy="864295"/>
            <a:chOff x="212941" y="1999803"/>
            <a:chExt cx="1563667" cy="864295"/>
          </a:xfrm>
        </p:grpSpPr>
        <p:sp>
          <p:nvSpPr>
            <p:cNvPr id="48" name="Rectangle: Rounded Corners 47">
              <a:extLst>
                <a:ext uri="{FF2B5EF4-FFF2-40B4-BE49-F238E27FC236}">
                  <a16:creationId xmlns:a16="http://schemas.microsoft.com/office/drawing/2014/main" id="{386616B5-E5F8-B8AD-D846-317BBF2EEDF8}"/>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86DA591-53B9-E1BD-BDA9-6CB4EEB2775A}"/>
                </a:ext>
              </a:extLst>
            </p:cNvPr>
            <p:cNvSpPr txBox="1"/>
            <p:nvPr/>
          </p:nvSpPr>
          <p:spPr>
            <a:xfrm>
              <a:off x="439841" y="2247284"/>
              <a:ext cx="1109865" cy="369332"/>
            </a:xfrm>
            <a:prstGeom prst="rect">
              <a:avLst/>
            </a:prstGeom>
            <a:noFill/>
          </p:spPr>
          <p:txBody>
            <a:bodyPr wrap="square" rtlCol="0">
              <a:spAutoFit/>
            </a:bodyPr>
            <a:lstStyle/>
            <a:p>
              <a:r>
                <a:rPr lang="en-US" dirty="0">
                  <a:latin typeface="Berlin Sans FB Demi" panose="020E0802020502020306" pitchFamily="34" charset="0"/>
                </a:rPr>
                <a:t>Producer </a:t>
              </a:r>
            </a:p>
          </p:txBody>
        </p:sp>
      </p:grpSp>
      <p:sp>
        <p:nvSpPr>
          <p:cNvPr id="52" name="Rectangle: Rounded Corners 51">
            <a:extLst>
              <a:ext uri="{FF2B5EF4-FFF2-40B4-BE49-F238E27FC236}">
                <a16:creationId xmlns:a16="http://schemas.microsoft.com/office/drawing/2014/main" id="{C0F8DFD8-E56B-668A-248D-14559A4C2D14}"/>
              </a:ext>
            </a:extLst>
          </p:cNvPr>
          <p:cNvSpPr/>
          <p:nvPr/>
        </p:nvSpPr>
        <p:spPr>
          <a:xfrm>
            <a:off x="3127375" y="1543574"/>
            <a:ext cx="6062597" cy="3187817"/>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DED14AD7-6ADD-6A7E-D755-CA65C2246944}"/>
              </a:ext>
            </a:extLst>
          </p:cNvPr>
          <p:cNvGrpSpPr/>
          <p:nvPr/>
        </p:nvGrpSpPr>
        <p:grpSpPr>
          <a:xfrm>
            <a:off x="10149632" y="2040150"/>
            <a:ext cx="1563667" cy="659702"/>
            <a:chOff x="10349223" y="1285199"/>
            <a:chExt cx="1563667" cy="864295"/>
          </a:xfrm>
        </p:grpSpPr>
        <p:sp>
          <p:nvSpPr>
            <p:cNvPr id="57" name="Rectangle: Rounded Corners 56">
              <a:extLst>
                <a:ext uri="{FF2B5EF4-FFF2-40B4-BE49-F238E27FC236}">
                  <a16:creationId xmlns:a16="http://schemas.microsoft.com/office/drawing/2014/main" id="{C9462A3B-A932-7B0D-A6F4-4D3726CEB477}"/>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F34EF3E-A49F-9447-8122-295D7AA4412F}"/>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85" name="Rectangle: Rounded Corners 84">
            <a:extLst>
              <a:ext uri="{FF2B5EF4-FFF2-40B4-BE49-F238E27FC236}">
                <a16:creationId xmlns:a16="http://schemas.microsoft.com/office/drawing/2014/main" id="{B2ECF235-6C7C-A3F2-B371-9DB8225803FB}"/>
              </a:ext>
            </a:extLst>
          </p:cNvPr>
          <p:cNvSpPr/>
          <p:nvPr/>
        </p:nvSpPr>
        <p:spPr>
          <a:xfrm>
            <a:off x="3377631" y="1728131"/>
            <a:ext cx="5562084" cy="2835479"/>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Rounded Corners 93">
            <a:extLst>
              <a:ext uri="{FF2B5EF4-FFF2-40B4-BE49-F238E27FC236}">
                <a16:creationId xmlns:a16="http://schemas.microsoft.com/office/drawing/2014/main" id="{6924A943-87DD-138F-7B0B-AA21D976664E}"/>
              </a:ext>
            </a:extLst>
          </p:cNvPr>
          <p:cNvSpPr/>
          <p:nvPr/>
        </p:nvSpPr>
        <p:spPr>
          <a:xfrm>
            <a:off x="7155004" y="2040150"/>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Rounded Corners 103">
            <a:extLst>
              <a:ext uri="{FF2B5EF4-FFF2-40B4-BE49-F238E27FC236}">
                <a16:creationId xmlns:a16="http://schemas.microsoft.com/office/drawing/2014/main" id="{D4343543-C635-4262-982B-42C5F018F9AE}"/>
              </a:ext>
            </a:extLst>
          </p:cNvPr>
          <p:cNvSpPr/>
          <p:nvPr/>
        </p:nvSpPr>
        <p:spPr>
          <a:xfrm>
            <a:off x="3558144" y="2816019"/>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sp>
        <p:nvSpPr>
          <p:cNvPr id="132" name="TextBox 131">
            <a:extLst>
              <a:ext uri="{FF2B5EF4-FFF2-40B4-BE49-F238E27FC236}">
                <a16:creationId xmlns:a16="http://schemas.microsoft.com/office/drawing/2014/main" id="{952DE949-2D49-313D-B473-B58C3EE7EC56}"/>
              </a:ext>
            </a:extLst>
          </p:cNvPr>
          <p:cNvSpPr txBox="1"/>
          <p:nvPr/>
        </p:nvSpPr>
        <p:spPr>
          <a:xfrm>
            <a:off x="7434634" y="4194278"/>
            <a:ext cx="939681" cy="369332"/>
          </a:xfrm>
          <a:prstGeom prst="rect">
            <a:avLst/>
          </a:prstGeom>
          <a:noFill/>
        </p:spPr>
        <p:txBody>
          <a:bodyPr wrap="none" rtlCol="0">
            <a:spAutoFit/>
          </a:bodyPr>
          <a:lstStyle/>
          <a:p>
            <a:r>
              <a:rPr lang="en-US" dirty="0">
                <a:latin typeface="Berlin Sans FB Demi" panose="020E0802020502020306" pitchFamily="34" charset="0"/>
              </a:rPr>
              <a:t>Queues</a:t>
            </a:r>
          </a:p>
        </p:txBody>
      </p:sp>
      <p:sp>
        <p:nvSpPr>
          <p:cNvPr id="134" name="Rectangle: Rounded Corners 133">
            <a:extLst>
              <a:ext uri="{FF2B5EF4-FFF2-40B4-BE49-F238E27FC236}">
                <a16:creationId xmlns:a16="http://schemas.microsoft.com/office/drawing/2014/main" id="{10BF22CA-3A0E-EE80-7234-E2D12707E458}"/>
              </a:ext>
            </a:extLst>
          </p:cNvPr>
          <p:cNvSpPr/>
          <p:nvPr/>
        </p:nvSpPr>
        <p:spPr>
          <a:xfrm>
            <a:off x="2401980" y="2513224"/>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69F2EB2C-D9D8-F76F-F732-21E59E952D41}"/>
              </a:ext>
            </a:extLst>
          </p:cNvPr>
          <p:cNvSpPr txBox="1"/>
          <p:nvPr/>
        </p:nvSpPr>
        <p:spPr>
          <a:xfrm>
            <a:off x="3485486" y="4207997"/>
            <a:ext cx="1425390" cy="369332"/>
          </a:xfrm>
          <a:prstGeom prst="rect">
            <a:avLst/>
          </a:prstGeom>
          <a:noFill/>
        </p:spPr>
        <p:txBody>
          <a:bodyPr wrap="none" rtlCol="0">
            <a:spAutoFit/>
          </a:bodyPr>
          <a:lstStyle/>
          <a:p>
            <a:r>
              <a:rPr lang="en-US" dirty="0">
                <a:latin typeface="Berlin Sans FB Demi" panose="020E0802020502020306" pitchFamily="34" charset="0"/>
              </a:rPr>
              <a:t>Virtual Host</a:t>
            </a:r>
          </a:p>
        </p:txBody>
      </p:sp>
      <p:cxnSp>
        <p:nvCxnSpPr>
          <p:cNvPr id="138" name="Straight Arrow Connector 137">
            <a:extLst>
              <a:ext uri="{FF2B5EF4-FFF2-40B4-BE49-F238E27FC236}">
                <a16:creationId xmlns:a16="http://schemas.microsoft.com/office/drawing/2014/main" id="{8E9B15CC-2593-1BF4-458D-8CD2167333EA}"/>
              </a:ext>
            </a:extLst>
          </p:cNvPr>
          <p:cNvCxnSpPr>
            <a:stCxn id="104" idx="3"/>
            <a:endCxn id="94" idx="1"/>
          </p:cNvCxnSpPr>
          <p:nvPr/>
        </p:nvCxnSpPr>
        <p:spPr>
          <a:xfrm flipV="1">
            <a:off x="5138511" y="2370001"/>
            <a:ext cx="2016493" cy="775869"/>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1C043044-A19B-ED6A-500A-BEFA1439A23D}"/>
              </a:ext>
            </a:extLst>
          </p:cNvPr>
          <p:cNvSpPr txBox="1"/>
          <p:nvPr/>
        </p:nvSpPr>
        <p:spPr>
          <a:xfrm>
            <a:off x="5385971" y="3652112"/>
            <a:ext cx="1521570" cy="369332"/>
          </a:xfrm>
          <a:prstGeom prst="rect">
            <a:avLst/>
          </a:prstGeom>
          <a:noFill/>
        </p:spPr>
        <p:txBody>
          <a:bodyPr wrap="none" rtlCol="0">
            <a:spAutoFit/>
          </a:bodyPr>
          <a:lstStyle/>
          <a:p>
            <a:r>
              <a:rPr lang="en-US" dirty="0">
                <a:latin typeface="Berlin Sans FB Demi" panose="020E0802020502020306" pitchFamily="34" charset="0"/>
              </a:rPr>
              <a:t>Binding Keys</a:t>
            </a:r>
          </a:p>
        </p:txBody>
      </p:sp>
      <p:cxnSp>
        <p:nvCxnSpPr>
          <p:cNvPr id="141" name="Straight Arrow Connector 140">
            <a:extLst>
              <a:ext uri="{FF2B5EF4-FFF2-40B4-BE49-F238E27FC236}">
                <a16:creationId xmlns:a16="http://schemas.microsoft.com/office/drawing/2014/main" id="{2F8BDC56-9B4C-7AB7-D49E-58D8E69DD7ED}"/>
              </a:ext>
            </a:extLst>
          </p:cNvPr>
          <p:cNvCxnSpPr>
            <a:stCxn id="48" idx="3"/>
            <a:endCxn id="104" idx="1"/>
          </p:cNvCxnSpPr>
          <p:nvPr/>
        </p:nvCxnSpPr>
        <p:spPr>
          <a:xfrm flipV="1">
            <a:off x="1821078" y="3145870"/>
            <a:ext cx="1737066" cy="304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11AE682-7AB7-50B7-D5B9-8F47F8E0466F}"/>
              </a:ext>
            </a:extLst>
          </p:cNvPr>
          <p:cNvCxnSpPr>
            <a:cxnSpLocks/>
            <a:stCxn id="94" idx="3"/>
            <a:endCxn id="57" idx="1"/>
          </p:cNvCxnSpPr>
          <p:nvPr/>
        </p:nvCxnSpPr>
        <p:spPr>
          <a:xfrm>
            <a:off x="8735371" y="2370001"/>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C80679-916F-63D7-CFD8-628C3315BA76}"/>
              </a:ext>
            </a:extLst>
          </p:cNvPr>
          <p:cNvSpPr txBox="1"/>
          <p:nvPr/>
        </p:nvSpPr>
        <p:spPr>
          <a:xfrm>
            <a:off x="813611" y="2194646"/>
            <a:ext cx="2404826" cy="276999"/>
          </a:xfrm>
          <a:prstGeom prst="rect">
            <a:avLst/>
          </a:prstGeom>
          <a:noFill/>
        </p:spPr>
        <p:txBody>
          <a:bodyPr wrap="none" rtlCol="0">
            <a:spAutoFit/>
          </a:bodyPr>
          <a:lstStyle/>
          <a:p>
            <a:r>
              <a:rPr lang="en-US" sz="1200" dirty="0">
                <a:latin typeface="Berlin Sans FB Demi" panose="020E0802020502020306" pitchFamily="34" charset="0"/>
              </a:rPr>
              <a:t>Message Routing Key = ford.cars</a:t>
            </a:r>
          </a:p>
        </p:txBody>
      </p:sp>
      <p:sp>
        <p:nvSpPr>
          <p:cNvPr id="22" name="TextBox 21">
            <a:extLst>
              <a:ext uri="{FF2B5EF4-FFF2-40B4-BE49-F238E27FC236}">
                <a16:creationId xmlns:a16="http://schemas.microsoft.com/office/drawing/2014/main" id="{FF58C1EA-0D1A-A84E-B97B-9BE0BA1CB09F}"/>
              </a:ext>
            </a:extLst>
          </p:cNvPr>
          <p:cNvSpPr txBox="1"/>
          <p:nvPr/>
        </p:nvSpPr>
        <p:spPr>
          <a:xfrm>
            <a:off x="5929490" y="2231501"/>
            <a:ext cx="1056700" cy="276999"/>
          </a:xfrm>
          <a:prstGeom prst="rect">
            <a:avLst/>
          </a:prstGeom>
          <a:noFill/>
        </p:spPr>
        <p:txBody>
          <a:bodyPr wrap="none" rtlCol="0">
            <a:spAutoFit/>
          </a:bodyPr>
          <a:lstStyle/>
          <a:p>
            <a:r>
              <a:rPr lang="en-US" sz="1200" dirty="0">
                <a:latin typeface="Berlin Sans FB Demi" panose="020E0802020502020306" pitchFamily="34" charset="0"/>
              </a:rPr>
              <a:t>toyota.cars.*</a:t>
            </a:r>
          </a:p>
        </p:txBody>
      </p:sp>
      <p:sp>
        <p:nvSpPr>
          <p:cNvPr id="23" name="TextBox 22">
            <a:extLst>
              <a:ext uri="{FF2B5EF4-FFF2-40B4-BE49-F238E27FC236}">
                <a16:creationId xmlns:a16="http://schemas.microsoft.com/office/drawing/2014/main" id="{AD77C306-A7CC-D086-48C0-A6E646CFFB07}"/>
              </a:ext>
            </a:extLst>
          </p:cNvPr>
          <p:cNvSpPr txBox="1"/>
          <p:nvPr/>
        </p:nvSpPr>
        <p:spPr>
          <a:xfrm>
            <a:off x="1056662" y="5164649"/>
            <a:ext cx="10009471" cy="400110"/>
          </a:xfrm>
          <a:prstGeom prst="rect">
            <a:avLst/>
          </a:prstGeom>
          <a:noFill/>
        </p:spPr>
        <p:txBody>
          <a:bodyPr wrap="none" rtlCol="0">
            <a:spAutoFit/>
          </a:bodyPr>
          <a:lstStyle/>
          <a:p>
            <a:r>
              <a:rPr lang="en-US" sz="2000" dirty="0">
                <a:latin typeface="Berlin Sans FB Demi" panose="020E0802020502020306" pitchFamily="34" charset="0"/>
              </a:rPr>
              <a:t>Messages get routed based on pattern matching between routing key and binding keys</a:t>
            </a:r>
          </a:p>
        </p:txBody>
      </p:sp>
      <p:sp>
        <p:nvSpPr>
          <p:cNvPr id="25" name="Rectangle: Rounded Corners 24">
            <a:extLst>
              <a:ext uri="{FF2B5EF4-FFF2-40B4-BE49-F238E27FC236}">
                <a16:creationId xmlns:a16="http://schemas.microsoft.com/office/drawing/2014/main" id="{62C939AD-04E7-9FA8-1014-E763F075B5F4}"/>
              </a:ext>
            </a:extLst>
          </p:cNvPr>
          <p:cNvSpPr/>
          <p:nvPr/>
        </p:nvSpPr>
        <p:spPr>
          <a:xfrm>
            <a:off x="7155003" y="2811962"/>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249385D7-E317-E563-5359-F099DB9E210B}"/>
              </a:ext>
            </a:extLst>
          </p:cNvPr>
          <p:cNvSpPr/>
          <p:nvPr/>
        </p:nvSpPr>
        <p:spPr>
          <a:xfrm>
            <a:off x="7155003" y="3559802"/>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892859A2-BFA0-9260-5B9B-C40C90626963}"/>
              </a:ext>
            </a:extLst>
          </p:cNvPr>
          <p:cNvCxnSpPr>
            <a:cxnSpLocks/>
            <a:stCxn id="104" idx="3"/>
            <a:endCxn id="25" idx="1"/>
          </p:cNvCxnSpPr>
          <p:nvPr/>
        </p:nvCxnSpPr>
        <p:spPr>
          <a:xfrm flipV="1">
            <a:off x="5138511" y="3141813"/>
            <a:ext cx="2016492" cy="4057"/>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46A76B0-4039-B27A-3148-427FE71B40B4}"/>
              </a:ext>
            </a:extLst>
          </p:cNvPr>
          <p:cNvCxnSpPr>
            <a:cxnSpLocks/>
            <a:endCxn id="33" idx="1"/>
          </p:cNvCxnSpPr>
          <p:nvPr/>
        </p:nvCxnSpPr>
        <p:spPr>
          <a:xfrm>
            <a:off x="5184750" y="3186847"/>
            <a:ext cx="1970253" cy="702806"/>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9" name="Group 48">
            <a:extLst>
              <a:ext uri="{FF2B5EF4-FFF2-40B4-BE49-F238E27FC236}">
                <a16:creationId xmlns:a16="http://schemas.microsoft.com/office/drawing/2014/main" id="{7F2FFEE3-EC88-7CB8-DF47-320097737674}"/>
              </a:ext>
            </a:extLst>
          </p:cNvPr>
          <p:cNvGrpSpPr/>
          <p:nvPr/>
        </p:nvGrpSpPr>
        <p:grpSpPr>
          <a:xfrm>
            <a:off x="10150542" y="2811962"/>
            <a:ext cx="1563667" cy="659702"/>
            <a:chOff x="10349223" y="1285199"/>
            <a:chExt cx="1563667" cy="864295"/>
          </a:xfrm>
        </p:grpSpPr>
        <p:sp>
          <p:nvSpPr>
            <p:cNvPr id="51" name="Rectangle: Rounded Corners 50">
              <a:extLst>
                <a:ext uri="{FF2B5EF4-FFF2-40B4-BE49-F238E27FC236}">
                  <a16:creationId xmlns:a16="http://schemas.microsoft.com/office/drawing/2014/main" id="{65B96A62-EDB6-E5C1-31B7-E25DE2157A4C}"/>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3EEB1E05-2CD9-83A3-140F-55A871DE909F}"/>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cxnSp>
        <p:nvCxnSpPr>
          <p:cNvPr id="55" name="Straight Arrow Connector 54">
            <a:extLst>
              <a:ext uri="{FF2B5EF4-FFF2-40B4-BE49-F238E27FC236}">
                <a16:creationId xmlns:a16="http://schemas.microsoft.com/office/drawing/2014/main" id="{0A4185D0-05CE-0DBF-D252-B619897BAAA0}"/>
              </a:ext>
            </a:extLst>
          </p:cNvPr>
          <p:cNvCxnSpPr>
            <a:cxnSpLocks/>
            <a:endCxn id="51" idx="1"/>
          </p:cNvCxnSpPr>
          <p:nvPr/>
        </p:nvCxnSpPr>
        <p:spPr>
          <a:xfrm>
            <a:off x="8736281" y="3141813"/>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FE0B9C7A-0F13-B34E-6495-01CA95D1644D}"/>
              </a:ext>
            </a:extLst>
          </p:cNvPr>
          <p:cNvGrpSpPr/>
          <p:nvPr/>
        </p:nvGrpSpPr>
        <p:grpSpPr>
          <a:xfrm>
            <a:off x="10134751" y="3573749"/>
            <a:ext cx="1563667" cy="659702"/>
            <a:chOff x="10349223" y="1285199"/>
            <a:chExt cx="1563667" cy="864295"/>
          </a:xfrm>
        </p:grpSpPr>
        <p:sp>
          <p:nvSpPr>
            <p:cNvPr id="60" name="Rectangle: Rounded Corners 59">
              <a:extLst>
                <a:ext uri="{FF2B5EF4-FFF2-40B4-BE49-F238E27FC236}">
                  <a16:creationId xmlns:a16="http://schemas.microsoft.com/office/drawing/2014/main" id="{4AD815F3-1508-67CF-BA0C-F199093C12F3}"/>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792CD84-FB17-EB80-0050-F312C693F3B8}"/>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cxnSp>
        <p:nvCxnSpPr>
          <p:cNvPr id="63" name="Straight Arrow Connector 62">
            <a:extLst>
              <a:ext uri="{FF2B5EF4-FFF2-40B4-BE49-F238E27FC236}">
                <a16:creationId xmlns:a16="http://schemas.microsoft.com/office/drawing/2014/main" id="{509BB40C-6E96-C7E0-5D35-6E227A4C7262}"/>
              </a:ext>
            </a:extLst>
          </p:cNvPr>
          <p:cNvCxnSpPr>
            <a:cxnSpLocks/>
            <a:endCxn id="60" idx="1"/>
          </p:cNvCxnSpPr>
          <p:nvPr/>
        </p:nvCxnSpPr>
        <p:spPr>
          <a:xfrm>
            <a:off x="8720490" y="3903600"/>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F276DB84-17DA-2ED6-502A-EB8DF4026F4E}"/>
              </a:ext>
            </a:extLst>
          </p:cNvPr>
          <p:cNvSpPr/>
          <p:nvPr/>
        </p:nvSpPr>
        <p:spPr>
          <a:xfrm>
            <a:off x="7244249" y="2859918"/>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8837667-47DF-B135-52E5-91D1ED52AB44}"/>
              </a:ext>
            </a:extLst>
          </p:cNvPr>
          <p:cNvSpPr/>
          <p:nvPr/>
        </p:nvSpPr>
        <p:spPr>
          <a:xfrm>
            <a:off x="9505412" y="248352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E5430E8-2C14-D935-7C00-EEBB3FB656A6}"/>
              </a:ext>
            </a:extLst>
          </p:cNvPr>
          <p:cNvSpPr txBox="1"/>
          <p:nvPr/>
        </p:nvSpPr>
        <p:spPr>
          <a:xfrm>
            <a:off x="6053899" y="2831470"/>
            <a:ext cx="891591" cy="276999"/>
          </a:xfrm>
          <a:prstGeom prst="rect">
            <a:avLst/>
          </a:prstGeom>
          <a:noFill/>
        </p:spPr>
        <p:txBody>
          <a:bodyPr wrap="none" rtlCol="0">
            <a:spAutoFit/>
          </a:bodyPr>
          <a:lstStyle/>
          <a:p>
            <a:r>
              <a:rPr lang="en-US" sz="1200" dirty="0">
                <a:latin typeface="Berlin Sans FB Demi" panose="020E0802020502020306" pitchFamily="34" charset="0"/>
              </a:rPr>
              <a:t>ford.cars.*</a:t>
            </a:r>
          </a:p>
        </p:txBody>
      </p:sp>
      <p:sp>
        <p:nvSpPr>
          <p:cNvPr id="3" name="TextBox 2">
            <a:extLst>
              <a:ext uri="{FF2B5EF4-FFF2-40B4-BE49-F238E27FC236}">
                <a16:creationId xmlns:a16="http://schemas.microsoft.com/office/drawing/2014/main" id="{1B2DEFE1-774D-F667-C1F5-FD4529A786DA}"/>
              </a:ext>
            </a:extLst>
          </p:cNvPr>
          <p:cNvSpPr txBox="1"/>
          <p:nvPr/>
        </p:nvSpPr>
        <p:spPr>
          <a:xfrm>
            <a:off x="6061398" y="3306002"/>
            <a:ext cx="713657" cy="276999"/>
          </a:xfrm>
          <a:prstGeom prst="rect">
            <a:avLst/>
          </a:prstGeom>
          <a:noFill/>
        </p:spPr>
        <p:txBody>
          <a:bodyPr wrap="none" rtlCol="0">
            <a:spAutoFit/>
          </a:bodyPr>
          <a:lstStyle/>
          <a:p>
            <a:r>
              <a:rPr lang="en-US" sz="1200" dirty="0">
                <a:latin typeface="Berlin Sans FB Demi" panose="020E0802020502020306" pitchFamily="34" charset="0"/>
              </a:rPr>
              <a:t>*.cars.#</a:t>
            </a:r>
          </a:p>
        </p:txBody>
      </p:sp>
      <p:sp>
        <p:nvSpPr>
          <p:cNvPr id="5" name="Rectangle: Rounded Corners 4">
            <a:extLst>
              <a:ext uri="{FF2B5EF4-FFF2-40B4-BE49-F238E27FC236}">
                <a16:creationId xmlns:a16="http://schemas.microsoft.com/office/drawing/2014/main" id="{50D95CC6-280A-EC75-023C-2FE13816AB17}"/>
              </a:ext>
            </a:extLst>
          </p:cNvPr>
          <p:cNvSpPr/>
          <p:nvPr/>
        </p:nvSpPr>
        <p:spPr>
          <a:xfrm>
            <a:off x="7236157" y="3605730"/>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F0D0D9B8-D8C0-6FEA-B74D-7081A0D6CF80}"/>
              </a:ext>
            </a:extLst>
          </p:cNvPr>
          <p:cNvSpPr/>
          <p:nvPr/>
        </p:nvSpPr>
        <p:spPr>
          <a:xfrm>
            <a:off x="9512779" y="3289826"/>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8974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D01761-FF55-7AB9-94C6-F00A38D7AFE8}"/>
              </a:ext>
            </a:extLst>
          </p:cNvPr>
          <p:cNvSpPr txBox="1"/>
          <p:nvPr/>
        </p:nvSpPr>
        <p:spPr>
          <a:xfrm>
            <a:off x="179763" y="147317"/>
            <a:ext cx="3395481" cy="584775"/>
          </a:xfrm>
          <a:prstGeom prst="rect">
            <a:avLst/>
          </a:prstGeom>
          <a:noFill/>
        </p:spPr>
        <p:txBody>
          <a:bodyPr wrap="none" rtlCol="0">
            <a:spAutoFit/>
          </a:bodyPr>
          <a:lstStyle/>
          <a:p>
            <a:r>
              <a:rPr lang="en-US" sz="3200" dirty="0">
                <a:latin typeface="Berlin Sans FB Demi" panose="020E0802020502020306" pitchFamily="34" charset="0"/>
              </a:rPr>
              <a:t>Header Exchange</a:t>
            </a:r>
          </a:p>
        </p:txBody>
      </p:sp>
      <p:grpSp>
        <p:nvGrpSpPr>
          <p:cNvPr id="46" name="Group 45">
            <a:extLst>
              <a:ext uri="{FF2B5EF4-FFF2-40B4-BE49-F238E27FC236}">
                <a16:creationId xmlns:a16="http://schemas.microsoft.com/office/drawing/2014/main" id="{2BF3610F-143F-C7FE-7A88-2420F6BA51D1}"/>
              </a:ext>
            </a:extLst>
          </p:cNvPr>
          <p:cNvGrpSpPr/>
          <p:nvPr/>
        </p:nvGrpSpPr>
        <p:grpSpPr>
          <a:xfrm>
            <a:off x="257411" y="2716770"/>
            <a:ext cx="1563667" cy="864295"/>
            <a:chOff x="212941" y="1999803"/>
            <a:chExt cx="1563667" cy="864295"/>
          </a:xfrm>
        </p:grpSpPr>
        <p:sp>
          <p:nvSpPr>
            <p:cNvPr id="48" name="Rectangle: Rounded Corners 47">
              <a:extLst>
                <a:ext uri="{FF2B5EF4-FFF2-40B4-BE49-F238E27FC236}">
                  <a16:creationId xmlns:a16="http://schemas.microsoft.com/office/drawing/2014/main" id="{386616B5-E5F8-B8AD-D846-317BBF2EEDF8}"/>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86DA591-53B9-E1BD-BDA9-6CB4EEB2775A}"/>
                </a:ext>
              </a:extLst>
            </p:cNvPr>
            <p:cNvSpPr txBox="1"/>
            <p:nvPr/>
          </p:nvSpPr>
          <p:spPr>
            <a:xfrm>
              <a:off x="439841" y="2247284"/>
              <a:ext cx="1109865" cy="369332"/>
            </a:xfrm>
            <a:prstGeom prst="rect">
              <a:avLst/>
            </a:prstGeom>
            <a:noFill/>
          </p:spPr>
          <p:txBody>
            <a:bodyPr wrap="square" rtlCol="0">
              <a:spAutoFit/>
            </a:bodyPr>
            <a:lstStyle/>
            <a:p>
              <a:r>
                <a:rPr lang="en-US" dirty="0">
                  <a:latin typeface="Berlin Sans FB Demi" panose="020E0802020502020306" pitchFamily="34" charset="0"/>
                </a:rPr>
                <a:t>Producer </a:t>
              </a:r>
            </a:p>
          </p:txBody>
        </p:sp>
      </p:grpSp>
      <p:sp>
        <p:nvSpPr>
          <p:cNvPr id="52" name="Rectangle: Rounded Corners 51">
            <a:extLst>
              <a:ext uri="{FF2B5EF4-FFF2-40B4-BE49-F238E27FC236}">
                <a16:creationId xmlns:a16="http://schemas.microsoft.com/office/drawing/2014/main" id="{C0F8DFD8-E56B-668A-248D-14559A4C2D14}"/>
              </a:ext>
            </a:extLst>
          </p:cNvPr>
          <p:cNvSpPr/>
          <p:nvPr/>
        </p:nvSpPr>
        <p:spPr>
          <a:xfrm>
            <a:off x="3127375" y="1233181"/>
            <a:ext cx="6062597" cy="4639111"/>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DED14AD7-6ADD-6A7E-D755-CA65C2246944}"/>
              </a:ext>
            </a:extLst>
          </p:cNvPr>
          <p:cNvGrpSpPr/>
          <p:nvPr/>
        </p:nvGrpSpPr>
        <p:grpSpPr>
          <a:xfrm>
            <a:off x="10134751" y="1506604"/>
            <a:ext cx="1563667" cy="659702"/>
            <a:chOff x="10349223" y="1285199"/>
            <a:chExt cx="1563667" cy="864295"/>
          </a:xfrm>
        </p:grpSpPr>
        <p:sp>
          <p:nvSpPr>
            <p:cNvPr id="57" name="Rectangle: Rounded Corners 56">
              <a:extLst>
                <a:ext uri="{FF2B5EF4-FFF2-40B4-BE49-F238E27FC236}">
                  <a16:creationId xmlns:a16="http://schemas.microsoft.com/office/drawing/2014/main" id="{C9462A3B-A932-7B0D-A6F4-4D3726CEB477}"/>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F34EF3E-A49F-9447-8122-295D7AA4412F}"/>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85" name="Rectangle: Rounded Corners 84">
            <a:extLst>
              <a:ext uri="{FF2B5EF4-FFF2-40B4-BE49-F238E27FC236}">
                <a16:creationId xmlns:a16="http://schemas.microsoft.com/office/drawing/2014/main" id="{B2ECF235-6C7C-A3F2-B371-9DB8225803FB}"/>
              </a:ext>
            </a:extLst>
          </p:cNvPr>
          <p:cNvSpPr/>
          <p:nvPr/>
        </p:nvSpPr>
        <p:spPr>
          <a:xfrm>
            <a:off x="3377631" y="1384182"/>
            <a:ext cx="5562084" cy="4345499"/>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Rounded Corners 93">
            <a:extLst>
              <a:ext uri="{FF2B5EF4-FFF2-40B4-BE49-F238E27FC236}">
                <a16:creationId xmlns:a16="http://schemas.microsoft.com/office/drawing/2014/main" id="{6924A943-87DD-138F-7B0B-AA21D976664E}"/>
              </a:ext>
            </a:extLst>
          </p:cNvPr>
          <p:cNvSpPr/>
          <p:nvPr/>
        </p:nvSpPr>
        <p:spPr>
          <a:xfrm>
            <a:off x="7182695" y="1508871"/>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Rounded Corners 103">
            <a:extLst>
              <a:ext uri="{FF2B5EF4-FFF2-40B4-BE49-F238E27FC236}">
                <a16:creationId xmlns:a16="http://schemas.microsoft.com/office/drawing/2014/main" id="{D4343543-C635-4262-982B-42C5F018F9AE}"/>
              </a:ext>
            </a:extLst>
          </p:cNvPr>
          <p:cNvSpPr/>
          <p:nvPr/>
        </p:nvSpPr>
        <p:spPr>
          <a:xfrm>
            <a:off x="3558144" y="2816019"/>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sp>
        <p:nvSpPr>
          <p:cNvPr id="132" name="TextBox 131">
            <a:extLst>
              <a:ext uri="{FF2B5EF4-FFF2-40B4-BE49-F238E27FC236}">
                <a16:creationId xmlns:a16="http://schemas.microsoft.com/office/drawing/2014/main" id="{952DE949-2D49-313D-B473-B58C3EE7EC56}"/>
              </a:ext>
            </a:extLst>
          </p:cNvPr>
          <p:cNvSpPr txBox="1"/>
          <p:nvPr/>
        </p:nvSpPr>
        <p:spPr>
          <a:xfrm>
            <a:off x="7441867" y="4656422"/>
            <a:ext cx="939681" cy="369332"/>
          </a:xfrm>
          <a:prstGeom prst="rect">
            <a:avLst/>
          </a:prstGeom>
          <a:noFill/>
        </p:spPr>
        <p:txBody>
          <a:bodyPr wrap="none" rtlCol="0">
            <a:spAutoFit/>
          </a:bodyPr>
          <a:lstStyle/>
          <a:p>
            <a:r>
              <a:rPr lang="en-US" dirty="0">
                <a:latin typeface="Berlin Sans FB Demi" panose="020E0802020502020306" pitchFamily="34" charset="0"/>
              </a:rPr>
              <a:t>Queues</a:t>
            </a:r>
          </a:p>
        </p:txBody>
      </p:sp>
      <p:sp>
        <p:nvSpPr>
          <p:cNvPr id="134" name="Rectangle: Rounded Corners 133">
            <a:extLst>
              <a:ext uri="{FF2B5EF4-FFF2-40B4-BE49-F238E27FC236}">
                <a16:creationId xmlns:a16="http://schemas.microsoft.com/office/drawing/2014/main" id="{10BF22CA-3A0E-EE80-7234-E2D12707E458}"/>
              </a:ext>
            </a:extLst>
          </p:cNvPr>
          <p:cNvSpPr/>
          <p:nvPr/>
        </p:nvSpPr>
        <p:spPr>
          <a:xfrm>
            <a:off x="2401980" y="2513224"/>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69F2EB2C-D9D8-F76F-F732-21E59E952D41}"/>
              </a:ext>
            </a:extLst>
          </p:cNvPr>
          <p:cNvSpPr txBox="1"/>
          <p:nvPr/>
        </p:nvSpPr>
        <p:spPr>
          <a:xfrm>
            <a:off x="3424775" y="5327999"/>
            <a:ext cx="1425390" cy="369332"/>
          </a:xfrm>
          <a:prstGeom prst="rect">
            <a:avLst/>
          </a:prstGeom>
          <a:noFill/>
        </p:spPr>
        <p:txBody>
          <a:bodyPr wrap="none" rtlCol="0">
            <a:spAutoFit/>
          </a:bodyPr>
          <a:lstStyle/>
          <a:p>
            <a:r>
              <a:rPr lang="en-US" dirty="0">
                <a:latin typeface="Berlin Sans FB Demi" panose="020E0802020502020306" pitchFamily="34" charset="0"/>
              </a:rPr>
              <a:t>Virtual Host</a:t>
            </a:r>
          </a:p>
        </p:txBody>
      </p:sp>
      <p:cxnSp>
        <p:nvCxnSpPr>
          <p:cNvPr id="138" name="Straight Arrow Connector 137">
            <a:extLst>
              <a:ext uri="{FF2B5EF4-FFF2-40B4-BE49-F238E27FC236}">
                <a16:creationId xmlns:a16="http://schemas.microsoft.com/office/drawing/2014/main" id="{8E9B15CC-2593-1BF4-458D-8CD2167333EA}"/>
              </a:ext>
            </a:extLst>
          </p:cNvPr>
          <p:cNvCxnSpPr>
            <a:stCxn id="104" idx="3"/>
            <a:endCxn id="94" idx="1"/>
          </p:cNvCxnSpPr>
          <p:nvPr/>
        </p:nvCxnSpPr>
        <p:spPr>
          <a:xfrm flipV="1">
            <a:off x="5138511" y="1838722"/>
            <a:ext cx="2044184" cy="1307148"/>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1C043044-A19B-ED6A-500A-BEFA1439A23D}"/>
              </a:ext>
            </a:extLst>
          </p:cNvPr>
          <p:cNvSpPr txBox="1"/>
          <p:nvPr/>
        </p:nvSpPr>
        <p:spPr>
          <a:xfrm>
            <a:off x="5413707" y="4689178"/>
            <a:ext cx="1521570" cy="369332"/>
          </a:xfrm>
          <a:prstGeom prst="rect">
            <a:avLst/>
          </a:prstGeom>
          <a:noFill/>
        </p:spPr>
        <p:txBody>
          <a:bodyPr wrap="none" rtlCol="0">
            <a:spAutoFit/>
          </a:bodyPr>
          <a:lstStyle/>
          <a:p>
            <a:r>
              <a:rPr lang="en-US" dirty="0">
                <a:latin typeface="Berlin Sans FB Demi" panose="020E0802020502020306" pitchFamily="34" charset="0"/>
              </a:rPr>
              <a:t>Binding Keys</a:t>
            </a:r>
          </a:p>
        </p:txBody>
      </p:sp>
      <p:cxnSp>
        <p:nvCxnSpPr>
          <p:cNvPr id="141" name="Straight Arrow Connector 140">
            <a:extLst>
              <a:ext uri="{FF2B5EF4-FFF2-40B4-BE49-F238E27FC236}">
                <a16:creationId xmlns:a16="http://schemas.microsoft.com/office/drawing/2014/main" id="{2F8BDC56-9B4C-7AB7-D49E-58D8E69DD7ED}"/>
              </a:ext>
            </a:extLst>
          </p:cNvPr>
          <p:cNvCxnSpPr>
            <a:stCxn id="48" idx="3"/>
            <a:endCxn id="104" idx="1"/>
          </p:cNvCxnSpPr>
          <p:nvPr/>
        </p:nvCxnSpPr>
        <p:spPr>
          <a:xfrm flipV="1">
            <a:off x="1821078" y="3145870"/>
            <a:ext cx="1737066" cy="304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11AE682-7AB7-50B7-D5B9-8F47F8E0466F}"/>
              </a:ext>
            </a:extLst>
          </p:cNvPr>
          <p:cNvCxnSpPr>
            <a:cxnSpLocks/>
            <a:stCxn id="94" idx="3"/>
            <a:endCxn id="57" idx="1"/>
          </p:cNvCxnSpPr>
          <p:nvPr/>
        </p:nvCxnSpPr>
        <p:spPr>
          <a:xfrm flipV="1">
            <a:off x="8763062" y="1836455"/>
            <a:ext cx="1371689" cy="2267"/>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C80679-916F-63D7-CFD8-628C3315BA76}"/>
              </a:ext>
            </a:extLst>
          </p:cNvPr>
          <p:cNvSpPr txBox="1"/>
          <p:nvPr/>
        </p:nvSpPr>
        <p:spPr>
          <a:xfrm>
            <a:off x="1287542" y="1991421"/>
            <a:ext cx="1309974" cy="646331"/>
          </a:xfrm>
          <a:prstGeom prst="rect">
            <a:avLst/>
          </a:prstGeom>
          <a:noFill/>
        </p:spPr>
        <p:txBody>
          <a:bodyPr wrap="none" rtlCol="0">
            <a:spAutoFit/>
          </a:bodyPr>
          <a:lstStyle/>
          <a:p>
            <a:r>
              <a:rPr lang="en-US" sz="1200" dirty="0">
                <a:latin typeface="Berlin Sans FB Demi" panose="020E0802020502020306" pitchFamily="34" charset="0"/>
              </a:rPr>
              <a:t>Message header:</a:t>
            </a:r>
          </a:p>
          <a:p>
            <a:r>
              <a:rPr lang="en-US" sz="1200" dirty="0">
                <a:latin typeface="Berlin Sans FB Demi" panose="020E0802020502020306" pitchFamily="34" charset="0"/>
              </a:rPr>
              <a:t>key1: foo</a:t>
            </a:r>
          </a:p>
          <a:p>
            <a:r>
              <a:rPr lang="en-US" sz="1200" dirty="0">
                <a:latin typeface="Berlin Sans FB Demi" panose="020E0802020502020306" pitchFamily="34" charset="0"/>
              </a:rPr>
              <a:t>key2: baz</a:t>
            </a:r>
          </a:p>
        </p:txBody>
      </p:sp>
      <p:sp>
        <p:nvSpPr>
          <p:cNvPr id="22" name="TextBox 21">
            <a:extLst>
              <a:ext uri="{FF2B5EF4-FFF2-40B4-BE49-F238E27FC236}">
                <a16:creationId xmlns:a16="http://schemas.microsoft.com/office/drawing/2014/main" id="{FF58C1EA-0D1A-A84E-B97B-9BE0BA1CB09F}"/>
              </a:ext>
            </a:extLst>
          </p:cNvPr>
          <p:cNvSpPr txBox="1"/>
          <p:nvPr/>
        </p:nvSpPr>
        <p:spPr>
          <a:xfrm>
            <a:off x="5888207" y="1597384"/>
            <a:ext cx="1008609" cy="646331"/>
          </a:xfrm>
          <a:prstGeom prst="rect">
            <a:avLst/>
          </a:prstGeom>
          <a:noFill/>
        </p:spPr>
        <p:txBody>
          <a:bodyPr wrap="none" rtlCol="0">
            <a:spAutoFit/>
          </a:bodyPr>
          <a:lstStyle/>
          <a:p>
            <a:r>
              <a:rPr lang="en-US" sz="1200" dirty="0">
                <a:latin typeface="Berlin Sans FB Demi" panose="020E0802020502020306" pitchFamily="34" charset="0"/>
              </a:rPr>
              <a:t>x-match: all</a:t>
            </a:r>
            <a:br>
              <a:rPr lang="en-US" sz="1200" dirty="0">
                <a:latin typeface="Berlin Sans FB Demi" panose="020E0802020502020306" pitchFamily="34" charset="0"/>
              </a:rPr>
            </a:br>
            <a:r>
              <a:rPr lang="en-US" sz="1200" dirty="0">
                <a:latin typeface="Berlin Sans FB Demi" panose="020E0802020502020306" pitchFamily="34" charset="0"/>
              </a:rPr>
              <a:t>key1: foo</a:t>
            </a:r>
          </a:p>
          <a:p>
            <a:r>
              <a:rPr lang="en-US" sz="1200" dirty="0">
                <a:latin typeface="Berlin Sans FB Demi" panose="020E0802020502020306" pitchFamily="34" charset="0"/>
              </a:rPr>
              <a:t>key2: bar</a:t>
            </a:r>
          </a:p>
        </p:txBody>
      </p:sp>
      <p:sp>
        <p:nvSpPr>
          <p:cNvPr id="23" name="TextBox 22">
            <a:extLst>
              <a:ext uri="{FF2B5EF4-FFF2-40B4-BE49-F238E27FC236}">
                <a16:creationId xmlns:a16="http://schemas.microsoft.com/office/drawing/2014/main" id="{AD77C306-A7CC-D086-48C0-A6E646CFFB07}"/>
              </a:ext>
            </a:extLst>
          </p:cNvPr>
          <p:cNvSpPr txBox="1"/>
          <p:nvPr/>
        </p:nvSpPr>
        <p:spPr>
          <a:xfrm>
            <a:off x="795510" y="6090427"/>
            <a:ext cx="10600979" cy="400110"/>
          </a:xfrm>
          <a:prstGeom prst="rect">
            <a:avLst/>
          </a:prstGeom>
          <a:noFill/>
        </p:spPr>
        <p:txBody>
          <a:bodyPr wrap="none" rtlCol="0">
            <a:spAutoFit/>
          </a:bodyPr>
          <a:lstStyle/>
          <a:p>
            <a:r>
              <a:rPr lang="en-US" sz="2000" dirty="0">
                <a:latin typeface="Berlin Sans FB Demi" panose="020E0802020502020306" pitchFamily="34" charset="0"/>
              </a:rPr>
              <a:t>Messages get routed based on pattern matching between message headers and binding keys</a:t>
            </a:r>
          </a:p>
        </p:txBody>
      </p:sp>
      <p:sp>
        <p:nvSpPr>
          <p:cNvPr id="25" name="Rectangle: Rounded Corners 24">
            <a:extLst>
              <a:ext uri="{FF2B5EF4-FFF2-40B4-BE49-F238E27FC236}">
                <a16:creationId xmlns:a16="http://schemas.microsoft.com/office/drawing/2014/main" id="{62C939AD-04E7-9FA8-1014-E763F075B5F4}"/>
              </a:ext>
            </a:extLst>
          </p:cNvPr>
          <p:cNvSpPr/>
          <p:nvPr/>
        </p:nvSpPr>
        <p:spPr>
          <a:xfrm>
            <a:off x="7155003" y="2811962"/>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249385D7-E317-E563-5359-F099DB9E210B}"/>
              </a:ext>
            </a:extLst>
          </p:cNvPr>
          <p:cNvSpPr/>
          <p:nvPr/>
        </p:nvSpPr>
        <p:spPr>
          <a:xfrm>
            <a:off x="7182695" y="4029476"/>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892859A2-BFA0-9260-5B9B-C40C90626963}"/>
              </a:ext>
            </a:extLst>
          </p:cNvPr>
          <p:cNvCxnSpPr>
            <a:cxnSpLocks/>
            <a:stCxn id="104" idx="3"/>
            <a:endCxn id="25" idx="1"/>
          </p:cNvCxnSpPr>
          <p:nvPr/>
        </p:nvCxnSpPr>
        <p:spPr>
          <a:xfrm flipV="1">
            <a:off x="5138511" y="3141813"/>
            <a:ext cx="2016492" cy="4057"/>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46A76B0-4039-B27A-3148-427FE71B40B4}"/>
              </a:ext>
            </a:extLst>
          </p:cNvPr>
          <p:cNvCxnSpPr>
            <a:cxnSpLocks/>
            <a:stCxn id="104" idx="3"/>
            <a:endCxn id="33" idx="1"/>
          </p:cNvCxnSpPr>
          <p:nvPr/>
        </p:nvCxnSpPr>
        <p:spPr>
          <a:xfrm>
            <a:off x="5138511" y="3145870"/>
            <a:ext cx="2044184" cy="1213457"/>
          </a:xfrm>
          <a:prstGeom prst="straightConnector1">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9" name="Group 48">
            <a:extLst>
              <a:ext uri="{FF2B5EF4-FFF2-40B4-BE49-F238E27FC236}">
                <a16:creationId xmlns:a16="http://schemas.microsoft.com/office/drawing/2014/main" id="{7F2FFEE3-EC88-7CB8-DF47-320097737674}"/>
              </a:ext>
            </a:extLst>
          </p:cNvPr>
          <p:cNvGrpSpPr/>
          <p:nvPr/>
        </p:nvGrpSpPr>
        <p:grpSpPr>
          <a:xfrm>
            <a:off x="10150542" y="2811962"/>
            <a:ext cx="1563667" cy="659702"/>
            <a:chOff x="10349223" y="1285199"/>
            <a:chExt cx="1563667" cy="864295"/>
          </a:xfrm>
        </p:grpSpPr>
        <p:sp>
          <p:nvSpPr>
            <p:cNvPr id="51" name="Rectangle: Rounded Corners 50">
              <a:extLst>
                <a:ext uri="{FF2B5EF4-FFF2-40B4-BE49-F238E27FC236}">
                  <a16:creationId xmlns:a16="http://schemas.microsoft.com/office/drawing/2014/main" id="{65B96A62-EDB6-E5C1-31B7-E25DE2157A4C}"/>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3EEB1E05-2CD9-83A3-140F-55A871DE909F}"/>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cxnSp>
        <p:nvCxnSpPr>
          <p:cNvPr id="55" name="Straight Arrow Connector 54">
            <a:extLst>
              <a:ext uri="{FF2B5EF4-FFF2-40B4-BE49-F238E27FC236}">
                <a16:creationId xmlns:a16="http://schemas.microsoft.com/office/drawing/2014/main" id="{0A4185D0-05CE-0DBF-D252-B619897BAAA0}"/>
              </a:ext>
            </a:extLst>
          </p:cNvPr>
          <p:cNvCxnSpPr>
            <a:cxnSpLocks/>
            <a:endCxn id="51" idx="1"/>
          </p:cNvCxnSpPr>
          <p:nvPr/>
        </p:nvCxnSpPr>
        <p:spPr>
          <a:xfrm>
            <a:off x="8736281" y="3141813"/>
            <a:ext cx="141426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FE0B9C7A-0F13-B34E-6495-01CA95D1644D}"/>
              </a:ext>
            </a:extLst>
          </p:cNvPr>
          <p:cNvGrpSpPr/>
          <p:nvPr/>
        </p:nvGrpSpPr>
        <p:grpSpPr>
          <a:xfrm>
            <a:off x="10134750" y="4031220"/>
            <a:ext cx="1563667" cy="659702"/>
            <a:chOff x="10349223" y="1285199"/>
            <a:chExt cx="1563667" cy="864295"/>
          </a:xfrm>
        </p:grpSpPr>
        <p:sp>
          <p:nvSpPr>
            <p:cNvPr id="60" name="Rectangle: Rounded Corners 59">
              <a:extLst>
                <a:ext uri="{FF2B5EF4-FFF2-40B4-BE49-F238E27FC236}">
                  <a16:creationId xmlns:a16="http://schemas.microsoft.com/office/drawing/2014/main" id="{4AD815F3-1508-67CF-BA0C-F199093C12F3}"/>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792CD84-FB17-EB80-0050-F312C693F3B8}"/>
                </a:ext>
              </a:extLst>
            </p:cNvPr>
            <p:cNvSpPr txBox="1"/>
            <p:nvPr/>
          </p:nvSpPr>
          <p:spPr>
            <a:xfrm>
              <a:off x="10528968" y="1424864"/>
              <a:ext cx="1204176" cy="369331"/>
            </a:xfrm>
            <a:prstGeom prst="rect">
              <a:avLst/>
            </a:prstGeom>
            <a:noFill/>
          </p:spPr>
          <p:txBody>
            <a:bodyPr wrap="none" rtlCol="0">
              <a:spAutoFit/>
            </a:bodyPr>
            <a:lstStyle/>
            <a:p>
              <a:r>
                <a:rPr lang="en-US" dirty="0">
                  <a:latin typeface="Berlin Sans FB Demi" panose="020E0802020502020306" pitchFamily="34" charset="0"/>
                </a:rPr>
                <a:t>Consumer</a:t>
              </a:r>
            </a:p>
          </p:txBody>
        </p:sp>
      </p:grpSp>
      <p:cxnSp>
        <p:nvCxnSpPr>
          <p:cNvPr id="63" name="Straight Arrow Connector 62">
            <a:extLst>
              <a:ext uri="{FF2B5EF4-FFF2-40B4-BE49-F238E27FC236}">
                <a16:creationId xmlns:a16="http://schemas.microsoft.com/office/drawing/2014/main" id="{509BB40C-6E96-C7E0-5D35-6E227A4C7262}"/>
              </a:ext>
            </a:extLst>
          </p:cNvPr>
          <p:cNvCxnSpPr>
            <a:cxnSpLocks/>
            <a:stCxn id="33" idx="3"/>
            <a:endCxn id="60" idx="1"/>
          </p:cNvCxnSpPr>
          <p:nvPr/>
        </p:nvCxnSpPr>
        <p:spPr>
          <a:xfrm>
            <a:off x="8763062" y="4359327"/>
            <a:ext cx="1371688" cy="1744"/>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F276DB84-17DA-2ED6-502A-EB8DF4026F4E}"/>
              </a:ext>
            </a:extLst>
          </p:cNvPr>
          <p:cNvSpPr/>
          <p:nvPr/>
        </p:nvSpPr>
        <p:spPr>
          <a:xfrm>
            <a:off x="7244249" y="2859918"/>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8837667-47DF-B135-52E5-91D1ED52AB44}"/>
              </a:ext>
            </a:extLst>
          </p:cNvPr>
          <p:cNvSpPr/>
          <p:nvPr/>
        </p:nvSpPr>
        <p:spPr>
          <a:xfrm>
            <a:off x="9505412" y="248352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0D95CC6-280A-EC75-023C-2FE13816AB17}"/>
              </a:ext>
            </a:extLst>
          </p:cNvPr>
          <p:cNvSpPr/>
          <p:nvPr/>
        </p:nvSpPr>
        <p:spPr>
          <a:xfrm>
            <a:off x="7255864" y="4075404"/>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F0D0D9B8-D8C0-6FEA-B74D-7081A0D6CF80}"/>
              </a:ext>
            </a:extLst>
          </p:cNvPr>
          <p:cNvSpPr/>
          <p:nvPr/>
        </p:nvSpPr>
        <p:spPr>
          <a:xfrm>
            <a:off x="9503420" y="374555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A9E25F5-74CB-E0FF-92D3-AF104D789212}"/>
              </a:ext>
            </a:extLst>
          </p:cNvPr>
          <p:cNvSpPr txBox="1"/>
          <p:nvPr/>
        </p:nvSpPr>
        <p:spPr>
          <a:xfrm>
            <a:off x="5942049" y="2513224"/>
            <a:ext cx="1008609" cy="646331"/>
          </a:xfrm>
          <a:prstGeom prst="rect">
            <a:avLst/>
          </a:prstGeom>
          <a:noFill/>
        </p:spPr>
        <p:txBody>
          <a:bodyPr wrap="none" rtlCol="0">
            <a:spAutoFit/>
          </a:bodyPr>
          <a:lstStyle/>
          <a:p>
            <a:r>
              <a:rPr lang="en-US" sz="1200" dirty="0">
                <a:latin typeface="Berlin Sans FB Demi" panose="020E0802020502020306" pitchFamily="34" charset="0"/>
              </a:rPr>
              <a:t>x-match: all</a:t>
            </a:r>
            <a:br>
              <a:rPr lang="en-US" sz="1200" dirty="0">
                <a:latin typeface="Berlin Sans FB Demi" panose="020E0802020502020306" pitchFamily="34" charset="0"/>
              </a:rPr>
            </a:br>
            <a:r>
              <a:rPr lang="en-US" sz="1200" dirty="0">
                <a:latin typeface="Berlin Sans FB Demi" panose="020E0802020502020306" pitchFamily="34" charset="0"/>
              </a:rPr>
              <a:t>key1: foo</a:t>
            </a:r>
          </a:p>
          <a:p>
            <a:r>
              <a:rPr lang="en-US" sz="1200" dirty="0">
                <a:latin typeface="Berlin Sans FB Demi" panose="020E0802020502020306" pitchFamily="34" charset="0"/>
              </a:rPr>
              <a:t>key2: baz</a:t>
            </a:r>
          </a:p>
        </p:txBody>
      </p:sp>
      <p:sp>
        <p:nvSpPr>
          <p:cNvPr id="7" name="TextBox 6">
            <a:extLst>
              <a:ext uri="{FF2B5EF4-FFF2-40B4-BE49-F238E27FC236}">
                <a16:creationId xmlns:a16="http://schemas.microsoft.com/office/drawing/2014/main" id="{C1603237-2568-F83C-384C-DA17D47D2011}"/>
              </a:ext>
            </a:extLst>
          </p:cNvPr>
          <p:cNvSpPr txBox="1"/>
          <p:nvPr/>
        </p:nvSpPr>
        <p:spPr>
          <a:xfrm>
            <a:off x="5395672" y="3821196"/>
            <a:ext cx="1178528" cy="646331"/>
          </a:xfrm>
          <a:prstGeom prst="rect">
            <a:avLst/>
          </a:prstGeom>
          <a:noFill/>
        </p:spPr>
        <p:txBody>
          <a:bodyPr wrap="none" rtlCol="0">
            <a:spAutoFit/>
          </a:bodyPr>
          <a:lstStyle/>
          <a:p>
            <a:r>
              <a:rPr lang="en-US" sz="1200" dirty="0">
                <a:latin typeface="Berlin Sans FB Demi" panose="020E0802020502020306" pitchFamily="34" charset="0"/>
              </a:rPr>
              <a:t>x-match: any</a:t>
            </a:r>
            <a:br>
              <a:rPr lang="en-US" sz="1200" dirty="0">
                <a:latin typeface="Berlin Sans FB Demi" panose="020E0802020502020306" pitchFamily="34" charset="0"/>
              </a:rPr>
            </a:br>
            <a:r>
              <a:rPr lang="en-US" sz="1200" dirty="0">
                <a:latin typeface="Berlin Sans FB Demi" panose="020E0802020502020306" pitchFamily="34" charset="0"/>
              </a:rPr>
              <a:t>key1: foo</a:t>
            </a:r>
          </a:p>
          <a:p>
            <a:r>
              <a:rPr lang="en-US" sz="1200" dirty="0">
                <a:latin typeface="Berlin Sans FB Demi" panose="020E0802020502020306" pitchFamily="34" charset="0"/>
              </a:rPr>
              <a:t>key2: stimmell</a:t>
            </a:r>
          </a:p>
        </p:txBody>
      </p:sp>
    </p:spTree>
    <p:extLst>
      <p:ext uri="{BB962C8B-B14F-4D97-AF65-F5344CB8AC3E}">
        <p14:creationId xmlns:p14="http://schemas.microsoft.com/office/powerpoint/2010/main" val="2166137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147ADA0-94AE-8D12-5BCE-6089CB53642F}"/>
              </a:ext>
            </a:extLst>
          </p:cNvPr>
          <p:cNvSpPr/>
          <p:nvPr/>
        </p:nvSpPr>
        <p:spPr>
          <a:xfrm>
            <a:off x="7377830" y="2473890"/>
            <a:ext cx="4553211" cy="2674307"/>
          </a:xfrm>
          <a:prstGeom prst="roundRect">
            <a:avLst>
              <a:gd name="adj" fmla="val 4318"/>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irect Access Storage 8">
            <a:extLst>
              <a:ext uri="{FF2B5EF4-FFF2-40B4-BE49-F238E27FC236}">
                <a16:creationId xmlns:a16="http://schemas.microsoft.com/office/drawing/2014/main" id="{89DA5E0F-1BBC-F7A0-9753-1BA25C2AE8AB}"/>
              </a:ext>
            </a:extLst>
          </p:cNvPr>
          <p:cNvSpPr/>
          <p:nvPr/>
        </p:nvSpPr>
        <p:spPr>
          <a:xfrm>
            <a:off x="8259621" y="3576311"/>
            <a:ext cx="1125505" cy="430450"/>
          </a:xfrm>
          <a:prstGeom prst="flowChartMagneticDrum">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4B4B6DF-EA46-F225-00D9-8B30762B1A06}"/>
              </a:ext>
            </a:extLst>
          </p:cNvPr>
          <p:cNvSpPr/>
          <p:nvPr/>
        </p:nvSpPr>
        <p:spPr>
          <a:xfrm>
            <a:off x="10352763" y="4156572"/>
            <a:ext cx="1343937" cy="73026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Heartbeat</a:t>
            </a:r>
          </a:p>
        </p:txBody>
      </p:sp>
      <p:sp>
        <p:nvSpPr>
          <p:cNvPr id="11" name="Rectangle: Rounded Corners 10">
            <a:extLst>
              <a:ext uri="{FF2B5EF4-FFF2-40B4-BE49-F238E27FC236}">
                <a16:creationId xmlns:a16="http://schemas.microsoft.com/office/drawing/2014/main" id="{3F76315E-D94D-05DF-1850-225E670551A3}"/>
              </a:ext>
            </a:extLst>
          </p:cNvPr>
          <p:cNvSpPr/>
          <p:nvPr/>
        </p:nvSpPr>
        <p:spPr>
          <a:xfrm>
            <a:off x="10308921" y="2661780"/>
            <a:ext cx="1343938" cy="73026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Message Handler</a:t>
            </a:r>
          </a:p>
        </p:txBody>
      </p:sp>
      <p:sp>
        <p:nvSpPr>
          <p:cNvPr id="12" name="Oval 11">
            <a:extLst>
              <a:ext uri="{FF2B5EF4-FFF2-40B4-BE49-F238E27FC236}">
                <a16:creationId xmlns:a16="http://schemas.microsoft.com/office/drawing/2014/main" id="{836BBAE8-4AE6-4760-D61B-D58BB5F64871}"/>
              </a:ext>
            </a:extLst>
          </p:cNvPr>
          <p:cNvSpPr/>
          <p:nvPr/>
        </p:nvSpPr>
        <p:spPr>
          <a:xfrm>
            <a:off x="7118151" y="3548399"/>
            <a:ext cx="534993" cy="4862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872559-80DD-8A5A-AF29-204254CF65BD}"/>
              </a:ext>
            </a:extLst>
          </p:cNvPr>
          <p:cNvSpPr/>
          <p:nvPr/>
        </p:nvSpPr>
        <p:spPr>
          <a:xfrm>
            <a:off x="9388258" y="3025035"/>
            <a:ext cx="920663" cy="764088"/>
          </a:xfrm>
          <a:custGeom>
            <a:avLst/>
            <a:gdLst>
              <a:gd name="connsiteX0" fmla="*/ 0 w 920663"/>
              <a:gd name="connsiteY0" fmla="*/ 764088 h 764088"/>
              <a:gd name="connsiteX1" fmla="*/ 131523 w 920663"/>
              <a:gd name="connsiteY1" fmla="*/ 707720 h 764088"/>
              <a:gd name="connsiteX2" fmla="*/ 294361 w 920663"/>
              <a:gd name="connsiteY2" fmla="*/ 607512 h 764088"/>
              <a:gd name="connsiteX3" fmla="*/ 400833 w 920663"/>
              <a:gd name="connsiteY3" fmla="*/ 519830 h 764088"/>
              <a:gd name="connsiteX4" fmla="*/ 507304 w 920663"/>
              <a:gd name="connsiteY4" fmla="*/ 400833 h 764088"/>
              <a:gd name="connsiteX5" fmla="*/ 563671 w 920663"/>
              <a:gd name="connsiteY5" fmla="*/ 294362 h 764088"/>
              <a:gd name="connsiteX6" fmla="*/ 645090 w 920663"/>
              <a:gd name="connsiteY6" fmla="*/ 156575 h 764088"/>
              <a:gd name="connsiteX7" fmla="*/ 751561 w 920663"/>
              <a:gd name="connsiteY7" fmla="*/ 37578 h 764088"/>
              <a:gd name="connsiteX8" fmla="*/ 845507 w 920663"/>
              <a:gd name="connsiteY8" fmla="*/ 6263 h 764088"/>
              <a:gd name="connsiteX9" fmla="*/ 920663 w 920663"/>
              <a:gd name="connsiteY9" fmla="*/ 0 h 76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0663" h="764088">
                <a:moveTo>
                  <a:pt x="0" y="764088"/>
                </a:moveTo>
                <a:cubicBezTo>
                  <a:pt x="41231" y="748952"/>
                  <a:pt x="82463" y="733816"/>
                  <a:pt x="131523" y="707720"/>
                </a:cubicBezTo>
                <a:cubicBezTo>
                  <a:pt x="180583" y="681624"/>
                  <a:pt x="249476" y="638827"/>
                  <a:pt x="294361" y="607512"/>
                </a:cubicBezTo>
                <a:cubicBezTo>
                  <a:pt x="339246" y="576197"/>
                  <a:pt x="365343" y="554276"/>
                  <a:pt x="400833" y="519830"/>
                </a:cubicBezTo>
                <a:cubicBezTo>
                  <a:pt x="436323" y="485384"/>
                  <a:pt x="480164" y="438411"/>
                  <a:pt x="507304" y="400833"/>
                </a:cubicBezTo>
                <a:cubicBezTo>
                  <a:pt x="534444" y="363255"/>
                  <a:pt x="540707" y="335072"/>
                  <a:pt x="563671" y="294362"/>
                </a:cubicBezTo>
                <a:cubicBezTo>
                  <a:pt x="586635" y="253652"/>
                  <a:pt x="613775" y="199372"/>
                  <a:pt x="645090" y="156575"/>
                </a:cubicBezTo>
                <a:cubicBezTo>
                  <a:pt x="676405" y="113778"/>
                  <a:pt x="718158" y="62630"/>
                  <a:pt x="751561" y="37578"/>
                </a:cubicBezTo>
                <a:cubicBezTo>
                  <a:pt x="784964" y="12526"/>
                  <a:pt x="817323" y="12526"/>
                  <a:pt x="845507" y="6263"/>
                </a:cubicBezTo>
                <a:cubicBezTo>
                  <a:pt x="873691" y="0"/>
                  <a:pt x="897177" y="0"/>
                  <a:pt x="920663" y="0"/>
                </a:cubicBezTo>
              </a:path>
            </a:pathLst>
          </a:custGeom>
          <a:noFill/>
          <a:ln w="19050">
            <a:solidFill>
              <a:schemeClr val="bg1">
                <a:lumMod val="50000"/>
              </a:schemeClr>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7485EAC-F62A-E251-85BC-380BAEF43186}"/>
              </a:ext>
            </a:extLst>
          </p:cNvPr>
          <p:cNvSpPr/>
          <p:nvPr/>
        </p:nvSpPr>
        <p:spPr>
          <a:xfrm flipV="1">
            <a:off x="9385126" y="3876021"/>
            <a:ext cx="967637" cy="687335"/>
          </a:xfrm>
          <a:custGeom>
            <a:avLst/>
            <a:gdLst>
              <a:gd name="connsiteX0" fmla="*/ 0 w 920663"/>
              <a:gd name="connsiteY0" fmla="*/ 764088 h 764088"/>
              <a:gd name="connsiteX1" fmla="*/ 131523 w 920663"/>
              <a:gd name="connsiteY1" fmla="*/ 707720 h 764088"/>
              <a:gd name="connsiteX2" fmla="*/ 294361 w 920663"/>
              <a:gd name="connsiteY2" fmla="*/ 607512 h 764088"/>
              <a:gd name="connsiteX3" fmla="*/ 400833 w 920663"/>
              <a:gd name="connsiteY3" fmla="*/ 519830 h 764088"/>
              <a:gd name="connsiteX4" fmla="*/ 507304 w 920663"/>
              <a:gd name="connsiteY4" fmla="*/ 400833 h 764088"/>
              <a:gd name="connsiteX5" fmla="*/ 563671 w 920663"/>
              <a:gd name="connsiteY5" fmla="*/ 294362 h 764088"/>
              <a:gd name="connsiteX6" fmla="*/ 645090 w 920663"/>
              <a:gd name="connsiteY6" fmla="*/ 156575 h 764088"/>
              <a:gd name="connsiteX7" fmla="*/ 751561 w 920663"/>
              <a:gd name="connsiteY7" fmla="*/ 37578 h 764088"/>
              <a:gd name="connsiteX8" fmla="*/ 845507 w 920663"/>
              <a:gd name="connsiteY8" fmla="*/ 6263 h 764088"/>
              <a:gd name="connsiteX9" fmla="*/ 920663 w 920663"/>
              <a:gd name="connsiteY9" fmla="*/ 0 h 76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0663" h="764088">
                <a:moveTo>
                  <a:pt x="0" y="764088"/>
                </a:moveTo>
                <a:cubicBezTo>
                  <a:pt x="41231" y="748952"/>
                  <a:pt x="82463" y="733816"/>
                  <a:pt x="131523" y="707720"/>
                </a:cubicBezTo>
                <a:cubicBezTo>
                  <a:pt x="180583" y="681624"/>
                  <a:pt x="249476" y="638827"/>
                  <a:pt x="294361" y="607512"/>
                </a:cubicBezTo>
                <a:cubicBezTo>
                  <a:pt x="339246" y="576197"/>
                  <a:pt x="365343" y="554276"/>
                  <a:pt x="400833" y="519830"/>
                </a:cubicBezTo>
                <a:cubicBezTo>
                  <a:pt x="436323" y="485384"/>
                  <a:pt x="480164" y="438411"/>
                  <a:pt x="507304" y="400833"/>
                </a:cubicBezTo>
                <a:cubicBezTo>
                  <a:pt x="534444" y="363255"/>
                  <a:pt x="540707" y="335072"/>
                  <a:pt x="563671" y="294362"/>
                </a:cubicBezTo>
                <a:cubicBezTo>
                  <a:pt x="586635" y="253652"/>
                  <a:pt x="613775" y="199372"/>
                  <a:pt x="645090" y="156575"/>
                </a:cubicBezTo>
                <a:cubicBezTo>
                  <a:pt x="676405" y="113778"/>
                  <a:pt x="718158" y="62630"/>
                  <a:pt x="751561" y="37578"/>
                </a:cubicBezTo>
                <a:cubicBezTo>
                  <a:pt x="784964" y="12526"/>
                  <a:pt x="817323" y="12526"/>
                  <a:pt x="845507" y="6263"/>
                </a:cubicBezTo>
                <a:cubicBezTo>
                  <a:pt x="873691" y="0"/>
                  <a:pt x="897177" y="0"/>
                  <a:pt x="920663" y="0"/>
                </a:cubicBezTo>
              </a:path>
            </a:pathLst>
          </a:custGeom>
          <a:noFill/>
          <a:ln w="19050">
            <a:solidFill>
              <a:schemeClr val="bg1">
                <a:lumMod val="50000"/>
              </a:schemeClr>
            </a:solidFill>
            <a:headEnd type="triangl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CF6628B3-2F20-B6E5-E80D-59069374259D}"/>
              </a:ext>
            </a:extLst>
          </p:cNvPr>
          <p:cNvSpPr/>
          <p:nvPr/>
        </p:nvSpPr>
        <p:spPr>
          <a:xfrm>
            <a:off x="278704" y="2473890"/>
            <a:ext cx="4553211" cy="2674307"/>
          </a:xfrm>
          <a:prstGeom prst="roundRect">
            <a:avLst>
              <a:gd name="adj" fmla="val 4318"/>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38201FB-BF78-6D75-178C-E1DD34853617}"/>
              </a:ext>
            </a:extLst>
          </p:cNvPr>
          <p:cNvSpPr/>
          <p:nvPr/>
        </p:nvSpPr>
        <p:spPr>
          <a:xfrm>
            <a:off x="4559732" y="3548399"/>
            <a:ext cx="534993" cy="4862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982996C-6D2F-DC86-0A6C-1870B19E652B}"/>
              </a:ext>
            </a:extLst>
          </p:cNvPr>
          <p:cNvCxnSpPr>
            <a:stCxn id="25" idx="6"/>
            <a:endCxn id="12" idx="2"/>
          </p:cNvCxnSpPr>
          <p:nvPr/>
        </p:nvCxnSpPr>
        <p:spPr>
          <a:xfrm>
            <a:off x="5094725" y="3791537"/>
            <a:ext cx="2023426" cy="0"/>
          </a:xfrm>
          <a:prstGeom prst="straightConnector1">
            <a:avLst/>
          </a:prstGeom>
          <a:ln w="1905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0D9C6F-CF1E-86DE-A61B-729983305A7F}"/>
              </a:ext>
            </a:extLst>
          </p:cNvPr>
          <p:cNvCxnSpPr>
            <a:stCxn id="9" idx="1"/>
            <a:endCxn id="12" idx="6"/>
          </p:cNvCxnSpPr>
          <p:nvPr/>
        </p:nvCxnSpPr>
        <p:spPr>
          <a:xfrm flipH="1">
            <a:off x="7653144" y="3791536"/>
            <a:ext cx="606477" cy="1"/>
          </a:xfrm>
          <a:prstGeom prst="straightConnector1">
            <a:avLst/>
          </a:prstGeom>
          <a:ln w="19050">
            <a:solidFill>
              <a:schemeClr val="bg1">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6F41E44-B041-F9A3-D319-3F6F0132BF2A}"/>
              </a:ext>
            </a:extLst>
          </p:cNvPr>
          <p:cNvSpPr txBox="1"/>
          <p:nvPr/>
        </p:nvSpPr>
        <p:spPr>
          <a:xfrm>
            <a:off x="278704" y="5222730"/>
            <a:ext cx="2012089" cy="369332"/>
          </a:xfrm>
          <a:prstGeom prst="rect">
            <a:avLst/>
          </a:prstGeom>
          <a:noFill/>
        </p:spPr>
        <p:txBody>
          <a:bodyPr wrap="none" rtlCol="0">
            <a:spAutoFit/>
          </a:bodyPr>
          <a:lstStyle/>
          <a:p>
            <a:r>
              <a:rPr lang="en-US" dirty="0">
                <a:latin typeface="Berlin Sans FB Demi" panose="020E0802020502020306" pitchFamily="34" charset="0"/>
              </a:rPr>
              <a:t>RabbitMQ Broker</a:t>
            </a:r>
          </a:p>
        </p:txBody>
      </p:sp>
      <p:sp>
        <p:nvSpPr>
          <p:cNvPr id="32" name="TextBox 31">
            <a:extLst>
              <a:ext uri="{FF2B5EF4-FFF2-40B4-BE49-F238E27FC236}">
                <a16:creationId xmlns:a16="http://schemas.microsoft.com/office/drawing/2014/main" id="{7CB24A27-EA24-590F-0754-EBEE1B6713E4}"/>
              </a:ext>
            </a:extLst>
          </p:cNvPr>
          <p:cNvSpPr txBox="1"/>
          <p:nvPr/>
        </p:nvSpPr>
        <p:spPr>
          <a:xfrm>
            <a:off x="7385647" y="5222730"/>
            <a:ext cx="2507418" cy="369332"/>
          </a:xfrm>
          <a:prstGeom prst="rect">
            <a:avLst/>
          </a:prstGeom>
          <a:noFill/>
        </p:spPr>
        <p:txBody>
          <a:bodyPr wrap="none" rtlCol="0">
            <a:spAutoFit/>
          </a:bodyPr>
          <a:lstStyle/>
          <a:p>
            <a:r>
              <a:rPr lang="en-US" dirty="0">
                <a:latin typeface="Berlin Sans FB Demi" panose="020E0802020502020306" pitchFamily="34" charset="0"/>
              </a:rPr>
              <a:t>Consumer (C# library)</a:t>
            </a:r>
          </a:p>
        </p:txBody>
      </p:sp>
      <p:sp>
        <p:nvSpPr>
          <p:cNvPr id="33" name="TextBox 32">
            <a:extLst>
              <a:ext uri="{FF2B5EF4-FFF2-40B4-BE49-F238E27FC236}">
                <a16:creationId xmlns:a16="http://schemas.microsoft.com/office/drawing/2014/main" id="{BE745586-156E-887C-77E0-3AD5F3AFE20D}"/>
              </a:ext>
            </a:extLst>
          </p:cNvPr>
          <p:cNvSpPr txBox="1"/>
          <p:nvPr/>
        </p:nvSpPr>
        <p:spPr>
          <a:xfrm>
            <a:off x="7566260" y="4247826"/>
            <a:ext cx="2512226" cy="246221"/>
          </a:xfrm>
          <a:prstGeom prst="rect">
            <a:avLst/>
          </a:prstGeom>
          <a:noFill/>
        </p:spPr>
        <p:txBody>
          <a:bodyPr wrap="square" rtlCol="0">
            <a:spAutoFit/>
          </a:bodyPr>
          <a:lstStyle/>
          <a:p>
            <a:r>
              <a:rPr lang="en-US" sz="1000" dirty="0">
                <a:latin typeface="Consolas" panose="020B0609020204030204" pitchFamily="49" charset="0"/>
              </a:rPr>
              <a:t>System.Threading.Channels.Channel</a:t>
            </a:r>
          </a:p>
        </p:txBody>
      </p:sp>
      <p:sp>
        <p:nvSpPr>
          <p:cNvPr id="34" name="TextBox 33">
            <a:extLst>
              <a:ext uri="{FF2B5EF4-FFF2-40B4-BE49-F238E27FC236}">
                <a16:creationId xmlns:a16="http://schemas.microsoft.com/office/drawing/2014/main" id="{3B306F80-2BA9-6AB5-B031-D3ADABBFDB16}"/>
              </a:ext>
            </a:extLst>
          </p:cNvPr>
          <p:cNvSpPr txBox="1"/>
          <p:nvPr/>
        </p:nvSpPr>
        <p:spPr>
          <a:xfrm>
            <a:off x="5288526" y="3811043"/>
            <a:ext cx="1786066" cy="307777"/>
          </a:xfrm>
          <a:prstGeom prst="rect">
            <a:avLst/>
          </a:prstGeom>
          <a:noFill/>
        </p:spPr>
        <p:txBody>
          <a:bodyPr wrap="none" rtlCol="0">
            <a:spAutoFit/>
          </a:bodyPr>
          <a:lstStyle/>
          <a:p>
            <a:r>
              <a:rPr lang="en-US" sz="1400" dirty="0">
                <a:latin typeface="Berlin Sans FB Demi" panose="020E0802020502020306" pitchFamily="34" charset="0"/>
              </a:rPr>
              <a:t>TCP (bi-directional)</a:t>
            </a:r>
          </a:p>
        </p:txBody>
      </p:sp>
      <p:sp>
        <p:nvSpPr>
          <p:cNvPr id="35" name="TextBox 34">
            <a:extLst>
              <a:ext uri="{FF2B5EF4-FFF2-40B4-BE49-F238E27FC236}">
                <a16:creationId xmlns:a16="http://schemas.microsoft.com/office/drawing/2014/main" id="{6C141E20-E67D-145F-1C35-7D13B54D9FAB}"/>
              </a:ext>
            </a:extLst>
          </p:cNvPr>
          <p:cNvSpPr txBox="1"/>
          <p:nvPr/>
        </p:nvSpPr>
        <p:spPr>
          <a:xfrm>
            <a:off x="5135153" y="2575788"/>
            <a:ext cx="1931939" cy="307777"/>
          </a:xfrm>
          <a:prstGeom prst="rect">
            <a:avLst/>
          </a:prstGeom>
          <a:noFill/>
        </p:spPr>
        <p:txBody>
          <a:bodyPr wrap="none" rtlCol="0">
            <a:spAutoFit/>
          </a:bodyPr>
          <a:lstStyle/>
          <a:p>
            <a:r>
              <a:rPr lang="en-US" sz="1400" dirty="0">
                <a:latin typeface="Berlin Sans FB Demi" panose="020E0802020502020306" pitchFamily="34" charset="0"/>
              </a:rPr>
              <a:t>Sends message frames</a:t>
            </a:r>
          </a:p>
        </p:txBody>
      </p:sp>
      <p:sp>
        <p:nvSpPr>
          <p:cNvPr id="36" name="TextBox 35">
            <a:extLst>
              <a:ext uri="{FF2B5EF4-FFF2-40B4-BE49-F238E27FC236}">
                <a16:creationId xmlns:a16="http://schemas.microsoft.com/office/drawing/2014/main" id="{3CB8F72F-F6C2-5F46-1E9A-72A3C9E50006}"/>
              </a:ext>
            </a:extLst>
          </p:cNvPr>
          <p:cNvSpPr txBox="1"/>
          <p:nvPr/>
        </p:nvSpPr>
        <p:spPr>
          <a:xfrm>
            <a:off x="5265726" y="4790768"/>
            <a:ext cx="2023426" cy="523220"/>
          </a:xfrm>
          <a:prstGeom prst="rect">
            <a:avLst/>
          </a:prstGeom>
          <a:noFill/>
        </p:spPr>
        <p:txBody>
          <a:bodyPr wrap="square" rtlCol="0">
            <a:spAutoFit/>
          </a:bodyPr>
          <a:lstStyle/>
          <a:p>
            <a:r>
              <a:rPr lang="en-US" sz="1400" dirty="0">
                <a:latin typeface="Berlin Sans FB Demi" panose="020E0802020502020306" pitchFamily="34" charset="0"/>
              </a:rPr>
              <a:t>Sends heartbeats and acknowledgements</a:t>
            </a:r>
          </a:p>
        </p:txBody>
      </p:sp>
      <p:cxnSp>
        <p:nvCxnSpPr>
          <p:cNvPr id="38" name="Straight Arrow Connector 37">
            <a:extLst>
              <a:ext uri="{FF2B5EF4-FFF2-40B4-BE49-F238E27FC236}">
                <a16:creationId xmlns:a16="http://schemas.microsoft.com/office/drawing/2014/main" id="{BA382B43-8A57-F79F-6E75-D6778FD21D0A}"/>
              </a:ext>
            </a:extLst>
          </p:cNvPr>
          <p:cNvCxnSpPr/>
          <p:nvPr/>
        </p:nvCxnSpPr>
        <p:spPr>
          <a:xfrm>
            <a:off x="5288526" y="3081402"/>
            <a:ext cx="1688471"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7529851-B4E6-07E5-23A9-39031BB0834E}"/>
              </a:ext>
            </a:extLst>
          </p:cNvPr>
          <p:cNvCxnSpPr>
            <a:cxnSpLocks/>
          </p:cNvCxnSpPr>
          <p:nvPr/>
        </p:nvCxnSpPr>
        <p:spPr>
          <a:xfrm flipH="1">
            <a:off x="5288526" y="4693085"/>
            <a:ext cx="1688471"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EE521A7B-20CD-9B10-B361-D2781A67D4DC}"/>
              </a:ext>
            </a:extLst>
          </p:cNvPr>
          <p:cNvSpPr txBox="1"/>
          <p:nvPr/>
        </p:nvSpPr>
        <p:spPr>
          <a:xfrm>
            <a:off x="3767659" y="3268534"/>
            <a:ext cx="1086870" cy="307777"/>
          </a:xfrm>
          <a:prstGeom prst="rect">
            <a:avLst/>
          </a:prstGeom>
          <a:noFill/>
        </p:spPr>
        <p:txBody>
          <a:bodyPr wrap="square" rtlCol="0">
            <a:spAutoFit/>
          </a:bodyPr>
          <a:lstStyle/>
          <a:p>
            <a:r>
              <a:rPr lang="en-US" sz="1400" dirty="0">
                <a:latin typeface="Berlin Sans FB Demi" panose="020E0802020502020306" pitchFamily="34" charset="0"/>
              </a:rPr>
              <a:t>TCP socket</a:t>
            </a:r>
          </a:p>
        </p:txBody>
      </p:sp>
      <p:sp>
        <p:nvSpPr>
          <p:cNvPr id="41" name="TextBox 40">
            <a:extLst>
              <a:ext uri="{FF2B5EF4-FFF2-40B4-BE49-F238E27FC236}">
                <a16:creationId xmlns:a16="http://schemas.microsoft.com/office/drawing/2014/main" id="{8F9DF431-A416-1996-3F82-A6BE23EF3128}"/>
              </a:ext>
            </a:extLst>
          </p:cNvPr>
          <p:cNvSpPr txBox="1"/>
          <p:nvPr/>
        </p:nvSpPr>
        <p:spPr>
          <a:xfrm>
            <a:off x="7369388" y="3292604"/>
            <a:ext cx="1086870" cy="307777"/>
          </a:xfrm>
          <a:prstGeom prst="rect">
            <a:avLst/>
          </a:prstGeom>
          <a:noFill/>
        </p:spPr>
        <p:txBody>
          <a:bodyPr wrap="square" rtlCol="0">
            <a:spAutoFit/>
          </a:bodyPr>
          <a:lstStyle/>
          <a:p>
            <a:r>
              <a:rPr lang="en-US" sz="1400" dirty="0">
                <a:latin typeface="Berlin Sans FB Demi" panose="020E0802020502020306" pitchFamily="34" charset="0"/>
              </a:rPr>
              <a:t>TCP socket</a:t>
            </a:r>
          </a:p>
        </p:txBody>
      </p:sp>
      <p:sp>
        <p:nvSpPr>
          <p:cNvPr id="42" name="TextBox 41">
            <a:extLst>
              <a:ext uri="{FF2B5EF4-FFF2-40B4-BE49-F238E27FC236}">
                <a16:creationId xmlns:a16="http://schemas.microsoft.com/office/drawing/2014/main" id="{E552C2B8-4BC6-01BC-1441-11FCA2717215}"/>
              </a:ext>
            </a:extLst>
          </p:cNvPr>
          <p:cNvSpPr txBox="1"/>
          <p:nvPr/>
        </p:nvSpPr>
        <p:spPr>
          <a:xfrm>
            <a:off x="9867894" y="3323381"/>
            <a:ext cx="481222" cy="246221"/>
          </a:xfrm>
          <a:prstGeom prst="rect">
            <a:avLst/>
          </a:prstGeom>
          <a:noFill/>
        </p:spPr>
        <p:txBody>
          <a:bodyPr wrap="none" rtlCol="0">
            <a:spAutoFit/>
          </a:bodyPr>
          <a:lstStyle/>
          <a:p>
            <a:r>
              <a:rPr lang="en-US" sz="1000" dirty="0">
                <a:latin typeface="Berlin Sans FB Demi" panose="020E0802020502020306" pitchFamily="34" charset="0"/>
              </a:rPr>
              <a:t>Read</a:t>
            </a:r>
          </a:p>
        </p:txBody>
      </p:sp>
      <p:sp>
        <p:nvSpPr>
          <p:cNvPr id="43" name="TextBox 42">
            <a:extLst>
              <a:ext uri="{FF2B5EF4-FFF2-40B4-BE49-F238E27FC236}">
                <a16:creationId xmlns:a16="http://schemas.microsoft.com/office/drawing/2014/main" id="{5217F9E5-00B1-F436-9870-55025D66476C}"/>
              </a:ext>
            </a:extLst>
          </p:cNvPr>
          <p:cNvSpPr txBox="1"/>
          <p:nvPr/>
        </p:nvSpPr>
        <p:spPr>
          <a:xfrm>
            <a:off x="9857725" y="4018140"/>
            <a:ext cx="500458" cy="246221"/>
          </a:xfrm>
          <a:prstGeom prst="rect">
            <a:avLst/>
          </a:prstGeom>
          <a:noFill/>
        </p:spPr>
        <p:txBody>
          <a:bodyPr wrap="none" rtlCol="0">
            <a:spAutoFit/>
          </a:bodyPr>
          <a:lstStyle/>
          <a:p>
            <a:r>
              <a:rPr lang="en-US" sz="1000" dirty="0">
                <a:latin typeface="Berlin Sans FB Demi" panose="020E0802020502020306" pitchFamily="34" charset="0"/>
              </a:rPr>
              <a:t>Write</a:t>
            </a:r>
          </a:p>
        </p:txBody>
      </p:sp>
      <p:sp>
        <p:nvSpPr>
          <p:cNvPr id="44" name="Rectangle: Rounded Corners 43">
            <a:extLst>
              <a:ext uri="{FF2B5EF4-FFF2-40B4-BE49-F238E27FC236}">
                <a16:creationId xmlns:a16="http://schemas.microsoft.com/office/drawing/2014/main" id="{84E0AB29-97D3-B6CA-A7AF-17CA2ECD1800}"/>
              </a:ext>
            </a:extLst>
          </p:cNvPr>
          <p:cNvSpPr/>
          <p:nvPr/>
        </p:nvSpPr>
        <p:spPr>
          <a:xfrm>
            <a:off x="524172" y="2807686"/>
            <a:ext cx="2012134" cy="1983082"/>
          </a:xfrm>
          <a:prstGeom prst="roundRect">
            <a:avLst>
              <a:gd name="adj" fmla="val 3934"/>
            </a:avLst>
          </a:prstGeom>
          <a:no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698CF773-F189-A114-B3A1-022E84E391AE}"/>
              </a:ext>
            </a:extLst>
          </p:cNvPr>
          <p:cNvCxnSpPr/>
          <p:nvPr/>
        </p:nvCxnSpPr>
        <p:spPr>
          <a:xfrm>
            <a:off x="2711671" y="3788272"/>
            <a:ext cx="1688471" cy="0"/>
          </a:xfrm>
          <a:prstGeom prst="straightConnector1">
            <a:avLst/>
          </a:prstGeom>
          <a:ln w="19050">
            <a:solidFill>
              <a:schemeClr val="bg1">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E61F6A9B-2DF2-7F34-A618-5E6CED004C96}"/>
              </a:ext>
            </a:extLst>
          </p:cNvPr>
          <p:cNvSpPr txBox="1"/>
          <p:nvPr/>
        </p:nvSpPr>
        <p:spPr>
          <a:xfrm>
            <a:off x="3276189" y="3811043"/>
            <a:ext cx="500458" cy="246221"/>
          </a:xfrm>
          <a:prstGeom prst="rect">
            <a:avLst/>
          </a:prstGeom>
          <a:noFill/>
        </p:spPr>
        <p:txBody>
          <a:bodyPr wrap="none" rtlCol="0">
            <a:spAutoFit/>
          </a:bodyPr>
          <a:lstStyle/>
          <a:p>
            <a:r>
              <a:rPr lang="en-US" sz="1000" dirty="0">
                <a:latin typeface="Berlin Sans FB Demi" panose="020E0802020502020306" pitchFamily="34" charset="0"/>
              </a:rPr>
              <a:t>Write</a:t>
            </a:r>
          </a:p>
        </p:txBody>
      </p:sp>
      <p:sp>
        <p:nvSpPr>
          <p:cNvPr id="47" name="TextBox 46">
            <a:extLst>
              <a:ext uri="{FF2B5EF4-FFF2-40B4-BE49-F238E27FC236}">
                <a16:creationId xmlns:a16="http://schemas.microsoft.com/office/drawing/2014/main" id="{4760C183-0A06-E2A8-54DB-230D0E36CFB1}"/>
              </a:ext>
            </a:extLst>
          </p:cNvPr>
          <p:cNvSpPr txBox="1"/>
          <p:nvPr/>
        </p:nvSpPr>
        <p:spPr>
          <a:xfrm>
            <a:off x="198835" y="364720"/>
            <a:ext cx="10049546" cy="584775"/>
          </a:xfrm>
          <a:prstGeom prst="rect">
            <a:avLst/>
          </a:prstGeom>
          <a:noFill/>
        </p:spPr>
        <p:txBody>
          <a:bodyPr wrap="none" rtlCol="0">
            <a:spAutoFit/>
          </a:bodyPr>
          <a:lstStyle/>
          <a:p>
            <a:r>
              <a:rPr lang="en-US" sz="3200" dirty="0">
                <a:latin typeface="Berlin Sans FB Demi" panose="020E0802020502020306" pitchFamily="34" charset="0"/>
              </a:rPr>
              <a:t>Broker and Consumer Communication in .NET Library</a:t>
            </a:r>
          </a:p>
        </p:txBody>
      </p:sp>
    </p:spTree>
    <p:extLst>
      <p:ext uri="{BB962C8B-B14F-4D97-AF65-F5344CB8AC3E}">
        <p14:creationId xmlns:p14="http://schemas.microsoft.com/office/powerpoint/2010/main" val="815692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A1D8-7453-EF01-0E23-62A3D229B8CB}"/>
              </a:ext>
            </a:extLst>
          </p:cNvPr>
          <p:cNvSpPr>
            <a:spLocks noGrp="1"/>
          </p:cNvSpPr>
          <p:nvPr>
            <p:ph type="title"/>
          </p:nvPr>
        </p:nvSpPr>
        <p:spPr>
          <a:xfrm>
            <a:off x="838199" y="365126"/>
            <a:ext cx="10053181" cy="917220"/>
          </a:xfrm>
        </p:spPr>
        <p:txBody>
          <a:bodyPr>
            <a:normAutofit fontScale="90000"/>
          </a:bodyPr>
          <a:lstStyle/>
          <a:p>
            <a:r>
              <a:rPr lang="en-US" sz="4000" dirty="0">
                <a:latin typeface="Berlin Sans FB Demi" panose="020E0802020502020306" pitchFamily="34" charset="0"/>
              </a:rPr>
              <a:t>Goal 1: Identify the problems that RabbitMQ solves and how it solves them</a:t>
            </a:r>
          </a:p>
        </p:txBody>
      </p:sp>
      <p:sp>
        <p:nvSpPr>
          <p:cNvPr id="8" name="TextBox 7">
            <a:extLst>
              <a:ext uri="{FF2B5EF4-FFF2-40B4-BE49-F238E27FC236}">
                <a16:creationId xmlns:a16="http://schemas.microsoft.com/office/drawing/2014/main" id="{3694D9EF-63D6-1BF4-1EF2-53CF87F81379}"/>
              </a:ext>
            </a:extLst>
          </p:cNvPr>
          <p:cNvSpPr txBox="1"/>
          <p:nvPr/>
        </p:nvSpPr>
        <p:spPr>
          <a:xfrm>
            <a:off x="1351766" y="2767280"/>
            <a:ext cx="9665396" cy="1323439"/>
          </a:xfrm>
          <a:prstGeom prst="rect">
            <a:avLst/>
          </a:prstGeom>
          <a:noFill/>
        </p:spPr>
        <p:txBody>
          <a:bodyPr wrap="square" rtlCol="0">
            <a:spAutoFit/>
          </a:bodyPr>
          <a:lstStyle/>
          <a:p>
            <a:pPr algn="l"/>
            <a:r>
              <a:rPr lang="en-US" sz="2000" dirty="0">
                <a:latin typeface="Berlin Sans FB Demi" panose="020E0802020502020306" pitchFamily="34" charset="0"/>
              </a:rPr>
              <a:t>RabbitMQ solves the problems of decoupling, asynchronicity, horizontal scaling of workers and can serve as a fault tolerant system. RabbitMQ solves these problems by serving as an intermediary that decouples applications and allows consumers to have full control over the number of processors, processing speed and error handling</a:t>
            </a:r>
            <a:endParaRPr lang="en-US" sz="2000" b="0" i="0" dirty="0">
              <a:effectLst/>
              <a:latin typeface="Berlin Sans FB Demi" panose="020E0802020502020306" pitchFamily="34" charset="0"/>
            </a:endParaRPr>
          </a:p>
        </p:txBody>
      </p:sp>
    </p:spTree>
    <p:extLst>
      <p:ext uri="{BB962C8B-B14F-4D97-AF65-F5344CB8AC3E}">
        <p14:creationId xmlns:p14="http://schemas.microsoft.com/office/powerpoint/2010/main" val="1016237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A1D8-7453-EF01-0E23-62A3D229B8CB}"/>
              </a:ext>
            </a:extLst>
          </p:cNvPr>
          <p:cNvSpPr>
            <a:spLocks noGrp="1"/>
          </p:cNvSpPr>
          <p:nvPr>
            <p:ph type="title"/>
          </p:nvPr>
        </p:nvSpPr>
        <p:spPr>
          <a:xfrm>
            <a:off x="838199" y="365126"/>
            <a:ext cx="10053181" cy="917220"/>
          </a:xfrm>
        </p:spPr>
        <p:txBody>
          <a:bodyPr>
            <a:normAutofit fontScale="90000"/>
          </a:bodyPr>
          <a:lstStyle/>
          <a:p>
            <a:r>
              <a:rPr lang="en-US" sz="4000" dirty="0">
                <a:latin typeface="Berlin Sans FB Demi" panose="020E0802020502020306" pitchFamily="34" charset="0"/>
              </a:rPr>
              <a:t>Goal 2: Explore the fundamental concepts and key components</a:t>
            </a:r>
          </a:p>
        </p:txBody>
      </p:sp>
      <p:sp>
        <p:nvSpPr>
          <p:cNvPr id="8" name="TextBox 7">
            <a:extLst>
              <a:ext uri="{FF2B5EF4-FFF2-40B4-BE49-F238E27FC236}">
                <a16:creationId xmlns:a16="http://schemas.microsoft.com/office/drawing/2014/main" id="{3694D9EF-63D6-1BF4-1EF2-53CF87F81379}"/>
              </a:ext>
            </a:extLst>
          </p:cNvPr>
          <p:cNvSpPr txBox="1"/>
          <p:nvPr/>
        </p:nvSpPr>
        <p:spPr>
          <a:xfrm>
            <a:off x="2777124" y="3010918"/>
            <a:ext cx="2120553" cy="2246769"/>
          </a:xfrm>
          <a:prstGeom prst="rect">
            <a:avLst/>
          </a:prstGeom>
          <a:noFill/>
        </p:spPr>
        <p:txBody>
          <a:bodyPr wrap="square" rtlCol="0">
            <a:spAutoFit/>
          </a:bodyPr>
          <a:lstStyle/>
          <a:p>
            <a:pPr algn="l"/>
            <a:r>
              <a:rPr lang="en-US" sz="2000" b="0" i="0" dirty="0">
                <a:effectLst/>
                <a:latin typeface="Berlin Sans FB Demi" panose="020E0802020502020306" pitchFamily="34" charset="0"/>
              </a:rPr>
              <a:t>Producers</a:t>
            </a:r>
          </a:p>
          <a:p>
            <a:pPr algn="l"/>
            <a:r>
              <a:rPr lang="en-US" sz="2000" dirty="0">
                <a:latin typeface="Berlin Sans FB Demi" panose="020E0802020502020306" pitchFamily="34" charset="0"/>
              </a:rPr>
              <a:t>Consumers</a:t>
            </a:r>
          </a:p>
          <a:p>
            <a:pPr algn="l"/>
            <a:r>
              <a:rPr lang="en-US" sz="2000" b="0" i="0" dirty="0">
                <a:effectLst/>
                <a:latin typeface="Berlin Sans FB Demi" panose="020E0802020502020306" pitchFamily="34" charset="0"/>
              </a:rPr>
              <a:t>Messages</a:t>
            </a:r>
          </a:p>
          <a:p>
            <a:pPr algn="l"/>
            <a:r>
              <a:rPr lang="en-US" sz="2000" b="0" i="0" dirty="0">
                <a:effectLst/>
                <a:latin typeface="Berlin Sans FB Demi" panose="020E0802020502020306" pitchFamily="34" charset="0"/>
              </a:rPr>
              <a:t>Exchanges</a:t>
            </a:r>
          </a:p>
          <a:p>
            <a:pPr algn="l"/>
            <a:r>
              <a:rPr lang="en-US" sz="2000" dirty="0">
                <a:latin typeface="Berlin Sans FB Demi" panose="020E0802020502020306" pitchFamily="34" charset="0"/>
              </a:rPr>
              <a:t>Queues</a:t>
            </a:r>
          </a:p>
          <a:p>
            <a:pPr algn="l"/>
            <a:r>
              <a:rPr lang="en-US" sz="2000" b="0" i="0" dirty="0">
                <a:effectLst/>
                <a:latin typeface="Berlin Sans FB Demi" panose="020E0802020502020306" pitchFamily="34" charset="0"/>
              </a:rPr>
              <a:t>Routing Keys</a:t>
            </a:r>
          </a:p>
          <a:p>
            <a:pPr algn="l"/>
            <a:r>
              <a:rPr lang="en-US" sz="2000" dirty="0">
                <a:latin typeface="Berlin Sans FB Demi" panose="020E0802020502020306" pitchFamily="34" charset="0"/>
              </a:rPr>
              <a:t>Bindings</a:t>
            </a:r>
          </a:p>
        </p:txBody>
      </p:sp>
      <p:sp>
        <p:nvSpPr>
          <p:cNvPr id="4" name="TextBox 3">
            <a:extLst>
              <a:ext uri="{FF2B5EF4-FFF2-40B4-BE49-F238E27FC236}">
                <a16:creationId xmlns:a16="http://schemas.microsoft.com/office/drawing/2014/main" id="{780C2C84-2CF7-30B5-412F-5B35EAA1865E}"/>
              </a:ext>
            </a:extLst>
          </p:cNvPr>
          <p:cNvSpPr txBox="1"/>
          <p:nvPr/>
        </p:nvSpPr>
        <p:spPr>
          <a:xfrm>
            <a:off x="887782" y="1772525"/>
            <a:ext cx="6097044" cy="400110"/>
          </a:xfrm>
          <a:prstGeom prst="rect">
            <a:avLst/>
          </a:prstGeom>
          <a:noFill/>
        </p:spPr>
        <p:txBody>
          <a:bodyPr wrap="square">
            <a:spAutoFit/>
          </a:bodyPr>
          <a:lstStyle/>
          <a:p>
            <a:pPr algn="l"/>
            <a:r>
              <a:rPr lang="en-US" sz="2000" dirty="0">
                <a:latin typeface="Berlin Sans FB Demi" panose="020E0802020502020306" pitchFamily="34" charset="0"/>
              </a:rPr>
              <a:t>We learned about the following fundamentals:</a:t>
            </a:r>
          </a:p>
        </p:txBody>
      </p:sp>
      <p:sp>
        <p:nvSpPr>
          <p:cNvPr id="5" name="TextBox 4">
            <a:extLst>
              <a:ext uri="{FF2B5EF4-FFF2-40B4-BE49-F238E27FC236}">
                <a16:creationId xmlns:a16="http://schemas.microsoft.com/office/drawing/2014/main" id="{ABE211D1-8DF5-1125-0C2D-A4F0D356FBC1}"/>
              </a:ext>
            </a:extLst>
          </p:cNvPr>
          <p:cNvSpPr txBox="1"/>
          <p:nvPr/>
        </p:nvSpPr>
        <p:spPr>
          <a:xfrm>
            <a:off x="6525017" y="3010918"/>
            <a:ext cx="3120026" cy="1938992"/>
          </a:xfrm>
          <a:prstGeom prst="rect">
            <a:avLst/>
          </a:prstGeom>
          <a:noFill/>
        </p:spPr>
        <p:txBody>
          <a:bodyPr wrap="square" rtlCol="0">
            <a:spAutoFit/>
          </a:bodyPr>
          <a:lstStyle/>
          <a:p>
            <a:pPr algn="l"/>
            <a:r>
              <a:rPr lang="en-US" sz="2000" b="0" i="0" dirty="0">
                <a:effectLst/>
                <a:latin typeface="Berlin Sans FB Demi" panose="020E0802020502020306" pitchFamily="34" charset="0"/>
              </a:rPr>
              <a:t>Virtual Hosts</a:t>
            </a:r>
          </a:p>
          <a:p>
            <a:pPr algn="l"/>
            <a:r>
              <a:rPr lang="en-US" sz="2000" dirty="0">
                <a:latin typeface="Berlin Sans FB Demi" panose="020E0802020502020306" pitchFamily="34" charset="0"/>
              </a:rPr>
              <a:t>Connections</a:t>
            </a:r>
          </a:p>
          <a:p>
            <a:pPr algn="l"/>
            <a:r>
              <a:rPr lang="en-US" sz="2000" b="0" i="0" dirty="0">
                <a:effectLst/>
                <a:latin typeface="Berlin Sans FB Demi" panose="020E0802020502020306" pitchFamily="34" charset="0"/>
              </a:rPr>
              <a:t>Channels</a:t>
            </a:r>
          </a:p>
          <a:p>
            <a:pPr algn="l"/>
            <a:r>
              <a:rPr lang="en-US" sz="2000" b="0" i="0" dirty="0">
                <a:effectLst/>
                <a:latin typeface="Berlin Sans FB Demi" panose="020E0802020502020306" pitchFamily="34" charset="0"/>
              </a:rPr>
              <a:t>Acknowledgements</a:t>
            </a:r>
          </a:p>
          <a:p>
            <a:pPr algn="l"/>
            <a:r>
              <a:rPr lang="en-US" sz="2000" dirty="0">
                <a:latin typeface="Berlin Sans FB Demi" panose="020E0802020502020306" pitchFamily="34" charset="0"/>
              </a:rPr>
              <a:t>Quality of Service (QoS)</a:t>
            </a:r>
            <a:endParaRPr lang="en-US" sz="2000" b="0" i="0" dirty="0">
              <a:effectLst/>
              <a:latin typeface="Berlin Sans FB Demi" panose="020E0802020502020306" pitchFamily="34" charset="0"/>
            </a:endParaRPr>
          </a:p>
          <a:p>
            <a:pPr algn="l"/>
            <a:endParaRPr lang="en-US" sz="2000" b="0" i="0" dirty="0">
              <a:effectLst/>
              <a:latin typeface="Berlin Sans FB Demi" panose="020E0802020502020306" pitchFamily="34" charset="0"/>
            </a:endParaRPr>
          </a:p>
        </p:txBody>
      </p:sp>
    </p:spTree>
    <p:extLst>
      <p:ext uri="{BB962C8B-B14F-4D97-AF65-F5344CB8AC3E}">
        <p14:creationId xmlns:p14="http://schemas.microsoft.com/office/powerpoint/2010/main" val="4264147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A1D8-7453-EF01-0E23-62A3D229B8CB}"/>
              </a:ext>
            </a:extLst>
          </p:cNvPr>
          <p:cNvSpPr>
            <a:spLocks noGrp="1"/>
          </p:cNvSpPr>
          <p:nvPr>
            <p:ph type="title"/>
          </p:nvPr>
        </p:nvSpPr>
        <p:spPr>
          <a:xfrm>
            <a:off x="838199" y="365126"/>
            <a:ext cx="10053181" cy="917220"/>
          </a:xfrm>
        </p:spPr>
        <p:txBody>
          <a:bodyPr>
            <a:normAutofit fontScale="90000"/>
          </a:bodyPr>
          <a:lstStyle/>
          <a:p>
            <a:r>
              <a:rPr lang="en-US" sz="4000" dirty="0">
                <a:latin typeface="Berlin Sans FB Demi" panose="020E0802020502020306" pitchFamily="34" charset="0"/>
              </a:rPr>
              <a:t>Goal 3: Understand how messages flow from producer to consumer</a:t>
            </a:r>
          </a:p>
        </p:txBody>
      </p:sp>
      <p:sp>
        <p:nvSpPr>
          <p:cNvPr id="4" name="TextBox 3">
            <a:extLst>
              <a:ext uri="{FF2B5EF4-FFF2-40B4-BE49-F238E27FC236}">
                <a16:creationId xmlns:a16="http://schemas.microsoft.com/office/drawing/2014/main" id="{780C2C84-2CF7-30B5-412F-5B35EAA1865E}"/>
              </a:ext>
            </a:extLst>
          </p:cNvPr>
          <p:cNvSpPr txBox="1"/>
          <p:nvPr/>
        </p:nvSpPr>
        <p:spPr>
          <a:xfrm>
            <a:off x="838199" y="1753736"/>
            <a:ext cx="10053181" cy="3170099"/>
          </a:xfrm>
          <a:prstGeom prst="rect">
            <a:avLst/>
          </a:prstGeom>
          <a:noFill/>
        </p:spPr>
        <p:txBody>
          <a:bodyPr wrap="square">
            <a:spAutoFit/>
          </a:bodyPr>
          <a:lstStyle/>
          <a:p>
            <a:pPr algn="l"/>
            <a:r>
              <a:rPr lang="en-US" sz="2000" dirty="0">
                <a:latin typeface="Berlin Sans FB Demi" panose="020E0802020502020306" pitchFamily="34" charset="0"/>
              </a:rPr>
              <a:t>We saw that messages are published to exchanges which are components that route messages to one or more queues based on the message routing key and the queue binding key. We learned that each there are 4 types of exchanges that provide different routing rules to facilitate the delivery of messages to queues, which are essentially buffers on the RabbitMQ broker. Once a queue gets a message, one or more consumers handle the message and acknowledge the success or failure of processing by using acknowledgements. Finally, we saw that RabbitMQ has the concept of connections and channels which represent TCP connections and virtual connections within a connection, respectively. Messages are tied to channels when published or consumed and have a corresponding delivery tag for each channel they flow through.</a:t>
            </a:r>
          </a:p>
        </p:txBody>
      </p:sp>
    </p:spTree>
    <p:extLst>
      <p:ext uri="{BB962C8B-B14F-4D97-AF65-F5344CB8AC3E}">
        <p14:creationId xmlns:p14="http://schemas.microsoft.com/office/powerpoint/2010/main" val="213437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A1D8-7453-EF01-0E23-62A3D229B8CB}"/>
              </a:ext>
            </a:extLst>
          </p:cNvPr>
          <p:cNvSpPr>
            <a:spLocks noGrp="1"/>
          </p:cNvSpPr>
          <p:nvPr>
            <p:ph type="title"/>
          </p:nvPr>
        </p:nvSpPr>
        <p:spPr>
          <a:xfrm>
            <a:off x="838199" y="365126"/>
            <a:ext cx="10053181" cy="917220"/>
          </a:xfrm>
        </p:spPr>
        <p:txBody>
          <a:bodyPr>
            <a:normAutofit fontScale="90000"/>
          </a:bodyPr>
          <a:lstStyle/>
          <a:p>
            <a:r>
              <a:rPr lang="en-US" sz="4000" dirty="0">
                <a:latin typeface="Berlin Sans FB Demi" panose="020E0802020502020306" pitchFamily="34" charset="0"/>
              </a:rPr>
              <a:t>Goal 4: Learn how RabbitMQ is used in .NET</a:t>
            </a:r>
          </a:p>
        </p:txBody>
      </p:sp>
      <p:sp>
        <p:nvSpPr>
          <p:cNvPr id="4" name="TextBox 3">
            <a:extLst>
              <a:ext uri="{FF2B5EF4-FFF2-40B4-BE49-F238E27FC236}">
                <a16:creationId xmlns:a16="http://schemas.microsoft.com/office/drawing/2014/main" id="{780C2C84-2CF7-30B5-412F-5B35EAA1865E}"/>
              </a:ext>
            </a:extLst>
          </p:cNvPr>
          <p:cNvSpPr txBox="1"/>
          <p:nvPr/>
        </p:nvSpPr>
        <p:spPr>
          <a:xfrm>
            <a:off x="838199" y="1753736"/>
            <a:ext cx="10053181" cy="2554545"/>
          </a:xfrm>
          <a:prstGeom prst="rect">
            <a:avLst/>
          </a:prstGeom>
          <a:noFill/>
        </p:spPr>
        <p:txBody>
          <a:bodyPr wrap="square">
            <a:spAutoFit/>
          </a:bodyPr>
          <a:lstStyle/>
          <a:p>
            <a:pPr algn="l"/>
            <a:r>
              <a:rPr lang="en-US" sz="2000" dirty="0">
                <a:latin typeface="Berlin Sans FB Demi" panose="020E0802020502020306" pitchFamily="34" charset="0"/>
              </a:rPr>
              <a:t>We first understood the architecture in the .NET RabbitMQ library. We learned that the C# library uses System.Net.Sockets for reading and writing data to RabbitMQ and that it utilizes a single read loop and a single write loop controlled by System.Threading.Channels. We then saw how to use the .NET RabbitMQ library which gives users full control but on the other hand requires a good understanding of RabbitMQ. Because of this, we tried using the popular .NET library called EasyNetQ, which simplifies the things and makes producing and consuming messages very easy by providing an object-oriented approach to messaging.</a:t>
            </a:r>
          </a:p>
        </p:txBody>
      </p:sp>
    </p:spTree>
    <p:extLst>
      <p:ext uri="{BB962C8B-B14F-4D97-AF65-F5344CB8AC3E}">
        <p14:creationId xmlns:p14="http://schemas.microsoft.com/office/powerpoint/2010/main" val="308228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941-4652-40C3-56A7-D17AAAD086AA}"/>
              </a:ext>
            </a:extLst>
          </p:cNvPr>
          <p:cNvSpPr>
            <a:spLocks noGrp="1"/>
          </p:cNvSpPr>
          <p:nvPr>
            <p:ph type="title"/>
          </p:nvPr>
        </p:nvSpPr>
        <p:spPr>
          <a:xfrm>
            <a:off x="838200" y="365125"/>
            <a:ext cx="4153422" cy="674535"/>
          </a:xfrm>
        </p:spPr>
        <p:txBody>
          <a:bodyPr>
            <a:normAutofit/>
          </a:bodyPr>
          <a:lstStyle/>
          <a:p>
            <a:r>
              <a:rPr lang="en-US" sz="3600" dirty="0">
                <a:latin typeface="Berlin Sans FB Demi" panose="020E0802020502020306" pitchFamily="34" charset="0"/>
              </a:rPr>
              <a:t>What is RabbitMQ?</a:t>
            </a:r>
          </a:p>
        </p:txBody>
      </p:sp>
      <p:grpSp>
        <p:nvGrpSpPr>
          <p:cNvPr id="17" name="Group 16">
            <a:extLst>
              <a:ext uri="{FF2B5EF4-FFF2-40B4-BE49-F238E27FC236}">
                <a16:creationId xmlns:a16="http://schemas.microsoft.com/office/drawing/2014/main" id="{F67E8D32-2FBD-4300-FDB5-64D59A49609A}"/>
              </a:ext>
            </a:extLst>
          </p:cNvPr>
          <p:cNvGrpSpPr/>
          <p:nvPr/>
        </p:nvGrpSpPr>
        <p:grpSpPr>
          <a:xfrm>
            <a:off x="838200" y="1735845"/>
            <a:ext cx="10879899" cy="830997"/>
            <a:chOff x="838200" y="1735845"/>
            <a:chExt cx="10879899" cy="830997"/>
          </a:xfrm>
        </p:grpSpPr>
        <p:pic>
          <p:nvPicPr>
            <p:cNvPr id="5" name="Picture 4">
              <a:extLst>
                <a:ext uri="{FF2B5EF4-FFF2-40B4-BE49-F238E27FC236}">
                  <a16:creationId xmlns:a16="http://schemas.microsoft.com/office/drawing/2014/main" id="{430C219E-F71F-645D-B275-189EF8845037}"/>
                </a:ext>
              </a:extLst>
            </p:cNvPr>
            <p:cNvPicPr>
              <a:picLocks noChangeAspect="1"/>
            </p:cNvPicPr>
            <p:nvPr/>
          </p:nvPicPr>
          <p:blipFill>
            <a:blip r:embed="rId2"/>
            <a:stretch>
              <a:fillRect/>
            </a:stretch>
          </p:blipFill>
          <p:spPr>
            <a:xfrm>
              <a:off x="838200" y="1823579"/>
              <a:ext cx="655529" cy="655529"/>
            </a:xfrm>
            <a:prstGeom prst="rect">
              <a:avLst/>
            </a:prstGeom>
          </p:spPr>
        </p:pic>
        <p:sp>
          <p:nvSpPr>
            <p:cNvPr id="6" name="TextBox 5">
              <a:extLst>
                <a:ext uri="{FF2B5EF4-FFF2-40B4-BE49-F238E27FC236}">
                  <a16:creationId xmlns:a16="http://schemas.microsoft.com/office/drawing/2014/main" id="{C0FA21B4-23EB-56B8-5F12-7A700E4A83D5}"/>
                </a:ext>
              </a:extLst>
            </p:cNvPr>
            <p:cNvSpPr txBox="1"/>
            <p:nvPr/>
          </p:nvSpPr>
          <p:spPr>
            <a:xfrm>
              <a:off x="1839760" y="1735845"/>
              <a:ext cx="9878339" cy="830997"/>
            </a:xfrm>
            <a:prstGeom prst="rect">
              <a:avLst/>
            </a:prstGeom>
            <a:noFill/>
          </p:spPr>
          <p:txBody>
            <a:bodyPr wrap="square">
              <a:spAutoFit/>
            </a:bodyPr>
            <a:lstStyle/>
            <a:p>
              <a:pPr algn="l"/>
              <a:r>
                <a:rPr lang="en-US" sz="2400" b="1" i="0" dirty="0">
                  <a:effectLst/>
                  <a:latin typeface="Berlin Sans FB Demi" panose="020E0802020502020306" pitchFamily="34" charset="0"/>
                </a:rPr>
                <a:t>Open-source messaging system that enables applications to communicate with each other by sending and receiving messages</a:t>
              </a:r>
              <a:endParaRPr lang="en-US" sz="2000" b="0" i="0" dirty="0">
                <a:effectLst/>
                <a:latin typeface="Berlin Sans FB Demi" panose="020E0802020502020306" pitchFamily="34" charset="0"/>
              </a:endParaRPr>
            </a:p>
          </p:txBody>
        </p:sp>
      </p:grpSp>
      <p:sp>
        <p:nvSpPr>
          <p:cNvPr id="12" name="TextBox 11">
            <a:extLst>
              <a:ext uri="{FF2B5EF4-FFF2-40B4-BE49-F238E27FC236}">
                <a16:creationId xmlns:a16="http://schemas.microsoft.com/office/drawing/2014/main" id="{D6973D76-D1EA-52AC-E30A-FB5844D69E6D}"/>
              </a:ext>
            </a:extLst>
          </p:cNvPr>
          <p:cNvSpPr txBox="1"/>
          <p:nvPr/>
        </p:nvSpPr>
        <p:spPr>
          <a:xfrm>
            <a:off x="2371726" y="6123543"/>
            <a:ext cx="7448549" cy="369332"/>
          </a:xfrm>
          <a:prstGeom prst="rect">
            <a:avLst/>
          </a:prstGeom>
          <a:noFill/>
        </p:spPr>
        <p:txBody>
          <a:bodyPr wrap="square">
            <a:spAutoFit/>
          </a:bodyPr>
          <a:lstStyle/>
          <a:p>
            <a:r>
              <a:rPr lang="en-US" dirty="0"/>
              <a:t>Great documentation on protocols: </a:t>
            </a:r>
            <a:r>
              <a:rPr lang="en-US" dirty="0">
                <a:hlinkClick r:id="rId3"/>
              </a:rPr>
              <a:t>https://www.rabbitmq.com/protocol.html</a:t>
            </a:r>
            <a:endParaRPr lang="en-US" dirty="0"/>
          </a:p>
        </p:txBody>
      </p:sp>
      <p:grpSp>
        <p:nvGrpSpPr>
          <p:cNvPr id="18" name="Group 17">
            <a:extLst>
              <a:ext uri="{FF2B5EF4-FFF2-40B4-BE49-F238E27FC236}">
                <a16:creationId xmlns:a16="http://schemas.microsoft.com/office/drawing/2014/main" id="{860B6033-923C-A01A-2852-70EF68013E94}"/>
              </a:ext>
            </a:extLst>
          </p:cNvPr>
          <p:cNvGrpSpPr/>
          <p:nvPr/>
        </p:nvGrpSpPr>
        <p:grpSpPr>
          <a:xfrm>
            <a:off x="838200" y="2902899"/>
            <a:ext cx="10879898" cy="1200329"/>
            <a:chOff x="838200" y="3030015"/>
            <a:chExt cx="10879898" cy="1200329"/>
          </a:xfrm>
        </p:grpSpPr>
        <p:sp>
          <p:nvSpPr>
            <p:cNvPr id="7" name="TextBox 6">
              <a:extLst>
                <a:ext uri="{FF2B5EF4-FFF2-40B4-BE49-F238E27FC236}">
                  <a16:creationId xmlns:a16="http://schemas.microsoft.com/office/drawing/2014/main" id="{A9A87204-EBBB-29AC-C567-8FFE87712880}"/>
                </a:ext>
              </a:extLst>
            </p:cNvPr>
            <p:cNvSpPr txBox="1"/>
            <p:nvPr/>
          </p:nvSpPr>
          <p:spPr>
            <a:xfrm>
              <a:off x="1839759" y="3030015"/>
              <a:ext cx="9878339" cy="1200329"/>
            </a:xfrm>
            <a:prstGeom prst="rect">
              <a:avLst/>
            </a:prstGeom>
            <a:noFill/>
          </p:spPr>
          <p:txBody>
            <a:bodyPr wrap="square">
              <a:spAutoFit/>
            </a:bodyPr>
            <a:lstStyle/>
            <a:p>
              <a:pPr algn="l"/>
              <a:r>
                <a:rPr lang="en-US" sz="2400" b="1" dirty="0">
                  <a:latin typeface="Berlin Sans FB Demi" panose="020E0802020502020306" pitchFamily="34" charset="0"/>
                </a:rPr>
                <a:t>Server-based application that i</a:t>
              </a:r>
              <a:r>
                <a:rPr lang="en-US" sz="2400" b="1" i="0" dirty="0">
                  <a:effectLst/>
                  <a:latin typeface="Berlin Sans FB Demi" panose="020E0802020502020306" pitchFamily="34" charset="0"/>
                </a:rPr>
                <a:t>mplements the Advanced Message Queueing Protocol (AMQP) along with other messaging-based protocols such as MQTT and STOMP</a:t>
              </a:r>
              <a:endParaRPr lang="en-US" sz="2000" b="0" i="0" dirty="0">
                <a:effectLst/>
                <a:latin typeface="Berlin Sans FB Demi" panose="020E0802020502020306" pitchFamily="34" charset="0"/>
              </a:endParaRPr>
            </a:p>
          </p:txBody>
        </p:sp>
        <p:pic>
          <p:nvPicPr>
            <p:cNvPr id="14" name="Picture 13">
              <a:extLst>
                <a:ext uri="{FF2B5EF4-FFF2-40B4-BE49-F238E27FC236}">
                  <a16:creationId xmlns:a16="http://schemas.microsoft.com/office/drawing/2014/main" id="{6C737F34-9776-3D17-60C3-64A6C3076EA3}"/>
                </a:ext>
              </a:extLst>
            </p:cNvPr>
            <p:cNvPicPr>
              <a:picLocks noChangeAspect="1"/>
            </p:cNvPicPr>
            <p:nvPr/>
          </p:nvPicPr>
          <p:blipFill>
            <a:blip r:embed="rId4"/>
            <a:stretch>
              <a:fillRect/>
            </a:stretch>
          </p:blipFill>
          <p:spPr>
            <a:xfrm>
              <a:off x="838200" y="3117749"/>
              <a:ext cx="655529" cy="655529"/>
            </a:xfrm>
            <a:prstGeom prst="rect">
              <a:avLst/>
            </a:prstGeom>
          </p:spPr>
        </p:pic>
      </p:grpSp>
      <p:grpSp>
        <p:nvGrpSpPr>
          <p:cNvPr id="19" name="Group 18">
            <a:extLst>
              <a:ext uri="{FF2B5EF4-FFF2-40B4-BE49-F238E27FC236}">
                <a16:creationId xmlns:a16="http://schemas.microsoft.com/office/drawing/2014/main" id="{75577F65-CF69-F5D2-BF74-DC1E0841B916}"/>
              </a:ext>
            </a:extLst>
          </p:cNvPr>
          <p:cNvGrpSpPr/>
          <p:nvPr/>
        </p:nvGrpSpPr>
        <p:grpSpPr>
          <a:xfrm>
            <a:off x="838200" y="4439285"/>
            <a:ext cx="10879899" cy="830997"/>
            <a:chOff x="838200" y="4439285"/>
            <a:chExt cx="10879899" cy="830997"/>
          </a:xfrm>
        </p:grpSpPr>
        <p:sp>
          <p:nvSpPr>
            <p:cNvPr id="8" name="TextBox 7">
              <a:extLst>
                <a:ext uri="{FF2B5EF4-FFF2-40B4-BE49-F238E27FC236}">
                  <a16:creationId xmlns:a16="http://schemas.microsoft.com/office/drawing/2014/main" id="{E30A55CF-BB53-B873-9267-5FF34B5A4BAD}"/>
                </a:ext>
              </a:extLst>
            </p:cNvPr>
            <p:cNvSpPr txBox="1"/>
            <p:nvPr/>
          </p:nvSpPr>
          <p:spPr>
            <a:xfrm>
              <a:off x="1839760" y="4439285"/>
              <a:ext cx="9878339" cy="830997"/>
            </a:xfrm>
            <a:prstGeom prst="rect">
              <a:avLst/>
            </a:prstGeom>
            <a:noFill/>
          </p:spPr>
          <p:txBody>
            <a:bodyPr wrap="square">
              <a:spAutoFit/>
            </a:bodyPr>
            <a:lstStyle/>
            <a:p>
              <a:r>
                <a:rPr lang="en-US" sz="2400" b="0" i="0" dirty="0">
                  <a:effectLst/>
                  <a:latin typeface="Berlin Sans FB Demi" panose="020E0802020502020306" pitchFamily="34" charset="0"/>
                </a:rPr>
                <a:t>Widely used in systems that require decoupling, fault tolerance and scalability.</a:t>
              </a:r>
            </a:p>
          </p:txBody>
        </p:sp>
        <p:pic>
          <p:nvPicPr>
            <p:cNvPr id="16" name="Picture 15">
              <a:extLst>
                <a:ext uri="{FF2B5EF4-FFF2-40B4-BE49-F238E27FC236}">
                  <a16:creationId xmlns:a16="http://schemas.microsoft.com/office/drawing/2014/main" id="{09993A6B-3604-A570-5602-F69FE80B30B0}"/>
                </a:ext>
              </a:extLst>
            </p:cNvPr>
            <p:cNvPicPr>
              <a:picLocks noChangeAspect="1"/>
            </p:cNvPicPr>
            <p:nvPr/>
          </p:nvPicPr>
          <p:blipFill>
            <a:blip r:embed="rId5"/>
            <a:stretch>
              <a:fillRect/>
            </a:stretch>
          </p:blipFill>
          <p:spPr>
            <a:xfrm>
              <a:off x="838200" y="4527019"/>
              <a:ext cx="655529" cy="655529"/>
            </a:xfrm>
            <a:prstGeom prst="rect">
              <a:avLst/>
            </a:prstGeom>
          </p:spPr>
        </p:pic>
      </p:grpSp>
    </p:spTree>
    <p:extLst>
      <p:ext uri="{BB962C8B-B14F-4D97-AF65-F5344CB8AC3E}">
        <p14:creationId xmlns:p14="http://schemas.microsoft.com/office/powerpoint/2010/main" val="188737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941-4652-40C3-56A7-D17AAAD086AA}"/>
              </a:ext>
            </a:extLst>
          </p:cNvPr>
          <p:cNvSpPr>
            <a:spLocks noGrp="1"/>
          </p:cNvSpPr>
          <p:nvPr>
            <p:ph type="title"/>
          </p:nvPr>
        </p:nvSpPr>
        <p:spPr>
          <a:xfrm>
            <a:off x="838199" y="365125"/>
            <a:ext cx="5618967" cy="674535"/>
          </a:xfrm>
        </p:spPr>
        <p:txBody>
          <a:bodyPr>
            <a:normAutofit fontScale="90000"/>
          </a:bodyPr>
          <a:lstStyle/>
          <a:p>
            <a:r>
              <a:rPr lang="en-US" sz="3600" dirty="0">
                <a:latin typeface="Berlin Sans FB Demi" panose="020E0802020502020306" pitchFamily="34" charset="0"/>
              </a:rPr>
              <a:t>What Problems Does it Solve?</a:t>
            </a:r>
          </a:p>
        </p:txBody>
      </p:sp>
      <p:grpSp>
        <p:nvGrpSpPr>
          <p:cNvPr id="25" name="Group 24">
            <a:extLst>
              <a:ext uri="{FF2B5EF4-FFF2-40B4-BE49-F238E27FC236}">
                <a16:creationId xmlns:a16="http://schemas.microsoft.com/office/drawing/2014/main" id="{F2427D18-F092-EBD6-E4CC-E9B471338B27}"/>
              </a:ext>
            </a:extLst>
          </p:cNvPr>
          <p:cNvGrpSpPr/>
          <p:nvPr/>
        </p:nvGrpSpPr>
        <p:grpSpPr>
          <a:xfrm>
            <a:off x="838199" y="1477432"/>
            <a:ext cx="10278650" cy="1077218"/>
            <a:chOff x="838199" y="1534891"/>
            <a:chExt cx="10278650" cy="1077218"/>
          </a:xfrm>
        </p:grpSpPr>
        <p:pic>
          <p:nvPicPr>
            <p:cNvPr id="4" name="Picture 3">
              <a:extLst>
                <a:ext uri="{FF2B5EF4-FFF2-40B4-BE49-F238E27FC236}">
                  <a16:creationId xmlns:a16="http://schemas.microsoft.com/office/drawing/2014/main" id="{9B7FB925-9E1D-9DE3-8EDF-AE70C773B52E}"/>
                </a:ext>
              </a:extLst>
            </p:cNvPr>
            <p:cNvPicPr>
              <a:picLocks noChangeAspect="1"/>
            </p:cNvPicPr>
            <p:nvPr/>
          </p:nvPicPr>
          <p:blipFill>
            <a:blip r:embed="rId2"/>
            <a:stretch>
              <a:fillRect/>
            </a:stretch>
          </p:blipFill>
          <p:spPr>
            <a:xfrm>
              <a:off x="838199" y="1764525"/>
              <a:ext cx="617951" cy="617951"/>
            </a:xfrm>
            <a:prstGeom prst="rect">
              <a:avLst/>
            </a:prstGeom>
          </p:spPr>
        </p:pic>
        <p:sp>
          <p:nvSpPr>
            <p:cNvPr id="9" name="TextBox 8">
              <a:extLst>
                <a:ext uri="{FF2B5EF4-FFF2-40B4-BE49-F238E27FC236}">
                  <a16:creationId xmlns:a16="http://schemas.microsoft.com/office/drawing/2014/main" id="{EE51FF01-3752-FC9C-9D6C-860E4B157C8C}"/>
                </a:ext>
              </a:extLst>
            </p:cNvPr>
            <p:cNvSpPr txBox="1"/>
            <p:nvPr/>
          </p:nvSpPr>
          <p:spPr>
            <a:xfrm>
              <a:off x="1927442" y="1534891"/>
              <a:ext cx="9189407" cy="1077218"/>
            </a:xfrm>
            <a:prstGeom prst="rect">
              <a:avLst/>
            </a:prstGeom>
            <a:noFill/>
          </p:spPr>
          <p:txBody>
            <a:bodyPr wrap="square" rtlCol="0">
              <a:spAutoFit/>
            </a:bodyPr>
            <a:lstStyle/>
            <a:p>
              <a:pPr algn="l"/>
              <a:r>
                <a:rPr lang="en-US" sz="2400" b="1" i="0" dirty="0">
                  <a:effectLst/>
                  <a:latin typeface="Berlin Sans FB Demi" panose="020E0802020502020306" pitchFamily="34" charset="0"/>
                </a:rPr>
                <a:t>Decoupling</a:t>
              </a:r>
              <a:endParaRPr lang="en-US" sz="2400" dirty="0">
                <a:latin typeface="Berlin Sans FB Demi" panose="020E0802020502020306" pitchFamily="34" charset="0"/>
              </a:endParaRPr>
            </a:p>
            <a:p>
              <a:pPr algn="l"/>
              <a:r>
                <a:rPr lang="en-US" sz="2000" b="0" i="0" dirty="0">
                  <a:effectLst/>
                  <a:latin typeface="Berlin Sans FB Demi" panose="020E0802020502020306" pitchFamily="34" charset="0"/>
                </a:rPr>
                <a:t>Allows applications to communicate indirectly through messages, reducing the direct dependency between applications</a:t>
              </a:r>
            </a:p>
          </p:txBody>
        </p:sp>
      </p:grpSp>
      <p:grpSp>
        <p:nvGrpSpPr>
          <p:cNvPr id="26" name="Group 25">
            <a:extLst>
              <a:ext uri="{FF2B5EF4-FFF2-40B4-BE49-F238E27FC236}">
                <a16:creationId xmlns:a16="http://schemas.microsoft.com/office/drawing/2014/main" id="{FD61306B-09EA-FAA7-338B-BAA949C9A3A8}"/>
              </a:ext>
            </a:extLst>
          </p:cNvPr>
          <p:cNvGrpSpPr/>
          <p:nvPr/>
        </p:nvGrpSpPr>
        <p:grpSpPr>
          <a:xfrm>
            <a:off x="838199" y="2829055"/>
            <a:ext cx="10278650" cy="1077218"/>
            <a:chOff x="838199" y="2802105"/>
            <a:chExt cx="10278650" cy="1077218"/>
          </a:xfrm>
        </p:grpSpPr>
        <p:pic>
          <p:nvPicPr>
            <p:cNvPr id="10" name="Picture 9">
              <a:extLst>
                <a:ext uri="{FF2B5EF4-FFF2-40B4-BE49-F238E27FC236}">
                  <a16:creationId xmlns:a16="http://schemas.microsoft.com/office/drawing/2014/main" id="{CBEE7AD7-C368-362D-33BF-1A77DCE7543F}"/>
                </a:ext>
              </a:extLst>
            </p:cNvPr>
            <p:cNvPicPr>
              <a:picLocks noChangeAspect="1"/>
            </p:cNvPicPr>
            <p:nvPr/>
          </p:nvPicPr>
          <p:blipFill>
            <a:blip r:embed="rId2"/>
            <a:stretch>
              <a:fillRect/>
            </a:stretch>
          </p:blipFill>
          <p:spPr>
            <a:xfrm>
              <a:off x="838199" y="3031739"/>
              <a:ext cx="617951" cy="617951"/>
            </a:xfrm>
            <a:prstGeom prst="rect">
              <a:avLst/>
            </a:prstGeom>
          </p:spPr>
        </p:pic>
        <p:sp>
          <p:nvSpPr>
            <p:cNvPr id="11" name="TextBox 10">
              <a:extLst>
                <a:ext uri="{FF2B5EF4-FFF2-40B4-BE49-F238E27FC236}">
                  <a16:creationId xmlns:a16="http://schemas.microsoft.com/office/drawing/2014/main" id="{07E699FC-7CBE-A817-3982-4438554F24A1}"/>
                </a:ext>
              </a:extLst>
            </p:cNvPr>
            <p:cNvSpPr txBox="1"/>
            <p:nvPr/>
          </p:nvSpPr>
          <p:spPr>
            <a:xfrm>
              <a:off x="1927442" y="2802105"/>
              <a:ext cx="9189407" cy="1077218"/>
            </a:xfrm>
            <a:prstGeom prst="rect">
              <a:avLst/>
            </a:prstGeom>
            <a:noFill/>
          </p:spPr>
          <p:txBody>
            <a:bodyPr wrap="square" rtlCol="0">
              <a:spAutoFit/>
            </a:bodyPr>
            <a:lstStyle/>
            <a:p>
              <a:pPr algn="l"/>
              <a:r>
                <a:rPr lang="en-US" sz="2400" b="1" i="0" dirty="0">
                  <a:effectLst/>
                  <a:latin typeface="Berlin Sans FB Demi" panose="020E0802020502020306" pitchFamily="34" charset="0"/>
                </a:rPr>
                <a:t>Asynchronicity and Throttling</a:t>
              </a:r>
              <a:endParaRPr lang="en-US" sz="2400" dirty="0">
                <a:latin typeface="Berlin Sans FB Demi" panose="020E0802020502020306" pitchFamily="34" charset="0"/>
              </a:endParaRPr>
            </a:p>
            <a:p>
              <a:pPr algn="l"/>
              <a:r>
                <a:rPr lang="en-US" sz="2000" b="0" i="0" dirty="0">
                  <a:effectLst/>
                  <a:latin typeface="Berlin Sans FB Demi" panose="020E0802020502020306" pitchFamily="34" charset="0"/>
                </a:rPr>
                <a:t>Senders can continue thei</a:t>
              </a:r>
              <a:r>
                <a:rPr lang="en-US" sz="2000" dirty="0">
                  <a:latin typeface="Berlin Sans FB Demi" panose="020E0802020502020306" pitchFamily="34" charset="0"/>
                </a:rPr>
                <a:t>r work after sending messages and the receivers can process them when ready</a:t>
              </a:r>
              <a:endParaRPr lang="en-US" sz="2000" b="0" i="0" dirty="0">
                <a:effectLst/>
                <a:latin typeface="Berlin Sans FB Demi" panose="020E0802020502020306" pitchFamily="34" charset="0"/>
              </a:endParaRPr>
            </a:p>
          </p:txBody>
        </p:sp>
      </p:grpSp>
      <p:grpSp>
        <p:nvGrpSpPr>
          <p:cNvPr id="27" name="Group 26">
            <a:extLst>
              <a:ext uri="{FF2B5EF4-FFF2-40B4-BE49-F238E27FC236}">
                <a16:creationId xmlns:a16="http://schemas.microsoft.com/office/drawing/2014/main" id="{7AE94F10-F9BE-6C54-FC52-B265184224B7}"/>
              </a:ext>
            </a:extLst>
          </p:cNvPr>
          <p:cNvGrpSpPr/>
          <p:nvPr/>
        </p:nvGrpSpPr>
        <p:grpSpPr>
          <a:xfrm>
            <a:off x="838199" y="5532300"/>
            <a:ext cx="10278650" cy="1077218"/>
            <a:chOff x="838199" y="4170145"/>
            <a:chExt cx="10278650" cy="1077218"/>
          </a:xfrm>
        </p:grpSpPr>
        <p:pic>
          <p:nvPicPr>
            <p:cNvPr id="13" name="Picture 12">
              <a:extLst>
                <a:ext uri="{FF2B5EF4-FFF2-40B4-BE49-F238E27FC236}">
                  <a16:creationId xmlns:a16="http://schemas.microsoft.com/office/drawing/2014/main" id="{E0996D78-D25A-8899-DB1D-B8F378FC31CA}"/>
                </a:ext>
              </a:extLst>
            </p:cNvPr>
            <p:cNvPicPr>
              <a:picLocks noChangeAspect="1"/>
            </p:cNvPicPr>
            <p:nvPr/>
          </p:nvPicPr>
          <p:blipFill>
            <a:blip r:embed="rId2"/>
            <a:stretch>
              <a:fillRect/>
            </a:stretch>
          </p:blipFill>
          <p:spPr>
            <a:xfrm>
              <a:off x="838199" y="4399779"/>
              <a:ext cx="617951" cy="617951"/>
            </a:xfrm>
            <a:prstGeom prst="rect">
              <a:avLst/>
            </a:prstGeom>
          </p:spPr>
        </p:pic>
        <p:sp>
          <p:nvSpPr>
            <p:cNvPr id="15" name="TextBox 14">
              <a:extLst>
                <a:ext uri="{FF2B5EF4-FFF2-40B4-BE49-F238E27FC236}">
                  <a16:creationId xmlns:a16="http://schemas.microsoft.com/office/drawing/2014/main" id="{77EBE1AF-EFF1-8754-35CC-7D22C5FCCFF7}"/>
                </a:ext>
              </a:extLst>
            </p:cNvPr>
            <p:cNvSpPr txBox="1"/>
            <p:nvPr/>
          </p:nvSpPr>
          <p:spPr>
            <a:xfrm>
              <a:off x="1927442" y="4170145"/>
              <a:ext cx="9189407" cy="1077218"/>
            </a:xfrm>
            <a:prstGeom prst="rect">
              <a:avLst/>
            </a:prstGeom>
            <a:noFill/>
          </p:spPr>
          <p:txBody>
            <a:bodyPr wrap="square" rtlCol="0">
              <a:spAutoFit/>
            </a:bodyPr>
            <a:lstStyle/>
            <a:p>
              <a:pPr algn="l"/>
              <a:r>
                <a:rPr lang="en-US" sz="2400" b="1" i="0" dirty="0">
                  <a:effectLst/>
                  <a:latin typeface="Berlin Sans FB Demi" panose="020E0802020502020306" pitchFamily="34" charset="0"/>
                </a:rPr>
                <a:t>Fault Tolerance and Reliability</a:t>
              </a:r>
              <a:endParaRPr lang="en-US" sz="2400" dirty="0">
                <a:latin typeface="Berlin Sans FB Demi" panose="020E0802020502020306" pitchFamily="34" charset="0"/>
              </a:endParaRPr>
            </a:p>
            <a:p>
              <a:pPr algn="l"/>
              <a:r>
                <a:rPr lang="en-US" sz="2000" b="0" i="0" dirty="0">
                  <a:effectLst/>
                  <a:latin typeface="Berlin Sans FB Demi" panose="020E0802020502020306" pitchFamily="34" charset="0"/>
                </a:rPr>
                <a:t>Provides message durability and delivery acknowledgements to ensure no loss of messages even when a message consumer fails</a:t>
              </a:r>
            </a:p>
          </p:txBody>
        </p:sp>
      </p:grpSp>
      <p:grpSp>
        <p:nvGrpSpPr>
          <p:cNvPr id="3" name="Group 2">
            <a:extLst>
              <a:ext uri="{FF2B5EF4-FFF2-40B4-BE49-F238E27FC236}">
                <a16:creationId xmlns:a16="http://schemas.microsoft.com/office/drawing/2014/main" id="{6FA3E863-B4AC-26ED-6E45-26FAD747062D}"/>
              </a:ext>
            </a:extLst>
          </p:cNvPr>
          <p:cNvGrpSpPr/>
          <p:nvPr/>
        </p:nvGrpSpPr>
        <p:grpSpPr>
          <a:xfrm>
            <a:off x="838199" y="4180678"/>
            <a:ext cx="10278650" cy="1077218"/>
            <a:chOff x="838199" y="4170145"/>
            <a:chExt cx="10278650" cy="1077218"/>
          </a:xfrm>
        </p:grpSpPr>
        <p:pic>
          <p:nvPicPr>
            <p:cNvPr id="5" name="Picture 4">
              <a:extLst>
                <a:ext uri="{FF2B5EF4-FFF2-40B4-BE49-F238E27FC236}">
                  <a16:creationId xmlns:a16="http://schemas.microsoft.com/office/drawing/2014/main" id="{769E0FAF-50C9-83A5-7DA7-197EE19057F6}"/>
                </a:ext>
              </a:extLst>
            </p:cNvPr>
            <p:cNvPicPr>
              <a:picLocks noChangeAspect="1"/>
            </p:cNvPicPr>
            <p:nvPr/>
          </p:nvPicPr>
          <p:blipFill>
            <a:blip r:embed="rId2"/>
            <a:stretch>
              <a:fillRect/>
            </a:stretch>
          </p:blipFill>
          <p:spPr>
            <a:xfrm>
              <a:off x="838199" y="4399779"/>
              <a:ext cx="617951" cy="617951"/>
            </a:xfrm>
            <a:prstGeom prst="rect">
              <a:avLst/>
            </a:prstGeom>
          </p:spPr>
        </p:pic>
        <p:sp>
          <p:nvSpPr>
            <p:cNvPr id="6" name="TextBox 5">
              <a:extLst>
                <a:ext uri="{FF2B5EF4-FFF2-40B4-BE49-F238E27FC236}">
                  <a16:creationId xmlns:a16="http://schemas.microsoft.com/office/drawing/2014/main" id="{8C580AD3-1564-163C-0F03-C3AECADD8351}"/>
                </a:ext>
              </a:extLst>
            </p:cNvPr>
            <p:cNvSpPr txBox="1"/>
            <p:nvPr/>
          </p:nvSpPr>
          <p:spPr>
            <a:xfrm>
              <a:off x="1927442" y="4170145"/>
              <a:ext cx="9189407" cy="1077218"/>
            </a:xfrm>
            <a:prstGeom prst="rect">
              <a:avLst/>
            </a:prstGeom>
            <a:noFill/>
          </p:spPr>
          <p:txBody>
            <a:bodyPr wrap="square" rtlCol="0">
              <a:spAutoFit/>
            </a:bodyPr>
            <a:lstStyle/>
            <a:p>
              <a:pPr algn="l"/>
              <a:r>
                <a:rPr lang="en-US" sz="2400" b="1" i="0" dirty="0">
                  <a:effectLst/>
                  <a:latin typeface="Berlin Sans FB Demi" panose="020E0802020502020306" pitchFamily="34" charset="0"/>
                </a:rPr>
                <a:t>Horizontal Scalability</a:t>
              </a:r>
              <a:endParaRPr lang="en-US" sz="2400" dirty="0">
                <a:latin typeface="Berlin Sans FB Demi" panose="020E0802020502020306" pitchFamily="34" charset="0"/>
              </a:endParaRPr>
            </a:p>
            <a:p>
              <a:pPr algn="l"/>
              <a:r>
                <a:rPr lang="en-US" sz="2000" b="0" i="0" dirty="0">
                  <a:effectLst/>
                  <a:latin typeface="Berlin Sans FB Demi" panose="020E0802020502020306" pitchFamily="34" charset="0"/>
                </a:rPr>
                <a:t>There can be as many consumers as makes sense, allowing for the horizontal scalability of asynchronous jobs</a:t>
              </a:r>
            </a:p>
          </p:txBody>
        </p:sp>
      </p:grpSp>
    </p:spTree>
    <p:extLst>
      <p:ext uri="{BB962C8B-B14F-4D97-AF65-F5344CB8AC3E}">
        <p14:creationId xmlns:p14="http://schemas.microsoft.com/office/powerpoint/2010/main" val="237924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941-4652-40C3-56A7-D17AAAD086AA}"/>
              </a:ext>
            </a:extLst>
          </p:cNvPr>
          <p:cNvSpPr>
            <a:spLocks noGrp="1"/>
          </p:cNvSpPr>
          <p:nvPr>
            <p:ph type="title"/>
          </p:nvPr>
        </p:nvSpPr>
        <p:spPr>
          <a:xfrm>
            <a:off x="838199" y="365125"/>
            <a:ext cx="7504135" cy="674535"/>
          </a:xfrm>
        </p:spPr>
        <p:txBody>
          <a:bodyPr>
            <a:normAutofit/>
          </a:bodyPr>
          <a:lstStyle/>
          <a:p>
            <a:r>
              <a:rPr lang="en-US" sz="3600" dirty="0">
                <a:latin typeface="Berlin Sans FB Demi" panose="020E0802020502020306" pitchFamily="34" charset="0"/>
              </a:rPr>
              <a:t>RabbitMQ Use Cases</a:t>
            </a:r>
          </a:p>
        </p:txBody>
      </p:sp>
      <p:sp>
        <p:nvSpPr>
          <p:cNvPr id="3" name="TextBox 2">
            <a:extLst>
              <a:ext uri="{FF2B5EF4-FFF2-40B4-BE49-F238E27FC236}">
                <a16:creationId xmlns:a16="http://schemas.microsoft.com/office/drawing/2014/main" id="{D06B0A2A-D18D-32C1-34B4-070F54684EFD}"/>
              </a:ext>
            </a:extLst>
          </p:cNvPr>
          <p:cNvSpPr txBox="1"/>
          <p:nvPr/>
        </p:nvSpPr>
        <p:spPr>
          <a:xfrm>
            <a:off x="838199" y="1853749"/>
            <a:ext cx="10253598" cy="1077218"/>
          </a:xfrm>
          <a:prstGeom prst="rect">
            <a:avLst/>
          </a:prstGeom>
          <a:noFill/>
        </p:spPr>
        <p:txBody>
          <a:bodyPr wrap="square" rtlCol="0">
            <a:spAutoFit/>
          </a:bodyPr>
          <a:lstStyle/>
          <a:p>
            <a:pPr algn="l"/>
            <a:r>
              <a:rPr lang="en-US" sz="2400" b="1" i="0" dirty="0">
                <a:effectLst/>
                <a:latin typeface="Berlin Sans FB Demi" panose="020E0802020502020306" pitchFamily="34" charset="0"/>
              </a:rPr>
              <a:t>Asynchronous Messaging</a:t>
            </a:r>
          </a:p>
          <a:p>
            <a:pPr algn="l"/>
            <a:r>
              <a:rPr lang="en-US" sz="2000" b="1" dirty="0">
                <a:latin typeface="Berlin Sans FB Demi" panose="020E0802020502020306" pitchFamily="34" charset="0"/>
              </a:rPr>
              <a:t>When time-consuming processing must be offloaded asynchronously. Consumers can process messages at their own pace</a:t>
            </a:r>
            <a:endParaRPr lang="en-US" sz="2000" b="0" i="0" dirty="0">
              <a:effectLst/>
              <a:latin typeface="Berlin Sans FB Demi" panose="020E0802020502020306" pitchFamily="34" charset="0"/>
            </a:endParaRPr>
          </a:p>
        </p:txBody>
      </p:sp>
      <p:sp>
        <p:nvSpPr>
          <p:cNvPr id="5" name="TextBox 4">
            <a:extLst>
              <a:ext uri="{FF2B5EF4-FFF2-40B4-BE49-F238E27FC236}">
                <a16:creationId xmlns:a16="http://schemas.microsoft.com/office/drawing/2014/main" id="{1C40EDB5-E0B4-0600-7342-9B3C2942E16A}"/>
              </a:ext>
            </a:extLst>
          </p:cNvPr>
          <p:cNvSpPr txBox="1"/>
          <p:nvPr/>
        </p:nvSpPr>
        <p:spPr>
          <a:xfrm>
            <a:off x="838199" y="3360335"/>
            <a:ext cx="10253598" cy="769441"/>
          </a:xfrm>
          <a:prstGeom prst="rect">
            <a:avLst/>
          </a:prstGeom>
          <a:noFill/>
        </p:spPr>
        <p:txBody>
          <a:bodyPr wrap="square" rtlCol="0">
            <a:spAutoFit/>
          </a:bodyPr>
          <a:lstStyle/>
          <a:p>
            <a:pPr algn="l"/>
            <a:r>
              <a:rPr lang="en-US" sz="2400" b="1" i="0" dirty="0">
                <a:effectLst/>
                <a:latin typeface="Berlin Sans FB Demi" panose="020E0802020502020306" pitchFamily="34" charset="0"/>
              </a:rPr>
              <a:t>Work Queues</a:t>
            </a:r>
          </a:p>
          <a:p>
            <a:pPr algn="l"/>
            <a:r>
              <a:rPr lang="en-US" sz="2000" dirty="0">
                <a:latin typeface="Berlin Sans FB Demi" panose="020E0802020502020306" pitchFamily="34" charset="0"/>
              </a:rPr>
              <a:t>Allows for a dynamic load balancing of “workers” to process jobs at scale</a:t>
            </a:r>
            <a:endParaRPr lang="en-US" sz="2000" b="0" i="0" dirty="0">
              <a:effectLst/>
              <a:latin typeface="Berlin Sans FB Demi" panose="020E0802020502020306" pitchFamily="34" charset="0"/>
            </a:endParaRPr>
          </a:p>
        </p:txBody>
      </p:sp>
      <p:sp>
        <p:nvSpPr>
          <p:cNvPr id="7" name="TextBox 6">
            <a:extLst>
              <a:ext uri="{FF2B5EF4-FFF2-40B4-BE49-F238E27FC236}">
                <a16:creationId xmlns:a16="http://schemas.microsoft.com/office/drawing/2014/main" id="{ADCC695E-8708-AC3A-DCDE-FD9690FEF60A}"/>
              </a:ext>
            </a:extLst>
          </p:cNvPr>
          <p:cNvSpPr txBox="1"/>
          <p:nvPr/>
        </p:nvSpPr>
        <p:spPr>
          <a:xfrm>
            <a:off x="838199" y="4559144"/>
            <a:ext cx="10253598" cy="1077218"/>
          </a:xfrm>
          <a:prstGeom prst="rect">
            <a:avLst/>
          </a:prstGeom>
          <a:noFill/>
        </p:spPr>
        <p:txBody>
          <a:bodyPr wrap="square" rtlCol="0">
            <a:spAutoFit/>
          </a:bodyPr>
          <a:lstStyle/>
          <a:p>
            <a:pPr algn="l"/>
            <a:r>
              <a:rPr lang="en-US" sz="2400" b="1" i="0" dirty="0">
                <a:effectLst/>
                <a:latin typeface="Berlin Sans FB Demi" panose="020E0802020502020306" pitchFamily="34" charset="0"/>
              </a:rPr>
              <a:t>Event Driven Architectures</a:t>
            </a:r>
          </a:p>
          <a:p>
            <a:pPr algn="l"/>
            <a:r>
              <a:rPr lang="en-US" sz="2000" b="1" dirty="0">
                <a:latin typeface="Berlin Sans FB Demi" panose="020E0802020502020306" pitchFamily="34" charset="0"/>
              </a:rPr>
              <a:t>Ensures loose coupling in architectures where events are produced and consumed by different services or components</a:t>
            </a:r>
            <a:endParaRPr lang="en-US" sz="2000" b="0" i="0" dirty="0">
              <a:effectLst/>
              <a:latin typeface="Berlin Sans FB Demi" panose="020E0802020502020306" pitchFamily="34" charset="0"/>
            </a:endParaRPr>
          </a:p>
        </p:txBody>
      </p:sp>
    </p:spTree>
    <p:extLst>
      <p:ext uri="{BB962C8B-B14F-4D97-AF65-F5344CB8AC3E}">
        <p14:creationId xmlns:p14="http://schemas.microsoft.com/office/powerpoint/2010/main" val="148020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941-4652-40C3-56A7-D17AAAD086AA}"/>
              </a:ext>
            </a:extLst>
          </p:cNvPr>
          <p:cNvSpPr>
            <a:spLocks noGrp="1"/>
          </p:cNvSpPr>
          <p:nvPr>
            <p:ph type="title"/>
          </p:nvPr>
        </p:nvSpPr>
        <p:spPr>
          <a:xfrm>
            <a:off x="838199" y="365125"/>
            <a:ext cx="7504135" cy="674535"/>
          </a:xfrm>
        </p:spPr>
        <p:txBody>
          <a:bodyPr>
            <a:normAutofit fontScale="90000"/>
          </a:bodyPr>
          <a:lstStyle/>
          <a:p>
            <a:r>
              <a:rPr lang="en-US" sz="3600" dirty="0">
                <a:latin typeface="Berlin Sans FB Demi" panose="020E0802020502020306" pitchFamily="34" charset="0"/>
              </a:rPr>
              <a:t>RabbitMQ’s Role in Broader Landscape</a:t>
            </a:r>
          </a:p>
        </p:txBody>
      </p:sp>
      <p:grpSp>
        <p:nvGrpSpPr>
          <p:cNvPr id="17" name="Group 16">
            <a:extLst>
              <a:ext uri="{FF2B5EF4-FFF2-40B4-BE49-F238E27FC236}">
                <a16:creationId xmlns:a16="http://schemas.microsoft.com/office/drawing/2014/main" id="{E249B121-6273-C52C-405E-9F55995C1A8D}"/>
              </a:ext>
            </a:extLst>
          </p:cNvPr>
          <p:cNvGrpSpPr/>
          <p:nvPr/>
        </p:nvGrpSpPr>
        <p:grpSpPr>
          <a:xfrm>
            <a:off x="838199" y="2641948"/>
            <a:ext cx="10653909" cy="787052"/>
            <a:chOff x="745297" y="1824729"/>
            <a:chExt cx="10653909" cy="787052"/>
          </a:xfrm>
        </p:grpSpPr>
        <p:sp>
          <p:nvSpPr>
            <p:cNvPr id="11" name="TextBox 10">
              <a:extLst>
                <a:ext uri="{FF2B5EF4-FFF2-40B4-BE49-F238E27FC236}">
                  <a16:creationId xmlns:a16="http://schemas.microsoft.com/office/drawing/2014/main" id="{07E699FC-7CBE-A817-3982-4438554F24A1}"/>
                </a:ext>
              </a:extLst>
            </p:cNvPr>
            <p:cNvSpPr txBox="1"/>
            <p:nvPr/>
          </p:nvSpPr>
          <p:spPr>
            <a:xfrm>
              <a:off x="1902911" y="1987423"/>
              <a:ext cx="9496295" cy="461665"/>
            </a:xfrm>
            <a:prstGeom prst="rect">
              <a:avLst/>
            </a:prstGeom>
            <a:noFill/>
          </p:spPr>
          <p:txBody>
            <a:bodyPr wrap="square" rtlCol="0">
              <a:spAutoFit/>
            </a:bodyPr>
            <a:lstStyle/>
            <a:p>
              <a:pPr algn="l"/>
              <a:r>
                <a:rPr lang="en-US" sz="2400" b="1" i="0" dirty="0">
                  <a:effectLst/>
                  <a:latin typeface="Berlin Sans FB Demi" panose="020E0802020502020306" pitchFamily="34" charset="0"/>
                </a:rPr>
                <a:t>One of the most widely used message brokers</a:t>
              </a:r>
              <a:endParaRPr lang="en-US" sz="2000" b="0" i="0" dirty="0">
                <a:effectLst/>
                <a:latin typeface="Berlin Sans FB Demi" panose="020E0802020502020306" pitchFamily="34" charset="0"/>
              </a:endParaRPr>
            </a:p>
          </p:txBody>
        </p:sp>
        <p:pic>
          <p:nvPicPr>
            <p:cNvPr id="7" name="Picture 6">
              <a:extLst>
                <a:ext uri="{FF2B5EF4-FFF2-40B4-BE49-F238E27FC236}">
                  <a16:creationId xmlns:a16="http://schemas.microsoft.com/office/drawing/2014/main" id="{A294414A-CB2A-C9EC-3D9F-46897C3BB1B6}"/>
                </a:ext>
              </a:extLst>
            </p:cNvPr>
            <p:cNvPicPr>
              <a:picLocks noChangeAspect="1"/>
            </p:cNvPicPr>
            <p:nvPr/>
          </p:nvPicPr>
          <p:blipFill>
            <a:blip r:embed="rId2"/>
            <a:stretch>
              <a:fillRect/>
            </a:stretch>
          </p:blipFill>
          <p:spPr>
            <a:xfrm>
              <a:off x="745297" y="1824729"/>
              <a:ext cx="787052" cy="787052"/>
            </a:xfrm>
            <a:prstGeom prst="rect">
              <a:avLst/>
            </a:prstGeom>
          </p:spPr>
        </p:pic>
      </p:grpSp>
      <p:grpSp>
        <p:nvGrpSpPr>
          <p:cNvPr id="18" name="Group 17">
            <a:extLst>
              <a:ext uri="{FF2B5EF4-FFF2-40B4-BE49-F238E27FC236}">
                <a16:creationId xmlns:a16="http://schemas.microsoft.com/office/drawing/2014/main" id="{92E649DF-BBA2-62AE-7486-A95C41AC06B0}"/>
              </a:ext>
            </a:extLst>
          </p:cNvPr>
          <p:cNvGrpSpPr/>
          <p:nvPr/>
        </p:nvGrpSpPr>
        <p:grpSpPr>
          <a:xfrm>
            <a:off x="838199" y="3767610"/>
            <a:ext cx="9701410" cy="830997"/>
            <a:chOff x="745297" y="3037610"/>
            <a:chExt cx="9701410" cy="830997"/>
          </a:xfrm>
        </p:grpSpPr>
        <p:sp>
          <p:nvSpPr>
            <p:cNvPr id="3" name="TextBox 2">
              <a:extLst>
                <a:ext uri="{FF2B5EF4-FFF2-40B4-BE49-F238E27FC236}">
                  <a16:creationId xmlns:a16="http://schemas.microsoft.com/office/drawing/2014/main" id="{768D01EC-15A7-B1E4-4BE6-2466E1BC79EF}"/>
                </a:ext>
              </a:extLst>
            </p:cNvPr>
            <p:cNvSpPr txBox="1"/>
            <p:nvPr/>
          </p:nvSpPr>
          <p:spPr>
            <a:xfrm>
              <a:off x="1902911" y="3037610"/>
              <a:ext cx="8543796" cy="830997"/>
            </a:xfrm>
            <a:prstGeom prst="rect">
              <a:avLst/>
            </a:prstGeom>
            <a:noFill/>
          </p:spPr>
          <p:txBody>
            <a:bodyPr wrap="square" rtlCol="0">
              <a:spAutoFit/>
            </a:bodyPr>
            <a:lstStyle/>
            <a:p>
              <a:pPr algn="l"/>
              <a:r>
                <a:rPr lang="en-US" sz="2400" b="1" i="0" dirty="0">
                  <a:effectLst/>
                  <a:latin typeface="Berlin Sans FB Demi" panose="020E0802020502020306" pitchFamily="34" charset="0"/>
                </a:rPr>
                <a:t>Popular for ease of setup, flexibility and support for multiple protocols</a:t>
              </a:r>
              <a:endParaRPr lang="en-US" sz="2000" b="0" i="0" dirty="0">
                <a:effectLst/>
                <a:latin typeface="Berlin Sans FB Demi" panose="020E0802020502020306" pitchFamily="34" charset="0"/>
              </a:endParaRPr>
            </a:p>
          </p:txBody>
        </p:sp>
        <p:pic>
          <p:nvPicPr>
            <p:cNvPr id="16" name="Picture 15">
              <a:extLst>
                <a:ext uri="{FF2B5EF4-FFF2-40B4-BE49-F238E27FC236}">
                  <a16:creationId xmlns:a16="http://schemas.microsoft.com/office/drawing/2014/main" id="{20DA8D5E-6233-DE69-F89D-816C3F296C2F}"/>
                </a:ext>
              </a:extLst>
            </p:cNvPr>
            <p:cNvPicPr>
              <a:picLocks noChangeAspect="1"/>
            </p:cNvPicPr>
            <p:nvPr/>
          </p:nvPicPr>
          <p:blipFill>
            <a:blip r:embed="rId3"/>
            <a:stretch>
              <a:fillRect/>
            </a:stretch>
          </p:blipFill>
          <p:spPr>
            <a:xfrm>
              <a:off x="745297" y="3059582"/>
              <a:ext cx="787052" cy="787052"/>
            </a:xfrm>
            <a:prstGeom prst="rect">
              <a:avLst/>
            </a:prstGeom>
          </p:spPr>
        </p:pic>
      </p:grpSp>
      <p:grpSp>
        <p:nvGrpSpPr>
          <p:cNvPr id="19" name="Group 18">
            <a:extLst>
              <a:ext uri="{FF2B5EF4-FFF2-40B4-BE49-F238E27FC236}">
                <a16:creationId xmlns:a16="http://schemas.microsoft.com/office/drawing/2014/main" id="{FB4A36FD-96F2-1468-36A3-F49D80F577DA}"/>
              </a:ext>
            </a:extLst>
          </p:cNvPr>
          <p:cNvGrpSpPr/>
          <p:nvPr/>
        </p:nvGrpSpPr>
        <p:grpSpPr>
          <a:xfrm>
            <a:off x="838199" y="4937218"/>
            <a:ext cx="10653388" cy="830997"/>
            <a:chOff x="745297" y="4119999"/>
            <a:chExt cx="10653388" cy="830997"/>
          </a:xfrm>
        </p:grpSpPr>
        <p:sp>
          <p:nvSpPr>
            <p:cNvPr id="5" name="TextBox 4">
              <a:extLst>
                <a:ext uri="{FF2B5EF4-FFF2-40B4-BE49-F238E27FC236}">
                  <a16:creationId xmlns:a16="http://schemas.microsoft.com/office/drawing/2014/main" id="{7803F58B-6578-C1A7-43E8-AED936FDEA53}"/>
                </a:ext>
              </a:extLst>
            </p:cNvPr>
            <p:cNvSpPr txBox="1"/>
            <p:nvPr/>
          </p:nvSpPr>
          <p:spPr>
            <a:xfrm>
              <a:off x="1902911" y="4119999"/>
              <a:ext cx="9495774" cy="830997"/>
            </a:xfrm>
            <a:prstGeom prst="rect">
              <a:avLst/>
            </a:prstGeom>
            <a:noFill/>
          </p:spPr>
          <p:txBody>
            <a:bodyPr wrap="square" rtlCol="0">
              <a:spAutoFit/>
            </a:bodyPr>
            <a:lstStyle/>
            <a:p>
              <a:pPr algn="l"/>
              <a:r>
                <a:rPr lang="en-US" sz="2400" b="1" i="0" dirty="0">
                  <a:effectLst/>
                  <a:latin typeface="Berlin Sans FB Demi" panose="020E0802020502020306" pitchFamily="34" charset="0"/>
                </a:rPr>
                <a:t>Stands alongside other message brokers such as Kafka, Google Pub/Sub and Amazon SQS</a:t>
              </a:r>
              <a:endParaRPr lang="en-US" sz="2000" b="0" i="0" dirty="0">
                <a:effectLst/>
                <a:latin typeface="Berlin Sans FB Demi" panose="020E0802020502020306" pitchFamily="34" charset="0"/>
              </a:endParaRPr>
            </a:p>
          </p:txBody>
        </p:sp>
        <p:pic>
          <p:nvPicPr>
            <p:cNvPr id="6146" name="Picture 2">
              <a:extLst>
                <a:ext uri="{FF2B5EF4-FFF2-40B4-BE49-F238E27FC236}">
                  <a16:creationId xmlns:a16="http://schemas.microsoft.com/office/drawing/2014/main" id="{3B853D36-F902-443C-7A22-198C3421C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97" y="4141971"/>
              <a:ext cx="787053" cy="78705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7479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941-4652-40C3-56A7-D17AAAD086AA}"/>
              </a:ext>
            </a:extLst>
          </p:cNvPr>
          <p:cNvSpPr>
            <a:spLocks noGrp="1"/>
          </p:cNvSpPr>
          <p:nvPr>
            <p:ph type="title"/>
          </p:nvPr>
        </p:nvSpPr>
        <p:spPr>
          <a:xfrm>
            <a:off x="308975" y="356736"/>
            <a:ext cx="7504135" cy="674535"/>
          </a:xfrm>
        </p:spPr>
        <p:txBody>
          <a:bodyPr>
            <a:normAutofit fontScale="90000"/>
          </a:bodyPr>
          <a:lstStyle/>
          <a:p>
            <a:r>
              <a:rPr lang="en-US" sz="3600" dirty="0">
                <a:latin typeface="Berlin Sans FB Demi" panose="020E0802020502020306" pitchFamily="34" charset="0"/>
              </a:rPr>
              <a:t>RabbitMQ vs. Other Message Brokers</a:t>
            </a:r>
          </a:p>
        </p:txBody>
      </p:sp>
      <p:graphicFrame>
        <p:nvGraphicFramePr>
          <p:cNvPr id="10" name="Table 10">
            <a:extLst>
              <a:ext uri="{FF2B5EF4-FFF2-40B4-BE49-F238E27FC236}">
                <a16:creationId xmlns:a16="http://schemas.microsoft.com/office/drawing/2014/main" id="{A837539D-3060-B618-B8C1-33E95CD43A91}"/>
              </a:ext>
            </a:extLst>
          </p:cNvPr>
          <p:cNvGraphicFramePr>
            <a:graphicFrameLocks noGrp="1"/>
          </p:cNvGraphicFramePr>
          <p:nvPr>
            <p:extLst>
              <p:ext uri="{D42A27DB-BD31-4B8C-83A1-F6EECF244321}">
                <p14:modId xmlns:p14="http://schemas.microsoft.com/office/powerpoint/2010/main" val="3300577531"/>
              </p:ext>
            </p:extLst>
          </p:nvPr>
        </p:nvGraphicFramePr>
        <p:xfrm>
          <a:off x="308975" y="2013964"/>
          <a:ext cx="11574050" cy="3501780"/>
        </p:xfrm>
        <a:graphic>
          <a:graphicData uri="http://schemas.openxmlformats.org/drawingml/2006/table">
            <a:tbl>
              <a:tblPr firstRow="1" bandRow="1">
                <a:tableStyleId>{5C22544A-7EE6-4342-B048-85BDC9FD1C3A}</a:tableStyleId>
              </a:tblPr>
              <a:tblGrid>
                <a:gridCol w="2314810">
                  <a:extLst>
                    <a:ext uri="{9D8B030D-6E8A-4147-A177-3AD203B41FA5}">
                      <a16:colId xmlns:a16="http://schemas.microsoft.com/office/drawing/2014/main" val="1243321147"/>
                    </a:ext>
                  </a:extLst>
                </a:gridCol>
                <a:gridCol w="2314810">
                  <a:extLst>
                    <a:ext uri="{9D8B030D-6E8A-4147-A177-3AD203B41FA5}">
                      <a16:colId xmlns:a16="http://schemas.microsoft.com/office/drawing/2014/main" val="3414978705"/>
                    </a:ext>
                  </a:extLst>
                </a:gridCol>
                <a:gridCol w="2314810">
                  <a:extLst>
                    <a:ext uri="{9D8B030D-6E8A-4147-A177-3AD203B41FA5}">
                      <a16:colId xmlns:a16="http://schemas.microsoft.com/office/drawing/2014/main" val="3560525698"/>
                    </a:ext>
                  </a:extLst>
                </a:gridCol>
                <a:gridCol w="2314810">
                  <a:extLst>
                    <a:ext uri="{9D8B030D-6E8A-4147-A177-3AD203B41FA5}">
                      <a16:colId xmlns:a16="http://schemas.microsoft.com/office/drawing/2014/main" val="744917753"/>
                    </a:ext>
                  </a:extLst>
                </a:gridCol>
                <a:gridCol w="2314810">
                  <a:extLst>
                    <a:ext uri="{9D8B030D-6E8A-4147-A177-3AD203B41FA5}">
                      <a16:colId xmlns:a16="http://schemas.microsoft.com/office/drawing/2014/main" val="1885123094"/>
                    </a:ext>
                  </a:extLst>
                </a:gridCol>
              </a:tblGrid>
              <a:tr h="0">
                <a:tc>
                  <a:txBody>
                    <a:bodyPr/>
                    <a:lstStyle/>
                    <a:p>
                      <a:endParaRPr lang="en-US" dirty="0"/>
                    </a:p>
                  </a:txBody>
                  <a:tcPr/>
                </a:tc>
                <a:tc>
                  <a:txBody>
                    <a:bodyPr/>
                    <a:lstStyle/>
                    <a:p>
                      <a:r>
                        <a:rPr lang="en-US" dirty="0"/>
                        <a:t>RabbitMQ</a:t>
                      </a:r>
                    </a:p>
                  </a:txBody>
                  <a:tcPr/>
                </a:tc>
                <a:tc>
                  <a:txBody>
                    <a:bodyPr/>
                    <a:lstStyle/>
                    <a:p>
                      <a:r>
                        <a:rPr lang="en-US" dirty="0"/>
                        <a:t>Kafka</a:t>
                      </a:r>
                    </a:p>
                  </a:txBody>
                  <a:tcPr/>
                </a:tc>
                <a:tc>
                  <a:txBody>
                    <a:bodyPr/>
                    <a:lstStyle/>
                    <a:p>
                      <a:r>
                        <a:rPr lang="en-US" dirty="0"/>
                        <a:t>Pub/Sub</a:t>
                      </a:r>
                    </a:p>
                  </a:txBody>
                  <a:tcPr/>
                </a:tc>
                <a:tc>
                  <a:txBody>
                    <a:bodyPr/>
                    <a:lstStyle/>
                    <a:p>
                      <a:r>
                        <a:rPr lang="en-US" dirty="0"/>
                        <a:t>SQS</a:t>
                      </a:r>
                    </a:p>
                  </a:txBody>
                  <a:tcPr/>
                </a:tc>
                <a:extLst>
                  <a:ext uri="{0D108BD9-81ED-4DB2-BD59-A6C34878D82A}">
                    <a16:rowId xmlns:a16="http://schemas.microsoft.com/office/drawing/2014/main" val="742699192"/>
                  </a:ext>
                </a:extLst>
              </a:tr>
              <a:tr h="649100">
                <a:tc>
                  <a:txBody>
                    <a:bodyPr/>
                    <a:lstStyle/>
                    <a:p>
                      <a:r>
                        <a:rPr lang="en-US" dirty="0"/>
                        <a:t>Message Type</a:t>
                      </a:r>
                    </a:p>
                  </a:txBody>
                  <a:tcPr/>
                </a:tc>
                <a:tc>
                  <a:txBody>
                    <a:bodyPr/>
                    <a:lstStyle/>
                    <a:p>
                      <a:r>
                        <a:rPr lang="en-US" dirty="0"/>
                        <a:t>General Purpose</a:t>
                      </a:r>
                    </a:p>
                  </a:txBody>
                  <a:tcPr/>
                </a:tc>
                <a:tc>
                  <a:txBody>
                    <a:bodyPr/>
                    <a:lstStyle/>
                    <a:p>
                      <a:r>
                        <a:rPr lang="en-US" dirty="0"/>
                        <a:t>Event Streaming</a:t>
                      </a:r>
                    </a:p>
                  </a:txBody>
                  <a:tcPr/>
                </a:tc>
                <a:tc>
                  <a:txBody>
                    <a:bodyPr/>
                    <a:lstStyle/>
                    <a:p>
                      <a:r>
                        <a:rPr lang="en-US" dirty="0"/>
                        <a:t>Pub/Sub</a:t>
                      </a:r>
                    </a:p>
                  </a:txBody>
                  <a:tcPr/>
                </a:tc>
                <a:tc>
                  <a:txBody>
                    <a:bodyPr/>
                    <a:lstStyle/>
                    <a:p>
                      <a:r>
                        <a:rPr lang="en-US" dirty="0"/>
                        <a:t>Message Queue</a:t>
                      </a:r>
                    </a:p>
                  </a:txBody>
                  <a:tcPr/>
                </a:tc>
                <a:extLst>
                  <a:ext uri="{0D108BD9-81ED-4DB2-BD59-A6C34878D82A}">
                    <a16:rowId xmlns:a16="http://schemas.microsoft.com/office/drawing/2014/main" val="1875372426"/>
                  </a:ext>
                </a:extLst>
              </a:tr>
              <a:tr h="649100">
                <a:tc>
                  <a:txBody>
                    <a:bodyPr/>
                    <a:lstStyle/>
                    <a:p>
                      <a:r>
                        <a:rPr lang="en-US" dirty="0"/>
                        <a:t>Protocol</a:t>
                      </a:r>
                    </a:p>
                  </a:txBody>
                  <a:tcPr/>
                </a:tc>
                <a:tc>
                  <a:txBody>
                    <a:bodyPr/>
                    <a:lstStyle/>
                    <a:p>
                      <a:r>
                        <a:rPr lang="en-US" dirty="0"/>
                        <a:t>AMQP, MQTT, STOMP</a:t>
                      </a:r>
                    </a:p>
                  </a:txBody>
                  <a:tcPr/>
                </a:tc>
                <a:tc>
                  <a:txBody>
                    <a:bodyPr/>
                    <a:lstStyle/>
                    <a:p>
                      <a:r>
                        <a:rPr lang="en-US" dirty="0"/>
                        <a:t>Proprietary</a:t>
                      </a:r>
                    </a:p>
                  </a:txBody>
                  <a:tcPr/>
                </a:tc>
                <a:tc>
                  <a:txBody>
                    <a:bodyPr/>
                    <a:lstStyle/>
                    <a:p>
                      <a:r>
                        <a:rPr lang="en-US" dirty="0"/>
                        <a:t>Pub/Sub API</a:t>
                      </a:r>
                    </a:p>
                  </a:txBody>
                  <a:tcPr/>
                </a:tc>
                <a:tc>
                  <a:txBody>
                    <a:bodyPr/>
                    <a:lstStyle/>
                    <a:p>
                      <a:r>
                        <a:rPr lang="en-US" dirty="0"/>
                        <a:t>Proprietary</a:t>
                      </a:r>
                    </a:p>
                  </a:txBody>
                  <a:tcPr/>
                </a:tc>
                <a:extLst>
                  <a:ext uri="{0D108BD9-81ED-4DB2-BD59-A6C34878D82A}">
                    <a16:rowId xmlns:a16="http://schemas.microsoft.com/office/drawing/2014/main" val="3940326804"/>
                  </a:ext>
                </a:extLst>
              </a:tr>
              <a:tr h="649100">
                <a:tc>
                  <a:txBody>
                    <a:bodyPr/>
                    <a:lstStyle/>
                    <a:p>
                      <a:r>
                        <a:rPr lang="en-US" dirty="0"/>
                        <a:t>Routing</a:t>
                      </a:r>
                    </a:p>
                  </a:txBody>
                  <a:tcPr/>
                </a:tc>
                <a:tc>
                  <a:txBody>
                    <a:bodyPr/>
                    <a:lstStyle/>
                    <a:p>
                      <a:r>
                        <a:rPr lang="en-US" dirty="0"/>
                        <a:t>Flexible</a:t>
                      </a:r>
                    </a:p>
                  </a:txBody>
                  <a:tcPr/>
                </a:tc>
                <a:tc>
                  <a:txBody>
                    <a:bodyPr/>
                    <a:lstStyle/>
                    <a:p>
                      <a:r>
                        <a:rPr lang="en-US" dirty="0"/>
                        <a:t>Topic-based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Topic-based</a:t>
                      </a:r>
                    </a:p>
                    <a:p>
                      <a:endParaRPr lang="en-US" dirty="0"/>
                    </a:p>
                  </a:txBody>
                  <a:tcPr/>
                </a:tc>
                <a:tc>
                  <a:txBody>
                    <a:bodyPr/>
                    <a:lstStyle/>
                    <a:p>
                      <a:r>
                        <a:rPr lang="en-US" dirty="0"/>
                        <a:t>None</a:t>
                      </a:r>
                    </a:p>
                  </a:txBody>
                  <a:tcPr/>
                </a:tc>
                <a:extLst>
                  <a:ext uri="{0D108BD9-81ED-4DB2-BD59-A6C34878D82A}">
                    <a16:rowId xmlns:a16="http://schemas.microsoft.com/office/drawing/2014/main" val="1691171870"/>
                  </a:ext>
                </a:extLst>
              </a:tr>
              <a:tr h="649100">
                <a:tc>
                  <a:txBody>
                    <a:bodyPr/>
                    <a:lstStyle/>
                    <a:p>
                      <a:r>
                        <a:rPr lang="en-US" dirty="0"/>
                        <a:t>Use Cases</a:t>
                      </a:r>
                    </a:p>
                  </a:txBody>
                  <a:tcPr/>
                </a:tc>
                <a:tc>
                  <a:txBody>
                    <a:bodyPr/>
                    <a:lstStyle/>
                    <a:p>
                      <a:r>
                        <a:rPr lang="en-US" dirty="0"/>
                        <a:t>Asynchronous processing, worker queues, event-driven architectures</a:t>
                      </a:r>
                    </a:p>
                  </a:txBody>
                  <a:tcPr/>
                </a:tc>
                <a:tc>
                  <a:txBody>
                    <a:bodyPr/>
                    <a:lstStyle/>
                    <a:p>
                      <a:r>
                        <a:rPr lang="en-US" dirty="0"/>
                        <a:t>Event streaming, log aggregation, real-time analytics</a:t>
                      </a:r>
                    </a:p>
                  </a:txBody>
                  <a:tcPr/>
                </a:tc>
                <a:tc>
                  <a:txBody>
                    <a:bodyPr/>
                    <a:lstStyle/>
                    <a:p>
                      <a:r>
                        <a:rPr lang="en-US" dirty="0"/>
                        <a:t>Event-driven architectures, scalable systems (the Google version of this stuff)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Event-driven architectures, scalable systems (the Amazon version of this stuff)</a:t>
                      </a:r>
                    </a:p>
                  </a:txBody>
                  <a:tcPr/>
                </a:tc>
                <a:extLst>
                  <a:ext uri="{0D108BD9-81ED-4DB2-BD59-A6C34878D82A}">
                    <a16:rowId xmlns:a16="http://schemas.microsoft.com/office/drawing/2014/main" val="2051184373"/>
                  </a:ext>
                </a:extLst>
              </a:tr>
            </a:tbl>
          </a:graphicData>
        </a:graphic>
      </p:graphicFrame>
    </p:spTree>
    <p:extLst>
      <p:ext uri="{BB962C8B-B14F-4D97-AF65-F5344CB8AC3E}">
        <p14:creationId xmlns:p14="http://schemas.microsoft.com/office/powerpoint/2010/main" val="306080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3E20235-491E-20CD-BCDD-535D2D55E5F9}"/>
              </a:ext>
            </a:extLst>
          </p:cNvPr>
          <p:cNvSpPr txBox="1"/>
          <p:nvPr/>
        </p:nvSpPr>
        <p:spPr>
          <a:xfrm>
            <a:off x="198835" y="96272"/>
            <a:ext cx="3267241" cy="584775"/>
          </a:xfrm>
          <a:prstGeom prst="rect">
            <a:avLst/>
          </a:prstGeom>
          <a:noFill/>
        </p:spPr>
        <p:txBody>
          <a:bodyPr wrap="none" rtlCol="0">
            <a:spAutoFit/>
          </a:bodyPr>
          <a:lstStyle/>
          <a:p>
            <a:r>
              <a:rPr lang="en-US" sz="3200" dirty="0">
                <a:latin typeface="Berlin Sans FB Demi" panose="020E0802020502020306" pitchFamily="34" charset="0"/>
              </a:rPr>
              <a:t>RabbitMQ Basics</a:t>
            </a:r>
          </a:p>
        </p:txBody>
      </p:sp>
      <p:grpSp>
        <p:nvGrpSpPr>
          <p:cNvPr id="9" name="Group 8">
            <a:extLst>
              <a:ext uri="{FF2B5EF4-FFF2-40B4-BE49-F238E27FC236}">
                <a16:creationId xmlns:a16="http://schemas.microsoft.com/office/drawing/2014/main" id="{46631750-A754-E149-842E-D080BC0558E8}"/>
              </a:ext>
            </a:extLst>
          </p:cNvPr>
          <p:cNvGrpSpPr/>
          <p:nvPr/>
        </p:nvGrpSpPr>
        <p:grpSpPr>
          <a:xfrm>
            <a:off x="136161" y="3490676"/>
            <a:ext cx="1563667" cy="864295"/>
            <a:chOff x="212941" y="1999803"/>
            <a:chExt cx="1563667" cy="864295"/>
          </a:xfrm>
        </p:grpSpPr>
        <p:sp>
          <p:nvSpPr>
            <p:cNvPr id="10" name="Rectangle: Rounded Corners 9">
              <a:extLst>
                <a:ext uri="{FF2B5EF4-FFF2-40B4-BE49-F238E27FC236}">
                  <a16:creationId xmlns:a16="http://schemas.microsoft.com/office/drawing/2014/main" id="{57656B4A-8106-D1A3-201D-0188533F2196}"/>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A90F425-530D-B60C-732C-2A6C6832EC06}"/>
                </a:ext>
              </a:extLst>
            </p:cNvPr>
            <p:cNvSpPr txBox="1"/>
            <p:nvPr/>
          </p:nvSpPr>
          <p:spPr>
            <a:xfrm>
              <a:off x="381514" y="2258149"/>
              <a:ext cx="1226520" cy="369332"/>
            </a:xfrm>
            <a:prstGeom prst="rect">
              <a:avLst/>
            </a:prstGeom>
            <a:noFill/>
          </p:spPr>
          <p:txBody>
            <a:bodyPr wrap="square" rtlCol="0">
              <a:spAutoFit/>
            </a:bodyPr>
            <a:lstStyle/>
            <a:p>
              <a:r>
                <a:rPr lang="en-US" dirty="0">
                  <a:latin typeface="Berlin Sans FB Demi" panose="020E0802020502020306" pitchFamily="34" charset="0"/>
                </a:rPr>
                <a:t>Producers </a:t>
              </a:r>
            </a:p>
          </p:txBody>
        </p:sp>
      </p:grpSp>
      <p:sp>
        <p:nvSpPr>
          <p:cNvPr id="12" name="Rectangle: Rounded Corners 11">
            <a:extLst>
              <a:ext uri="{FF2B5EF4-FFF2-40B4-BE49-F238E27FC236}">
                <a16:creationId xmlns:a16="http://schemas.microsoft.com/office/drawing/2014/main" id="{84F3D0EC-EAAD-7DB0-D54E-5BEEA46CF62C}"/>
              </a:ext>
            </a:extLst>
          </p:cNvPr>
          <p:cNvSpPr/>
          <p:nvPr/>
        </p:nvSpPr>
        <p:spPr>
          <a:xfrm>
            <a:off x="3064701" y="3218154"/>
            <a:ext cx="6062597" cy="1332339"/>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652705E-02F3-2E84-07EB-988830F11FE7}"/>
              </a:ext>
            </a:extLst>
          </p:cNvPr>
          <p:cNvGrpSpPr/>
          <p:nvPr/>
        </p:nvGrpSpPr>
        <p:grpSpPr>
          <a:xfrm>
            <a:off x="10424324" y="3512404"/>
            <a:ext cx="1563667" cy="864295"/>
            <a:chOff x="10349223" y="1285199"/>
            <a:chExt cx="1563667" cy="864295"/>
          </a:xfrm>
        </p:grpSpPr>
        <p:sp>
          <p:nvSpPr>
            <p:cNvPr id="14" name="Rectangle: Rounded Corners 13">
              <a:extLst>
                <a:ext uri="{FF2B5EF4-FFF2-40B4-BE49-F238E27FC236}">
                  <a16:creationId xmlns:a16="http://schemas.microsoft.com/office/drawing/2014/main" id="{A8ED6CA2-3628-F12B-4210-928AB222730E}"/>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7FDE69B-B60D-FE4A-AE78-3941C35FF944}"/>
                </a:ext>
              </a:extLst>
            </p:cNvPr>
            <p:cNvSpPr txBox="1"/>
            <p:nvPr/>
          </p:nvSpPr>
          <p:spPr>
            <a:xfrm>
              <a:off x="10528968" y="1523664"/>
              <a:ext cx="1285929" cy="369332"/>
            </a:xfrm>
            <a:prstGeom prst="rect">
              <a:avLst/>
            </a:prstGeom>
            <a:noFill/>
          </p:spPr>
          <p:txBody>
            <a:bodyPr wrap="none" rtlCol="0">
              <a:spAutoFit/>
            </a:bodyPr>
            <a:lstStyle/>
            <a:p>
              <a:r>
                <a:rPr lang="en-US" dirty="0">
                  <a:latin typeface="Berlin Sans FB Demi" panose="020E0802020502020306" pitchFamily="34" charset="0"/>
                </a:rPr>
                <a:t>Consumers</a:t>
              </a:r>
            </a:p>
          </p:txBody>
        </p:sp>
      </p:grpSp>
      <p:cxnSp>
        <p:nvCxnSpPr>
          <p:cNvPr id="47" name="Straight Arrow Connector 46">
            <a:extLst>
              <a:ext uri="{FF2B5EF4-FFF2-40B4-BE49-F238E27FC236}">
                <a16:creationId xmlns:a16="http://schemas.microsoft.com/office/drawing/2014/main" id="{6EE09D9B-031F-6E94-C8D3-FA4701459387}"/>
              </a:ext>
            </a:extLst>
          </p:cNvPr>
          <p:cNvCxnSpPr>
            <a:cxnSpLocks/>
            <a:stCxn id="10" idx="3"/>
          </p:cNvCxnSpPr>
          <p:nvPr/>
        </p:nvCxnSpPr>
        <p:spPr>
          <a:xfrm>
            <a:off x="1699828" y="3922824"/>
            <a:ext cx="1364873"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D7B7B4E-F3AE-9A74-64DA-C65BB1553D71}"/>
              </a:ext>
            </a:extLst>
          </p:cNvPr>
          <p:cNvCxnSpPr>
            <a:cxnSpLocks/>
            <a:endCxn id="14" idx="1"/>
          </p:cNvCxnSpPr>
          <p:nvPr/>
        </p:nvCxnSpPr>
        <p:spPr>
          <a:xfrm>
            <a:off x="9127298" y="3922824"/>
            <a:ext cx="1297026" cy="2172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338B12CB-B49E-4A5D-9F7B-502C39DA58E9}"/>
              </a:ext>
            </a:extLst>
          </p:cNvPr>
          <p:cNvSpPr txBox="1"/>
          <p:nvPr/>
        </p:nvSpPr>
        <p:spPr>
          <a:xfrm>
            <a:off x="5541067" y="3699657"/>
            <a:ext cx="1109865" cy="369332"/>
          </a:xfrm>
          <a:prstGeom prst="rect">
            <a:avLst/>
          </a:prstGeom>
          <a:noFill/>
        </p:spPr>
        <p:txBody>
          <a:bodyPr wrap="square" rtlCol="0">
            <a:spAutoFit/>
          </a:bodyPr>
          <a:lstStyle/>
          <a:p>
            <a:r>
              <a:rPr lang="en-US" dirty="0">
                <a:latin typeface="Berlin Sans FB Demi" panose="020E0802020502020306" pitchFamily="34" charset="0"/>
              </a:rPr>
              <a:t>Broker</a:t>
            </a:r>
          </a:p>
        </p:txBody>
      </p:sp>
      <p:sp>
        <p:nvSpPr>
          <p:cNvPr id="63" name="Rectangle: Rounded Corners 62">
            <a:extLst>
              <a:ext uri="{FF2B5EF4-FFF2-40B4-BE49-F238E27FC236}">
                <a16:creationId xmlns:a16="http://schemas.microsoft.com/office/drawing/2014/main" id="{4A8B6576-73EC-DC71-627B-9AD8A31B0ABE}"/>
              </a:ext>
            </a:extLst>
          </p:cNvPr>
          <p:cNvSpPr/>
          <p:nvPr/>
        </p:nvSpPr>
        <p:spPr>
          <a:xfrm>
            <a:off x="2137000" y="3228481"/>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 name="TextBox 1023">
            <a:extLst>
              <a:ext uri="{FF2B5EF4-FFF2-40B4-BE49-F238E27FC236}">
                <a16:creationId xmlns:a16="http://schemas.microsoft.com/office/drawing/2014/main" id="{4D1C7942-33FC-D02C-2D25-6EA823687BF2}"/>
              </a:ext>
            </a:extLst>
          </p:cNvPr>
          <p:cNvSpPr txBox="1"/>
          <p:nvPr/>
        </p:nvSpPr>
        <p:spPr>
          <a:xfrm>
            <a:off x="1788706" y="2763429"/>
            <a:ext cx="1034792" cy="338554"/>
          </a:xfrm>
          <a:prstGeom prst="rect">
            <a:avLst/>
          </a:prstGeom>
          <a:noFill/>
        </p:spPr>
        <p:txBody>
          <a:bodyPr wrap="square" rtlCol="0">
            <a:spAutoFit/>
          </a:bodyPr>
          <a:lstStyle/>
          <a:p>
            <a:r>
              <a:rPr lang="en-US" sz="1600" dirty="0">
                <a:latin typeface="Berlin Sans FB Demi" panose="020E0802020502020306" pitchFamily="34" charset="0"/>
              </a:rPr>
              <a:t>Message</a:t>
            </a:r>
          </a:p>
        </p:txBody>
      </p:sp>
      <p:sp>
        <p:nvSpPr>
          <p:cNvPr id="1025" name="Rectangle: Rounded Corners 1024">
            <a:extLst>
              <a:ext uri="{FF2B5EF4-FFF2-40B4-BE49-F238E27FC236}">
                <a16:creationId xmlns:a16="http://schemas.microsoft.com/office/drawing/2014/main" id="{7256FA78-B6FC-AC35-37D9-FD52F416448A}"/>
              </a:ext>
            </a:extLst>
          </p:cNvPr>
          <p:cNvSpPr/>
          <p:nvPr/>
        </p:nvSpPr>
        <p:spPr>
          <a:xfrm>
            <a:off x="9666576" y="3228481"/>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7" name="TextBox 1026">
            <a:extLst>
              <a:ext uri="{FF2B5EF4-FFF2-40B4-BE49-F238E27FC236}">
                <a16:creationId xmlns:a16="http://schemas.microsoft.com/office/drawing/2014/main" id="{AAB53801-6910-424B-A7E2-D7B850B3A639}"/>
              </a:ext>
            </a:extLst>
          </p:cNvPr>
          <p:cNvSpPr txBox="1"/>
          <p:nvPr/>
        </p:nvSpPr>
        <p:spPr>
          <a:xfrm>
            <a:off x="9258415" y="2763429"/>
            <a:ext cx="1034792" cy="338554"/>
          </a:xfrm>
          <a:prstGeom prst="rect">
            <a:avLst/>
          </a:prstGeom>
          <a:noFill/>
        </p:spPr>
        <p:txBody>
          <a:bodyPr wrap="square" rtlCol="0">
            <a:spAutoFit/>
          </a:bodyPr>
          <a:lstStyle/>
          <a:p>
            <a:r>
              <a:rPr lang="en-US" sz="1600" dirty="0">
                <a:latin typeface="Berlin Sans FB Demi" panose="020E0802020502020306" pitchFamily="34" charset="0"/>
              </a:rPr>
              <a:t>Message</a:t>
            </a:r>
          </a:p>
        </p:txBody>
      </p:sp>
    </p:spTree>
    <p:extLst>
      <p:ext uri="{BB962C8B-B14F-4D97-AF65-F5344CB8AC3E}">
        <p14:creationId xmlns:p14="http://schemas.microsoft.com/office/powerpoint/2010/main" val="171575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D01761-FF55-7AB9-94C6-F00A38D7AFE8}"/>
              </a:ext>
            </a:extLst>
          </p:cNvPr>
          <p:cNvSpPr txBox="1"/>
          <p:nvPr/>
        </p:nvSpPr>
        <p:spPr>
          <a:xfrm>
            <a:off x="198835" y="364720"/>
            <a:ext cx="6136616" cy="584775"/>
          </a:xfrm>
          <a:prstGeom prst="rect">
            <a:avLst/>
          </a:prstGeom>
          <a:noFill/>
        </p:spPr>
        <p:txBody>
          <a:bodyPr wrap="none" rtlCol="0">
            <a:spAutoFit/>
          </a:bodyPr>
          <a:lstStyle/>
          <a:p>
            <a:r>
              <a:rPr lang="en-US" sz="3200" dirty="0">
                <a:latin typeface="Berlin Sans FB Demi" panose="020E0802020502020306" pitchFamily="34" charset="0"/>
              </a:rPr>
              <a:t>Exchanges, Queues and Bindings</a:t>
            </a:r>
          </a:p>
        </p:txBody>
      </p:sp>
      <p:grpSp>
        <p:nvGrpSpPr>
          <p:cNvPr id="46" name="Group 45">
            <a:extLst>
              <a:ext uri="{FF2B5EF4-FFF2-40B4-BE49-F238E27FC236}">
                <a16:creationId xmlns:a16="http://schemas.microsoft.com/office/drawing/2014/main" id="{2BF3610F-143F-C7FE-7A88-2420F6BA51D1}"/>
              </a:ext>
            </a:extLst>
          </p:cNvPr>
          <p:cNvGrpSpPr/>
          <p:nvPr/>
        </p:nvGrpSpPr>
        <p:grpSpPr>
          <a:xfrm>
            <a:off x="136161" y="1765762"/>
            <a:ext cx="1563667" cy="864295"/>
            <a:chOff x="212941" y="1999803"/>
            <a:chExt cx="1563667" cy="864295"/>
          </a:xfrm>
        </p:grpSpPr>
        <p:sp>
          <p:nvSpPr>
            <p:cNvPr id="48" name="Rectangle: Rounded Corners 47">
              <a:extLst>
                <a:ext uri="{FF2B5EF4-FFF2-40B4-BE49-F238E27FC236}">
                  <a16:creationId xmlns:a16="http://schemas.microsoft.com/office/drawing/2014/main" id="{386616B5-E5F8-B8AD-D846-317BBF2EEDF8}"/>
                </a:ext>
              </a:extLst>
            </p:cNvPr>
            <p:cNvSpPr/>
            <p:nvPr/>
          </p:nvSpPr>
          <p:spPr>
            <a:xfrm>
              <a:off x="212941" y="1999803"/>
              <a:ext cx="1563667" cy="864295"/>
            </a:xfrm>
            <a:prstGeom prst="roundRect">
              <a:avLst>
                <a:gd name="adj" fmla="val 5020"/>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86DA591-53B9-E1BD-BDA9-6CB4EEB2775A}"/>
                </a:ext>
              </a:extLst>
            </p:cNvPr>
            <p:cNvSpPr txBox="1"/>
            <p:nvPr/>
          </p:nvSpPr>
          <p:spPr>
            <a:xfrm>
              <a:off x="439841" y="2247284"/>
              <a:ext cx="1109865" cy="369332"/>
            </a:xfrm>
            <a:prstGeom prst="rect">
              <a:avLst/>
            </a:prstGeom>
            <a:noFill/>
          </p:spPr>
          <p:txBody>
            <a:bodyPr wrap="square" rtlCol="0">
              <a:spAutoFit/>
            </a:bodyPr>
            <a:lstStyle/>
            <a:p>
              <a:r>
                <a:rPr lang="en-US" dirty="0">
                  <a:latin typeface="Berlin Sans FB Demi" panose="020E0802020502020306" pitchFamily="34" charset="0"/>
                </a:rPr>
                <a:t>Producer </a:t>
              </a:r>
            </a:p>
          </p:txBody>
        </p:sp>
      </p:grpSp>
      <p:sp>
        <p:nvSpPr>
          <p:cNvPr id="52" name="Rectangle: Rounded Corners 51">
            <a:extLst>
              <a:ext uri="{FF2B5EF4-FFF2-40B4-BE49-F238E27FC236}">
                <a16:creationId xmlns:a16="http://schemas.microsoft.com/office/drawing/2014/main" id="{C0F8DFD8-E56B-668A-248D-14559A4C2D14}"/>
              </a:ext>
            </a:extLst>
          </p:cNvPr>
          <p:cNvSpPr/>
          <p:nvPr/>
        </p:nvSpPr>
        <p:spPr>
          <a:xfrm>
            <a:off x="3064701" y="1493241"/>
            <a:ext cx="6062597" cy="1583981"/>
          </a:xfrm>
          <a:prstGeom prst="roundRect">
            <a:avLst>
              <a:gd name="adj" fmla="val 3129"/>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DED14AD7-6ADD-6A7E-D755-CA65C2246944}"/>
              </a:ext>
            </a:extLst>
          </p:cNvPr>
          <p:cNvGrpSpPr/>
          <p:nvPr/>
        </p:nvGrpSpPr>
        <p:grpSpPr>
          <a:xfrm>
            <a:off x="10424324" y="1787490"/>
            <a:ext cx="1563667" cy="864295"/>
            <a:chOff x="10349223" y="1285199"/>
            <a:chExt cx="1563667" cy="864295"/>
          </a:xfrm>
        </p:grpSpPr>
        <p:sp>
          <p:nvSpPr>
            <p:cNvPr id="57" name="Rectangle: Rounded Corners 56">
              <a:extLst>
                <a:ext uri="{FF2B5EF4-FFF2-40B4-BE49-F238E27FC236}">
                  <a16:creationId xmlns:a16="http://schemas.microsoft.com/office/drawing/2014/main" id="{C9462A3B-A932-7B0D-A6F4-4D3726CEB477}"/>
                </a:ext>
              </a:extLst>
            </p:cNvPr>
            <p:cNvSpPr/>
            <p:nvPr/>
          </p:nvSpPr>
          <p:spPr>
            <a:xfrm>
              <a:off x="10349223" y="1285199"/>
              <a:ext cx="1563667" cy="864295"/>
            </a:xfrm>
            <a:prstGeom prst="roundRect">
              <a:avLst>
                <a:gd name="adj" fmla="val 8902"/>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F34EF3E-A49F-9447-8122-295D7AA4412F}"/>
                </a:ext>
              </a:extLst>
            </p:cNvPr>
            <p:cNvSpPr txBox="1"/>
            <p:nvPr/>
          </p:nvSpPr>
          <p:spPr>
            <a:xfrm>
              <a:off x="10528968" y="1523664"/>
              <a:ext cx="1204176" cy="369332"/>
            </a:xfrm>
            <a:prstGeom prst="rect">
              <a:avLst/>
            </a:prstGeom>
            <a:noFill/>
          </p:spPr>
          <p:txBody>
            <a:bodyPr wrap="none" rtlCol="0">
              <a:spAutoFit/>
            </a:bodyPr>
            <a:lstStyle/>
            <a:p>
              <a:r>
                <a:rPr lang="en-US" dirty="0">
                  <a:latin typeface="Berlin Sans FB Demi" panose="020E0802020502020306" pitchFamily="34" charset="0"/>
                </a:rPr>
                <a:t>Consumer</a:t>
              </a:r>
            </a:p>
          </p:txBody>
        </p:sp>
      </p:grpSp>
      <p:sp>
        <p:nvSpPr>
          <p:cNvPr id="85" name="Rectangle: Rounded Corners 84">
            <a:extLst>
              <a:ext uri="{FF2B5EF4-FFF2-40B4-BE49-F238E27FC236}">
                <a16:creationId xmlns:a16="http://schemas.microsoft.com/office/drawing/2014/main" id="{B2ECF235-6C7C-A3F2-B371-9DB8225803FB}"/>
              </a:ext>
            </a:extLst>
          </p:cNvPr>
          <p:cNvSpPr/>
          <p:nvPr/>
        </p:nvSpPr>
        <p:spPr>
          <a:xfrm>
            <a:off x="3280777" y="1646061"/>
            <a:ext cx="5562084" cy="1290086"/>
          </a:xfrm>
          <a:prstGeom prst="roundRect">
            <a:avLst>
              <a:gd name="adj" fmla="val 3934"/>
            </a:avLst>
          </a:prstGeom>
          <a:solidFill>
            <a:schemeClr val="bg1"/>
          </a:solid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58498C44-1174-8199-57D6-566D852A60C3}"/>
              </a:ext>
            </a:extLst>
          </p:cNvPr>
          <p:cNvGrpSpPr/>
          <p:nvPr/>
        </p:nvGrpSpPr>
        <p:grpSpPr>
          <a:xfrm>
            <a:off x="6819907" y="1863704"/>
            <a:ext cx="1580367" cy="659702"/>
            <a:chOff x="6904973" y="2110636"/>
            <a:chExt cx="1580367" cy="659702"/>
          </a:xfrm>
        </p:grpSpPr>
        <p:sp>
          <p:nvSpPr>
            <p:cNvPr id="94" name="Rectangle: Rounded Corners 93">
              <a:extLst>
                <a:ext uri="{FF2B5EF4-FFF2-40B4-BE49-F238E27FC236}">
                  <a16:creationId xmlns:a16="http://schemas.microsoft.com/office/drawing/2014/main" id="{6924A943-87DD-138F-7B0B-AA21D976664E}"/>
                </a:ext>
              </a:extLst>
            </p:cNvPr>
            <p:cNvSpPr/>
            <p:nvPr/>
          </p:nvSpPr>
          <p:spPr>
            <a:xfrm>
              <a:off x="6904973" y="2110636"/>
              <a:ext cx="1580367" cy="659702"/>
            </a:xfrm>
            <a:prstGeom prst="roundRect">
              <a:avLst/>
            </a:prstGeom>
            <a:solidFill>
              <a:schemeClr val="accent1">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Rounded Corners 94">
              <a:extLst>
                <a:ext uri="{FF2B5EF4-FFF2-40B4-BE49-F238E27FC236}">
                  <a16:creationId xmlns:a16="http://schemas.microsoft.com/office/drawing/2014/main" id="{0145EDB3-AE4C-69C7-A35F-8FD7C8488E16}"/>
                </a:ext>
              </a:extLst>
            </p:cNvPr>
            <p:cNvSpPr/>
            <p:nvPr/>
          </p:nvSpPr>
          <p:spPr>
            <a:xfrm>
              <a:off x="7014575"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Rounded Corners 98">
              <a:extLst>
                <a:ext uri="{FF2B5EF4-FFF2-40B4-BE49-F238E27FC236}">
                  <a16:creationId xmlns:a16="http://schemas.microsoft.com/office/drawing/2014/main" id="{84858B7B-0968-4DF4-7A5C-ECA8B9ED8C63}"/>
                </a:ext>
              </a:extLst>
            </p:cNvPr>
            <p:cNvSpPr/>
            <p:nvPr/>
          </p:nvSpPr>
          <p:spPr>
            <a:xfrm>
              <a:off x="7258833"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AE67B7B3-C699-7281-8DD0-74D6DCB8AE7B}"/>
                </a:ext>
              </a:extLst>
            </p:cNvPr>
            <p:cNvSpPr/>
            <p:nvPr/>
          </p:nvSpPr>
          <p:spPr>
            <a:xfrm>
              <a:off x="7505699" y="2153433"/>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16CE8E80-7C85-63CD-BDC7-9586C62D1EC0}"/>
                </a:ext>
              </a:extLst>
            </p:cNvPr>
            <p:cNvSpPr/>
            <p:nvPr/>
          </p:nvSpPr>
          <p:spPr>
            <a:xfrm>
              <a:off x="7749957" y="2153432"/>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Rounded Corners 102">
              <a:extLst>
                <a:ext uri="{FF2B5EF4-FFF2-40B4-BE49-F238E27FC236}">
                  <a16:creationId xmlns:a16="http://schemas.microsoft.com/office/drawing/2014/main" id="{1F7E1E35-4882-D78A-4D83-95AA395B72CF}"/>
                </a:ext>
              </a:extLst>
            </p:cNvPr>
            <p:cNvSpPr/>
            <p:nvPr/>
          </p:nvSpPr>
          <p:spPr>
            <a:xfrm>
              <a:off x="8009465" y="2153432"/>
              <a:ext cx="169102" cy="56784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Rounded Corners 103">
            <a:extLst>
              <a:ext uri="{FF2B5EF4-FFF2-40B4-BE49-F238E27FC236}">
                <a16:creationId xmlns:a16="http://schemas.microsoft.com/office/drawing/2014/main" id="{D4343543-C635-4262-982B-42C5F018F9AE}"/>
              </a:ext>
            </a:extLst>
          </p:cNvPr>
          <p:cNvSpPr/>
          <p:nvPr/>
        </p:nvSpPr>
        <p:spPr>
          <a:xfrm>
            <a:off x="3569504" y="1863704"/>
            <a:ext cx="1580367" cy="659702"/>
          </a:xfrm>
          <a:prstGeom prst="round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erlin Sans FB Demi" panose="020E0802020502020306" pitchFamily="34" charset="0"/>
              </a:rPr>
              <a:t>Exchange</a:t>
            </a:r>
          </a:p>
        </p:txBody>
      </p:sp>
      <p:sp>
        <p:nvSpPr>
          <p:cNvPr id="132" name="TextBox 131">
            <a:extLst>
              <a:ext uri="{FF2B5EF4-FFF2-40B4-BE49-F238E27FC236}">
                <a16:creationId xmlns:a16="http://schemas.microsoft.com/office/drawing/2014/main" id="{952DE949-2D49-313D-B473-B58C3EE7EC56}"/>
              </a:ext>
            </a:extLst>
          </p:cNvPr>
          <p:cNvSpPr txBox="1"/>
          <p:nvPr/>
        </p:nvSpPr>
        <p:spPr>
          <a:xfrm>
            <a:off x="7150962" y="2459680"/>
            <a:ext cx="857927" cy="369332"/>
          </a:xfrm>
          <a:prstGeom prst="rect">
            <a:avLst/>
          </a:prstGeom>
          <a:noFill/>
        </p:spPr>
        <p:txBody>
          <a:bodyPr wrap="none" rtlCol="0">
            <a:spAutoFit/>
          </a:bodyPr>
          <a:lstStyle/>
          <a:p>
            <a:r>
              <a:rPr lang="en-US" dirty="0">
                <a:latin typeface="Berlin Sans FB Demi" panose="020E0802020502020306" pitchFamily="34" charset="0"/>
              </a:rPr>
              <a:t>Queue</a:t>
            </a:r>
          </a:p>
        </p:txBody>
      </p:sp>
      <p:cxnSp>
        <p:nvCxnSpPr>
          <p:cNvPr id="138" name="Straight Arrow Connector 137">
            <a:extLst>
              <a:ext uri="{FF2B5EF4-FFF2-40B4-BE49-F238E27FC236}">
                <a16:creationId xmlns:a16="http://schemas.microsoft.com/office/drawing/2014/main" id="{8E9B15CC-2593-1BF4-458D-8CD2167333EA}"/>
              </a:ext>
            </a:extLst>
          </p:cNvPr>
          <p:cNvCxnSpPr>
            <a:stCxn id="104" idx="3"/>
            <a:endCxn id="94" idx="1"/>
          </p:cNvCxnSpPr>
          <p:nvPr/>
        </p:nvCxnSpPr>
        <p:spPr>
          <a:xfrm>
            <a:off x="5149871" y="2193555"/>
            <a:ext cx="1670036" cy="0"/>
          </a:xfrm>
          <a:prstGeom prst="straightConnector1">
            <a:avLst/>
          </a:prstGeom>
          <a:ln w="28575">
            <a:prstDash val="sysDot"/>
            <a:headEnd type="triangle"/>
            <a:tailEnd type="triangle"/>
          </a:ln>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1C043044-A19B-ED6A-500A-BEFA1439A23D}"/>
              </a:ext>
            </a:extLst>
          </p:cNvPr>
          <p:cNvSpPr txBox="1"/>
          <p:nvPr/>
        </p:nvSpPr>
        <p:spPr>
          <a:xfrm>
            <a:off x="5469826" y="2260725"/>
            <a:ext cx="990977" cy="369332"/>
          </a:xfrm>
          <a:prstGeom prst="rect">
            <a:avLst/>
          </a:prstGeom>
          <a:noFill/>
        </p:spPr>
        <p:txBody>
          <a:bodyPr wrap="none" rtlCol="0">
            <a:spAutoFit/>
          </a:bodyPr>
          <a:lstStyle/>
          <a:p>
            <a:r>
              <a:rPr lang="en-US" dirty="0">
                <a:latin typeface="Berlin Sans FB Demi" panose="020E0802020502020306" pitchFamily="34" charset="0"/>
              </a:rPr>
              <a:t>Binding</a:t>
            </a:r>
          </a:p>
        </p:txBody>
      </p:sp>
      <p:cxnSp>
        <p:nvCxnSpPr>
          <p:cNvPr id="141" name="Straight Arrow Connector 140">
            <a:extLst>
              <a:ext uri="{FF2B5EF4-FFF2-40B4-BE49-F238E27FC236}">
                <a16:creationId xmlns:a16="http://schemas.microsoft.com/office/drawing/2014/main" id="{2F8BDC56-9B4C-7AB7-D49E-58D8E69DD7ED}"/>
              </a:ext>
            </a:extLst>
          </p:cNvPr>
          <p:cNvCxnSpPr>
            <a:stCxn id="48" idx="3"/>
            <a:endCxn id="104" idx="1"/>
          </p:cNvCxnSpPr>
          <p:nvPr/>
        </p:nvCxnSpPr>
        <p:spPr>
          <a:xfrm flipV="1">
            <a:off x="1699828" y="2193555"/>
            <a:ext cx="1869676" cy="435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11AE682-7AB7-50B7-D5B9-8F47F8E0466F}"/>
              </a:ext>
            </a:extLst>
          </p:cNvPr>
          <p:cNvCxnSpPr>
            <a:cxnSpLocks/>
            <a:stCxn id="94" idx="3"/>
            <a:endCxn id="57" idx="1"/>
          </p:cNvCxnSpPr>
          <p:nvPr/>
        </p:nvCxnSpPr>
        <p:spPr>
          <a:xfrm>
            <a:off x="8400274" y="2193555"/>
            <a:ext cx="2024050" cy="2608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3" name="Rectangle: Rounded Corners 152">
            <a:extLst>
              <a:ext uri="{FF2B5EF4-FFF2-40B4-BE49-F238E27FC236}">
                <a16:creationId xmlns:a16="http://schemas.microsoft.com/office/drawing/2014/main" id="{1936AEEB-9D81-BBD7-9792-12E612CE69DC}"/>
              </a:ext>
            </a:extLst>
          </p:cNvPr>
          <p:cNvSpPr/>
          <p:nvPr/>
        </p:nvSpPr>
        <p:spPr>
          <a:xfrm>
            <a:off x="9691260" y="1544897"/>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TextBox 154">
            <a:extLst>
              <a:ext uri="{FF2B5EF4-FFF2-40B4-BE49-F238E27FC236}">
                <a16:creationId xmlns:a16="http://schemas.microsoft.com/office/drawing/2014/main" id="{C4F998D5-880A-BD7A-5883-70C7F5633BD8}"/>
              </a:ext>
            </a:extLst>
          </p:cNvPr>
          <p:cNvSpPr txBox="1"/>
          <p:nvPr/>
        </p:nvSpPr>
        <p:spPr>
          <a:xfrm>
            <a:off x="198835" y="3505015"/>
            <a:ext cx="3275850" cy="2554545"/>
          </a:xfrm>
          <a:prstGeom prst="rect">
            <a:avLst/>
          </a:prstGeom>
          <a:noFill/>
        </p:spPr>
        <p:txBody>
          <a:bodyPr wrap="square" rtlCol="0">
            <a:spAutoFit/>
          </a:bodyPr>
          <a:lstStyle/>
          <a:p>
            <a:r>
              <a:rPr lang="en-US" sz="1600" dirty="0">
                <a:latin typeface="Berlin Sans FB Demi" panose="020E0802020502020306" pitchFamily="34" charset="0"/>
              </a:rPr>
              <a:t>Exchange:</a:t>
            </a:r>
          </a:p>
          <a:p>
            <a:endParaRPr lang="en-US" sz="1600" dirty="0">
              <a:latin typeface="Berlin Sans FB Demi" panose="020E0802020502020306" pitchFamily="34" charset="0"/>
            </a:endParaRPr>
          </a:p>
          <a:p>
            <a:r>
              <a:rPr lang="en-US" sz="1600" dirty="0">
                <a:latin typeface="Berlin Sans FB Demi" panose="020E0802020502020306" pitchFamily="34" charset="0"/>
              </a:rPr>
              <a:t>A message routing entity</a:t>
            </a:r>
          </a:p>
          <a:p>
            <a:endParaRPr lang="en-US" sz="1600" dirty="0">
              <a:latin typeface="Berlin Sans FB Demi" panose="020E0802020502020306" pitchFamily="34" charset="0"/>
            </a:endParaRPr>
          </a:p>
          <a:p>
            <a:r>
              <a:rPr lang="en-US" sz="1600" dirty="0">
                <a:latin typeface="Berlin Sans FB Demi" panose="020E0802020502020306" pitchFamily="34" charset="0"/>
              </a:rPr>
              <a:t>Receives messages from producers and routes them to one or more queues</a:t>
            </a:r>
          </a:p>
          <a:p>
            <a:endParaRPr lang="en-US" sz="1600" dirty="0">
              <a:latin typeface="Berlin Sans FB Demi" panose="020E0802020502020306" pitchFamily="34" charset="0"/>
            </a:endParaRPr>
          </a:p>
          <a:p>
            <a:r>
              <a:rPr lang="en-US" sz="1600" dirty="0">
                <a:latin typeface="Berlin Sans FB Demi" panose="020E0802020502020306" pitchFamily="34" charset="0"/>
              </a:rPr>
              <a:t>4 types: direct, topic, fanout, headers</a:t>
            </a:r>
          </a:p>
        </p:txBody>
      </p:sp>
      <p:sp>
        <p:nvSpPr>
          <p:cNvPr id="156" name="TextBox 155">
            <a:extLst>
              <a:ext uri="{FF2B5EF4-FFF2-40B4-BE49-F238E27FC236}">
                <a16:creationId xmlns:a16="http://schemas.microsoft.com/office/drawing/2014/main" id="{C1F7DD51-1000-5041-3B6A-DA21B0F6A822}"/>
              </a:ext>
            </a:extLst>
          </p:cNvPr>
          <p:cNvSpPr txBox="1"/>
          <p:nvPr/>
        </p:nvSpPr>
        <p:spPr>
          <a:xfrm>
            <a:off x="8400274" y="3505015"/>
            <a:ext cx="3275850" cy="2554545"/>
          </a:xfrm>
          <a:prstGeom prst="rect">
            <a:avLst/>
          </a:prstGeom>
          <a:noFill/>
        </p:spPr>
        <p:txBody>
          <a:bodyPr wrap="square" rtlCol="0">
            <a:spAutoFit/>
          </a:bodyPr>
          <a:lstStyle/>
          <a:p>
            <a:r>
              <a:rPr lang="en-US" sz="1600" dirty="0">
                <a:latin typeface="Berlin Sans FB Demi" panose="020E0802020502020306" pitchFamily="34" charset="0"/>
              </a:rPr>
              <a:t>Queue:</a:t>
            </a:r>
          </a:p>
          <a:p>
            <a:endParaRPr lang="en-US" sz="1600" dirty="0">
              <a:latin typeface="Berlin Sans FB Demi" panose="020E0802020502020306" pitchFamily="34" charset="0"/>
            </a:endParaRPr>
          </a:p>
          <a:p>
            <a:r>
              <a:rPr lang="en-US" sz="1600" dirty="0">
                <a:latin typeface="Berlin Sans FB Demi" panose="020E0802020502020306" pitchFamily="34" charset="0"/>
              </a:rPr>
              <a:t>A temporary storage location for a message</a:t>
            </a:r>
          </a:p>
          <a:p>
            <a:endParaRPr lang="en-US" sz="1600" dirty="0">
              <a:latin typeface="Berlin Sans FB Demi" panose="020E0802020502020306" pitchFamily="34" charset="0"/>
            </a:endParaRPr>
          </a:p>
          <a:p>
            <a:r>
              <a:rPr lang="en-US" sz="1600" dirty="0">
                <a:latin typeface="Berlin Sans FB Demi" panose="020E0802020502020306" pitchFamily="34" charset="0"/>
              </a:rPr>
              <a:t>Holds messages until they are consumed by a consumer</a:t>
            </a:r>
          </a:p>
          <a:p>
            <a:endParaRPr lang="en-US" sz="1600" dirty="0">
              <a:latin typeface="Berlin Sans FB Demi" panose="020E0802020502020306" pitchFamily="34" charset="0"/>
            </a:endParaRPr>
          </a:p>
          <a:p>
            <a:r>
              <a:rPr lang="en-US" sz="1600" dirty="0">
                <a:latin typeface="Berlin Sans FB Demi" panose="020E0802020502020306" pitchFamily="34" charset="0"/>
              </a:rPr>
              <a:t>Queues are bound to one or more exchanges through binding keys</a:t>
            </a:r>
          </a:p>
        </p:txBody>
      </p:sp>
      <p:sp>
        <p:nvSpPr>
          <p:cNvPr id="157" name="TextBox 156">
            <a:extLst>
              <a:ext uri="{FF2B5EF4-FFF2-40B4-BE49-F238E27FC236}">
                <a16:creationId xmlns:a16="http://schemas.microsoft.com/office/drawing/2014/main" id="{3703016E-F7BB-EFB3-9BC2-18F5F9917251}"/>
              </a:ext>
            </a:extLst>
          </p:cNvPr>
          <p:cNvSpPr txBox="1"/>
          <p:nvPr/>
        </p:nvSpPr>
        <p:spPr>
          <a:xfrm>
            <a:off x="4473592" y="3505015"/>
            <a:ext cx="3275850" cy="3046988"/>
          </a:xfrm>
          <a:prstGeom prst="rect">
            <a:avLst/>
          </a:prstGeom>
          <a:noFill/>
        </p:spPr>
        <p:txBody>
          <a:bodyPr wrap="square" rtlCol="0">
            <a:spAutoFit/>
          </a:bodyPr>
          <a:lstStyle/>
          <a:p>
            <a:r>
              <a:rPr lang="en-US" sz="1600" dirty="0">
                <a:latin typeface="Berlin Sans FB Demi" panose="020E0802020502020306" pitchFamily="34" charset="0"/>
              </a:rPr>
              <a:t>Bindings:</a:t>
            </a:r>
          </a:p>
          <a:p>
            <a:endParaRPr lang="en-US" sz="1600" dirty="0">
              <a:latin typeface="Berlin Sans FB Demi" panose="020E0802020502020306" pitchFamily="34" charset="0"/>
            </a:endParaRPr>
          </a:p>
          <a:p>
            <a:r>
              <a:rPr lang="en-US" sz="1600" dirty="0">
                <a:latin typeface="Berlin Sans FB Demi" panose="020E0802020502020306" pitchFamily="34" charset="0"/>
              </a:rPr>
              <a:t>A queue is bound to an exchange using a binding key</a:t>
            </a:r>
          </a:p>
          <a:p>
            <a:endParaRPr lang="en-US" sz="1600" dirty="0">
              <a:latin typeface="Berlin Sans FB Demi" panose="020E0802020502020306" pitchFamily="34" charset="0"/>
            </a:endParaRPr>
          </a:p>
          <a:p>
            <a:r>
              <a:rPr lang="en-US" sz="1600" dirty="0">
                <a:latin typeface="Berlin Sans FB Demi" panose="020E0802020502020306" pitchFamily="34" charset="0"/>
              </a:rPr>
              <a:t>The binding key specifies the routing criteria for which messages that should be delivered</a:t>
            </a:r>
          </a:p>
          <a:p>
            <a:endParaRPr lang="en-US" sz="1600" dirty="0">
              <a:latin typeface="Berlin Sans FB Demi" panose="020E0802020502020306" pitchFamily="34" charset="0"/>
            </a:endParaRPr>
          </a:p>
          <a:p>
            <a:r>
              <a:rPr lang="en-US" sz="1600" dirty="0">
                <a:latin typeface="Berlin Sans FB Demi" panose="020E0802020502020306" pitchFamily="34" charset="0"/>
              </a:rPr>
              <a:t>The message “routing key” is compared to the binding key (more on this later)</a:t>
            </a:r>
          </a:p>
        </p:txBody>
      </p:sp>
      <p:sp>
        <p:nvSpPr>
          <p:cNvPr id="158" name="Rectangle: Rounded Corners 157">
            <a:extLst>
              <a:ext uri="{FF2B5EF4-FFF2-40B4-BE49-F238E27FC236}">
                <a16:creationId xmlns:a16="http://schemas.microsoft.com/office/drawing/2014/main" id="{BFAA8C17-86C2-2B77-5E5C-D474376C706F}"/>
              </a:ext>
            </a:extLst>
          </p:cNvPr>
          <p:cNvSpPr/>
          <p:nvPr/>
        </p:nvSpPr>
        <p:spPr>
          <a:xfrm>
            <a:off x="2297713" y="1536445"/>
            <a:ext cx="169102" cy="567845"/>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0673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2997</TotalTime>
  <Words>1700</Words>
  <Application>Microsoft Office PowerPoint</Application>
  <PresentationFormat>Widescreen</PresentationFormat>
  <Paragraphs>313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Berlin Sans FB Demi</vt:lpstr>
      <vt:lpstr>Calibri</vt:lpstr>
      <vt:lpstr>Calibri Light</vt:lpstr>
      <vt:lpstr>Consolas</vt:lpstr>
      <vt:lpstr>Office Theme</vt:lpstr>
      <vt:lpstr>RabbitMQ</vt:lpstr>
      <vt:lpstr>Goals</vt:lpstr>
      <vt:lpstr>What is RabbitMQ?</vt:lpstr>
      <vt:lpstr>What Problems Does it Solve?</vt:lpstr>
      <vt:lpstr>RabbitMQ Use Cases</vt:lpstr>
      <vt:lpstr>RabbitMQ’s Role in Broader Landscape</vt:lpstr>
      <vt:lpstr>RabbitMQ vs. Other Message Brokers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Goal 1: Identify the problems that RabbitMQ solves and how it solves them</vt:lpstr>
      <vt:lpstr>Goal 2: Explore the fundamental concepts and key components</vt:lpstr>
      <vt:lpstr>Goal 3: Understand how messages flow from producer to consumer</vt:lpstr>
      <vt:lpstr>Goal 4: Learn how RabbitMQ is used in .NET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RabbitMQ</dc:title>
  <dc:creator>Rob Lapp</dc:creator>
  <cp:lastModifiedBy>Rob Lapp</cp:lastModifiedBy>
  <cp:revision>303</cp:revision>
  <dcterms:created xsi:type="dcterms:W3CDTF">2023-06-08T10:25:24Z</dcterms:created>
  <dcterms:modified xsi:type="dcterms:W3CDTF">2023-06-16T10:45:57Z</dcterms:modified>
</cp:coreProperties>
</file>