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60" r:id="rId4"/>
    <p:sldId id="316" r:id="rId5"/>
    <p:sldId id="319" r:id="rId6"/>
    <p:sldId id="317" r:id="rId7"/>
    <p:sldId id="320" r:id="rId8"/>
    <p:sldId id="307" r:id="rId9"/>
    <p:sldId id="277" r:id="rId10"/>
    <p:sldId id="309" r:id="rId11"/>
    <p:sldId id="310" r:id="rId12"/>
    <p:sldId id="311" r:id="rId13"/>
    <p:sldId id="312" r:id="rId14"/>
    <p:sldId id="282" r:id="rId15"/>
    <p:sldId id="293" r:id="rId16"/>
    <p:sldId id="296" r:id="rId17"/>
    <p:sldId id="294" r:id="rId18"/>
    <p:sldId id="297" r:id="rId19"/>
    <p:sldId id="298" r:id="rId20"/>
    <p:sldId id="299" r:id="rId21"/>
    <p:sldId id="313" r:id="rId22"/>
    <p:sldId id="286" r:id="rId23"/>
    <p:sldId id="321" r:id="rId24"/>
    <p:sldId id="323" r:id="rId25"/>
    <p:sldId id="324" r:id="rId26"/>
    <p:sldId id="32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9813-19DE-08D2-669B-9F4577B47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7E9B-86E4-69D2-BF1D-FD7BC55C6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ADDF-9014-84F1-C46B-843C429F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DB59-A05D-11A6-0F14-6F9B41FB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208-C4A0-7B4D-0CFA-B5E9EEF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B30A-079B-FC58-E05D-ACC45B5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2F13C-6C1F-69A9-78CC-69026184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1F8A-2980-898D-C6BF-9514D38E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CAA4-DFE5-F251-91CB-E64F1D28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F82B-987C-5D69-C9A9-95AB2B13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0AD0-BA0E-9A32-712E-E22090105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641C-74A4-1DC5-D820-577940834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60D-9EFC-FB31-F235-53659DBD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D916-803E-001F-E6B2-5D6FE2F0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A8AA-8E9B-66CD-187C-7E801BCF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F9E-763E-4137-9562-8601B17C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16ED-E7F3-9089-D460-7DD39539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7680-574C-29C8-419C-989BA63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19D8-D59B-BAAA-4FAD-0429759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1753-0972-64D6-BA00-C073243C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8B4-EFCD-B999-2E14-06C095ED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1264-2032-D410-688D-FA9C3087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B0E3-031E-016E-C6EB-D4706B85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951-DAAD-9440-4AF2-2F1A5B7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48A3-F5FA-4F55-9EEA-E8A0C10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8DAD-02A5-E3BA-D997-548ED19C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6889-042D-4704-DBAB-397F799CC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A858-67AF-206A-98D5-C2C064D9B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4C36-2324-09AC-8F4D-A9C0F40C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8FAE-F318-0924-119E-91620391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07292-3115-5D2C-58D7-51C6455E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20FB-23B2-A7AF-972F-E780C2C7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3035-D749-D91E-429A-3CCD67E7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A540-66E6-5501-7FA3-4E5DE087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74681-7696-60D8-FD8F-FE2A078D9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6BE78-A5FF-7197-06E7-864FA130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A6507-AAC8-1181-1FC0-CB9FC340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86D24-C21B-F32D-87BE-850368C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94FFD-D34D-6521-6032-A9534BFB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8FDD-FA80-7D11-671A-0154CFAE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0CE4-7F1A-5364-F2BE-ECBFEB67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1E2EB-ACA5-156C-A0FD-5A1F38E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8DA40-6CDF-E632-C95A-7EFB69D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4618B-028B-F7DE-17AC-7B55C1DD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6F70-743F-7F75-6DFD-88D43DE1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2D26-D2A8-90EF-35BD-CBC1120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B832-BC26-07C1-3A6D-31CF36F7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59BC-31B5-5CBF-2B7B-6E118E06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D6AA-9235-EB43-B3B8-DBD4BC78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232D-901D-0F81-0921-0AABC494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2EB-B062-C331-5FB9-97D1F6C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A431-CF17-E5B6-ED59-A235532E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1332-19CD-F9CA-4CE8-EB71FA60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D5241-C55A-3D7F-1DD0-161ED587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D6109-5EE5-4EBA-879A-B70136FA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AEE2-B090-BB68-6629-4A21DFA7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4364-C00C-9679-3DF2-E06E66F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4038-21F8-4267-0FE8-C1A56168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E3F2D-3FCC-AE4D-9CF1-72F4547D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3C35-973B-5D4D-0F60-51648C67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EB88-38A8-6689-47E0-3B9804B29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1649-FBC0-46BF-9FA8-1C68919ABA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D952-E886-8365-B980-5B34A7D6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1EA7-7341-3265-954F-FC8908C0B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7AA8-008F-42A2-8523-19A04A3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toco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0B12-0605-9866-952E-ED58448E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475" y="4359057"/>
            <a:ext cx="9144000" cy="9045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9A9E-7336-EEC7-8B48-01CB2477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403" y="6257556"/>
            <a:ext cx="1962410" cy="425080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Rob Lapp</a:t>
            </a:r>
          </a:p>
        </p:txBody>
      </p:sp>
      <p:pic>
        <p:nvPicPr>
          <p:cNvPr id="2050" name="Picture 2" descr="RabbitMQ&quot; Icon - Download for free – Iconduck">
            <a:extLst>
              <a:ext uri="{FF2B5EF4-FFF2-40B4-BE49-F238E27FC236}">
                <a16:creationId xmlns:a16="http://schemas.microsoft.com/office/drawing/2014/main" id="{4F7B016B-C966-713E-09A7-1E524BAC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50" y="185189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3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95188" y="121789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Virtual Hosts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178533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318410" y="2247284"/>
              <a:ext cx="12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1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906011"/>
            <a:ext cx="6062597" cy="371869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200261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1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058832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276475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276475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187245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28768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1606326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16734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1606326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1606326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B6C1F5-74E0-9E40-BB9D-E273E11BEDC2}"/>
              </a:ext>
            </a:extLst>
          </p:cNvPr>
          <p:cNvSpPr/>
          <p:nvPr/>
        </p:nvSpPr>
        <p:spPr>
          <a:xfrm>
            <a:off x="3280777" y="2821477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68C00-5DAB-8279-A007-FE315029EFC2}"/>
              </a:ext>
            </a:extLst>
          </p:cNvPr>
          <p:cNvGrpSpPr/>
          <p:nvPr/>
        </p:nvGrpSpPr>
        <p:grpSpPr>
          <a:xfrm>
            <a:off x="6819907" y="3039120"/>
            <a:ext cx="1580367" cy="659702"/>
            <a:chOff x="6904973" y="2110636"/>
            <a:chExt cx="1580367" cy="6597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A1ADF9-FA1B-4AD1-A9B3-08BC929A7B7A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6771755-96B7-4F7D-E49E-7A5D7E89C91A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4B82C6-7F7D-3457-DA8D-07B5D5BCD7DE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87A30E7-E32F-27E8-2965-9E6DAB61E1A5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CBB145-0ED5-5C21-4CC4-D5308E465FA1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65DC0D-45DC-9FB4-2F42-EE66DAECF308}"/>
              </a:ext>
            </a:extLst>
          </p:cNvPr>
          <p:cNvSpPr/>
          <p:nvPr/>
        </p:nvSpPr>
        <p:spPr>
          <a:xfrm>
            <a:off x="3569504" y="3039120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92C47-F7D8-9792-E216-DF3F5115D606}"/>
              </a:ext>
            </a:extLst>
          </p:cNvPr>
          <p:cNvSpPr txBox="1"/>
          <p:nvPr/>
        </p:nvSpPr>
        <p:spPr>
          <a:xfrm>
            <a:off x="7150962" y="36350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89A71-D10C-457D-C4A8-F96909646F68}"/>
              </a:ext>
            </a:extLst>
          </p:cNvPr>
          <p:cNvSpPr txBox="1"/>
          <p:nvPr/>
        </p:nvSpPr>
        <p:spPr>
          <a:xfrm>
            <a:off x="3564700" y="405032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57B060-37B5-52D8-4DDC-BA595C4FEAE0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5149871" y="3368971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2CB3E2-546F-B72F-26B5-07D94BBBB267}"/>
              </a:ext>
            </a:extLst>
          </p:cNvPr>
          <p:cNvSpPr txBox="1"/>
          <p:nvPr/>
        </p:nvSpPr>
        <p:spPr>
          <a:xfrm>
            <a:off x="5469826" y="34361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E82CF7-2FB0-C974-3C5A-E71C40CB3169}"/>
              </a:ext>
            </a:extLst>
          </p:cNvPr>
          <p:cNvGrpSpPr/>
          <p:nvPr/>
        </p:nvGrpSpPr>
        <p:grpSpPr>
          <a:xfrm>
            <a:off x="136161" y="2970491"/>
            <a:ext cx="1563667" cy="864295"/>
            <a:chOff x="212941" y="1999803"/>
            <a:chExt cx="1563667" cy="86429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B2AEDF-281E-D0BC-5120-5F41F88629F3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E9BC3-DBB9-0A72-2C6E-BD20694E4D4B}"/>
                </a:ext>
              </a:extLst>
            </p:cNvPr>
            <p:cNvSpPr txBox="1"/>
            <p:nvPr/>
          </p:nvSpPr>
          <p:spPr>
            <a:xfrm>
              <a:off x="330239" y="2242930"/>
              <a:ext cx="133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2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6742AD-F318-C16A-C92E-F52447DFCB5C}"/>
              </a:ext>
            </a:extLst>
          </p:cNvPr>
          <p:cNvGrpSpPr/>
          <p:nvPr/>
        </p:nvGrpSpPr>
        <p:grpSpPr>
          <a:xfrm>
            <a:off x="10424324" y="2992219"/>
            <a:ext cx="1563667" cy="864295"/>
            <a:chOff x="10349223" y="1285199"/>
            <a:chExt cx="1563667" cy="8642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03D1BB9-351C-29DD-08EB-76DAB000B515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42F03F-F616-2EA8-AED3-B6C072BD50B4}"/>
                </a:ext>
              </a:extLst>
            </p:cNvPr>
            <p:cNvSpPr txBox="1"/>
            <p:nvPr/>
          </p:nvSpPr>
          <p:spPr>
            <a:xfrm>
              <a:off x="10528968" y="152366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 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E7FF3E-EE10-6E44-3790-CA373CD796D6}"/>
              </a:ext>
            </a:extLst>
          </p:cNvPr>
          <p:cNvCxnSpPr>
            <a:stCxn id="17" idx="3"/>
          </p:cNvCxnSpPr>
          <p:nvPr/>
        </p:nvCxnSpPr>
        <p:spPr>
          <a:xfrm flipV="1">
            <a:off x="1699828" y="3398284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9715E-8F1F-36F5-F0A3-75A9967A0FD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00274" y="3398284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D017CF-4AAB-B260-5A4B-97CD65FD61AE}"/>
              </a:ext>
            </a:extLst>
          </p:cNvPr>
          <p:cNvSpPr txBox="1"/>
          <p:nvPr/>
        </p:nvSpPr>
        <p:spPr>
          <a:xfrm>
            <a:off x="2591400" y="4842353"/>
            <a:ext cx="7738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Virtual Host: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logical grouping or namespace that provides isolation within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Each virtual host has its own exchanges, queues, bindings, users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113610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93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Connections and Channels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935760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84EA373-335C-6913-99D6-C54071D6755C}"/>
              </a:ext>
            </a:extLst>
          </p:cNvPr>
          <p:cNvSpPr/>
          <p:nvPr/>
        </p:nvSpPr>
        <p:spPr>
          <a:xfrm>
            <a:off x="554571" y="4486259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2CD4857-BFBC-9198-41C3-1E2D99EB4BD9}"/>
              </a:ext>
            </a:extLst>
          </p:cNvPr>
          <p:cNvSpPr/>
          <p:nvPr/>
        </p:nvSpPr>
        <p:spPr>
          <a:xfrm>
            <a:off x="657326" y="4654186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4BD975D-98D1-773D-CF4F-268EA59777CD}"/>
              </a:ext>
            </a:extLst>
          </p:cNvPr>
          <p:cNvSpPr/>
          <p:nvPr/>
        </p:nvSpPr>
        <p:spPr>
          <a:xfrm>
            <a:off x="657326" y="5107798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C10C05E-FC74-B847-8CAB-65D55AEEAAF3}"/>
              </a:ext>
            </a:extLst>
          </p:cNvPr>
          <p:cNvSpPr/>
          <p:nvPr/>
        </p:nvSpPr>
        <p:spPr>
          <a:xfrm>
            <a:off x="657326" y="5596141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66DD2E7-3CFA-B7E1-22CA-34339FB41F36}"/>
              </a:ext>
            </a:extLst>
          </p:cNvPr>
          <p:cNvSpPr/>
          <p:nvPr/>
        </p:nvSpPr>
        <p:spPr>
          <a:xfrm>
            <a:off x="9796049" y="4575168"/>
            <a:ext cx="1769654" cy="1658910"/>
          </a:xfrm>
          <a:prstGeom prst="roundRect">
            <a:avLst>
              <a:gd name="adj" fmla="val 4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6D00494-0003-ADF3-1FB2-163ADD5CE19C}"/>
              </a:ext>
            </a:extLst>
          </p:cNvPr>
          <p:cNvSpPr/>
          <p:nvPr/>
        </p:nvSpPr>
        <p:spPr>
          <a:xfrm>
            <a:off x="9898804" y="4743095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D08C36B-32DC-15AD-1A28-2C4F04876EAD}"/>
              </a:ext>
            </a:extLst>
          </p:cNvPr>
          <p:cNvSpPr/>
          <p:nvPr/>
        </p:nvSpPr>
        <p:spPr>
          <a:xfrm>
            <a:off x="9898804" y="5196707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092582-DC00-DBC4-4C02-FCEB77E6410B}"/>
              </a:ext>
            </a:extLst>
          </p:cNvPr>
          <p:cNvSpPr/>
          <p:nvPr/>
        </p:nvSpPr>
        <p:spPr>
          <a:xfrm>
            <a:off x="9898804" y="5685050"/>
            <a:ext cx="1564144" cy="382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63403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687B50-2139-4030-9CDC-C8F1EC6F29F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439398" y="2283327"/>
            <a:ext cx="992865" cy="220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6F6BCC-1E0F-E8B0-5E76-0A1075780A48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581401" y="2327534"/>
            <a:ext cx="1099475" cy="2247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E7686B4-B528-146A-DA6F-B765AE7CF9B0}"/>
              </a:ext>
            </a:extLst>
          </p:cNvPr>
          <p:cNvSpPr txBox="1"/>
          <p:nvPr/>
        </p:nvSpPr>
        <p:spPr>
          <a:xfrm>
            <a:off x="774793" y="612843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FFD574-B2D2-DD6A-9C33-3619A8A4070E}"/>
              </a:ext>
            </a:extLst>
          </p:cNvPr>
          <p:cNvSpPr txBox="1"/>
          <p:nvPr/>
        </p:nvSpPr>
        <p:spPr>
          <a:xfrm>
            <a:off x="10011975" y="618534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Connection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D71EA0-FAC9-68BA-4312-2D0C5D556224}"/>
              </a:ext>
            </a:extLst>
          </p:cNvPr>
          <p:cNvSpPr txBox="1"/>
          <p:nvPr/>
        </p:nvSpPr>
        <p:spPr>
          <a:xfrm>
            <a:off x="849943" y="557918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AA20A-464D-B020-7762-A59C7C5935D8}"/>
              </a:ext>
            </a:extLst>
          </p:cNvPr>
          <p:cNvSpPr txBox="1"/>
          <p:nvPr/>
        </p:nvSpPr>
        <p:spPr>
          <a:xfrm>
            <a:off x="861022" y="463216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90F4BE-CCED-ACD7-9701-9A687BD23C0B}"/>
              </a:ext>
            </a:extLst>
          </p:cNvPr>
          <p:cNvSpPr txBox="1"/>
          <p:nvPr/>
        </p:nvSpPr>
        <p:spPr>
          <a:xfrm>
            <a:off x="10158650" y="565659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2CA1AD-83E7-2434-2DEE-B744D0EA66AE}"/>
              </a:ext>
            </a:extLst>
          </p:cNvPr>
          <p:cNvSpPr txBox="1"/>
          <p:nvPr/>
        </p:nvSpPr>
        <p:spPr>
          <a:xfrm>
            <a:off x="10158650" y="51520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FE9D39-AFD8-C11D-7F67-73C41E48A30A}"/>
              </a:ext>
            </a:extLst>
          </p:cNvPr>
          <p:cNvSpPr txBox="1"/>
          <p:nvPr/>
        </p:nvSpPr>
        <p:spPr>
          <a:xfrm>
            <a:off x="10162945" y="47111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D12D81-95C3-BEDE-DE6B-1319A526A9E9}"/>
              </a:ext>
            </a:extLst>
          </p:cNvPr>
          <p:cNvSpPr txBox="1"/>
          <p:nvPr/>
        </p:nvSpPr>
        <p:spPr>
          <a:xfrm>
            <a:off x="862850" y="51077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Channel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64700" y="287491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5B32A0-7DDF-4D7A-E744-D2C2FCBBA7BC}"/>
              </a:ext>
            </a:extLst>
          </p:cNvPr>
          <p:cNvSpPr txBox="1"/>
          <p:nvPr/>
        </p:nvSpPr>
        <p:spPr>
          <a:xfrm>
            <a:off x="2069478" y="18066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D31AE-BF49-06F4-13EB-26F92ED2279A}"/>
              </a:ext>
            </a:extLst>
          </p:cNvPr>
          <p:cNvSpPr txBox="1"/>
          <p:nvPr/>
        </p:nvSpPr>
        <p:spPr>
          <a:xfrm>
            <a:off x="9612026" y="219042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TCP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E9152-968D-BBA0-DE8E-1DBF2B0B20F0}"/>
              </a:ext>
            </a:extLst>
          </p:cNvPr>
          <p:cNvSpPr txBox="1"/>
          <p:nvPr/>
        </p:nvSpPr>
        <p:spPr>
          <a:xfrm>
            <a:off x="3220381" y="4373571"/>
            <a:ext cx="6191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Connection: A long-lived TCP connection between a producer or consumer and the broker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Channel: A virtual connection within a connection, used for multiplexing (TCP connections are expensive)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Channels are used for declaring exchanges, queues and bindings as well as publishing and consuming messages</a:t>
            </a:r>
          </a:p>
        </p:txBody>
      </p:sp>
    </p:spTree>
    <p:extLst>
      <p:ext uri="{BB962C8B-B14F-4D97-AF65-F5344CB8AC3E}">
        <p14:creationId xmlns:p14="http://schemas.microsoft.com/office/powerpoint/2010/main" val="311618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Acknowledgments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556082" y="1536508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6788093" y="3446324"/>
            <a:ext cx="50311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Ack (acknowledgement): A consumer successfully processed the message</a:t>
            </a:r>
          </a:p>
          <a:p>
            <a:pPr algn="l"/>
            <a:endParaRPr lang="en-US" sz="1600" dirty="0">
              <a:latin typeface="Berlin Sans FB Demi" panose="020E0802020502020306" pitchFamily="34" charset="0"/>
            </a:endParaRPr>
          </a:p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Nack (negative acknowledgement): A consumer could not process the message. Message can be requeued or sent to the dead letter queue</a:t>
            </a:r>
          </a:p>
          <a:p>
            <a:pPr algn="l"/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b="0" i="0" dirty="0">
                <a:effectLst/>
                <a:latin typeface="Berlin Sans FB Demi" panose="020E0802020502020306" pitchFamily="34" charset="0"/>
              </a:rPr>
              <a:t>After the acknowledgement, RabbitMQ can then safely remove the message from the queue</a:t>
            </a:r>
            <a:endParaRPr lang="en-US" sz="1600" dirty="0">
              <a:latin typeface="Berlin Sans FB Demi" panose="020E0802020502020306" pitchFamily="34" charset="0"/>
            </a:endParaRPr>
          </a:p>
          <a:p>
            <a:pPr algn="l"/>
            <a:endParaRPr lang="en-US" sz="1600" dirty="0">
              <a:latin typeface="Berlin Sans FB Demi" panose="020E0802020502020306" pitchFamily="34" charset="0"/>
            </a:endParaRPr>
          </a:p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Auto acknowledgements can be dangerous!</a:t>
            </a:r>
          </a:p>
          <a:p>
            <a:pPr algn="l"/>
            <a:endParaRPr lang="en-US" sz="1600" dirty="0">
              <a:latin typeface="Berlin Sans FB Demi" panose="020E0802020502020306" pitchFamily="34" charset="0"/>
            </a:endParaRPr>
          </a:p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Note: Messages can also be rejected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363061" y="3446324"/>
            <a:ext cx="50311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Acknowledgements: Signals sent by a consumer to the broker indicating that a message has been received and properly processed</a:t>
            </a:r>
          </a:p>
          <a:p>
            <a:pPr algn="l"/>
            <a:endParaRPr lang="en-US" sz="1600" dirty="0">
              <a:latin typeface="Berlin Sans FB Demi" panose="020E0802020502020306" pitchFamily="34" charset="0"/>
            </a:endParaRPr>
          </a:p>
          <a:p>
            <a:pPr algn="l"/>
            <a:r>
              <a:rPr lang="en-US" sz="1600" b="0" i="0" dirty="0">
                <a:effectLst/>
                <a:latin typeface="Berlin Sans FB Demi" panose="020E0802020502020306" pitchFamily="34" charset="0"/>
              </a:rPr>
              <a:t>Messages are typically in 1 of 2 states: ready or unacked</a:t>
            </a:r>
          </a:p>
          <a:p>
            <a:pPr algn="l"/>
            <a:endParaRPr lang="en-US" sz="1600" dirty="0">
              <a:latin typeface="Berlin Sans FB Demi" panose="020E0802020502020306" pitchFamily="34" charset="0"/>
            </a:endParaRPr>
          </a:p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Ready means the message is in the broker waiting to be processed by a consumer</a:t>
            </a:r>
          </a:p>
          <a:p>
            <a:pPr algn="l"/>
            <a:endParaRPr lang="en-US" sz="1600" b="0" i="0" dirty="0">
              <a:effectLst/>
              <a:latin typeface="Berlin Sans FB Demi" panose="020E0802020502020306" pitchFamily="34" charset="0"/>
            </a:endParaRPr>
          </a:p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Unacked means the message has been delivered to the consumer, but the broker has not received an acknowledgement</a:t>
            </a:r>
            <a:endParaRPr lang="en-US" sz="16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8017437" y="1557433"/>
            <a:ext cx="116700" cy="302775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0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450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QoS (Quality of Service)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556082" y="1536508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6788093" y="3446324"/>
            <a:ext cx="50311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Global QoS: settings apply to all consumers on the same channel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Example: Prefetch count=10, the broker will deliver 10 messages at a time in total in round-robin fashion among all consumers on the channel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Non-global QoS: each consumer can have its own QoS settings on the same channel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Example: Prefetch count=10, the broker will deliver 10 messages to each consumer, even if they are on the same channel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B43B5-7804-F0F1-784D-63F77480449C}"/>
              </a:ext>
            </a:extLst>
          </p:cNvPr>
          <p:cNvSpPr txBox="1"/>
          <p:nvPr/>
        </p:nvSpPr>
        <p:spPr>
          <a:xfrm>
            <a:off x="7014060" y="11860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E3A6-388D-D4C7-ABE7-BC53E9D75B09}"/>
              </a:ext>
            </a:extLst>
          </p:cNvPr>
          <p:cNvSpPr txBox="1"/>
          <p:nvPr/>
        </p:nvSpPr>
        <p:spPr>
          <a:xfrm>
            <a:off x="7749442" y="11860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Unacked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204CAA8-210C-3B63-DFA7-B26CDFB597FE}"/>
              </a:ext>
            </a:extLst>
          </p:cNvPr>
          <p:cNvSpPr/>
          <p:nvPr/>
        </p:nvSpPr>
        <p:spPr>
          <a:xfrm rot="16200000" flipV="1">
            <a:off x="7235098" y="1214896"/>
            <a:ext cx="215541" cy="953397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62CA1A-CD35-C105-B73C-59FA6E937563}"/>
              </a:ext>
            </a:extLst>
          </p:cNvPr>
          <p:cNvSpPr/>
          <p:nvPr/>
        </p:nvSpPr>
        <p:spPr>
          <a:xfrm rot="16200000" flipV="1">
            <a:off x="8017437" y="1557433"/>
            <a:ext cx="116700" cy="302775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BD6AB-7C00-C066-E20E-A91AD0E6B28B}"/>
              </a:ext>
            </a:extLst>
          </p:cNvPr>
          <p:cNvSpPr txBox="1"/>
          <p:nvPr/>
        </p:nvSpPr>
        <p:spPr>
          <a:xfrm>
            <a:off x="279634" y="3407073"/>
            <a:ext cx="5031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Governs how messages are consumed and delivered</a:t>
            </a:r>
          </a:p>
          <a:p>
            <a:pPr algn="l"/>
            <a:endParaRPr lang="en-US" sz="1600" dirty="0">
              <a:latin typeface="Berlin Sans FB Demi" panose="020E0802020502020306" pitchFamily="34" charset="0"/>
            </a:endParaRPr>
          </a:p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Two important parameters: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count: the number of unacknowledged messages a consumer can receive from a queue at a time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latin typeface="Berlin Sans FB Demi" panose="020E0802020502020306" pitchFamily="34" charset="0"/>
              </a:rPr>
              <a:t>Prefetch size: the amount of unacknowledged data a consumer can receive from a queue at a time</a:t>
            </a:r>
          </a:p>
        </p:txBody>
      </p:sp>
    </p:spTree>
    <p:extLst>
      <p:ext uri="{BB962C8B-B14F-4D97-AF65-F5344CB8AC3E}">
        <p14:creationId xmlns:p14="http://schemas.microsoft.com/office/powerpoint/2010/main" val="213372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7A60AA-361B-3C49-5532-CE1813C0AF61}"/>
              </a:ext>
            </a:extLst>
          </p:cNvPr>
          <p:cNvSpPr txBox="1"/>
          <p:nvPr/>
        </p:nvSpPr>
        <p:spPr>
          <a:xfrm>
            <a:off x="383393" y="322775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4 Types of Exchanges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B6761-EEB4-9A54-0EC1-C50EF22EAC47}"/>
              </a:ext>
            </a:extLst>
          </p:cNvPr>
          <p:cNvSpPr txBox="1"/>
          <p:nvPr/>
        </p:nvSpPr>
        <p:spPr>
          <a:xfrm>
            <a:off x="516071" y="1796796"/>
            <a:ext cx="111598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Direct:</a:t>
            </a:r>
          </a:p>
          <a:p>
            <a:r>
              <a:rPr lang="en-US" sz="1600" b="0" i="0" dirty="0">
                <a:effectLst/>
                <a:latin typeface="Berlin Sans FB Demi" panose="020E0802020502020306" pitchFamily="34" charset="0"/>
              </a:rPr>
              <a:t>Messages are routed to the queues by an exact match between the routing key of the message and the routing key of the binding</a:t>
            </a:r>
            <a:endParaRPr lang="en-US" sz="1600" dirty="0">
              <a:latin typeface="Berlin Sans FB Demi" panose="020E0802020502020306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2BC2D-E5B4-5AFF-B790-441C89C7FBD1}"/>
              </a:ext>
            </a:extLst>
          </p:cNvPr>
          <p:cNvSpPr txBox="1"/>
          <p:nvPr/>
        </p:nvSpPr>
        <p:spPr>
          <a:xfrm>
            <a:off x="516071" y="2926143"/>
            <a:ext cx="1115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Fanout:</a:t>
            </a:r>
          </a:p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Every message is routed to all queues bound to the given exchange. Routing and binding keys are ignored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0494-46C5-4427-8339-68440958FFCC}"/>
              </a:ext>
            </a:extLst>
          </p:cNvPr>
          <p:cNvSpPr txBox="1"/>
          <p:nvPr/>
        </p:nvSpPr>
        <p:spPr>
          <a:xfrm>
            <a:off x="516071" y="3809268"/>
            <a:ext cx="1115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Topic:</a:t>
            </a:r>
          </a:p>
          <a:p>
            <a:pPr algn="l"/>
            <a:r>
              <a:rPr lang="en-US" sz="1600" dirty="0">
                <a:latin typeface="Berlin Sans FB Demi" panose="020E0802020502020306" pitchFamily="34" charset="0"/>
              </a:rPr>
              <a:t>Messages are routed to one or more queues based on routing key and binding key pattern matching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84AA6D-4F03-A897-9D6C-8FD15143EF0C}"/>
              </a:ext>
            </a:extLst>
          </p:cNvPr>
          <p:cNvSpPr txBox="1"/>
          <p:nvPr/>
        </p:nvSpPr>
        <p:spPr>
          <a:xfrm>
            <a:off x="516071" y="4692393"/>
            <a:ext cx="1115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Header:</a:t>
            </a:r>
          </a:p>
          <a:p>
            <a:r>
              <a:rPr lang="en-US" sz="1600" dirty="0">
                <a:latin typeface="Berlin Sans FB Demi" panose="020E0802020502020306" pitchFamily="34" charset="0"/>
              </a:rPr>
              <a:t>Routing key is ignored, and the headers of the message are used for routing pattern matching with the binding key</a:t>
            </a:r>
          </a:p>
        </p:txBody>
      </p:sp>
    </p:spTree>
    <p:extLst>
      <p:ext uri="{BB962C8B-B14F-4D97-AF65-F5344CB8AC3E}">
        <p14:creationId xmlns:p14="http://schemas.microsoft.com/office/powerpoint/2010/main" val="411607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Single Consumer)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42034" y="29273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10738" y="249827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9579" y="193528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42960" y="4842289"/>
            <a:ext cx="959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34432" y="1914339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454517" y="159089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20171" y="224419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1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971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(Single Queue, Multiple Consumers)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341301" y="1819147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211265" y="1384184"/>
            <a:ext cx="6062597" cy="2340526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461521" y="1744909"/>
            <a:ext cx="5562084" cy="1627464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642034" y="1918396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570009" y="253319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85870" y="161560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630704" y="2978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550639" y="235707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904968" y="2248247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115244" y="130620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54655" y="193339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852232" y="4145818"/>
            <a:ext cx="1054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A queue can have multiple consumers which in case messages will be round robin’d across consumers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238893" y="1914339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222401" y="2244190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258263" y="1489296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538761" y="2639950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8819260" y="1819147"/>
            <a:ext cx="1439003" cy="4250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B6718A2-B186-96A1-6017-536605CFBED6}"/>
              </a:ext>
            </a:extLst>
          </p:cNvPr>
          <p:cNvGrpSpPr/>
          <p:nvPr/>
        </p:nvGrpSpPr>
        <p:grpSpPr>
          <a:xfrm>
            <a:off x="10287032" y="2478849"/>
            <a:ext cx="1563667" cy="659702"/>
            <a:chOff x="10349223" y="1285199"/>
            <a:chExt cx="1563667" cy="86429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100E11-7AFC-89E0-20C2-7BDFD5A15C1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19714-1AC4-D28C-EE8C-8B1029E936BB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06FFA9-359D-C42E-9ED5-90B3C0879E74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819260" y="2244190"/>
            <a:ext cx="1467772" cy="5645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4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7155004" y="2040150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EF6962C-7F37-9F19-2498-2857F132C2D6}"/>
              </a:ext>
            </a:extLst>
          </p:cNvPr>
          <p:cNvSpPr/>
          <p:nvPr/>
        </p:nvSpPr>
        <p:spPr>
          <a:xfrm>
            <a:off x="9369717" y="171670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526706" y="406974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13789" y="3767177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146757" y="32921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48808" y="522386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76583F-2FED-550B-7342-B542C9D5E13C}"/>
              </a:ext>
            </a:extLst>
          </p:cNvPr>
          <p:cNvGrpSpPr/>
          <p:nvPr/>
        </p:nvGrpSpPr>
        <p:grpSpPr>
          <a:xfrm>
            <a:off x="7155003" y="2811962"/>
            <a:ext cx="1580367" cy="659702"/>
            <a:chOff x="6904973" y="2110636"/>
            <a:chExt cx="1580367" cy="65970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C939AD-04E7-9FA8-1014-E763F075B5F4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5084D5D-5063-19FC-5FA9-D68B66F0AE9C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E6E4360-58AF-BA1B-083A-FAC4E99F7A4A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1D0960-B191-FD78-953A-8196E7D40E4F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07B1314-197A-41B5-A587-976533BCF129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2F6A3-919A-57B9-9384-4B9B4DB8AA24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C582BFF-AD80-54CF-9EE2-43DC69AA889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E691921-CF38-A743-6CEA-64BB3B181EB9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D04A814-D58A-8C25-0CDE-52472CC9BA6B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9219DB-16C3-2B24-CF1E-43232086EAB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F7A28E-B608-DEA8-D35A-0F40B043F6A9}"/>
              </a:ext>
            </a:extLst>
          </p:cNvPr>
          <p:cNvSpPr/>
          <p:nvPr/>
        </p:nvSpPr>
        <p:spPr>
          <a:xfrm>
            <a:off x="9370627" y="248851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E87AAEF-73DB-EB4F-059D-8449DD989528}"/>
              </a:ext>
            </a:extLst>
          </p:cNvPr>
          <p:cNvSpPr/>
          <p:nvPr/>
        </p:nvSpPr>
        <p:spPr>
          <a:xfrm>
            <a:off x="9354836" y="325030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464D8-D481-2272-2A29-90664B43D916}"/>
              </a:ext>
            </a:extLst>
          </p:cNvPr>
          <p:cNvSpPr txBox="1"/>
          <p:nvPr/>
        </p:nvSpPr>
        <p:spPr>
          <a:xfrm>
            <a:off x="6110588" y="2850168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3A47D-7EED-4C7C-C77B-A38BDFF195C6}"/>
              </a:ext>
            </a:extLst>
          </p:cNvPr>
          <p:cNvSpPr txBox="1"/>
          <p:nvPr/>
        </p:nvSpPr>
        <p:spPr>
          <a:xfrm>
            <a:off x="6085527" y="231639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</p:spTree>
    <p:extLst>
      <p:ext uri="{BB962C8B-B14F-4D97-AF65-F5344CB8AC3E}">
        <p14:creationId xmlns:p14="http://schemas.microsoft.com/office/powerpoint/2010/main" val="247726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10862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Direct Exchange (Multiple Queues, Different Binding Keys)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68708" y="41634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92777" y="371929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Key0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223050" y="23140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9595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where the binding key matches the routing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E660BF-1D0C-D3F1-653E-265FBEBBCF94}"/>
              </a:ext>
            </a:extLst>
          </p:cNvPr>
          <p:cNvSpPr txBox="1"/>
          <p:nvPr/>
        </p:nvSpPr>
        <p:spPr>
          <a:xfrm>
            <a:off x="6223229" y="2812172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AC907-9070-399C-A1C5-97F85B315EA9}"/>
              </a:ext>
            </a:extLst>
          </p:cNvPr>
          <p:cNvSpPr txBox="1"/>
          <p:nvPr/>
        </p:nvSpPr>
        <p:spPr>
          <a:xfrm>
            <a:off x="6222457" y="3326753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87F46-CF19-026B-57ED-C58A4ABF1E61}"/>
              </a:ext>
            </a:extLst>
          </p:cNvPr>
          <p:cNvSpPr/>
          <p:nvPr/>
        </p:nvSpPr>
        <p:spPr>
          <a:xfrm>
            <a:off x="7233553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C4450-D443-F783-F5C9-F48B10D683FF}"/>
              </a:ext>
            </a:extLst>
          </p:cNvPr>
          <p:cNvSpPr/>
          <p:nvPr/>
        </p:nvSpPr>
        <p:spPr>
          <a:xfrm>
            <a:off x="9493259" y="1736049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Fanout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282640" y="36700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031354" y="2203824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6074120" y="231114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371927" y="5790470"/>
            <a:ext cx="885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to each queue regardless of routing key or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7FF37A-E587-70E9-D2D6-D9CA398BED86}"/>
              </a:ext>
            </a:extLst>
          </p:cNvPr>
          <p:cNvGrpSpPr/>
          <p:nvPr/>
        </p:nvGrpSpPr>
        <p:grpSpPr>
          <a:xfrm>
            <a:off x="7155003" y="3559802"/>
            <a:ext cx="1580367" cy="659702"/>
            <a:chOff x="6925329" y="2117373"/>
            <a:chExt cx="1580367" cy="6597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49385D7-E317-E563-5359-F099DB9E210B}"/>
                </a:ext>
              </a:extLst>
            </p:cNvPr>
            <p:cNvSpPr/>
            <p:nvPr/>
          </p:nvSpPr>
          <p:spPr>
            <a:xfrm>
              <a:off x="6925329" y="2117373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4EF92C-F988-3DA2-06A9-0CEA149D9DD9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A1443-FEA0-1D05-987B-F240A28B84E3}"/>
              </a:ext>
            </a:extLst>
          </p:cNvPr>
          <p:cNvSpPr/>
          <p:nvPr/>
        </p:nvSpPr>
        <p:spPr>
          <a:xfrm>
            <a:off x="9516173" y="329698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BFB28-5C21-9AE0-6B1D-210B48996D10}"/>
              </a:ext>
            </a:extLst>
          </p:cNvPr>
          <p:cNvSpPr/>
          <p:nvPr/>
        </p:nvSpPr>
        <p:spPr>
          <a:xfrm>
            <a:off x="7244780" y="2084582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FB3FE4-E102-18A3-DC59-D4642C23C030}"/>
              </a:ext>
            </a:extLst>
          </p:cNvPr>
          <p:cNvSpPr/>
          <p:nvPr/>
        </p:nvSpPr>
        <p:spPr>
          <a:xfrm>
            <a:off x="9493259" y="16946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77E92-F0F0-AB04-EDE0-E47BDB9E4C65}"/>
              </a:ext>
            </a:extLst>
          </p:cNvPr>
          <p:cNvSpPr txBox="1"/>
          <p:nvPr/>
        </p:nvSpPr>
        <p:spPr>
          <a:xfrm>
            <a:off x="6068974" y="285109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2FA88-4439-EB8A-DB68-AE7CA01764CA}"/>
              </a:ext>
            </a:extLst>
          </p:cNvPr>
          <p:cNvSpPr txBox="1"/>
          <p:nvPr/>
        </p:nvSpPr>
        <p:spPr>
          <a:xfrm>
            <a:off x="6074120" y="325679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Key =</a:t>
            </a:r>
          </a:p>
        </p:txBody>
      </p:sp>
    </p:spTree>
    <p:extLst>
      <p:ext uri="{BB962C8B-B14F-4D97-AF65-F5344CB8AC3E}">
        <p14:creationId xmlns:p14="http://schemas.microsoft.com/office/powerpoint/2010/main" val="214431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667005" cy="6181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564F6-EB6F-1188-41D5-C0242BBC2A7F}"/>
              </a:ext>
            </a:extLst>
          </p:cNvPr>
          <p:cNvGrpSpPr/>
          <p:nvPr/>
        </p:nvGrpSpPr>
        <p:grpSpPr>
          <a:xfrm>
            <a:off x="838200" y="1729172"/>
            <a:ext cx="8849289" cy="592898"/>
            <a:chOff x="838200" y="1729172"/>
            <a:chExt cx="8849289" cy="5928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753B5B-BB10-A631-4E77-7554E7B7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29172"/>
              <a:ext cx="592898" cy="5928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94D9EF-63D6-1BF4-1EF2-53CF87F81379}"/>
                </a:ext>
              </a:extLst>
            </p:cNvPr>
            <p:cNvSpPr txBox="1"/>
            <p:nvPr/>
          </p:nvSpPr>
          <p:spPr>
            <a:xfrm>
              <a:off x="1877338" y="1825566"/>
              <a:ext cx="781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Identify the problems that RabbitMQ solves and how it solves them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932E26-F4BC-51F3-C703-E77457C8B7FA}"/>
              </a:ext>
            </a:extLst>
          </p:cNvPr>
          <p:cNvGrpSpPr/>
          <p:nvPr/>
        </p:nvGrpSpPr>
        <p:grpSpPr>
          <a:xfrm>
            <a:off x="838200" y="2760504"/>
            <a:ext cx="10917477" cy="592898"/>
            <a:chOff x="838200" y="2760504"/>
            <a:chExt cx="10917477" cy="5928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842DD7-F4D8-38B0-90A5-29C6A475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60504"/>
              <a:ext cx="592898" cy="59289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F7D67A-DF35-64C3-8E87-3FC79854AFAA}"/>
                </a:ext>
              </a:extLst>
            </p:cNvPr>
            <p:cNvSpPr txBox="1"/>
            <p:nvPr/>
          </p:nvSpPr>
          <p:spPr>
            <a:xfrm>
              <a:off x="1877338" y="2856898"/>
              <a:ext cx="98783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Explore the fundamental concepts and key components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C8CB2C-4561-6D2F-15F7-B92A10A37BA5}"/>
              </a:ext>
            </a:extLst>
          </p:cNvPr>
          <p:cNvGrpSpPr/>
          <p:nvPr/>
        </p:nvGrpSpPr>
        <p:grpSpPr>
          <a:xfrm>
            <a:off x="838200" y="3800228"/>
            <a:ext cx="10238983" cy="592898"/>
            <a:chOff x="838200" y="3800228"/>
            <a:chExt cx="10238983" cy="5928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356A3D-C220-7878-D240-68FF17B59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00228"/>
              <a:ext cx="592898" cy="5928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27FE18-1ACA-4323-2438-1439148764E8}"/>
                </a:ext>
              </a:extLst>
            </p:cNvPr>
            <p:cNvSpPr txBox="1"/>
            <p:nvPr/>
          </p:nvSpPr>
          <p:spPr>
            <a:xfrm>
              <a:off x="1877338" y="3896622"/>
              <a:ext cx="91998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Understand how messages flow from producer to consumer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3396B-D5C4-7637-08C6-4CF1B92D8B24}"/>
              </a:ext>
            </a:extLst>
          </p:cNvPr>
          <p:cNvGrpSpPr/>
          <p:nvPr/>
        </p:nvGrpSpPr>
        <p:grpSpPr>
          <a:xfrm>
            <a:off x="838200" y="4756446"/>
            <a:ext cx="10483241" cy="592898"/>
            <a:chOff x="838200" y="4756446"/>
            <a:chExt cx="10483241" cy="5928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975882-DAC9-D73C-1450-2F03AD5DE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756446"/>
              <a:ext cx="592898" cy="592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8F98F2-BAA5-A24D-D778-16A6986C9D7D}"/>
                </a:ext>
              </a:extLst>
            </p:cNvPr>
            <p:cNvSpPr txBox="1"/>
            <p:nvPr/>
          </p:nvSpPr>
          <p:spPr>
            <a:xfrm>
              <a:off x="1877338" y="4852840"/>
              <a:ext cx="94441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Learn how RabbitMQ is used in 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2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Topic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543574"/>
            <a:ext cx="6062597" cy="3187817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49632" y="2040150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728131"/>
            <a:ext cx="5562084" cy="283547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55004" y="2040150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34634" y="419427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85486" y="42079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2370001"/>
            <a:ext cx="2016493" cy="77586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385971" y="365211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735371" y="2370001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813611" y="2194646"/>
            <a:ext cx="2404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Routing Key = ford.cars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929490" y="223150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toyota.cars.*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1056662" y="5164649"/>
            <a:ext cx="1000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routing key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55003" y="355980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4750" y="3186847"/>
            <a:ext cx="1970253" cy="70280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1" y="3573749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20490" y="3903600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430E8-2C14-D935-7C00-EEBB3FB656A6}"/>
              </a:ext>
            </a:extLst>
          </p:cNvPr>
          <p:cNvSpPr txBox="1"/>
          <p:nvPr/>
        </p:nvSpPr>
        <p:spPr>
          <a:xfrm>
            <a:off x="6053899" y="283147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ford.cars.*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DEFE1-774D-F667-C1F5-FD4529A786DA}"/>
              </a:ext>
            </a:extLst>
          </p:cNvPr>
          <p:cNvSpPr txBox="1"/>
          <p:nvPr/>
        </p:nvSpPr>
        <p:spPr>
          <a:xfrm>
            <a:off x="6061398" y="330600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*.cars.#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36157" y="3605730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12779" y="3289826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7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79763" y="147317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Header Exchange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257411" y="2716770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127375" y="1233181"/>
            <a:ext cx="6062597" cy="463911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134751" y="1506604"/>
            <a:ext cx="1563667" cy="659702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377631" y="1384182"/>
            <a:ext cx="5562084" cy="4345499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924A943-87DD-138F-7B0B-AA21D976664E}"/>
              </a:ext>
            </a:extLst>
          </p:cNvPr>
          <p:cNvSpPr/>
          <p:nvPr/>
        </p:nvSpPr>
        <p:spPr>
          <a:xfrm>
            <a:off x="7182695" y="1508871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58144" y="2816019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441867" y="465642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0BF22CA-3A0E-EE80-7234-E2D12707E458}"/>
              </a:ext>
            </a:extLst>
          </p:cNvPr>
          <p:cNvSpPr/>
          <p:nvPr/>
        </p:nvSpPr>
        <p:spPr>
          <a:xfrm>
            <a:off x="2401980" y="2513224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F2EB2C-D9D8-F76F-F732-21E59E952D41}"/>
              </a:ext>
            </a:extLst>
          </p:cNvPr>
          <p:cNvSpPr txBox="1"/>
          <p:nvPr/>
        </p:nvSpPr>
        <p:spPr>
          <a:xfrm>
            <a:off x="3424775" y="53279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Virtual Host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 flipV="1">
            <a:off x="5138511" y="1838722"/>
            <a:ext cx="2044184" cy="1307148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13707" y="468917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 Keys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821078" y="3145870"/>
            <a:ext cx="1737066" cy="3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 flipV="1">
            <a:off x="8763062" y="1836455"/>
            <a:ext cx="1371689" cy="22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C80679-916F-63D7-CFD8-628C3315BA76}"/>
              </a:ext>
            </a:extLst>
          </p:cNvPr>
          <p:cNvSpPr txBox="1"/>
          <p:nvPr/>
        </p:nvSpPr>
        <p:spPr>
          <a:xfrm>
            <a:off x="1287542" y="1991421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Message header: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8C1EA-0D1A-A84E-B97B-9BE0BA1CB09F}"/>
              </a:ext>
            </a:extLst>
          </p:cNvPr>
          <p:cNvSpPr txBox="1"/>
          <p:nvPr/>
        </p:nvSpPr>
        <p:spPr>
          <a:xfrm>
            <a:off x="5888207" y="159738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C306-A7CC-D086-48C0-A6E646CFFB07}"/>
              </a:ext>
            </a:extLst>
          </p:cNvPr>
          <p:cNvSpPr txBox="1"/>
          <p:nvPr/>
        </p:nvSpPr>
        <p:spPr>
          <a:xfrm>
            <a:off x="795510" y="6090427"/>
            <a:ext cx="1060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Messages get routed based on pattern matching between message headers and binding keys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C939AD-04E7-9FA8-1014-E763F075B5F4}"/>
              </a:ext>
            </a:extLst>
          </p:cNvPr>
          <p:cNvSpPr/>
          <p:nvPr/>
        </p:nvSpPr>
        <p:spPr>
          <a:xfrm>
            <a:off x="7155003" y="2811962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385D7-E317-E563-5359-F099DB9E210B}"/>
              </a:ext>
            </a:extLst>
          </p:cNvPr>
          <p:cNvSpPr/>
          <p:nvPr/>
        </p:nvSpPr>
        <p:spPr>
          <a:xfrm>
            <a:off x="7182695" y="4029476"/>
            <a:ext cx="1580367" cy="6597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2859A2-BFA0-9260-5B9B-C40C90626963}"/>
              </a:ext>
            </a:extLst>
          </p:cNvPr>
          <p:cNvCxnSpPr>
            <a:cxnSpLocks/>
            <a:stCxn id="104" idx="3"/>
            <a:endCxn id="25" idx="1"/>
          </p:cNvCxnSpPr>
          <p:nvPr/>
        </p:nvCxnSpPr>
        <p:spPr>
          <a:xfrm flipV="1">
            <a:off x="5138511" y="3141813"/>
            <a:ext cx="2016492" cy="40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6A76B0-4039-B27A-3148-427FE71B40B4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5138511" y="3145870"/>
            <a:ext cx="2044184" cy="121345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FFEE3-EC88-7CB8-DF47-320097737674}"/>
              </a:ext>
            </a:extLst>
          </p:cNvPr>
          <p:cNvGrpSpPr/>
          <p:nvPr/>
        </p:nvGrpSpPr>
        <p:grpSpPr>
          <a:xfrm>
            <a:off x="10150542" y="2811962"/>
            <a:ext cx="1563667" cy="659702"/>
            <a:chOff x="10349223" y="1285199"/>
            <a:chExt cx="1563667" cy="86429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B96A62-EDB6-E5C1-31B7-E25DE2157A4C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B1E05-2CD9-83A3-140F-55A871DE909F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185D0-05CE-0DBF-D252-B619897BAAA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736281" y="3141813"/>
            <a:ext cx="14142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0B9C7A-0F13-B34E-6495-01CA95D1644D}"/>
              </a:ext>
            </a:extLst>
          </p:cNvPr>
          <p:cNvGrpSpPr/>
          <p:nvPr/>
        </p:nvGrpSpPr>
        <p:grpSpPr>
          <a:xfrm>
            <a:off x="10134750" y="4031220"/>
            <a:ext cx="1563667" cy="659702"/>
            <a:chOff x="10349223" y="1285199"/>
            <a:chExt cx="1563667" cy="86429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4AD815F3-1508-67CF-BA0C-F199093C12F3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2CD84-FB17-EB80-0050-F312C693F3B8}"/>
                </a:ext>
              </a:extLst>
            </p:cNvPr>
            <p:cNvSpPr txBox="1"/>
            <p:nvPr/>
          </p:nvSpPr>
          <p:spPr>
            <a:xfrm>
              <a:off x="10528968" y="1424864"/>
              <a:ext cx="120417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BB40C-6E96-C7E0-5D35-6E227A4C7262}"/>
              </a:ext>
            </a:extLst>
          </p:cNvPr>
          <p:cNvCxnSpPr>
            <a:cxnSpLocks/>
            <a:stCxn id="33" idx="3"/>
            <a:endCxn id="60" idx="1"/>
          </p:cNvCxnSpPr>
          <p:nvPr/>
        </p:nvCxnSpPr>
        <p:spPr>
          <a:xfrm>
            <a:off x="8763062" y="4359327"/>
            <a:ext cx="1371688" cy="17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76DB84-17DA-2ED6-502A-EB8DF4026F4E}"/>
              </a:ext>
            </a:extLst>
          </p:cNvPr>
          <p:cNvSpPr/>
          <p:nvPr/>
        </p:nvSpPr>
        <p:spPr>
          <a:xfrm>
            <a:off x="7244249" y="2859918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37667-47DF-B135-52E5-91D1ED52AB44}"/>
              </a:ext>
            </a:extLst>
          </p:cNvPr>
          <p:cNvSpPr/>
          <p:nvPr/>
        </p:nvSpPr>
        <p:spPr>
          <a:xfrm>
            <a:off x="9505412" y="248352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5CC6-280A-EC75-023C-2FE13816AB17}"/>
              </a:ext>
            </a:extLst>
          </p:cNvPr>
          <p:cNvSpPr/>
          <p:nvPr/>
        </p:nvSpPr>
        <p:spPr>
          <a:xfrm>
            <a:off x="7255864" y="4075404"/>
            <a:ext cx="169102" cy="567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D0D9B8-D8C0-6FEA-B74D-7081A0D6CF80}"/>
              </a:ext>
            </a:extLst>
          </p:cNvPr>
          <p:cNvSpPr/>
          <p:nvPr/>
        </p:nvSpPr>
        <p:spPr>
          <a:xfrm>
            <a:off x="9503420" y="3745553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E25F5-74CB-E0FF-92D3-AF104D789212}"/>
              </a:ext>
            </a:extLst>
          </p:cNvPr>
          <p:cNvSpPr txBox="1"/>
          <p:nvPr/>
        </p:nvSpPr>
        <p:spPr>
          <a:xfrm>
            <a:off x="5942049" y="251322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all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baz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03237-2568-F83C-384C-DA17D47D2011}"/>
              </a:ext>
            </a:extLst>
          </p:cNvPr>
          <p:cNvSpPr txBox="1"/>
          <p:nvPr/>
        </p:nvSpPr>
        <p:spPr>
          <a:xfrm>
            <a:off x="5395672" y="382119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rlin Sans FB Demi" panose="020E0802020502020306" pitchFamily="34" charset="0"/>
              </a:rPr>
              <a:t>x-match: any</a:t>
            </a:r>
            <a:br>
              <a:rPr lang="en-US" sz="1200" dirty="0">
                <a:latin typeface="Berlin Sans FB Demi" panose="020E0802020502020306" pitchFamily="34" charset="0"/>
              </a:rPr>
            </a:br>
            <a:r>
              <a:rPr lang="en-US" sz="1200" dirty="0">
                <a:latin typeface="Berlin Sans FB Demi" panose="020E0802020502020306" pitchFamily="34" charset="0"/>
              </a:rPr>
              <a:t>key1: foo</a:t>
            </a:r>
          </a:p>
          <a:p>
            <a:r>
              <a:rPr lang="en-US" sz="1200" dirty="0">
                <a:latin typeface="Berlin Sans FB Demi" panose="020E0802020502020306" pitchFamily="34" charset="0"/>
              </a:rPr>
              <a:t>key2: stimmell</a:t>
            </a:r>
          </a:p>
        </p:txBody>
      </p:sp>
    </p:spTree>
    <p:extLst>
      <p:ext uri="{BB962C8B-B14F-4D97-AF65-F5344CB8AC3E}">
        <p14:creationId xmlns:p14="http://schemas.microsoft.com/office/powerpoint/2010/main" val="216613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47ADA0-94AE-8D12-5BCE-6089CB53642F}"/>
              </a:ext>
            </a:extLst>
          </p:cNvPr>
          <p:cNvSpPr/>
          <p:nvPr/>
        </p:nvSpPr>
        <p:spPr>
          <a:xfrm>
            <a:off x="7377830" y="2473890"/>
            <a:ext cx="4553211" cy="2674307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>
            <a:extLst>
              <a:ext uri="{FF2B5EF4-FFF2-40B4-BE49-F238E27FC236}">
                <a16:creationId xmlns:a16="http://schemas.microsoft.com/office/drawing/2014/main" id="{89DA5E0F-1BBC-F7A0-9753-1BA25C2AE8AB}"/>
              </a:ext>
            </a:extLst>
          </p:cNvPr>
          <p:cNvSpPr/>
          <p:nvPr/>
        </p:nvSpPr>
        <p:spPr>
          <a:xfrm>
            <a:off x="8259621" y="3576311"/>
            <a:ext cx="1125505" cy="430450"/>
          </a:xfrm>
          <a:prstGeom prst="flowChartMagneticDru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B4B6DF-EA46-F225-00D9-8B30762B1A06}"/>
              </a:ext>
            </a:extLst>
          </p:cNvPr>
          <p:cNvSpPr/>
          <p:nvPr/>
        </p:nvSpPr>
        <p:spPr>
          <a:xfrm>
            <a:off x="10352763" y="4156572"/>
            <a:ext cx="1343937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Heartbeat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76315E-D94D-05DF-1850-225E670551A3}"/>
              </a:ext>
            </a:extLst>
          </p:cNvPr>
          <p:cNvSpPr/>
          <p:nvPr/>
        </p:nvSpPr>
        <p:spPr>
          <a:xfrm>
            <a:off x="10308921" y="2661780"/>
            <a:ext cx="1343938" cy="7302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Message Handler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6BBAE8-4AE6-4760-D61B-D58BB5F64871}"/>
              </a:ext>
            </a:extLst>
          </p:cNvPr>
          <p:cNvSpPr/>
          <p:nvPr/>
        </p:nvSpPr>
        <p:spPr>
          <a:xfrm>
            <a:off x="7118151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1872559-80DD-8A5A-AF29-204254CF65BD}"/>
              </a:ext>
            </a:extLst>
          </p:cNvPr>
          <p:cNvSpPr/>
          <p:nvPr/>
        </p:nvSpPr>
        <p:spPr>
          <a:xfrm>
            <a:off x="9388258" y="3025035"/>
            <a:ext cx="920663" cy="764088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7485EAC-F62A-E251-85BC-380BAEF43186}"/>
              </a:ext>
            </a:extLst>
          </p:cNvPr>
          <p:cNvSpPr/>
          <p:nvPr/>
        </p:nvSpPr>
        <p:spPr>
          <a:xfrm flipV="1">
            <a:off x="9385126" y="3876021"/>
            <a:ext cx="967637" cy="687335"/>
          </a:xfrm>
          <a:custGeom>
            <a:avLst/>
            <a:gdLst>
              <a:gd name="connsiteX0" fmla="*/ 0 w 920663"/>
              <a:gd name="connsiteY0" fmla="*/ 764088 h 764088"/>
              <a:gd name="connsiteX1" fmla="*/ 131523 w 920663"/>
              <a:gd name="connsiteY1" fmla="*/ 707720 h 764088"/>
              <a:gd name="connsiteX2" fmla="*/ 294361 w 920663"/>
              <a:gd name="connsiteY2" fmla="*/ 607512 h 764088"/>
              <a:gd name="connsiteX3" fmla="*/ 400833 w 920663"/>
              <a:gd name="connsiteY3" fmla="*/ 519830 h 764088"/>
              <a:gd name="connsiteX4" fmla="*/ 507304 w 920663"/>
              <a:gd name="connsiteY4" fmla="*/ 400833 h 764088"/>
              <a:gd name="connsiteX5" fmla="*/ 563671 w 920663"/>
              <a:gd name="connsiteY5" fmla="*/ 294362 h 764088"/>
              <a:gd name="connsiteX6" fmla="*/ 645090 w 920663"/>
              <a:gd name="connsiteY6" fmla="*/ 156575 h 764088"/>
              <a:gd name="connsiteX7" fmla="*/ 751561 w 920663"/>
              <a:gd name="connsiteY7" fmla="*/ 37578 h 764088"/>
              <a:gd name="connsiteX8" fmla="*/ 845507 w 920663"/>
              <a:gd name="connsiteY8" fmla="*/ 6263 h 764088"/>
              <a:gd name="connsiteX9" fmla="*/ 920663 w 920663"/>
              <a:gd name="connsiteY9" fmla="*/ 0 h 76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663" h="764088">
                <a:moveTo>
                  <a:pt x="0" y="764088"/>
                </a:moveTo>
                <a:cubicBezTo>
                  <a:pt x="41231" y="748952"/>
                  <a:pt x="82463" y="733816"/>
                  <a:pt x="131523" y="707720"/>
                </a:cubicBezTo>
                <a:cubicBezTo>
                  <a:pt x="180583" y="681624"/>
                  <a:pt x="249476" y="638827"/>
                  <a:pt x="294361" y="607512"/>
                </a:cubicBezTo>
                <a:cubicBezTo>
                  <a:pt x="339246" y="576197"/>
                  <a:pt x="365343" y="554276"/>
                  <a:pt x="400833" y="519830"/>
                </a:cubicBezTo>
                <a:cubicBezTo>
                  <a:pt x="436323" y="485384"/>
                  <a:pt x="480164" y="438411"/>
                  <a:pt x="507304" y="400833"/>
                </a:cubicBezTo>
                <a:cubicBezTo>
                  <a:pt x="534444" y="363255"/>
                  <a:pt x="540707" y="335072"/>
                  <a:pt x="563671" y="294362"/>
                </a:cubicBezTo>
                <a:cubicBezTo>
                  <a:pt x="586635" y="253652"/>
                  <a:pt x="613775" y="199372"/>
                  <a:pt x="645090" y="156575"/>
                </a:cubicBezTo>
                <a:cubicBezTo>
                  <a:pt x="676405" y="113778"/>
                  <a:pt x="718158" y="62630"/>
                  <a:pt x="751561" y="37578"/>
                </a:cubicBezTo>
                <a:cubicBezTo>
                  <a:pt x="784964" y="12526"/>
                  <a:pt x="817323" y="12526"/>
                  <a:pt x="845507" y="6263"/>
                </a:cubicBezTo>
                <a:cubicBezTo>
                  <a:pt x="873691" y="0"/>
                  <a:pt x="897177" y="0"/>
                  <a:pt x="920663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6628B3-2F20-B6E5-E80D-59069374259D}"/>
              </a:ext>
            </a:extLst>
          </p:cNvPr>
          <p:cNvSpPr/>
          <p:nvPr/>
        </p:nvSpPr>
        <p:spPr>
          <a:xfrm>
            <a:off x="278704" y="2473890"/>
            <a:ext cx="4553211" cy="2674307"/>
          </a:xfrm>
          <a:prstGeom prst="roundRect">
            <a:avLst>
              <a:gd name="adj" fmla="val 43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8201FB-BF78-6D75-178C-E1DD34853617}"/>
              </a:ext>
            </a:extLst>
          </p:cNvPr>
          <p:cNvSpPr/>
          <p:nvPr/>
        </p:nvSpPr>
        <p:spPr>
          <a:xfrm>
            <a:off x="4559732" y="3548399"/>
            <a:ext cx="534993" cy="4862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82996C-6D2F-DC86-0A6C-1870B19E652B}"/>
              </a:ext>
            </a:extLst>
          </p:cNvPr>
          <p:cNvCxnSpPr>
            <a:stCxn id="25" idx="6"/>
            <a:endCxn id="12" idx="2"/>
          </p:cNvCxnSpPr>
          <p:nvPr/>
        </p:nvCxnSpPr>
        <p:spPr>
          <a:xfrm>
            <a:off x="5094725" y="3791537"/>
            <a:ext cx="202342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0D9C6F-CF1E-86DE-A61B-729983305A7F}"/>
              </a:ext>
            </a:extLst>
          </p:cNvPr>
          <p:cNvCxnSpPr>
            <a:stCxn id="9" idx="1"/>
            <a:endCxn id="12" idx="6"/>
          </p:cNvCxnSpPr>
          <p:nvPr/>
        </p:nvCxnSpPr>
        <p:spPr>
          <a:xfrm flipH="1">
            <a:off x="7653144" y="3791536"/>
            <a:ext cx="60647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F41E44-B041-F9A3-D319-3F6F0132BF2A}"/>
              </a:ext>
            </a:extLst>
          </p:cNvPr>
          <p:cNvSpPr txBox="1"/>
          <p:nvPr/>
        </p:nvSpPr>
        <p:spPr>
          <a:xfrm>
            <a:off x="278704" y="522273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RabbitMQ Broker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24A27-EA24-590F-0754-EBEE1B6713E4}"/>
              </a:ext>
            </a:extLst>
          </p:cNvPr>
          <p:cNvSpPr txBox="1"/>
          <p:nvPr/>
        </p:nvSpPr>
        <p:spPr>
          <a:xfrm>
            <a:off x="7385647" y="522273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Consumer (C# library)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45586-156E-887C-77E0-3AD5F3AFE20D}"/>
              </a:ext>
            </a:extLst>
          </p:cNvPr>
          <p:cNvSpPr txBox="1"/>
          <p:nvPr/>
        </p:nvSpPr>
        <p:spPr>
          <a:xfrm>
            <a:off x="7566260" y="4247826"/>
            <a:ext cx="2512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System.Threading.Channels.Channel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306F80-2BA9-6AB5-B031-D3ADABBFDB16}"/>
              </a:ext>
            </a:extLst>
          </p:cNvPr>
          <p:cNvSpPr txBox="1"/>
          <p:nvPr/>
        </p:nvSpPr>
        <p:spPr>
          <a:xfrm>
            <a:off x="5288526" y="381104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(bi-directional)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141E20-E67D-145F-1C35-7D13B54D9FAB}"/>
              </a:ext>
            </a:extLst>
          </p:cNvPr>
          <p:cNvSpPr txBox="1"/>
          <p:nvPr/>
        </p:nvSpPr>
        <p:spPr>
          <a:xfrm>
            <a:off x="5135153" y="2575788"/>
            <a:ext cx="193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Sends message frames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B8F72F-F6C2-5F46-1E9A-72A3C9E50006}"/>
              </a:ext>
            </a:extLst>
          </p:cNvPr>
          <p:cNvSpPr txBox="1"/>
          <p:nvPr/>
        </p:nvSpPr>
        <p:spPr>
          <a:xfrm>
            <a:off x="5265726" y="4790768"/>
            <a:ext cx="202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Sends heartbeats and acknowledgements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382B43-8A57-F79F-6E75-D6778FD21D0A}"/>
              </a:ext>
            </a:extLst>
          </p:cNvPr>
          <p:cNvCxnSpPr/>
          <p:nvPr/>
        </p:nvCxnSpPr>
        <p:spPr>
          <a:xfrm>
            <a:off x="5288526" y="3081402"/>
            <a:ext cx="168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529851-B4E6-07E5-23A9-39031BB0834E}"/>
              </a:ext>
            </a:extLst>
          </p:cNvPr>
          <p:cNvCxnSpPr>
            <a:cxnSpLocks/>
          </p:cNvCxnSpPr>
          <p:nvPr/>
        </p:nvCxnSpPr>
        <p:spPr>
          <a:xfrm flipH="1">
            <a:off x="5288526" y="4693085"/>
            <a:ext cx="168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521A7B-20CD-9B10-B361-D2781A67D4DC}"/>
              </a:ext>
            </a:extLst>
          </p:cNvPr>
          <p:cNvSpPr txBox="1"/>
          <p:nvPr/>
        </p:nvSpPr>
        <p:spPr>
          <a:xfrm>
            <a:off x="3767659" y="3268534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9DF431-A416-1996-3F82-A6BE23EF3128}"/>
              </a:ext>
            </a:extLst>
          </p:cNvPr>
          <p:cNvSpPr txBox="1"/>
          <p:nvPr/>
        </p:nvSpPr>
        <p:spPr>
          <a:xfrm>
            <a:off x="7369388" y="3292604"/>
            <a:ext cx="108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 Demi" panose="020E0802020502020306" pitchFamily="34" charset="0"/>
              </a:rPr>
              <a:t>TCP socket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2C2B8-4BC6-01BC-1441-11FCA2717215}"/>
              </a:ext>
            </a:extLst>
          </p:cNvPr>
          <p:cNvSpPr txBox="1"/>
          <p:nvPr/>
        </p:nvSpPr>
        <p:spPr>
          <a:xfrm>
            <a:off x="9867894" y="3323381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Read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7F9E5-00B1-F436-9870-55025D66476C}"/>
              </a:ext>
            </a:extLst>
          </p:cNvPr>
          <p:cNvSpPr txBox="1"/>
          <p:nvPr/>
        </p:nvSpPr>
        <p:spPr>
          <a:xfrm>
            <a:off x="9857725" y="401814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E0AB29-97D3-B6CA-A7AF-17CA2ECD1800}"/>
              </a:ext>
            </a:extLst>
          </p:cNvPr>
          <p:cNvSpPr/>
          <p:nvPr/>
        </p:nvSpPr>
        <p:spPr>
          <a:xfrm>
            <a:off x="524172" y="2807686"/>
            <a:ext cx="2012134" cy="1983082"/>
          </a:xfrm>
          <a:prstGeom prst="roundRect">
            <a:avLst>
              <a:gd name="adj" fmla="val 3934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8CF773-F189-A114-B3A1-022E84E391AE}"/>
              </a:ext>
            </a:extLst>
          </p:cNvPr>
          <p:cNvCxnSpPr/>
          <p:nvPr/>
        </p:nvCxnSpPr>
        <p:spPr>
          <a:xfrm>
            <a:off x="2711671" y="3788272"/>
            <a:ext cx="168847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61F6A9B-2DF2-7F34-A618-5E6CED004C96}"/>
              </a:ext>
            </a:extLst>
          </p:cNvPr>
          <p:cNvSpPr txBox="1"/>
          <p:nvPr/>
        </p:nvSpPr>
        <p:spPr>
          <a:xfrm>
            <a:off x="3276189" y="3811043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Berlin Sans FB Demi" panose="020E0802020502020306" pitchFamily="34" charset="0"/>
              </a:rPr>
              <a:t>Write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60C183-0A06-E2A8-54DB-230D0E36CFB1}"/>
              </a:ext>
            </a:extLst>
          </p:cNvPr>
          <p:cNvSpPr txBox="1"/>
          <p:nvPr/>
        </p:nvSpPr>
        <p:spPr>
          <a:xfrm>
            <a:off x="198835" y="364720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.NET Library Architecture</a:t>
            </a:r>
          </a:p>
        </p:txBody>
      </p:sp>
    </p:spTree>
    <p:extLst>
      <p:ext uri="{BB962C8B-B14F-4D97-AF65-F5344CB8AC3E}">
        <p14:creationId xmlns:p14="http://schemas.microsoft.com/office/powerpoint/2010/main" val="81569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1: Identify the problems that RabbitMQ solves and how it solves them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838199" y="3362266"/>
            <a:ext cx="9665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serves as an intermediary that decouples applications and allows consumers to have full control over the number of processors, processing speed and error handling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DADB9-DBEB-22F7-A1D7-82428FE0B0DF}"/>
              </a:ext>
            </a:extLst>
          </p:cNvPr>
          <p:cNvSpPr txBox="1"/>
          <p:nvPr/>
        </p:nvSpPr>
        <p:spPr>
          <a:xfrm>
            <a:off x="838199" y="2092963"/>
            <a:ext cx="966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solves the problems of decoupling, asynchronicity, horizontal scaling of workers and can serve as a fault tolerant system</a:t>
            </a:r>
          </a:p>
        </p:txBody>
      </p:sp>
    </p:spTree>
    <p:extLst>
      <p:ext uri="{BB962C8B-B14F-4D97-AF65-F5344CB8AC3E}">
        <p14:creationId xmlns:p14="http://schemas.microsoft.com/office/powerpoint/2010/main" val="10162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2: Explore the fundamental concepts and key 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D9EF-63D6-1BF4-1EF2-53CF87F81379}"/>
              </a:ext>
            </a:extLst>
          </p:cNvPr>
          <p:cNvSpPr txBox="1"/>
          <p:nvPr/>
        </p:nvSpPr>
        <p:spPr>
          <a:xfrm>
            <a:off x="2777124" y="3010918"/>
            <a:ext cx="21205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Producers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Consumers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Messages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Exchanges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Queues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Routing Keys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Bindings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87782" y="1772525"/>
            <a:ext cx="6097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learned about the following fundamentals: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11D1-8DF5-1125-0C2D-A4F0D356FBC1}"/>
              </a:ext>
            </a:extLst>
          </p:cNvPr>
          <p:cNvSpPr txBox="1"/>
          <p:nvPr/>
        </p:nvSpPr>
        <p:spPr>
          <a:xfrm>
            <a:off x="6525017" y="3010918"/>
            <a:ext cx="3120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Virtual Hosts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Connections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Channels</a:t>
            </a:r>
          </a:p>
          <a:p>
            <a:pPr algn="l"/>
            <a:r>
              <a:rPr lang="en-US" sz="2000" b="0" i="0" dirty="0">
                <a:effectLst/>
                <a:latin typeface="Berlin Sans FB Demi" panose="020E0802020502020306" pitchFamily="34" charset="0"/>
              </a:rPr>
              <a:t>Acknowledgements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Quality of Service (QoS)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  <a:p>
            <a:pPr algn="l"/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3: Understand how messages flow from producer to consumer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38197" y="5275765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Messages are tied to channels when published or consumed and have a corresponding delivery tag for each channel they flow through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89EB3-7DD9-0FAE-5CF2-1D2786BE6E9E}"/>
              </a:ext>
            </a:extLst>
          </p:cNvPr>
          <p:cNvSpPr txBox="1"/>
          <p:nvPr/>
        </p:nvSpPr>
        <p:spPr>
          <a:xfrm>
            <a:off x="838197" y="1682583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There are 4 types of exchanges (direct, fanout, topic, header) that provide different routing rules to facilitate the delivery of messages to queues, which are essentially buffers on the RabbitMQ 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0FCCE-2793-6B38-86D2-61D4C5F4474F}"/>
              </a:ext>
            </a:extLst>
          </p:cNvPr>
          <p:cNvSpPr txBox="1"/>
          <p:nvPr/>
        </p:nvSpPr>
        <p:spPr>
          <a:xfrm>
            <a:off x="838197" y="3085495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Once a queue gets a message, one or more consumers handle the message and acknowledge the success or failure of processing by using acknowledgements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5A7AD-620C-0C96-7889-DF189CDC85D8}"/>
              </a:ext>
            </a:extLst>
          </p:cNvPr>
          <p:cNvSpPr txBox="1"/>
          <p:nvPr/>
        </p:nvSpPr>
        <p:spPr>
          <a:xfrm>
            <a:off x="838197" y="4180630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RabbitMQ has the concept of connections and channels which represent TCP connections and virtual connections</a:t>
            </a:r>
          </a:p>
        </p:txBody>
      </p:sp>
    </p:spTree>
    <p:extLst>
      <p:ext uri="{BB962C8B-B14F-4D97-AF65-F5344CB8AC3E}">
        <p14:creationId xmlns:p14="http://schemas.microsoft.com/office/powerpoint/2010/main" val="2134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1D8-7453-EF01-0E23-62A3D229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53181" cy="9172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Goal 4: Learn how RabbitMQ is used in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2C84-2CF7-30B5-412F-5B35EAA1865E}"/>
              </a:ext>
            </a:extLst>
          </p:cNvPr>
          <p:cNvSpPr txBox="1"/>
          <p:nvPr/>
        </p:nvSpPr>
        <p:spPr>
          <a:xfrm>
            <a:off x="838198" y="1753736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The .NET RabbitMQ library uses System.Net.Sockets for reading and writing data to the broker and that it utilizes a single read loop and a single write loop controlled by System.Threading.Channels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D4854-6F69-651D-F850-B06E535AA1C3}"/>
              </a:ext>
            </a:extLst>
          </p:cNvPr>
          <p:cNvSpPr txBox="1"/>
          <p:nvPr/>
        </p:nvSpPr>
        <p:spPr>
          <a:xfrm>
            <a:off x="838198" y="4592969"/>
            <a:ext cx="10053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tried using the popular .NET library called EasyNetQ, which simplifies the things and makes producing and consuming messages very easy by providing an object-oriented approach to messaging.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CE8C-5870-FE35-7CAA-FD2B12891380}"/>
              </a:ext>
            </a:extLst>
          </p:cNvPr>
          <p:cNvSpPr txBox="1"/>
          <p:nvPr/>
        </p:nvSpPr>
        <p:spPr>
          <a:xfrm>
            <a:off x="838198" y="3327241"/>
            <a:ext cx="10053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We then saw how to use the .NET RabbitMQ library which, on one hand, gives users full control but on the other hand requires a good understanding of RabbitMQ</a:t>
            </a:r>
          </a:p>
        </p:txBody>
      </p:sp>
    </p:spTree>
    <p:extLst>
      <p:ext uri="{BB962C8B-B14F-4D97-AF65-F5344CB8AC3E}">
        <p14:creationId xmlns:p14="http://schemas.microsoft.com/office/powerpoint/2010/main" val="30822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53422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is RabbitMQ?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7E8D32-2FBD-4300-FDB5-64D59A49609A}"/>
              </a:ext>
            </a:extLst>
          </p:cNvPr>
          <p:cNvGrpSpPr/>
          <p:nvPr/>
        </p:nvGrpSpPr>
        <p:grpSpPr>
          <a:xfrm>
            <a:off x="838200" y="1735845"/>
            <a:ext cx="10879899" cy="830997"/>
            <a:chOff x="838200" y="1735845"/>
            <a:chExt cx="10879899" cy="830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0C219E-F71F-645D-B275-189EF8845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23579"/>
              <a:ext cx="655529" cy="6555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FA21B4-23EB-56B8-5F12-7A700E4A83D5}"/>
                </a:ext>
              </a:extLst>
            </p:cNvPr>
            <p:cNvSpPr txBox="1"/>
            <p:nvPr/>
          </p:nvSpPr>
          <p:spPr>
            <a:xfrm>
              <a:off x="1839760" y="1735845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Open-source messaging system that enables applications to communicate with each other by sending and receiving messages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973D76-D1EA-52AC-E30A-FB5844D69E6D}"/>
              </a:ext>
            </a:extLst>
          </p:cNvPr>
          <p:cNvSpPr txBox="1"/>
          <p:nvPr/>
        </p:nvSpPr>
        <p:spPr>
          <a:xfrm>
            <a:off x="2371726" y="6123543"/>
            <a:ext cx="7448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Great documentation on protocols: </a:t>
            </a:r>
            <a:r>
              <a:rPr lang="en-US" dirty="0">
                <a:hlinkClick r:id="rId3"/>
              </a:rPr>
              <a:t>https://www.rabbitmq.com/protocol.html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B6033-923C-A01A-2852-70EF68013E94}"/>
              </a:ext>
            </a:extLst>
          </p:cNvPr>
          <p:cNvGrpSpPr/>
          <p:nvPr/>
        </p:nvGrpSpPr>
        <p:grpSpPr>
          <a:xfrm>
            <a:off x="838199" y="2902899"/>
            <a:ext cx="10879899" cy="1200329"/>
            <a:chOff x="838199" y="3030015"/>
            <a:chExt cx="10879899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A87204-EBBB-29AC-C567-8FFE87712880}"/>
                </a:ext>
              </a:extLst>
            </p:cNvPr>
            <p:cNvSpPr txBox="1"/>
            <p:nvPr/>
          </p:nvSpPr>
          <p:spPr>
            <a:xfrm>
              <a:off x="1839759" y="3030015"/>
              <a:ext cx="987833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1" dirty="0">
                  <a:latin typeface="Berlin Sans FB Demi" panose="020E0802020502020306" pitchFamily="34" charset="0"/>
                </a:rPr>
                <a:t>Server-based application that i</a:t>
              </a:r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mplements the Advanced Message Queueing Protocol (AMQP) along with other messaging-based protocols such as MQTT and STOMP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737F34-9776-3D17-60C3-64A6C307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3302415"/>
              <a:ext cx="655529" cy="65552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577F65-CF69-F5D2-BF74-DC1E0841B916}"/>
              </a:ext>
            </a:extLst>
          </p:cNvPr>
          <p:cNvGrpSpPr/>
          <p:nvPr/>
        </p:nvGrpSpPr>
        <p:grpSpPr>
          <a:xfrm>
            <a:off x="838200" y="4439285"/>
            <a:ext cx="10879899" cy="830997"/>
            <a:chOff x="838200" y="4439285"/>
            <a:chExt cx="10879899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0A55CF-BB53-B873-9267-5FF34B5A4BAD}"/>
                </a:ext>
              </a:extLst>
            </p:cNvPr>
            <p:cNvSpPr txBox="1"/>
            <p:nvPr/>
          </p:nvSpPr>
          <p:spPr>
            <a:xfrm>
              <a:off x="1839760" y="4439285"/>
              <a:ext cx="98783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effectLst/>
                  <a:latin typeface="Berlin Sans FB Demi" panose="020E0802020502020306" pitchFamily="34" charset="0"/>
                </a:rPr>
                <a:t>Widely used in systems that require decoupling, fault tolerance and scalability.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993A6B-3604-A570-5602-F69FE80B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527019"/>
              <a:ext cx="655529" cy="65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3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18967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What Problems Does it Solve?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427D18-F092-EBD6-E4CC-E9B471338B27}"/>
              </a:ext>
            </a:extLst>
          </p:cNvPr>
          <p:cNvGrpSpPr/>
          <p:nvPr/>
        </p:nvGrpSpPr>
        <p:grpSpPr>
          <a:xfrm>
            <a:off x="838199" y="1477432"/>
            <a:ext cx="10278650" cy="1077218"/>
            <a:chOff x="838199" y="1534891"/>
            <a:chExt cx="10278650" cy="10772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7FB925-9E1D-9DE3-8EDF-AE70C773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764525"/>
              <a:ext cx="617951" cy="6179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51FF01-3752-FC9C-9D6C-860E4B157C8C}"/>
                </a:ext>
              </a:extLst>
            </p:cNvPr>
            <p:cNvSpPr txBox="1"/>
            <p:nvPr/>
          </p:nvSpPr>
          <p:spPr>
            <a:xfrm>
              <a:off x="1927442" y="1534891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Decoupling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Allows applications to communicate indirectly through messages, reducing the direct dependency between applications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61306B-09EA-FAA7-338B-BAA949C9A3A8}"/>
              </a:ext>
            </a:extLst>
          </p:cNvPr>
          <p:cNvGrpSpPr/>
          <p:nvPr/>
        </p:nvGrpSpPr>
        <p:grpSpPr>
          <a:xfrm>
            <a:off x="838199" y="2829055"/>
            <a:ext cx="10278650" cy="1077218"/>
            <a:chOff x="838199" y="2802105"/>
            <a:chExt cx="10278650" cy="10772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EE7AD7-C368-362D-33BF-1A77DCE7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031739"/>
              <a:ext cx="617951" cy="6179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27442" y="280210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Asynchronicity and Throttling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Senders can continue thei</a:t>
              </a:r>
              <a:r>
                <a:rPr lang="en-US" sz="2000" dirty="0">
                  <a:latin typeface="Berlin Sans FB Demi" panose="020E0802020502020306" pitchFamily="34" charset="0"/>
                </a:rPr>
                <a:t>r work after sending messages and the receivers can process them when ready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E94F10-F9BE-6C54-FC52-B265184224B7}"/>
              </a:ext>
            </a:extLst>
          </p:cNvPr>
          <p:cNvGrpSpPr/>
          <p:nvPr/>
        </p:nvGrpSpPr>
        <p:grpSpPr>
          <a:xfrm>
            <a:off x="838199" y="5532300"/>
            <a:ext cx="10278650" cy="1077218"/>
            <a:chOff x="838199" y="4170145"/>
            <a:chExt cx="10278650" cy="10772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996D78-D25A-8899-DB1D-B8F378FC3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EBE1AF-EFF1-8754-35CC-7D22C5FCCFF7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Fault Tolerance and Reliability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Provides message durability and delivery acknowledgements to ensure no loss of messages even when a message consumer fails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3E863-B4AC-26ED-6E45-26FAD747062D}"/>
              </a:ext>
            </a:extLst>
          </p:cNvPr>
          <p:cNvGrpSpPr/>
          <p:nvPr/>
        </p:nvGrpSpPr>
        <p:grpSpPr>
          <a:xfrm>
            <a:off x="838199" y="4180678"/>
            <a:ext cx="10278650" cy="1077218"/>
            <a:chOff x="838199" y="4170145"/>
            <a:chExt cx="10278650" cy="1077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9E0FAF-50C9-83A5-7DA7-197EE190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399779"/>
              <a:ext cx="617951" cy="6179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580AD3-1564-163C-0F03-C3AECADD8351}"/>
                </a:ext>
              </a:extLst>
            </p:cNvPr>
            <p:cNvSpPr txBox="1"/>
            <p:nvPr/>
          </p:nvSpPr>
          <p:spPr>
            <a:xfrm>
              <a:off x="1927442" y="4170145"/>
              <a:ext cx="91894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Horizontal Scalability</a:t>
              </a:r>
              <a:endParaRPr lang="en-US" sz="2400" dirty="0">
                <a:latin typeface="Berlin Sans FB Demi" panose="020E0802020502020306" pitchFamily="34" charset="0"/>
              </a:endParaRPr>
            </a:p>
            <a:p>
              <a:pPr algn="l"/>
              <a:r>
                <a:rPr lang="en-US" sz="2000" b="0" i="0" dirty="0">
                  <a:effectLst/>
                  <a:latin typeface="Berlin Sans FB Demi" panose="020E0802020502020306" pitchFamily="34" charset="0"/>
                </a:rPr>
                <a:t>There can be as many consumers as makes sense, allowing for the horizontal scalability of asynchronous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0A2A-D18D-32C1-34B4-070F54684EFD}"/>
              </a:ext>
            </a:extLst>
          </p:cNvPr>
          <p:cNvSpPr txBox="1"/>
          <p:nvPr/>
        </p:nvSpPr>
        <p:spPr>
          <a:xfrm>
            <a:off x="838199" y="1853749"/>
            <a:ext cx="10253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Asynchronous Messaging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When time-consuming processing must be offloaded asynchronously. Consumers can process messages at their own pace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0EDB5-E0B4-0600-7342-9B3C2942E16A}"/>
              </a:ext>
            </a:extLst>
          </p:cNvPr>
          <p:cNvSpPr txBox="1"/>
          <p:nvPr/>
        </p:nvSpPr>
        <p:spPr>
          <a:xfrm>
            <a:off x="838199" y="3360335"/>
            <a:ext cx="10253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Work Queues</a:t>
            </a:r>
          </a:p>
          <a:p>
            <a:pPr algn="l"/>
            <a:r>
              <a:rPr lang="en-US" sz="2000" dirty="0">
                <a:latin typeface="Berlin Sans FB Demi" panose="020E0802020502020306" pitchFamily="34" charset="0"/>
              </a:rPr>
              <a:t>Allows for a dynamic load balancing of “workers” to process jobs at scale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C695E-8708-AC3A-DCDE-FD9690FEF60A}"/>
              </a:ext>
            </a:extLst>
          </p:cNvPr>
          <p:cNvSpPr txBox="1"/>
          <p:nvPr/>
        </p:nvSpPr>
        <p:spPr>
          <a:xfrm>
            <a:off x="838199" y="4559144"/>
            <a:ext cx="10253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Berlin Sans FB Demi" panose="020E0802020502020306" pitchFamily="34" charset="0"/>
              </a:rPr>
              <a:t>Event Driven Architectures</a:t>
            </a:r>
          </a:p>
          <a:p>
            <a:pPr algn="l"/>
            <a:r>
              <a:rPr lang="en-US" sz="2000" b="1" dirty="0">
                <a:latin typeface="Berlin Sans FB Demi" panose="020E0802020502020306" pitchFamily="34" charset="0"/>
              </a:rPr>
              <a:t>Ensures loose coupling in architectures where events are produced and consumed by different services or components</a:t>
            </a:r>
            <a:endParaRPr lang="en-US" sz="2000" b="0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04135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RabbitMQ’s Role in Broader Landscape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49B121-6273-C52C-405E-9F55995C1A8D}"/>
              </a:ext>
            </a:extLst>
          </p:cNvPr>
          <p:cNvGrpSpPr/>
          <p:nvPr/>
        </p:nvGrpSpPr>
        <p:grpSpPr>
          <a:xfrm>
            <a:off x="838199" y="2641948"/>
            <a:ext cx="10653909" cy="787052"/>
            <a:chOff x="745297" y="1824729"/>
            <a:chExt cx="10653909" cy="7870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699FC-7CBE-A817-3982-4438554F24A1}"/>
                </a:ext>
              </a:extLst>
            </p:cNvPr>
            <p:cNvSpPr txBox="1"/>
            <p:nvPr/>
          </p:nvSpPr>
          <p:spPr>
            <a:xfrm>
              <a:off x="1902911" y="1987423"/>
              <a:ext cx="9496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One of the most widely used message brokers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94414A-CB2A-C9EC-3D9F-46897C3BB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297" y="1824729"/>
              <a:ext cx="787052" cy="78705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E649DF-BBA2-62AE-7486-A95C41AC06B0}"/>
              </a:ext>
            </a:extLst>
          </p:cNvPr>
          <p:cNvGrpSpPr/>
          <p:nvPr/>
        </p:nvGrpSpPr>
        <p:grpSpPr>
          <a:xfrm>
            <a:off x="838199" y="3767610"/>
            <a:ext cx="9701410" cy="830997"/>
            <a:chOff x="745297" y="3037610"/>
            <a:chExt cx="9701410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8D01EC-15A7-B1E4-4BE6-2466E1BC79EF}"/>
                </a:ext>
              </a:extLst>
            </p:cNvPr>
            <p:cNvSpPr txBox="1"/>
            <p:nvPr/>
          </p:nvSpPr>
          <p:spPr>
            <a:xfrm>
              <a:off x="1902911" y="3037610"/>
              <a:ext cx="8543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Popular for ease of setup, flexibility and support for multiple protocols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0DA8D5E-6233-DE69-F89D-816C3F29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297" y="3059582"/>
              <a:ext cx="787052" cy="78705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4A36FD-96F2-1468-36A3-F49D80F577DA}"/>
              </a:ext>
            </a:extLst>
          </p:cNvPr>
          <p:cNvGrpSpPr/>
          <p:nvPr/>
        </p:nvGrpSpPr>
        <p:grpSpPr>
          <a:xfrm>
            <a:off x="838199" y="4937218"/>
            <a:ext cx="10653388" cy="830997"/>
            <a:chOff x="745297" y="4119999"/>
            <a:chExt cx="10653388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03F58B-6578-C1A7-43E8-AED936FDEA53}"/>
                </a:ext>
              </a:extLst>
            </p:cNvPr>
            <p:cNvSpPr txBox="1"/>
            <p:nvPr/>
          </p:nvSpPr>
          <p:spPr>
            <a:xfrm>
              <a:off x="1902911" y="4119999"/>
              <a:ext cx="9495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i="0" dirty="0">
                  <a:effectLst/>
                  <a:latin typeface="Berlin Sans FB Demi" panose="020E0802020502020306" pitchFamily="34" charset="0"/>
                </a:rPr>
                <a:t>Stands alongside other message brokers such as Kafka, Google Pub/Sub and Amazon SQS</a:t>
              </a:r>
              <a:endParaRPr lang="en-US" sz="2000" b="0" i="0" dirty="0">
                <a:effectLst/>
                <a:latin typeface="Berlin Sans FB Demi" panose="020E0802020502020306" pitchFamily="34" charset="0"/>
              </a:endParaRP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3B853D36-F902-443C-7A22-198C3421C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97" y="4141971"/>
              <a:ext cx="787053" cy="78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47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941-4652-40C3-56A7-D17AAAD0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75" y="356736"/>
            <a:ext cx="7504135" cy="6745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RabbitMQ vs. Other Message Brokers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837539D-3060-B618-B8C1-33E95CD43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77531"/>
              </p:ext>
            </p:extLst>
          </p:nvPr>
        </p:nvGraphicFramePr>
        <p:xfrm>
          <a:off x="308975" y="2013964"/>
          <a:ext cx="11574050" cy="350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10">
                  <a:extLst>
                    <a:ext uri="{9D8B030D-6E8A-4147-A177-3AD203B41FA5}">
                      <a16:colId xmlns:a16="http://schemas.microsoft.com/office/drawing/2014/main" val="1243321147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414978705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3560525698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744917753"/>
                    </a:ext>
                  </a:extLst>
                </a:gridCol>
                <a:gridCol w="2314810">
                  <a:extLst>
                    <a:ext uri="{9D8B030D-6E8A-4147-A177-3AD203B41FA5}">
                      <a16:colId xmlns:a16="http://schemas.microsoft.com/office/drawing/2014/main" val="1885123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RabbitMQ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99192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Message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72426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AMQP, MQTT, STOMP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Pub/Sub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26804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Topic-based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71870"/>
                  </a:ext>
                </a:extLst>
              </a:tr>
              <a:tr h="64910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 processing, worker queues, event-driven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streaming, log aggregation, real-time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Event-driven architectures, scalable systems (the Google version of this stuff)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Event-driven architectures, scalable systems (the Amazon version of this stuff)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8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0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20235-491E-20CD-BCDD-535D2D55E5F9}"/>
              </a:ext>
            </a:extLst>
          </p:cNvPr>
          <p:cNvSpPr txBox="1"/>
          <p:nvPr/>
        </p:nvSpPr>
        <p:spPr>
          <a:xfrm>
            <a:off x="198835" y="96272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RabbitMQ Basics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631750-A754-E149-842E-D080BC0558E8}"/>
              </a:ext>
            </a:extLst>
          </p:cNvPr>
          <p:cNvGrpSpPr/>
          <p:nvPr/>
        </p:nvGrpSpPr>
        <p:grpSpPr>
          <a:xfrm>
            <a:off x="136161" y="3490676"/>
            <a:ext cx="1563667" cy="864295"/>
            <a:chOff x="212941" y="1999803"/>
            <a:chExt cx="1563667" cy="86429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7656B4A-8106-D1A3-201D-0188533F2196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0F425-530D-B60C-732C-2A6C6832EC06}"/>
                </a:ext>
              </a:extLst>
            </p:cNvPr>
            <p:cNvSpPr txBox="1"/>
            <p:nvPr/>
          </p:nvSpPr>
          <p:spPr>
            <a:xfrm>
              <a:off x="381514" y="2258149"/>
              <a:ext cx="122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Producers 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F3D0EC-EAAD-7DB0-D54E-5BEEA46CF62C}"/>
              </a:ext>
            </a:extLst>
          </p:cNvPr>
          <p:cNvSpPr/>
          <p:nvPr/>
        </p:nvSpPr>
        <p:spPr>
          <a:xfrm>
            <a:off x="3064701" y="3218154"/>
            <a:ext cx="6062597" cy="1332339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52705E-02F3-2E84-07EB-988830F11FE7}"/>
              </a:ext>
            </a:extLst>
          </p:cNvPr>
          <p:cNvGrpSpPr/>
          <p:nvPr/>
        </p:nvGrpSpPr>
        <p:grpSpPr>
          <a:xfrm>
            <a:off x="10424324" y="3512404"/>
            <a:ext cx="1563667" cy="864295"/>
            <a:chOff x="10349223" y="1285199"/>
            <a:chExt cx="1563667" cy="8642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8ED6CA2-3628-F12B-4210-928AB222730E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FDE69B-B60D-FE4A-AE78-3941C35FF944}"/>
                </a:ext>
              </a:extLst>
            </p:cNvPr>
            <p:cNvSpPr txBox="1"/>
            <p:nvPr/>
          </p:nvSpPr>
          <p:spPr>
            <a:xfrm>
              <a:off x="10528968" y="1523664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E09D9B-031F-6E94-C8D3-FA470145938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99828" y="3922824"/>
            <a:ext cx="136487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7B7B4E-F3AE-9A74-64DA-C65BB1553D7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127298" y="3922824"/>
            <a:ext cx="1297026" cy="217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8B12CB-B49E-4A5D-9F7B-502C39DA58E9}"/>
              </a:ext>
            </a:extLst>
          </p:cNvPr>
          <p:cNvSpPr txBox="1"/>
          <p:nvPr/>
        </p:nvSpPr>
        <p:spPr>
          <a:xfrm>
            <a:off x="5541067" y="3699657"/>
            <a:ext cx="110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Broker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A8B6576-73EC-DC71-627B-9AD8A31B0ABE}"/>
              </a:ext>
            </a:extLst>
          </p:cNvPr>
          <p:cNvSpPr/>
          <p:nvPr/>
        </p:nvSpPr>
        <p:spPr>
          <a:xfrm>
            <a:off x="2137000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D1C7942-33FC-D02C-2D25-6EA823687BF2}"/>
              </a:ext>
            </a:extLst>
          </p:cNvPr>
          <p:cNvSpPr txBox="1"/>
          <p:nvPr/>
        </p:nvSpPr>
        <p:spPr>
          <a:xfrm>
            <a:off x="1788706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7256FA78-B6FC-AC35-37D9-FD52F416448A}"/>
              </a:ext>
            </a:extLst>
          </p:cNvPr>
          <p:cNvSpPr/>
          <p:nvPr/>
        </p:nvSpPr>
        <p:spPr>
          <a:xfrm>
            <a:off x="9666576" y="3228481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AB53801-6910-424B-A7E2-D7B850B3A639}"/>
              </a:ext>
            </a:extLst>
          </p:cNvPr>
          <p:cNvSpPr txBox="1"/>
          <p:nvPr/>
        </p:nvSpPr>
        <p:spPr>
          <a:xfrm>
            <a:off x="9258415" y="2763429"/>
            <a:ext cx="103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Message</a:t>
            </a:r>
          </a:p>
        </p:txBody>
      </p:sp>
      <p:pic>
        <p:nvPicPr>
          <p:cNvPr id="3" name="Picture 2" descr="RabbitMQ&quot; Icon - Download for free – Iconduck">
            <a:extLst>
              <a:ext uri="{FF2B5EF4-FFF2-40B4-BE49-F238E27FC236}">
                <a16:creationId xmlns:a16="http://schemas.microsoft.com/office/drawing/2014/main" id="{BE73AF80-5CB8-6675-797C-8159D973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85" y="4057403"/>
            <a:ext cx="420273" cy="44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5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AD01761-FF55-7AB9-94C6-F00A38D7AFE8}"/>
              </a:ext>
            </a:extLst>
          </p:cNvPr>
          <p:cNvSpPr txBox="1"/>
          <p:nvPr/>
        </p:nvSpPr>
        <p:spPr>
          <a:xfrm>
            <a:off x="198835" y="364720"/>
            <a:ext cx="6136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Exchanges, Queues and Bindings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F3610F-143F-C7FE-7A88-2420F6BA51D1}"/>
              </a:ext>
            </a:extLst>
          </p:cNvPr>
          <p:cNvGrpSpPr/>
          <p:nvPr/>
        </p:nvGrpSpPr>
        <p:grpSpPr>
          <a:xfrm>
            <a:off x="136161" y="1765762"/>
            <a:ext cx="1563667" cy="864295"/>
            <a:chOff x="212941" y="1999803"/>
            <a:chExt cx="1563667" cy="86429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86616B5-E5F8-B8AD-D846-317BBF2EEDF8}"/>
                </a:ext>
              </a:extLst>
            </p:cNvPr>
            <p:cNvSpPr/>
            <p:nvPr/>
          </p:nvSpPr>
          <p:spPr>
            <a:xfrm>
              <a:off x="212941" y="1999803"/>
              <a:ext cx="1563667" cy="864295"/>
            </a:xfrm>
            <a:prstGeom prst="roundRect">
              <a:avLst>
                <a:gd name="adj" fmla="val 502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6DA591-53B9-E1BD-BDA9-6CB4EEB2775A}"/>
                </a:ext>
              </a:extLst>
            </p:cNvPr>
            <p:cNvSpPr txBox="1"/>
            <p:nvPr/>
          </p:nvSpPr>
          <p:spPr>
            <a:xfrm>
              <a:off x="439841" y="2247284"/>
              <a:ext cx="110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Producer 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0F8DFD8-E56B-668A-248D-14559A4C2D14}"/>
              </a:ext>
            </a:extLst>
          </p:cNvPr>
          <p:cNvSpPr/>
          <p:nvPr/>
        </p:nvSpPr>
        <p:spPr>
          <a:xfrm>
            <a:off x="3064701" y="1493241"/>
            <a:ext cx="6062597" cy="1583981"/>
          </a:xfrm>
          <a:prstGeom prst="roundRect">
            <a:avLst>
              <a:gd name="adj" fmla="val 31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D14AD7-6ADD-6A7E-D755-CA65C2246944}"/>
              </a:ext>
            </a:extLst>
          </p:cNvPr>
          <p:cNvGrpSpPr/>
          <p:nvPr/>
        </p:nvGrpSpPr>
        <p:grpSpPr>
          <a:xfrm>
            <a:off x="10424324" y="1787490"/>
            <a:ext cx="1563667" cy="864295"/>
            <a:chOff x="10349223" y="1285199"/>
            <a:chExt cx="1563667" cy="86429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9462A3B-A932-7B0D-A6F4-4D3726CEB477}"/>
                </a:ext>
              </a:extLst>
            </p:cNvPr>
            <p:cNvSpPr/>
            <p:nvPr/>
          </p:nvSpPr>
          <p:spPr>
            <a:xfrm>
              <a:off x="10349223" y="1285199"/>
              <a:ext cx="1563667" cy="864295"/>
            </a:xfrm>
            <a:prstGeom prst="roundRect">
              <a:avLst>
                <a:gd name="adj" fmla="val 89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4EF3E-A49F-9447-8122-295D7AA4412F}"/>
                </a:ext>
              </a:extLst>
            </p:cNvPr>
            <p:cNvSpPr txBox="1"/>
            <p:nvPr/>
          </p:nvSpPr>
          <p:spPr>
            <a:xfrm>
              <a:off x="10528968" y="152366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erlin Sans FB Demi" panose="020E0802020502020306" pitchFamily="34" charset="0"/>
                </a:rPr>
                <a:t>Consumer</a:t>
              </a: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2ECF235-6C7C-A3F2-B371-9DB8225803FB}"/>
              </a:ext>
            </a:extLst>
          </p:cNvPr>
          <p:cNvSpPr/>
          <p:nvPr/>
        </p:nvSpPr>
        <p:spPr>
          <a:xfrm>
            <a:off x="3280777" y="1646061"/>
            <a:ext cx="5562084" cy="1290086"/>
          </a:xfrm>
          <a:prstGeom prst="roundRect">
            <a:avLst>
              <a:gd name="adj" fmla="val 393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8498C44-1174-8199-57D6-566D852A60C3}"/>
              </a:ext>
            </a:extLst>
          </p:cNvPr>
          <p:cNvGrpSpPr/>
          <p:nvPr/>
        </p:nvGrpSpPr>
        <p:grpSpPr>
          <a:xfrm>
            <a:off x="6819907" y="1863704"/>
            <a:ext cx="1580367" cy="659702"/>
            <a:chOff x="6904973" y="2110636"/>
            <a:chExt cx="1580367" cy="659702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924A943-87DD-138F-7B0B-AA21D976664E}"/>
                </a:ext>
              </a:extLst>
            </p:cNvPr>
            <p:cNvSpPr/>
            <p:nvPr/>
          </p:nvSpPr>
          <p:spPr>
            <a:xfrm>
              <a:off x="6904973" y="2110636"/>
              <a:ext cx="1580367" cy="659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145EDB3-AE4C-69C7-A35F-8FD7C8488E16}"/>
                </a:ext>
              </a:extLst>
            </p:cNvPr>
            <p:cNvSpPr/>
            <p:nvPr/>
          </p:nvSpPr>
          <p:spPr>
            <a:xfrm>
              <a:off x="7014575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4858B7B-0968-4DF4-7A5C-ECA8B9ED8C63}"/>
                </a:ext>
              </a:extLst>
            </p:cNvPr>
            <p:cNvSpPr/>
            <p:nvPr/>
          </p:nvSpPr>
          <p:spPr>
            <a:xfrm>
              <a:off x="7258833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AE67B7B3-C699-7281-8DD0-74D6DCB8AE7B}"/>
                </a:ext>
              </a:extLst>
            </p:cNvPr>
            <p:cNvSpPr/>
            <p:nvPr/>
          </p:nvSpPr>
          <p:spPr>
            <a:xfrm>
              <a:off x="7505699" y="2153433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6CE8E80-7C85-63CD-BDC7-9586C62D1EC0}"/>
                </a:ext>
              </a:extLst>
            </p:cNvPr>
            <p:cNvSpPr/>
            <p:nvPr/>
          </p:nvSpPr>
          <p:spPr>
            <a:xfrm>
              <a:off x="7749957" y="2153432"/>
              <a:ext cx="169102" cy="56784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F7E1E35-4882-D78A-4D83-95AA395B72CF}"/>
                </a:ext>
              </a:extLst>
            </p:cNvPr>
            <p:cNvSpPr/>
            <p:nvPr/>
          </p:nvSpPr>
          <p:spPr>
            <a:xfrm>
              <a:off x="8009465" y="2153432"/>
              <a:ext cx="169102" cy="5678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343543-C635-4262-982B-42C5F018F9AE}"/>
              </a:ext>
            </a:extLst>
          </p:cNvPr>
          <p:cNvSpPr/>
          <p:nvPr/>
        </p:nvSpPr>
        <p:spPr>
          <a:xfrm>
            <a:off x="3569504" y="1863704"/>
            <a:ext cx="1580367" cy="6597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Exchange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2DE949-2D49-313D-B473-B58C3EE7EC56}"/>
              </a:ext>
            </a:extLst>
          </p:cNvPr>
          <p:cNvSpPr txBox="1"/>
          <p:nvPr/>
        </p:nvSpPr>
        <p:spPr>
          <a:xfrm>
            <a:off x="7150962" y="245968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Queue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E9B15CC-2593-1BF4-458D-8CD2167333EA}"/>
              </a:ext>
            </a:extLst>
          </p:cNvPr>
          <p:cNvCxnSpPr>
            <a:stCxn id="104" idx="3"/>
            <a:endCxn id="94" idx="1"/>
          </p:cNvCxnSpPr>
          <p:nvPr/>
        </p:nvCxnSpPr>
        <p:spPr>
          <a:xfrm>
            <a:off x="5149871" y="2193555"/>
            <a:ext cx="1670036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C043044-A19B-ED6A-500A-BEFA1439A23D}"/>
              </a:ext>
            </a:extLst>
          </p:cNvPr>
          <p:cNvSpPr txBox="1"/>
          <p:nvPr/>
        </p:nvSpPr>
        <p:spPr>
          <a:xfrm>
            <a:off x="5469826" y="226072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Binding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F8BDC56-9B4C-7AB7-D49E-58D8E69DD7ED}"/>
              </a:ext>
            </a:extLst>
          </p:cNvPr>
          <p:cNvCxnSpPr>
            <a:stCxn id="48" idx="3"/>
            <a:endCxn id="104" idx="1"/>
          </p:cNvCxnSpPr>
          <p:nvPr/>
        </p:nvCxnSpPr>
        <p:spPr>
          <a:xfrm flipV="1">
            <a:off x="1699828" y="2193555"/>
            <a:ext cx="1869676" cy="43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11AE682-7AB7-50B7-D5B9-8F47F8E0466F}"/>
              </a:ext>
            </a:extLst>
          </p:cNvPr>
          <p:cNvCxnSpPr>
            <a:cxnSpLocks/>
            <a:stCxn id="94" idx="3"/>
            <a:endCxn id="57" idx="1"/>
          </p:cNvCxnSpPr>
          <p:nvPr/>
        </p:nvCxnSpPr>
        <p:spPr>
          <a:xfrm>
            <a:off x="8400274" y="2193555"/>
            <a:ext cx="2024050" cy="26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936AEEB-9D81-BBD7-9792-12E612CE69DC}"/>
              </a:ext>
            </a:extLst>
          </p:cNvPr>
          <p:cNvSpPr/>
          <p:nvPr/>
        </p:nvSpPr>
        <p:spPr>
          <a:xfrm>
            <a:off x="9691260" y="1544897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4F998D5-880A-BD7A-5883-70C7F5633BD8}"/>
              </a:ext>
            </a:extLst>
          </p:cNvPr>
          <p:cNvSpPr txBox="1"/>
          <p:nvPr/>
        </p:nvSpPr>
        <p:spPr>
          <a:xfrm>
            <a:off x="198835" y="3505015"/>
            <a:ext cx="3275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Exchange: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message routing entity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Receives messages from producers and routes them to one or more queues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4 types: direct, topic, fanout, headers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F7DD51-1000-5041-3B6A-DA21B0F6A822}"/>
              </a:ext>
            </a:extLst>
          </p:cNvPr>
          <p:cNvSpPr txBox="1"/>
          <p:nvPr/>
        </p:nvSpPr>
        <p:spPr>
          <a:xfrm>
            <a:off x="8400274" y="3505015"/>
            <a:ext cx="3275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Queue: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temporary storage location for a message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Holds messages until they are consumed by a consumer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Queues are bound to one or more exchanges through binding keys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03016E-F7BB-EFB3-9BC2-18F5F9917251}"/>
              </a:ext>
            </a:extLst>
          </p:cNvPr>
          <p:cNvSpPr txBox="1"/>
          <p:nvPr/>
        </p:nvSpPr>
        <p:spPr>
          <a:xfrm>
            <a:off x="4473592" y="3505015"/>
            <a:ext cx="3275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rlin Sans FB Demi" panose="020E0802020502020306" pitchFamily="34" charset="0"/>
              </a:rPr>
              <a:t>Bindings: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A queue is bound to an exchange using a binding key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The binding key specifies the routing criteria for which messages that should be delivered</a:t>
            </a:r>
          </a:p>
          <a:p>
            <a:endParaRPr lang="en-US" sz="1600" dirty="0">
              <a:latin typeface="Berlin Sans FB Demi" panose="020E0802020502020306" pitchFamily="34" charset="0"/>
            </a:endParaRPr>
          </a:p>
          <a:p>
            <a:r>
              <a:rPr lang="en-US" sz="1600" dirty="0">
                <a:latin typeface="Berlin Sans FB Demi" panose="020E0802020502020306" pitchFamily="34" charset="0"/>
              </a:rPr>
              <a:t>The message “routing key” is compared to the binding key (more on this later)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AA8C17-86C2-2B77-5E5C-D474376C706F}"/>
              </a:ext>
            </a:extLst>
          </p:cNvPr>
          <p:cNvSpPr/>
          <p:nvPr/>
        </p:nvSpPr>
        <p:spPr>
          <a:xfrm>
            <a:off x="2297713" y="1536445"/>
            <a:ext cx="169102" cy="567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7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1638</Words>
  <Application>Microsoft Office PowerPoint</Application>
  <PresentationFormat>Widescreen</PresentationFormat>
  <Paragraphs>319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Berlin Sans FB Demi</vt:lpstr>
      <vt:lpstr>Calibri</vt:lpstr>
      <vt:lpstr>Calibri Light</vt:lpstr>
      <vt:lpstr>Consolas</vt:lpstr>
      <vt:lpstr>Office Theme</vt:lpstr>
      <vt:lpstr>RabbitMQ</vt:lpstr>
      <vt:lpstr>Goals</vt:lpstr>
      <vt:lpstr>What is RabbitMQ?</vt:lpstr>
      <vt:lpstr>What Problems Does it Solve?</vt:lpstr>
      <vt:lpstr>RabbitMQ Use Cases</vt:lpstr>
      <vt:lpstr>RabbitMQ’s Role in Broader Landscape</vt:lpstr>
      <vt:lpstr>RabbitMQ vs. Other Message Brokers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 1: Identify the problems that RabbitMQ solves and how it solves them</vt:lpstr>
      <vt:lpstr>Goal 2: Explore the fundamental concepts and key components</vt:lpstr>
      <vt:lpstr>Goal 3: Understand how messages flow from producer to consumer</vt:lpstr>
      <vt:lpstr>Goal 4: Learn how RabbitMQ is used in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Rob Lapp</dc:creator>
  <cp:lastModifiedBy>Rob Lapp</cp:lastModifiedBy>
  <cp:revision>318</cp:revision>
  <dcterms:created xsi:type="dcterms:W3CDTF">2023-06-08T10:25:24Z</dcterms:created>
  <dcterms:modified xsi:type="dcterms:W3CDTF">2023-06-20T09:39:43Z</dcterms:modified>
</cp:coreProperties>
</file>