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9" r:id="rId5"/>
    <p:sldId id="260" r:id="rId6"/>
    <p:sldId id="261" r:id="rId7"/>
    <p:sldId id="262" r:id="rId8"/>
    <p:sldId id="265" r:id="rId9"/>
    <p:sldId id="263" r:id="rId10"/>
    <p:sldId id="267" r:id="rId11"/>
    <p:sldId id="279" r:id="rId12"/>
    <p:sldId id="280" r:id="rId13"/>
    <p:sldId id="281" r:id="rId14"/>
    <p:sldId id="277" r:id="rId15"/>
    <p:sldId id="282" r:id="rId16"/>
    <p:sldId id="268" r:id="rId17"/>
    <p:sldId id="269" r:id="rId18"/>
    <p:sldId id="271" r:id="rId19"/>
    <p:sldId id="272" r:id="rId20"/>
    <p:sldId id="273" r:id="rId21"/>
    <p:sldId id="274" r:id="rId22"/>
    <p:sldId id="275" r:id="rId23"/>
    <p:sldId id="276"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p:cViewPr varScale="1">
        <p:scale>
          <a:sx n="102" d="100"/>
          <a:sy n="102" d="100"/>
        </p:scale>
        <p:origin x="88"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9813-19DE-08D2-669B-9F4577B47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B7E9B-86E4-69D2-BF1D-FD7BC55C6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F8ADDF-9014-84F1-C46B-843C429FE9A4}"/>
              </a:ext>
            </a:extLst>
          </p:cNvPr>
          <p:cNvSpPr>
            <a:spLocks noGrp="1"/>
          </p:cNvSpPr>
          <p:nvPr>
            <p:ph type="dt" sz="half" idx="10"/>
          </p:nvPr>
        </p:nvSpPr>
        <p:spPr/>
        <p:txBody>
          <a:bodyPr/>
          <a:lstStyle/>
          <a:p>
            <a:fld id="{71E31649-FBC0-46BF-9FA8-1C68919ABA2D}" type="datetimeFigureOut">
              <a:rPr lang="en-US" smtClean="0"/>
              <a:t>6/9/2023</a:t>
            </a:fld>
            <a:endParaRPr lang="en-US"/>
          </a:p>
        </p:txBody>
      </p:sp>
      <p:sp>
        <p:nvSpPr>
          <p:cNvPr id="5" name="Footer Placeholder 4">
            <a:extLst>
              <a:ext uri="{FF2B5EF4-FFF2-40B4-BE49-F238E27FC236}">
                <a16:creationId xmlns:a16="http://schemas.microsoft.com/office/drawing/2014/main" id="{2510DB59-A05D-11A6-0F14-6F9B41FB1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F9208-C4A0-7B4D-0CFA-B5E9EEFC9358}"/>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135150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B30A-079B-FC58-E05D-ACC45B550D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F2F13C-6C1F-69A9-78CC-690261845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81F8A-2980-898D-C6BF-9514D38E80C8}"/>
              </a:ext>
            </a:extLst>
          </p:cNvPr>
          <p:cNvSpPr>
            <a:spLocks noGrp="1"/>
          </p:cNvSpPr>
          <p:nvPr>
            <p:ph type="dt" sz="half" idx="10"/>
          </p:nvPr>
        </p:nvSpPr>
        <p:spPr/>
        <p:txBody>
          <a:bodyPr/>
          <a:lstStyle/>
          <a:p>
            <a:fld id="{71E31649-FBC0-46BF-9FA8-1C68919ABA2D}" type="datetimeFigureOut">
              <a:rPr lang="en-US" smtClean="0"/>
              <a:t>6/9/2023</a:t>
            </a:fld>
            <a:endParaRPr lang="en-US"/>
          </a:p>
        </p:txBody>
      </p:sp>
      <p:sp>
        <p:nvSpPr>
          <p:cNvPr id="5" name="Footer Placeholder 4">
            <a:extLst>
              <a:ext uri="{FF2B5EF4-FFF2-40B4-BE49-F238E27FC236}">
                <a16:creationId xmlns:a16="http://schemas.microsoft.com/office/drawing/2014/main" id="{7726CAA4-DFE5-F251-91CB-E64F1D285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CF82B-987C-5D69-C9A9-95AB2B13F847}"/>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95608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00AD0-BA0E-9A32-712E-E220901056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E3641C-74A4-1DC5-D820-577940834E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1C60D-9EFC-FB31-F235-53659DBDC714}"/>
              </a:ext>
            </a:extLst>
          </p:cNvPr>
          <p:cNvSpPr>
            <a:spLocks noGrp="1"/>
          </p:cNvSpPr>
          <p:nvPr>
            <p:ph type="dt" sz="half" idx="10"/>
          </p:nvPr>
        </p:nvSpPr>
        <p:spPr/>
        <p:txBody>
          <a:bodyPr/>
          <a:lstStyle/>
          <a:p>
            <a:fld id="{71E31649-FBC0-46BF-9FA8-1C68919ABA2D}" type="datetimeFigureOut">
              <a:rPr lang="en-US" smtClean="0"/>
              <a:t>6/9/2023</a:t>
            </a:fld>
            <a:endParaRPr lang="en-US"/>
          </a:p>
        </p:txBody>
      </p:sp>
      <p:sp>
        <p:nvSpPr>
          <p:cNvPr id="5" name="Footer Placeholder 4">
            <a:extLst>
              <a:ext uri="{FF2B5EF4-FFF2-40B4-BE49-F238E27FC236}">
                <a16:creationId xmlns:a16="http://schemas.microsoft.com/office/drawing/2014/main" id="{EA36D916-803E-001F-E6B2-5D6FE2F09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6A8AA-8E9B-66CD-187C-7E801BCFBA2A}"/>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135894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EF9E-763E-4137-9562-8601B17CA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D216ED-E7F3-9089-D460-7DD395398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47680-574C-29C8-419C-989BA638339A}"/>
              </a:ext>
            </a:extLst>
          </p:cNvPr>
          <p:cNvSpPr>
            <a:spLocks noGrp="1"/>
          </p:cNvSpPr>
          <p:nvPr>
            <p:ph type="dt" sz="half" idx="10"/>
          </p:nvPr>
        </p:nvSpPr>
        <p:spPr/>
        <p:txBody>
          <a:bodyPr/>
          <a:lstStyle/>
          <a:p>
            <a:fld id="{71E31649-FBC0-46BF-9FA8-1C68919ABA2D}" type="datetimeFigureOut">
              <a:rPr lang="en-US" smtClean="0"/>
              <a:t>6/9/2023</a:t>
            </a:fld>
            <a:endParaRPr lang="en-US"/>
          </a:p>
        </p:txBody>
      </p:sp>
      <p:sp>
        <p:nvSpPr>
          <p:cNvPr id="5" name="Footer Placeholder 4">
            <a:extLst>
              <a:ext uri="{FF2B5EF4-FFF2-40B4-BE49-F238E27FC236}">
                <a16:creationId xmlns:a16="http://schemas.microsoft.com/office/drawing/2014/main" id="{DEAE19D8-D59B-BAAA-4FAD-0429759E5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61753-0972-64D6-BA00-C073243CEB29}"/>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424089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A8B4-EFCD-B999-2E14-06C095ED7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051264-2032-D410-688D-FA9C3087BC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3EB0E3-031E-016E-C6EB-D4706B85044C}"/>
              </a:ext>
            </a:extLst>
          </p:cNvPr>
          <p:cNvSpPr>
            <a:spLocks noGrp="1"/>
          </p:cNvSpPr>
          <p:nvPr>
            <p:ph type="dt" sz="half" idx="10"/>
          </p:nvPr>
        </p:nvSpPr>
        <p:spPr/>
        <p:txBody>
          <a:bodyPr/>
          <a:lstStyle/>
          <a:p>
            <a:fld id="{71E31649-FBC0-46BF-9FA8-1C68919ABA2D}" type="datetimeFigureOut">
              <a:rPr lang="en-US" smtClean="0"/>
              <a:t>6/9/2023</a:t>
            </a:fld>
            <a:endParaRPr lang="en-US"/>
          </a:p>
        </p:txBody>
      </p:sp>
      <p:sp>
        <p:nvSpPr>
          <p:cNvPr id="5" name="Footer Placeholder 4">
            <a:extLst>
              <a:ext uri="{FF2B5EF4-FFF2-40B4-BE49-F238E27FC236}">
                <a16:creationId xmlns:a16="http://schemas.microsoft.com/office/drawing/2014/main" id="{62E90951-DAAD-9440-4AF2-2F1A5B7D1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048A3-F5FA-4F55-9EEA-E8A0C10D32C6}"/>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162191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8DAD-02A5-E3BA-D997-548ED19C0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FD6889-042D-4704-DBAB-397F799CCE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80A858-67AF-206A-98D5-C2C064D9B9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154C36-2324-09AC-8F4D-A9C0F40C8F5A}"/>
              </a:ext>
            </a:extLst>
          </p:cNvPr>
          <p:cNvSpPr>
            <a:spLocks noGrp="1"/>
          </p:cNvSpPr>
          <p:nvPr>
            <p:ph type="dt" sz="half" idx="10"/>
          </p:nvPr>
        </p:nvSpPr>
        <p:spPr/>
        <p:txBody>
          <a:bodyPr/>
          <a:lstStyle/>
          <a:p>
            <a:fld id="{71E31649-FBC0-46BF-9FA8-1C68919ABA2D}" type="datetimeFigureOut">
              <a:rPr lang="en-US" smtClean="0"/>
              <a:t>6/9/2023</a:t>
            </a:fld>
            <a:endParaRPr lang="en-US"/>
          </a:p>
        </p:txBody>
      </p:sp>
      <p:sp>
        <p:nvSpPr>
          <p:cNvPr id="6" name="Footer Placeholder 5">
            <a:extLst>
              <a:ext uri="{FF2B5EF4-FFF2-40B4-BE49-F238E27FC236}">
                <a16:creationId xmlns:a16="http://schemas.microsoft.com/office/drawing/2014/main" id="{8E1B8FAE-F318-0924-119E-916203919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07292-3115-5D2C-58D7-51C6455E85D3}"/>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272313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020FB-23B2-A7AF-972F-E780C2C7F8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3035-D749-D91E-429A-3CCD67E7E6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59A540-66E6-5501-7FA3-4E5DE0874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A74681-7696-60D8-FD8F-FE2A078D9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06BE78-A5FF-7197-06E7-864FA130AF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4A6507-AAC8-1181-1FC0-CB9FC3405A35}"/>
              </a:ext>
            </a:extLst>
          </p:cNvPr>
          <p:cNvSpPr>
            <a:spLocks noGrp="1"/>
          </p:cNvSpPr>
          <p:nvPr>
            <p:ph type="dt" sz="half" idx="10"/>
          </p:nvPr>
        </p:nvSpPr>
        <p:spPr/>
        <p:txBody>
          <a:bodyPr/>
          <a:lstStyle/>
          <a:p>
            <a:fld id="{71E31649-FBC0-46BF-9FA8-1C68919ABA2D}" type="datetimeFigureOut">
              <a:rPr lang="en-US" smtClean="0"/>
              <a:t>6/9/2023</a:t>
            </a:fld>
            <a:endParaRPr lang="en-US"/>
          </a:p>
        </p:txBody>
      </p:sp>
      <p:sp>
        <p:nvSpPr>
          <p:cNvPr id="8" name="Footer Placeholder 7">
            <a:extLst>
              <a:ext uri="{FF2B5EF4-FFF2-40B4-BE49-F238E27FC236}">
                <a16:creationId xmlns:a16="http://schemas.microsoft.com/office/drawing/2014/main" id="{CD786D24-C21B-F32D-87BE-850368CBDF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494FFD-D34D-6521-6032-A9534BFBC9D5}"/>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94260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8FDD-FA80-7D11-671A-0154CFAED8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DC0CE4-7F1A-5364-F2BE-ECBFEB6705EF}"/>
              </a:ext>
            </a:extLst>
          </p:cNvPr>
          <p:cNvSpPr>
            <a:spLocks noGrp="1"/>
          </p:cNvSpPr>
          <p:nvPr>
            <p:ph type="dt" sz="half" idx="10"/>
          </p:nvPr>
        </p:nvSpPr>
        <p:spPr/>
        <p:txBody>
          <a:bodyPr/>
          <a:lstStyle/>
          <a:p>
            <a:fld id="{71E31649-FBC0-46BF-9FA8-1C68919ABA2D}" type="datetimeFigureOut">
              <a:rPr lang="en-US" smtClean="0"/>
              <a:t>6/9/2023</a:t>
            </a:fld>
            <a:endParaRPr lang="en-US"/>
          </a:p>
        </p:txBody>
      </p:sp>
      <p:sp>
        <p:nvSpPr>
          <p:cNvPr id="4" name="Footer Placeholder 3">
            <a:extLst>
              <a:ext uri="{FF2B5EF4-FFF2-40B4-BE49-F238E27FC236}">
                <a16:creationId xmlns:a16="http://schemas.microsoft.com/office/drawing/2014/main" id="{B6E1E2EB-ACA5-156C-A0FD-5A1F38E8BD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8DA40-6CDF-E632-C95A-7EFB69DE1EC5}"/>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334697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4618B-028B-F7DE-17AC-7B55C1DD4DFF}"/>
              </a:ext>
            </a:extLst>
          </p:cNvPr>
          <p:cNvSpPr>
            <a:spLocks noGrp="1"/>
          </p:cNvSpPr>
          <p:nvPr>
            <p:ph type="dt" sz="half" idx="10"/>
          </p:nvPr>
        </p:nvSpPr>
        <p:spPr/>
        <p:txBody>
          <a:bodyPr/>
          <a:lstStyle/>
          <a:p>
            <a:fld id="{71E31649-FBC0-46BF-9FA8-1C68919ABA2D}" type="datetimeFigureOut">
              <a:rPr lang="en-US" smtClean="0"/>
              <a:t>6/9/2023</a:t>
            </a:fld>
            <a:endParaRPr lang="en-US"/>
          </a:p>
        </p:txBody>
      </p:sp>
      <p:sp>
        <p:nvSpPr>
          <p:cNvPr id="3" name="Footer Placeholder 2">
            <a:extLst>
              <a:ext uri="{FF2B5EF4-FFF2-40B4-BE49-F238E27FC236}">
                <a16:creationId xmlns:a16="http://schemas.microsoft.com/office/drawing/2014/main" id="{06CE6F70-743F-7F75-6DFD-88D43DE1CE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E62D26-D2A8-90EF-35BD-CBC11201AD31}"/>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414312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B832-BC26-07C1-3A6D-31CF36F73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8059BC-31B5-5CBF-2B7B-6E118E063C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65D6AA-9235-EB43-B3B8-DBD4BC781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B232D-901D-0F81-0921-0AABC4945F48}"/>
              </a:ext>
            </a:extLst>
          </p:cNvPr>
          <p:cNvSpPr>
            <a:spLocks noGrp="1"/>
          </p:cNvSpPr>
          <p:nvPr>
            <p:ph type="dt" sz="half" idx="10"/>
          </p:nvPr>
        </p:nvSpPr>
        <p:spPr/>
        <p:txBody>
          <a:bodyPr/>
          <a:lstStyle/>
          <a:p>
            <a:fld id="{71E31649-FBC0-46BF-9FA8-1C68919ABA2D}" type="datetimeFigureOut">
              <a:rPr lang="en-US" smtClean="0"/>
              <a:t>6/9/2023</a:t>
            </a:fld>
            <a:endParaRPr lang="en-US"/>
          </a:p>
        </p:txBody>
      </p:sp>
      <p:sp>
        <p:nvSpPr>
          <p:cNvPr id="6" name="Footer Placeholder 5">
            <a:extLst>
              <a:ext uri="{FF2B5EF4-FFF2-40B4-BE49-F238E27FC236}">
                <a16:creationId xmlns:a16="http://schemas.microsoft.com/office/drawing/2014/main" id="{1095C2EB-B062-C331-5FB9-97D1F6CB9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BA431-CF17-E5B6-ED59-A235532E2F82}"/>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10691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1332-19CD-F9CA-4CE8-EB71FA602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BD5241-C55A-3D7F-1DD0-161ED5874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3D6109-5EE5-4EBA-879A-B70136FAE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BAEE2-B090-BB68-6629-4A21DFA79670}"/>
              </a:ext>
            </a:extLst>
          </p:cNvPr>
          <p:cNvSpPr>
            <a:spLocks noGrp="1"/>
          </p:cNvSpPr>
          <p:nvPr>
            <p:ph type="dt" sz="half" idx="10"/>
          </p:nvPr>
        </p:nvSpPr>
        <p:spPr/>
        <p:txBody>
          <a:bodyPr/>
          <a:lstStyle/>
          <a:p>
            <a:fld id="{71E31649-FBC0-46BF-9FA8-1C68919ABA2D}" type="datetimeFigureOut">
              <a:rPr lang="en-US" smtClean="0"/>
              <a:t>6/9/2023</a:t>
            </a:fld>
            <a:endParaRPr lang="en-US"/>
          </a:p>
        </p:txBody>
      </p:sp>
      <p:sp>
        <p:nvSpPr>
          <p:cNvPr id="6" name="Footer Placeholder 5">
            <a:extLst>
              <a:ext uri="{FF2B5EF4-FFF2-40B4-BE49-F238E27FC236}">
                <a16:creationId xmlns:a16="http://schemas.microsoft.com/office/drawing/2014/main" id="{807D4364-C00C-9679-3DF2-E06E66F01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E4038-21F8-4267-0FE8-C1A56168593F}"/>
              </a:ext>
            </a:extLst>
          </p:cNvPr>
          <p:cNvSpPr>
            <a:spLocks noGrp="1"/>
          </p:cNvSpPr>
          <p:nvPr>
            <p:ph type="sldNum" sz="quarter" idx="12"/>
          </p:nvPr>
        </p:nvSpPr>
        <p:spPr/>
        <p:txBody>
          <a:bodyPr/>
          <a:lstStyle/>
          <a:p>
            <a:fld id="{04A37AA8-008F-42A2-8523-19A04A3BA831}" type="slidenum">
              <a:rPr lang="en-US" smtClean="0"/>
              <a:t>‹#›</a:t>
            </a:fld>
            <a:endParaRPr lang="en-US"/>
          </a:p>
        </p:txBody>
      </p:sp>
    </p:spTree>
    <p:extLst>
      <p:ext uri="{BB962C8B-B14F-4D97-AF65-F5344CB8AC3E}">
        <p14:creationId xmlns:p14="http://schemas.microsoft.com/office/powerpoint/2010/main" val="415789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8E3F2D-3FCC-AE4D-9CF1-72F4547DB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7C3C35-973B-5D4D-0F60-51648C676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2EB88-38A8-6689-47E0-3B9804B29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31649-FBC0-46BF-9FA8-1C68919ABA2D}" type="datetimeFigureOut">
              <a:rPr lang="en-US" smtClean="0"/>
              <a:t>6/9/2023</a:t>
            </a:fld>
            <a:endParaRPr lang="en-US"/>
          </a:p>
        </p:txBody>
      </p:sp>
      <p:sp>
        <p:nvSpPr>
          <p:cNvPr id="5" name="Footer Placeholder 4">
            <a:extLst>
              <a:ext uri="{FF2B5EF4-FFF2-40B4-BE49-F238E27FC236}">
                <a16:creationId xmlns:a16="http://schemas.microsoft.com/office/drawing/2014/main" id="{94D2D952-E886-8365-B980-5B34A7D62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A91EA7-7341-3265-954F-FC8908C0B7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7AA8-008F-42A2-8523-19A04A3BA831}" type="slidenum">
              <a:rPr lang="en-US" smtClean="0"/>
              <a:t>‹#›</a:t>
            </a:fld>
            <a:endParaRPr lang="en-US"/>
          </a:p>
        </p:txBody>
      </p:sp>
    </p:spTree>
    <p:extLst>
      <p:ext uri="{BB962C8B-B14F-4D97-AF65-F5344CB8AC3E}">
        <p14:creationId xmlns:p14="http://schemas.microsoft.com/office/powerpoint/2010/main" val="2827355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D956-7E2E-8064-BED8-F682416A29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FD7016-3511-311D-0075-BB29FCD2EDC7}"/>
              </a:ext>
            </a:extLst>
          </p:cNvPr>
          <p:cNvSpPr>
            <a:spLocks noGrp="1"/>
          </p:cNvSpPr>
          <p:nvPr>
            <p:ph idx="1"/>
          </p:nvPr>
        </p:nvSpPr>
        <p:spPr/>
        <p:txBody>
          <a:bodyPr>
            <a:noAutofit/>
          </a:bodyPr>
          <a:lstStyle/>
          <a:p>
            <a:pPr algn="l">
              <a:buFont typeface="+mj-lt"/>
              <a:buAutoNum type="arabicPeriod"/>
            </a:pPr>
            <a:r>
              <a:rPr lang="en-US" sz="1200" b="0" i="0" dirty="0">
                <a:effectLst/>
                <a:latin typeface="Söhne"/>
              </a:rPr>
              <a:t>Introduction:</a:t>
            </a:r>
          </a:p>
          <a:p>
            <a:pPr marL="742950" lvl="1" indent="-285750" algn="l">
              <a:buFont typeface="+mj-lt"/>
              <a:buAutoNum type="arabicPeriod"/>
            </a:pPr>
            <a:r>
              <a:rPr lang="en-US" sz="1200" b="0" i="0" dirty="0">
                <a:effectLst/>
                <a:latin typeface="Söhne"/>
              </a:rPr>
              <a:t>Briefly discuss what RabbitMQ is.</a:t>
            </a:r>
          </a:p>
          <a:p>
            <a:pPr marL="742950" lvl="1" indent="-285750" algn="l">
              <a:buFont typeface="+mj-lt"/>
              <a:buAutoNum type="arabicPeriod"/>
            </a:pPr>
            <a:r>
              <a:rPr lang="en-US" sz="1200" b="0" i="0" dirty="0">
                <a:effectLst/>
                <a:latin typeface="Söhne"/>
              </a:rPr>
              <a:t>Describe the problems RabbitMQ helps to solve.</a:t>
            </a:r>
          </a:p>
          <a:p>
            <a:pPr marL="742950" lvl="1" indent="-285750" algn="l">
              <a:buFont typeface="+mj-lt"/>
              <a:buAutoNum type="arabicPeriod"/>
            </a:pPr>
            <a:r>
              <a:rPr lang="en-US" sz="1200" b="0" i="0" dirty="0">
                <a:effectLst/>
                <a:latin typeface="Söhne"/>
              </a:rPr>
              <a:t>Discuss its role in the broader landscape of messaging systems.</a:t>
            </a:r>
          </a:p>
          <a:p>
            <a:pPr algn="l">
              <a:buFont typeface="+mj-lt"/>
              <a:buAutoNum type="arabicPeriod"/>
            </a:pPr>
            <a:r>
              <a:rPr lang="en-US" sz="1200" b="0" i="0" dirty="0">
                <a:effectLst/>
                <a:latin typeface="Söhne"/>
              </a:rPr>
              <a:t>Overview of RabbitMQ:</a:t>
            </a:r>
          </a:p>
          <a:p>
            <a:pPr marL="742950" lvl="1" indent="-285750" algn="l">
              <a:buFont typeface="+mj-lt"/>
              <a:buAutoNum type="arabicPeriod"/>
            </a:pPr>
            <a:r>
              <a:rPr lang="en-US" sz="1200" b="0" i="0" dirty="0">
                <a:effectLst/>
                <a:latin typeface="Söhne"/>
              </a:rPr>
              <a:t>Discuss the architecture of RabbitMQ, including components like Producers, Consumers, Exchanges, and Queues.</a:t>
            </a:r>
          </a:p>
          <a:p>
            <a:pPr marL="742950" lvl="1" indent="-285750" algn="l">
              <a:buFont typeface="+mj-lt"/>
              <a:buAutoNum type="arabicPeriod"/>
            </a:pPr>
            <a:r>
              <a:rPr lang="en-US" sz="1200" b="0" i="0" dirty="0">
                <a:effectLst/>
                <a:latin typeface="Söhne"/>
              </a:rPr>
              <a:t>Explain how RabbitMQ is language-agnostic, and the various language bindings available.</a:t>
            </a:r>
          </a:p>
          <a:p>
            <a:pPr marL="742950" lvl="1" indent="-285750" algn="l">
              <a:buFont typeface="+mj-lt"/>
              <a:buAutoNum type="arabicPeriod"/>
            </a:pPr>
            <a:r>
              <a:rPr lang="en-US" sz="1200" b="0" i="0" dirty="0">
                <a:effectLst/>
                <a:latin typeface="Söhne"/>
              </a:rPr>
              <a:t>Discuss RabbitMQ's use of the AMQP (Advanced Message Queuing Protocol).</a:t>
            </a:r>
          </a:p>
          <a:p>
            <a:pPr algn="l">
              <a:buFont typeface="+mj-lt"/>
              <a:buAutoNum type="arabicPeriod"/>
            </a:pPr>
            <a:r>
              <a:rPr lang="en-US" sz="1200" b="0" i="0" dirty="0">
                <a:effectLst/>
                <a:latin typeface="Söhne"/>
              </a:rPr>
              <a:t>Core Concepts:</a:t>
            </a:r>
          </a:p>
          <a:p>
            <a:pPr marL="742950" lvl="1" indent="-285750" algn="l">
              <a:buFont typeface="+mj-lt"/>
              <a:buAutoNum type="arabicPeriod"/>
            </a:pPr>
            <a:r>
              <a:rPr lang="en-US" sz="1200" b="0" i="0" dirty="0">
                <a:effectLst/>
                <a:latin typeface="Söhne"/>
              </a:rPr>
              <a:t>Detailed discussion of Exchanges, Queues, Bindings, and Routing Keys.</a:t>
            </a:r>
          </a:p>
          <a:p>
            <a:pPr marL="742950" lvl="1" indent="-285750" algn="l">
              <a:buFont typeface="+mj-lt"/>
              <a:buAutoNum type="arabicPeriod"/>
            </a:pPr>
            <a:r>
              <a:rPr lang="en-US" sz="1200" b="0" i="0" dirty="0">
                <a:effectLst/>
                <a:latin typeface="Söhne"/>
              </a:rPr>
              <a:t>Discuss Persistent and Non-Persistent Messages.</a:t>
            </a:r>
          </a:p>
          <a:p>
            <a:pPr marL="742950" lvl="1" indent="-285750" algn="l">
              <a:buFont typeface="+mj-lt"/>
              <a:buAutoNum type="arabicPeriod"/>
            </a:pPr>
            <a:r>
              <a:rPr lang="en-US" sz="1200" b="0" i="0" dirty="0">
                <a:effectLst/>
                <a:latin typeface="Söhne"/>
              </a:rPr>
              <a:t>Discuss Acknowledgements, Consumer Tags, and Delivery Tags.</a:t>
            </a:r>
          </a:p>
          <a:p>
            <a:pPr marL="742950" lvl="1" indent="-285750" algn="l">
              <a:buFont typeface="+mj-lt"/>
              <a:buAutoNum type="arabicPeriod"/>
            </a:pPr>
            <a:r>
              <a:rPr lang="en-US" sz="1200" b="0" i="0" dirty="0">
                <a:effectLst/>
                <a:latin typeface="Söhne"/>
              </a:rPr>
              <a:t>Explain the concept of Publishers and Consumers.</a:t>
            </a:r>
          </a:p>
          <a:p>
            <a:pPr algn="l">
              <a:buFont typeface="+mj-lt"/>
              <a:buAutoNum type="arabicPeriod"/>
            </a:pPr>
            <a:r>
              <a:rPr lang="en-US" sz="1200" b="0" i="0" dirty="0">
                <a:effectLst/>
                <a:latin typeface="Söhne"/>
              </a:rPr>
              <a:t>Advanced Features:</a:t>
            </a:r>
          </a:p>
          <a:p>
            <a:pPr marL="742950" lvl="1" indent="-285750" algn="l">
              <a:buFont typeface="+mj-lt"/>
              <a:buAutoNum type="arabicPeriod"/>
            </a:pPr>
            <a:r>
              <a:rPr lang="en-US" sz="1200" b="0" i="0" dirty="0">
                <a:effectLst/>
                <a:latin typeface="Söhne"/>
              </a:rPr>
              <a:t>Explain RabbitMQ's support for Message Persistence, High Availability, and Clustering.</a:t>
            </a:r>
          </a:p>
          <a:p>
            <a:pPr marL="742950" lvl="1" indent="-285750" algn="l">
              <a:buFont typeface="+mj-lt"/>
              <a:buAutoNum type="arabicPeriod"/>
            </a:pPr>
            <a:r>
              <a:rPr lang="en-US" sz="1200" b="0" i="0" dirty="0">
                <a:effectLst/>
                <a:latin typeface="Söhne"/>
              </a:rPr>
              <a:t>Discuss Dead-letter Exchanges and Queues.</a:t>
            </a:r>
          </a:p>
          <a:p>
            <a:pPr marL="742950" lvl="1" indent="-285750" algn="l">
              <a:buFont typeface="+mj-lt"/>
              <a:buAutoNum type="arabicPeriod"/>
            </a:pPr>
            <a:r>
              <a:rPr lang="en-US" sz="1200" b="0" i="0" dirty="0">
                <a:effectLst/>
                <a:latin typeface="Söhne"/>
              </a:rPr>
              <a:t>Discuss Quality of Service (QoS) settings.</a:t>
            </a:r>
          </a:p>
          <a:p>
            <a:pPr marL="742950" lvl="1" indent="-285750" algn="l">
              <a:buFont typeface="+mj-lt"/>
              <a:buAutoNum type="arabicPeriod"/>
            </a:pPr>
            <a:r>
              <a:rPr lang="en-US" sz="1200" b="0" i="0" dirty="0">
                <a:effectLst/>
                <a:latin typeface="Söhne"/>
              </a:rPr>
              <a:t>Explain TTL (Time-to-Live) for messages and queues.</a:t>
            </a:r>
          </a:p>
          <a:p>
            <a:pPr algn="l">
              <a:buFont typeface="+mj-lt"/>
              <a:buAutoNum type="arabicPeriod"/>
            </a:pPr>
            <a:r>
              <a:rPr lang="en-US" sz="1200" b="0" i="0" dirty="0">
                <a:effectLst/>
                <a:latin typeface="Söhne"/>
              </a:rPr>
              <a:t>Use Cases:</a:t>
            </a:r>
          </a:p>
          <a:p>
            <a:pPr marL="742950" lvl="1" indent="-285750" algn="l">
              <a:buFont typeface="+mj-lt"/>
              <a:buAutoNum type="arabicPeriod"/>
            </a:pPr>
            <a:r>
              <a:rPr lang="en-US" sz="1200" b="0" i="0" dirty="0">
                <a:effectLst/>
                <a:latin typeface="Söhne"/>
              </a:rPr>
              <a:t>Discuss the types of problems RabbitMQ is commonly used to solve.</a:t>
            </a:r>
          </a:p>
          <a:p>
            <a:pPr marL="742950" lvl="1" indent="-285750" algn="l">
              <a:buFont typeface="+mj-lt"/>
              <a:buAutoNum type="arabicPeriod"/>
            </a:pPr>
            <a:r>
              <a:rPr lang="en-US" sz="1200" b="0" i="0" dirty="0">
                <a:effectLst/>
                <a:latin typeface="Söhne"/>
              </a:rPr>
              <a:t>Share a few real-world examples of RabbitMQ in action.</a:t>
            </a:r>
          </a:p>
          <a:p>
            <a:pPr algn="l">
              <a:buFont typeface="+mj-lt"/>
              <a:buAutoNum type="arabicPeriod"/>
            </a:pPr>
            <a:r>
              <a:rPr lang="en-US" sz="1200" b="0" i="0" dirty="0">
                <a:effectLst/>
                <a:latin typeface="Söhne"/>
              </a:rPr>
              <a:t>RabbitMQ vs Other Messaging Systems:</a:t>
            </a:r>
          </a:p>
          <a:p>
            <a:pPr marL="742950" lvl="1" indent="-285750" algn="l">
              <a:buFont typeface="+mj-lt"/>
              <a:buAutoNum type="arabicPeriod"/>
            </a:pPr>
            <a:r>
              <a:rPr lang="en-US" sz="1200" b="0" i="0" dirty="0">
                <a:effectLst/>
                <a:latin typeface="Söhne"/>
              </a:rPr>
              <a:t>Compare RabbitMQ to other popular messaging systems like Kafka, ActiveMQ, etc.</a:t>
            </a:r>
          </a:p>
          <a:p>
            <a:pPr algn="l">
              <a:buFont typeface="+mj-lt"/>
              <a:buAutoNum type="arabicPeriod"/>
            </a:pPr>
            <a:r>
              <a:rPr lang="en-US" sz="1200" b="0" i="0" dirty="0">
                <a:effectLst/>
                <a:latin typeface="Söhne"/>
              </a:rPr>
              <a:t>Practical Demo:</a:t>
            </a:r>
          </a:p>
          <a:p>
            <a:pPr marL="742950" lvl="1" indent="-285750" algn="l">
              <a:buFont typeface="+mj-lt"/>
              <a:buAutoNum type="arabicPeriod"/>
            </a:pPr>
            <a:r>
              <a:rPr lang="en-US" sz="1200" b="0" i="0" dirty="0">
                <a:effectLst/>
                <a:latin typeface="Söhne"/>
              </a:rPr>
              <a:t>Show a simple example of setting up a RabbitMQ instance, and sending/receiving messages.</a:t>
            </a:r>
          </a:p>
          <a:p>
            <a:pPr marL="742950" lvl="1" indent="-285750" algn="l">
              <a:buFont typeface="+mj-lt"/>
              <a:buAutoNum type="arabicPeriod"/>
            </a:pPr>
            <a:r>
              <a:rPr lang="en-US" sz="1200" b="0" i="0" dirty="0">
                <a:effectLst/>
                <a:latin typeface="Söhne"/>
              </a:rPr>
              <a:t>Walk through the management interface and the available tools.</a:t>
            </a:r>
          </a:p>
          <a:p>
            <a:pPr algn="l">
              <a:buFont typeface="+mj-lt"/>
              <a:buAutoNum type="arabicPeriod"/>
            </a:pPr>
            <a:r>
              <a:rPr lang="en-US" sz="1200" b="0" i="0" dirty="0">
                <a:effectLst/>
                <a:latin typeface="Söhne"/>
              </a:rPr>
              <a:t>Best Practices and Performance Tuning:</a:t>
            </a:r>
          </a:p>
          <a:p>
            <a:pPr marL="742950" lvl="1" indent="-285750" algn="l">
              <a:buFont typeface="+mj-lt"/>
              <a:buAutoNum type="arabicPeriod"/>
            </a:pPr>
            <a:r>
              <a:rPr lang="en-US" sz="1200" b="0" i="0" dirty="0">
                <a:effectLst/>
                <a:latin typeface="Söhne"/>
              </a:rPr>
              <a:t>Discuss some best practices when using RabbitMQ.</a:t>
            </a:r>
          </a:p>
          <a:p>
            <a:pPr marL="742950" lvl="1" indent="-285750" algn="l">
              <a:buFont typeface="+mj-lt"/>
              <a:buAutoNum type="arabicPeriod"/>
            </a:pPr>
            <a:r>
              <a:rPr lang="en-US" sz="1200" b="0" i="0" dirty="0">
                <a:effectLst/>
                <a:latin typeface="Söhne"/>
              </a:rPr>
              <a:t>Discuss the ways to optimize RabbitMQ for better performance.</a:t>
            </a:r>
          </a:p>
          <a:p>
            <a:pPr algn="l">
              <a:buFont typeface="+mj-lt"/>
              <a:buAutoNum type="arabicPeriod"/>
            </a:pPr>
            <a:r>
              <a:rPr lang="en-US" sz="1200" b="0" i="0" dirty="0">
                <a:effectLst/>
                <a:latin typeface="Söhne"/>
              </a:rPr>
              <a:t>Conclusion:</a:t>
            </a:r>
          </a:p>
          <a:p>
            <a:pPr marL="742950" lvl="1" indent="-285750" algn="l">
              <a:buFont typeface="+mj-lt"/>
              <a:buAutoNum type="arabicPeriod"/>
            </a:pPr>
            <a:r>
              <a:rPr lang="en-US" sz="1200" b="0" i="0" dirty="0">
                <a:effectLst/>
                <a:latin typeface="Söhne"/>
              </a:rPr>
              <a:t>Recap the main points of the presentation.</a:t>
            </a:r>
          </a:p>
          <a:p>
            <a:pPr marL="742950" lvl="1" indent="-285750" algn="l">
              <a:buFont typeface="+mj-lt"/>
              <a:buAutoNum type="arabicPeriod"/>
            </a:pPr>
            <a:r>
              <a:rPr lang="en-US" sz="1200" b="0" i="0" dirty="0">
                <a:effectLst/>
                <a:latin typeface="Söhne"/>
              </a:rPr>
              <a:t>Discuss the future of RabbitMQ or upcoming features.</a:t>
            </a:r>
          </a:p>
          <a:p>
            <a:pPr marL="742950" lvl="1" indent="-285750" algn="l">
              <a:buFont typeface="+mj-lt"/>
              <a:buAutoNum type="arabicPeriod"/>
            </a:pPr>
            <a:r>
              <a:rPr lang="en-US" sz="1200" b="0" i="0" dirty="0">
                <a:effectLst/>
                <a:latin typeface="Söhne"/>
              </a:rPr>
              <a:t>Q&amp;A.</a:t>
            </a:r>
          </a:p>
          <a:p>
            <a:endParaRPr lang="en-US" sz="1200" dirty="0"/>
          </a:p>
        </p:txBody>
      </p:sp>
    </p:spTree>
    <p:extLst>
      <p:ext uri="{BB962C8B-B14F-4D97-AF65-F5344CB8AC3E}">
        <p14:creationId xmlns:p14="http://schemas.microsoft.com/office/powerpoint/2010/main" val="223433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1D9F-AA34-B064-E6A7-B818900E9961}"/>
              </a:ext>
            </a:extLst>
          </p:cNvPr>
          <p:cNvSpPr>
            <a:spLocks noGrp="1"/>
          </p:cNvSpPr>
          <p:nvPr>
            <p:ph type="title"/>
          </p:nvPr>
        </p:nvSpPr>
        <p:spPr/>
        <p:txBody>
          <a:bodyPr/>
          <a:lstStyle/>
          <a:p>
            <a:r>
              <a:rPr lang="en-US" dirty="0"/>
              <a:t>Exchanges</a:t>
            </a:r>
          </a:p>
        </p:txBody>
      </p:sp>
      <p:sp>
        <p:nvSpPr>
          <p:cNvPr id="3" name="Content Placeholder 2">
            <a:extLst>
              <a:ext uri="{FF2B5EF4-FFF2-40B4-BE49-F238E27FC236}">
                <a16:creationId xmlns:a16="http://schemas.microsoft.com/office/drawing/2014/main" id="{B8193BA3-FBDE-512E-D161-95EA6A65EB25}"/>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D1D5DB"/>
                </a:solidFill>
                <a:effectLst/>
                <a:latin typeface="Söhne"/>
              </a:rPr>
              <a:t>Messages are not published directly to a queue.</a:t>
            </a:r>
          </a:p>
          <a:p>
            <a:pPr algn="l">
              <a:buFont typeface="Arial" panose="020B0604020202020204" pitchFamily="34" charset="0"/>
              <a:buChar char="•"/>
            </a:pPr>
            <a:r>
              <a:rPr lang="en-US" b="0" i="0" dirty="0">
                <a:solidFill>
                  <a:srgbClr val="D1D5DB"/>
                </a:solidFill>
                <a:effectLst/>
                <a:latin typeface="Söhne"/>
              </a:rPr>
              <a:t>Producers send messages to exchanges.</a:t>
            </a:r>
          </a:p>
          <a:p>
            <a:pPr algn="l">
              <a:buFont typeface="Arial" panose="020B0604020202020204" pitchFamily="34" charset="0"/>
              <a:buChar char="•"/>
            </a:pPr>
            <a:r>
              <a:rPr lang="en-US" b="0" i="0" dirty="0">
                <a:solidFill>
                  <a:srgbClr val="D1D5DB"/>
                </a:solidFill>
                <a:effectLst/>
                <a:latin typeface="Söhne"/>
              </a:rPr>
              <a:t>Exchanges are message routing agents, defined by the virtual host within RabbitMQ.</a:t>
            </a:r>
          </a:p>
          <a:p>
            <a:pPr algn="l">
              <a:buFont typeface="Arial" panose="020B0604020202020204" pitchFamily="34" charset="0"/>
              <a:buChar char="•"/>
            </a:pPr>
            <a:r>
              <a:rPr lang="en-US" b="0" i="0" dirty="0">
                <a:solidFill>
                  <a:srgbClr val="D1D5DB"/>
                </a:solidFill>
                <a:effectLst/>
                <a:latin typeface="Söhne"/>
              </a:rPr>
              <a:t>An exchange takes a message and routes it into one or more queues.</a:t>
            </a:r>
          </a:p>
          <a:p>
            <a:pPr algn="l">
              <a:buFont typeface="Arial" panose="020B0604020202020204" pitchFamily="34" charset="0"/>
              <a:buChar char="•"/>
            </a:pPr>
            <a:r>
              <a:rPr lang="en-US" b="0" i="0" dirty="0">
                <a:solidFill>
                  <a:srgbClr val="D1D5DB"/>
                </a:solidFill>
                <a:effectLst/>
                <a:latin typeface="Söhne"/>
              </a:rPr>
              <a:t>The routing algorithm used depends on the exchange type and rules called bindings.</a:t>
            </a:r>
          </a:p>
          <a:p>
            <a:pPr algn="l">
              <a:buFont typeface="Arial" panose="020B0604020202020204" pitchFamily="34" charset="0"/>
              <a:buChar char="•"/>
            </a:pPr>
            <a:r>
              <a:rPr lang="en-US" dirty="0">
                <a:solidFill>
                  <a:srgbClr val="D1D5DB"/>
                </a:solidFill>
                <a:latin typeface="Söhne"/>
              </a:rPr>
              <a:t>Exchange is like the post office</a:t>
            </a:r>
            <a:endParaRPr lang="en-US" b="0" i="0" dirty="0">
              <a:solidFill>
                <a:srgbClr val="D1D5DB"/>
              </a:solidFill>
              <a:effectLst/>
              <a:latin typeface="Söhne"/>
            </a:endParaRPr>
          </a:p>
          <a:p>
            <a:pPr marL="0" indent="0">
              <a:buNone/>
            </a:pPr>
            <a:endParaRPr lang="en-US" dirty="0"/>
          </a:p>
        </p:txBody>
      </p:sp>
    </p:spTree>
    <p:extLst>
      <p:ext uri="{BB962C8B-B14F-4D97-AF65-F5344CB8AC3E}">
        <p14:creationId xmlns:p14="http://schemas.microsoft.com/office/powerpoint/2010/main" val="31507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1D9F-AA34-B064-E6A7-B818900E9961}"/>
              </a:ext>
            </a:extLst>
          </p:cNvPr>
          <p:cNvSpPr>
            <a:spLocks noGrp="1"/>
          </p:cNvSpPr>
          <p:nvPr>
            <p:ph type="title"/>
          </p:nvPr>
        </p:nvSpPr>
        <p:spPr/>
        <p:txBody>
          <a:bodyPr/>
          <a:lstStyle/>
          <a:p>
            <a:r>
              <a:rPr lang="en-US" dirty="0"/>
              <a:t>Queues</a:t>
            </a:r>
          </a:p>
        </p:txBody>
      </p:sp>
      <p:sp>
        <p:nvSpPr>
          <p:cNvPr id="3" name="Content Placeholder 2">
            <a:extLst>
              <a:ext uri="{FF2B5EF4-FFF2-40B4-BE49-F238E27FC236}">
                <a16:creationId xmlns:a16="http://schemas.microsoft.com/office/drawing/2014/main" id="{B8193BA3-FBDE-512E-D161-95EA6A65EB25}"/>
              </a:ext>
            </a:extLst>
          </p:cNvPr>
          <p:cNvSpPr>
            <a:spLocks noGrp="1"/>
          </p:cNvSpPr>
          <p:nvPr>
            <p:ph idx="1"/>
          </p:nvPr>
        </p:nvSpPr>
        <p:spPr/>
        <p:txBody>
          <a:bodyPr>
            <a:normAutofit/>
          </a:bodyPr>
          <a:lstStyle/>
          <a:p>
            <a:pPr algn="l">
              <a:buFont typeface="Arial" panose="020B0604020202020204" pitchFamily="34" charset="0"/>
              <a:buChar char="•"/>
            </a:pPr>
            <a:r>
              <a:rPr lang="en-US" dirty="0">
                <a:solidFill>
                  <a:srgbClr val="D1D5DB"/>
                </a:solidFill>
                <a:latin typeface="Söhne"/>
              </a:rPr>
              <a:t>Buffers t</a:t>
            </a:r>
            <a:r>
              <a:rPr lang="en-US" b="0" i="0" dirty="0">
                <a:solidFill>
                  <a:srgbClr val="D1D5DB"/>
                </a:solidFill>
                <a:effectLst/>
                <a:latin typeface="Söhne"/>
              </a:rPr>
              <a:t>hat stores the messages.</a:t>
            </a:r>
          </a:p>
          <a:p>
            <a:pPr algn="l">
              <a:buFont typeface="Arial" panose="020B0604020202020204" pitchFamily="34" charset="0"/>
              <a:buChar char="•"/>
            </a:pPr>
            <a:r>
              <a:rPr lang="en-US" b="0" i="0" dirty="0">
                <a:solidFill>
                  <a:srgbClr val="D1D5DB"/>
                </a:solidFill>
                <a:effectLst/>
                <a:latin typeface="Söhne"/>
              </a:rPr>
              <a:t>Messages are sent to a queue by an exchange.</a:t>
            </a:r>
          </a:p>
          <a:p>
            <a:pPr algn="l">
              <a:buFont typeface="Arial" panose="020B0604020202020204" pitchFamily="34" charset="0"/>
              <a:buChar char="•"/>
            </a:pPr>
            <a:r>
              <a:rPr lang="en-US" b="0" i="0" dirty="0">
                <a:solidFill>
                  <a:srgbClr val="D1D5DB"/>
                </a:solidFill>
                <a:effectLst/>
                <a:latin typeface="Söhne"/>
              </a:rPr>
              <a:t>Consumers connect to the queue to receive these messages</a:t>
            </a:r>
          </a:p>
          <a:p>
            <a:pPr algn="l">
              <a:buFont typeface="Arial" panose="020B0604020202020204" pitchFamily="34" charset="0"/>
              <a:buChar char="•"/>
            </a:pPr>
            <a:r>
              <a:rPr lang="en-US" dirty="0">
                <a:solidFill>
                  <a:srgbClr val="D1D5DB"/>
                </a:solidFill>
                <a:latin typeface="Söhne"/>
              </a:rPr>
              <a:t>Queues are like your mailbox</a:t>
            </a:r>
            <a:endParaRPr lang="en-US" b="0" i="0" dirty="0">
              <a:solidFill>
                <a:srgbClr val="D1D5DB"/>
              </a:solidFill>
              <a:effectLst/>
              <a:latin typeface="Söhne"/>
            </a:endParaRPr>
          </a:p>
        </p:txBody>
      </p:sp>
    </p:spTree>
    <p:extLst>
      <p:ext uri="{BB962C8B-B14F-4D97-AF65-F5344CB8AC3E}">
        <p14:creationId xmlns:p14="http://schemas.microsoft.com/office/powerpoint/2010/main" val="201995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1D9F-AA34-B064-E6A7-B818900E9961}"/>
              </a:ext>
            </a:extLst>
          </p:cNvPr>
          <p:cNvSpPr>
            <a:spLocks noGrp="1"/>
          </p:cNvSpPr>
          <p:nvPr>
            <p:ph type="title"/>
          </p:nvPr>
        </p:nvSpPr>
        <p:spPr/>
        <p:txBody>
          <a:bodyPr/>
          <a:lstStyle/>
          <a:p>
            <a:r>
              <a:rPr lang="en-US" dirty="0"/>
              <a:t>Bindings</a:t>
            </a:r>
          </a:p>
        </p:txBody>
      </p:sp>
      <p:sp>
        <p:nvSpPr>
          <p:cNvPr id="3" name="Content Placeholder 2">
            <a:extLst>
              <a:ext uri="{FF2B5EF4-FFF2-40B4-BE49-F238E27FC236}">
                <a16:creationId xmlns:a16="http://schemas.microsoft.com/office/drawing/2014/main" id="{B8193BA3-FBDE-512E-D161-95EA6A65EB25}"/>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D1D5DB"/>
                </a:solidFill>
                <a:effectLst/>
                <a:latin typeface="Söhne"/>
              </a:rPr>
              <a:t>Rules that exchanges use (along with routing keys) to route the messages to queues.</a:t>
            </a:r>
          </a:p>
          <a:p>
            <a:pPr algn="l">
              <a:buFont typeface="Arial" panose="020B0604020202020204" pitchFamily="34" charset="0"/>
              <a:buChar char="•"/>
            </a:pPr>
            <a:r>
              <a:rPr lang="en-US" b="0" i="0" dirty="0">
                <a:solidFill>
                  <a:srgbClr val="D1D5DB"/>
                </a:solidFill>
                <a:effectLst/>
                <a:latin typeface="Söhne"/>
              </a:rPr>
              <a:t>When you create a binding between a queue and an exchange, you're telling the exchange that when it receives a message with a routing key that matches your criteria, it should send it to your queue.</a:t>
            </a:r>
          </a:p>
        </p:txBody>
      </p:sp>
    </p:spTree>
    <p:extLst>
      <p:ext uri="{BB962C8B-B14F-4D97-AF65-F5344CB8AC3E}">
        <p14:creationId xmlns:p14="http://schemas.microsoft.com/office/powerpoint/2010/main" val="336861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1D9F-AA34-B064-E6A7-B818900E9961}"/>
              </a:ext>
            </a:extLst>
          </p:cNvPr>
          <p:cNvSpPr>
            <a:spLocks noGrp="1"/>
          </p:cNvSpPr>
          <p:nvPr>
            <p:ph type="title"/>
          </p:nvPr>
        </p:nvSpPr>
        <p:spPr/>
        <p:txBody>
          <a:bodyPr/>
          <a:lstStyle/>
          <a:p>
            <a:r>
              <a:rPr lang="en-US" dirty="0"/>
              <a:t>Routing Keys</a:t>
            </a:r>
          </a:p>
        </p:txBody>
      </p:sp>
      <p:sp>
        <p:nvSpPr>
          <p:cNvPr id="3" name="Content Placeholder 2">
            <a:extLst>
              <a:ext uri="{FF2B5EF4-FFF2-40B4-BE49-F238E27FC236}">
                <a16:creationId xmlns:a16="http://schemas.microsoft.com/office/drawing/2014/main" id="{B8193BA3-FBDE-512E-D161-95EA6A65EB25}"/>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D1D5DB"/>
                </a:solidFill>
                <a:effectLst/>
                <a:latin typeface="Söhne"/>
              </a:rPr>
              <a:t>A routing key is a message attribute the exchange looks at when deciding how to route the message to queues.</a:t>
            </a:r>
          </a:p>
          <a:p>
            <a:pPr algn="l">
              <a:buFont typeface="Arial" panose="020B0604020202020204" pitchFamily="34" charset="0"/>
              <a:buChar char="•"/>
            </a:pPr>
            <a:r>
              <a:rPr lang="en-US" b="0" i="0" dirty="0">
                <a:solidFill>
                  <a:srgbClr val="D1D5DB"/>
                </a:solidFill>
                <a:effectLst/>
                <a:latin typeface="Söhne"/>
              </a:rPr>
              <a:t>Think of the routing key as an "address" </a:t>
            </a:r>
          </a:p>
          <a:p>
            <a:endParaRPr lang="en-US" dirty="0"/>
          </a:p>
        </p:txBody>
      </p:sp>
    </p:spTree>
    <p:extLst>
      <p:ext uri="{BB962C8B-B14F-4D97-AF65-F5344CB8AC3E}">
        <p14:creationId xmlns:p14="http://schemas.microsoft.com/office/powerpoint/2010/main" val="37606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43F7-626D-860D-AC35-C7211D774E84}"/>
              </a:ext>
            </a:extLst>
          </p:cNvPr>
          <p:cNvSpPr>
            <a:spLocks noGrp="1"/>
          </p:cNvSpPr>
          <p:nvPr>
            <p:ph type="title"/>
          </p:nvPr>
        </p:nvSpPr>
        <p:spPr/>
        <p:txBody>
          <a:bodyPr/>
          <a:lstStyle/>
          <a:p>
            <a:r>
              <a:rPr lang="en-US" dirty="0"/>
              <a:t>Picture</a:t>
            </a:r>
          </a:p>
        </p:txBody>
      </p:sp>
      <p:sp>
        <p:nvSpPr>
          <p:cNvPr id="3" name="Content Placeholder 2">
            <a:extLst>
              <a:ext uri="{FF2B5EF4-FFF2-40B4-BE49-F238E27FC236}">
                <a16:creationId xmlns:a16="http://schemas.microsoft.com/office/drawing/2014/main" id="{D546C315-FA63-84EB-74E9-008DCC9CE3D3}"/>
              </a:ext>
            </a:extLst>
          </p:cNvPr>
          <p:cNvSpPr>
            <a:spLocks noGrp="1"/>
          </p:cNvSpPr>
          <p:nvPr>
            <p:ph idx="1"/>
          </p:nvPr>
        </p:nvSpPr>
        <p:spPr/>
        <p:txBody>
          <a:bodyPr/>
          <a:lstStyle/>
          <a:p>
            <a:r>
              <a:rPr lang="en-US" dirty="0"/>
              <a:t>Draw a diagram showing a producer, broker, exchange, queue and consumer</a:t>
            </a:r>
          </a:p>
        </p:txBody>
      </p:sp>
    </p:spTree>
    <p:extLst>
      <p:ext uri="{BB962C8B-B14F-4D97-AF65-F5344CB8AC3E}">
        <p14:creationId xmlns:p14="http://schemas.microsoft.com/office/powerpoint/2010/main" val="397067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D717-0C20-1C7D-2711-35E1D6D32E0A}"/>
              </a:ext>
            </a:extLst>
          </p:cNvPr>
          <p:cNvSpPr>
            <a:spLocks noGrp="1"/>
          </p:cNvSpPr>
          <p:nvPr>
            <p:ph type="title"/>
          </p:nvPr>
        </p:nvSpPr>
        <p:spPr/>
        <p:txBody>
          <a:bodyPr/>
          <a:lstStyle/>
          <a:p>
            <a:r>
              <a:rPr lang="en-US" dirty="0"/>
              <a:t>Types of exchanges</a:t>
            </a:r>
          </a:p>
        </p:txBody>
      </p:sp>
      <p:sp>
        <p:nvSpPr>
          <p:cNvPr id="3" name="Content Placeholder 2">
            <a:extLst>
              <a:ext uri="{FF2B5EF4-FFF2-40B4-BE49-F238E27FC236}">
                <a16:creationId xmlns:a16="http://schemas.microsoft.com/office/drawing/2014/main" id="{F25A0569-EB64-2FD5-AB9B-443C19B8F6DD}"/>
              </a:ext>
            </a:extLst>
          </p:cNvPr>
          <p:cNvSpPr>
            <a:spLocks noGrp="1"/>
          </p:cNvSpPr>
          <p:nvPr>
            <p:ph idx="1"/>
          </p:nvPr>
        </p:nvSpPr>
        <p:spPr/>
        <p:txBody>
          <a:bodyPr/>
          <a:lstStyle/>
          <a:p>
            <a:pPr algn="l">
              <a:buFont typeface="Arial" panose="020B0604020202020204" pitchFamily="34" charset="0"/>
              <a:buChar char="•"/>
            </a:pPr>
            <a:r>
              <a:rPr lang="en-US" b="1" i="0" dirty="0">
                <a:solidFill>
                  <a:srgbClr val="D1D5DB"/>
                </a:solidFill>
                <a:effectLst/>
                <a:latin typeface="Söhne"/>
              </a:rPr>
              <a:t>Direct Exchange</a:t>
            </a:r>
            <a:r>
              <a:rPr lang="en-US" b="0" i="0" dirty="0">
                <a:solidFill>
                  <a:srgbClr val="D1D5DB"/>
                </a:solidFill>
                <a:effectLst/>
                <a:latin typeface="Söhne"/>
              </a:rPr>
              <a:t>: Messages are routed to the queues by an exact match between the routing key of the message and the routing key of the binding.</a:t>
            </a:r>
          </a:p>
          <a:p>
            <a:pPr algn="l">
              <a:buFont typeface="Arial" panose="020B0604020202020204" pitchFamily="34" charset="0"/>
              <a:buChar char="•"/>
            </a:pPr>
            <a:r>
              <a:rPr lang="en-US" b="1" i="0" dirty="0">
                <a:solidFill>
                  <a:srgbClr val="D1D5DB"/>
                </a:solidFill>
                <a:effectLst/>
                <a:latin typeface="Söhne"/>
              </a:rPr>
              <a:t>Topic Exchange</a:t>
            </a:r>
            <a:r>
              <a:rPr lang="en-US" b="0" i="0" dirty="0">
                <a:solidFill>
                  <a:srgbClr val="D1D5DB"/>
                </a:solidFill>
                <a:effectLst/>
                <a:latin typeface="Söhne"/>
              </a:rPr>
              <a:t>: Messages are routed to one or many queues based on a match between a message routing key and the pattern that was used to bind a queue to an exchange.</a:t>
            </a:r>
          </a:p>
          <a:p>
            <a:pPr algn="l">
              <a:buFont typeface="Arial" panose="020B0604020202020204" pitchFamily="34" charset="0"/>
              <a:buChar char="•"/>
            </a:pPr>
            <a:r>
              <a:rPr lang="en-US" b="1" i="0" dirty="0">
                <a:solidFill>
                  <a:srgbClr val="D1D5DB"/>
                </a:solidFill>
                <a:effectLst/>
                <a:latin typeface="Söhne"/>
              </a:rPr>
              <a:t>Fanout Exchange</a:t>
            </a:r>
            <a:r>
              <a:rPr lang="en-US" b="0" i="0" dirty="0">
                <a:solidFill>
                  <a:srgbClr val="D1D5DB"/>
                </a:solidFill>
                <a:effectLst/>
                <a:latin typeface="Söhne"/>
              </a:rPr>
              <a:t>: The routing key is ignored, and every message is routed to all the queues bound to the exchange.</a:t>
            </a:r>
          </a:p>
          <a:p>
            <a:pPr algn="l">
              <a:buFont typeface="Arial" panose="020B0604020202020204" pitchFamily="34" charset="0"/>
              <a:buChar char="•"/>
            </a:pPr>
            <a:r>
              <a:rPr lang="en-US" b="1" i="0" dirty="0">
                <a:solidFill>
                  <a:srgbClr val="D1D5DB"/>
                </a:solidFill>
                <a:effectLst/>
                <a:latin typeface="Söhne"/>
              </a:rPr>
              <a:t>Headers Exchange</a:t>
            </a:r>
            <a:r>
              <a:rPr lang="en-US" b="0" i="0" dirty="0">
                <a:solidFill>
                  <a:srgbClr val="D1D5DB"/>
                </a:solidFill>
                <a:effectLst/>
                <a:latin typeface="Söhne"/>
              </a:rPr>
              <a:t>: The routing key is ignored. Instead, the headers of the message are used for routing.</a:t>
            </a:r>
          </a:p>
        </p:txBody>
      </p:sp>
    </p:spTree>
    <p:extLst>
      <p:ext uri="{BB962C8B-B14F-4D97-AF65-F5344CB8AC3E}">
        <p14:creationId xmlns:p14="http://schemas.microsoft.com/office/powerpoint/2010/main" val="411607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8A05-E216-833E-CA01-2C79F50C35EF}"/>
              </a:ext>
            </a:extLst>
          </p:cNvPr>
          <p:cNvSpPr>
            <a:spLocks noGrp="1"/>
          </p:cNvSpPr>
          <p:nvPr>
            <p:ph type="title"/>
          </p:nvPr>
        </p:nvSpPr>
        <p:spPr/>
        <p:txBody>
          <a:bodyPr/>
          <a:lstStyle/>
          <a:p>
            <a:r>
              <a:rPr lang="en-US" dirty="0"/>
              <a:t>Persistent vs. non-persistent messages</a:t>
            </a:r>
          </a:p>
        </p:txBody>
      </p:sp>
      <p:sp>
        <p:nvSpPr>
          <p:cNvPr id="3" name="Content Placeholder 2">
            <a:extLst>
              <a:ext uri="{FF2B5EF4-FFF2-40B4-BE49-F238E27FC236}">
                <a16:creationId xmlns:a16="http://schemas.microsoft.com/office/drawing/2014/main" id="{2F18A55E-818F-D4E7-03EC-E30CF6D9AA6E}"/>
              </a:ext>
            </a:extLst>
          </p:cNvPr>
          <p:cNvSpPr>
            <a:spLocks noGrp="1"/>
          </p:cNvSpPr>
          <p:nvPr>
            <p:ph idx="1"/>
          </p:nvPr>
        </p:nvSpPr>
        <p:spPr/>
        <p:txBody>
          <a:bodyPr/>
          <a:lstStyle/>
          <a:p>
            <a:pPr algn="l">
              <a:buFont typeface="Arial" panose="020B0604020202020204" pitchFamily="34" charset="0"/>
              <a:buChar char="•"/>
            </a:pPr>
            <a:r>
              <a:rPr lang="en-US" b="1" i="0" dirty="0">
                <a:solidFill>
                  <a:srgbClr val="D1D5DB"/>
                </a:solidFill>
                <a:effectLst/>
                <a:latin typeface="Söhne"/>
              </a:rPr>
              <a:t>Persistent Messages</a:t>
            </a:r>
            <a:r>
              <a:rPr lang="en-US" b="0" i="0" dirty="0">
                <a:solidFill>
                  <a:srgbClr val="D1D5DB"/>
                </a:solidFill>
                <a:effectLst/>
                <a:latin typeface="Söhne"/>
              </a:rPr>
              <a:t>: These are messages that are stored on disk so that they survive broker restarts. This is useful when you can't afford to lose messages if the server restarts.</a:t>
            </a:r>
          </a:p>
          <a:p>
            <a:pPr algn="l">
              <a:buFont typeface="Arial" panose="020B0604020202020204" pitchFamily="34" charset="0"/>
              <a:buChar char="•"/>
            </a:pPr>
            <a:r>
              <a:rPr lang="en-US" b="1" i="0" dirty="0">
                <a:solidFill>
                  <a:srgbClr val="D1D5DB"/>
                </a:solidFill>
                <a:effectLst/>
                <a:latin typeface="Söhne"/>
              </a:rPr>
              <a:t>Non-Persistent Messages</a:t>
            </a:r>
            <a:r>
              <a:rPr lang="en-US" b="0" i="0" dirty="0">
                <a:solidFill>
                  <a:srgbClr val="D1D5DB"/>
                </a:solidFill>
                <a:effectLst/>
                <a:latin typeface="Söhne"/>
              </a:rPr>
              <a:t>: These messages are not saved to disk and are lost if the server is restarted. These are used when message delivery is not critical, and delivery speed is more important.</a:t>
            </a:r>
          </a:p>
          <a:p>
            <a:endParaRPr lang="en-US" dirty="0"/>
          </a:p>
        </p:txBody>
      </p:sp>
    </p:spTree>
    <p:extLst>
      <p:ext uri="{BB962C8B-B14F-4D97-AF65-F5344CB8AC3E}">
        <p14:creationId xmlns:p14="http://schemas.microsoft.com/office/powerpoint/2010/main" val="886366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31C2-E7FE-73B5-EC3E-F6124092E962}"/>
              </a:ext>
            </a:extLst>
          </p:cNvPr>
          <p:cNvSpPr>
            <a:spLocks noGrp="1"/>
          </p:cNvSpPr>
          <p:nvPr>
            <p:ph type="title"/>
          </p:nvPr>
        </p:nvSpPr>
        <p:spPr/>
        <p:txBody>
          <a:bodyPr/>
          <a:lstStyle/>
          <a:p>
            <a:r>
              <a:rPr lang="en-US" dirty="0"/>
              <a:t>Acknowledgments and tags</a:t>
            </a:r>
          </a:p>
        </p:txBody>
      </p:sp>
      <p:sp>
        <p:nvSpPr>
          <p:cNvPr id="3" name="Content Placeholder 2">
            <a:extLst>
              <a:ext uri="{FF2B5EF4-FFF2-40B4-BE49-F238E27FC236}">
                <a16:creationId xmlns:a16="http://schemas.microsoft.com/office/drawing/2014/main" id="{6B2E04B2-6D4A-DE0A-2251-12B111D081FB}"/>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D1D5DB"/>
                </a:solidFill>
                <a:effectLst/>
                <a:latin typeface="Söhne"/>
              </a:rPr>
              <a:t>Acknowledgements</a:t>
            </a:r>
            <a:r>
              <a:rPr lang="en-US" b="0" i="0" dirty="0">
                <a:solidFill>
                  <a:srgbClr val="D1D5DB"/>
                </a:solidFill>
                <a:effectLst/>
                <a:latin typeface="Söhne"/>
              </a:rPr>
              <a:t>: These are signals sent by a consumer to the RabbitMQ broker indicating that a message has been received and properly processed. After the acknowledgement, RabbitMQ can then safely remove the message from the queue.</a:t>
            </a:r>
          </a:p>
          <a:p>
            <a:pPr algn="l">
              <a:buFont typeface="Arial" panose="020B0604020202020204" pitchFamily="34" charset="0"/>
              <a:buChar char="•"/>
            </a:pPr>
            <a:r>
              <a:rPr lang="en-US" b="1" i="0" dirty="0">
                <a:solidFill>
                  <a:srgbClr val="D1D5DB"/>
                </a:solidFill>
                <a:effectLst/>
                <a:latin typeface="Söhne"/>
              </a:rPr>
              <a:t>Consumer Tags</a:t>
            </a:r>
            <a:r>
              <a:rPr lang="en-US" b="0" i="0" dirty="0">
                <a:solidFill>
                  <a:srgbClr val="D1D5DB"/>
                </a:solidFill>
                <a:effectLst/>
                <a:latin typeface="Söhne"/>
              </a:rPr>
              <a:t>: These are unique identifiers for a specific consumer on a channel. It's used by RabbitMQ to identify the correct consumer when sending messages or handling other tasks.</a:t>
            </a:r>
          </a:p>
          <a:p>
            <a:pPr algn="l">
              <a:buFont typeface="Arial" panose="020B0604020202020204" pitchFamily="34" charset="0"/>
              <a:buChar char="•"/>
            </a:pPr>
            <a:r>
              <a:rPr lang="en-US" b="1" i="0" dirty="0">
                <a:solidFill>
                  <a:srgbClr val="D1D5DB"/>
                </a:solidFill>
                <a:effectLst/>
                <a:latin typeface="Söhne"/>
              </a:rPr>
              <a:t>Delivery Tags</a:t>
            </a:r>
            <a:r>
              <a:rPr lang="en-US" b="0" i="0" dirty="0">
                <a:solidFill>
                  <a:srgbClr val="D1D5DB"/>
                </a:solidFill>
                <a:effectLst/>
                <a:latin typeface="Söhne"/>
              </a:rPr>
              <a:t>: Each message delivered to a consumer by RabbitMQ gets a unique delivery tag, generated by the broker. It's used by consumers to refer to a specific message when they want to acknowledge, reject, or negatively acknowledge it.</a:t>
            </a:r>
          </a:p>
          <a:p>
            <a:endParaRPr lang="en-US" dirty="0"/>
          </a:p>
        </p:txBody>
      </p:sp>
    </p:spTree>
    <p:extLst>
      <p:ext uri="{BB962C8B-B14F-4D97-AF65-F5344CB8AC3E}">
        <p14:creationId xmlns:p14="http://schemas.microsoft.com/office/powerpoint/2010/main" val="1716757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582B-C194-876B-183F-5CFD83F05A24}"/>
              </a:ext>
            </a:extLst>
          </p:cNvPr>
          <p:cNvSpPr>
            <a:spLocks noGrp="1"/>
          </p:cNvSpPr>
          <p:nvPr>
            <p:ph type="title"/>
          </p:nvPr>
        </p:nvSpPr>
        <p:spPr/>
        <p:txBody>
          <a:bodyPr/>
          <a:lstStyle/>
          <a:p>
            <a:r>
              <a:rPr lang="en-US" dirty="0"/>
              <a:t>Advanced Features</a:t>
            </a:r>
          </a:p>
        </p:txBody>
      </p:sp>
      <p:sp>
        <p:nvSpPr>
          <p:cNvPr id="3" name="Content Placeholder 2">
            <a:extLst>
              <a:ext uri="{FF2B5EF4-FFF2-40B4-BE49-F238E27FC236}">
                <a16:creationId xmlns:a16="http://schemas.microsoft.com/office/drawing/2014/main" id="{787F27EB-1EA9-19C4-BCA4-CCD782BA0FA8}"/>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D1D5DB"/>
                </a:solidFill>
                <a:effectLst/>
                <a:latin typeface="Söhne"/>
              </a:rPr>
              <a:t>Message Persistence</a:t>
            </a:r>
            <a:r>
              <a:rPr lang="en-US" b="0" i="0" dirty="0">
                <a:solidFill>
                  <a:srgbClr val="D1D5DB"/>
                </a:solidFill>
                <a:effectLst/>
                <a:latin typeface="Söhne"/>
              </a:rPr>
              <a:t>: This refers to the ability of RabbitMQ to store messages on disk so that they are not lost in case of a failure. This includes situations like a crash of the RabbitMQ server or restarts. Making a message persistent does not fully ensure it won't be lost, though; it still has to be sent to a durable queue.</a:t>
            </a:r>
          </a:p>
          <a:p>
            <a:pPr algn="l">
              <a:buFont typeface="Arial" panose="020B0604020202020204" pitchFamily="34" charset="0"/>
              <a:buChar char="•"/>
            </a:pPr>
            <a:r>
              <a:rPr lang="en-US" b="1" i="0" dirty="0">
                <a:solidFill>
                  <a:srgbClr val="D1D5DB"/>
                </a:solidFill>
                <a:effectLst/>
                <a:latin typeface="Söhne"/>
              </a:rPr>
              <a:t>High Availability</a:t>
            </a:r>
            <a:r>
              <a:rPr lang="en-US" b="0" i="0" dirty="0">
                <a:solidFill>
                  <a:srgbClr val="D1D5DB"/>
                </a:solidFill>
                <a:effectLst/>
                <a:latin typeface="Söhne"/>
              </a:rPr>
              <a:t>: RabbitMQ supports active/passive and active/active high-availability configurations. In an active/passive setup, the "passive" server only becomes active if the "active" server fails. In an active/active setup, also known as a cluster, messages are replicated across all nodes, so if one node fails, the system continues to operate.</a:t>
            </a:r>
          </a:p>
          <a:p>
            <a:pPr algn="l">
              <a:buFont typeface="Arial" panose="020B0604020202020204" pitchFamily="34" charset="0"/>
              <a:buChar char="•"/>
            </a:pPr>
            <a:r>
              <a:rPr lang="en-US" b="1" i="0" dirty="0">
                <a:solidFill>
                  <a:srgbClr val="D1D5DB"/>
                </a:solidFill>
                <a:effectLst/>
                <a:latin typeface="Söhne"/>
              </a:rPr>
              <a:t>Clustering</a:t>
            </a:r>
            <a:r>
              <a:rPr lang="en-US" b="0" i="0" dirty="0">
                <a:solidFill>
                  <a:srgbClr val="D1D5DB"/>
                </a:solidFill>
                <a:effectLst/>
                <a:latin typeface="Söhne"/>
              </a:rPr>
              <a:t>: RabbitMQ provides a way to run a single logical broker across multiple machines. Each machine (node) in a RabbitMQ cluster is identical, and they all connect to each other. Clustering helps in scaling out the system horizontally and provides high availability.</a:t>
            </a:r>
          </a:p>
          <a:p>
            <a:endParaRPr lang="en-US" dirty="0"/>
          </a:p>
        </p:txBody>
      </p:sp>
    </p:spTree>
    <p:extLst>
      <p:ext uri="{BB962C8B-B14F-4D97-AF65-F5344CB8AC3E}">
        <p14:creationId xmlns:p14="http://schemas.microsoft.com/office/powerpoint/2010/main" val="3733612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6A75-6F09-3E6E-E3A8-5EC1AA652648}"/>
              </a:ext>
            </a:extLst>
          </p:cNvPr>
          <p:cNvSpPr>
            <a:spLocks noGrp="1"/>
          </p:cNvSpPr>
          <p:nvPr>
            <p:ph type="title"/>
          </p:nvPr>
        </p:nvSpPr>
        <p:spPr/>
        <p:txBody>
          <a:bodyPr/>
          <a:lstStyle/>
          <a:p>
            <a:r>
              <a:rPr lang="en-US" dirty="0"/>
              <a:t>Dead Letter</a:t>
            </a:r>
          </a:p>
        </p:txBody>
      </p:sp>
      <p:sp>
        <p:nvSpPr>
          <p:cNvPr id="3" name="Content Placeholder 2">
            <a:extLst>
              <a:ext uri="{FF2B5EF4-FFF2-40B4-BE49-F238E27FC236}">
                <a16:creationId xmlns:a16="http://schemas.microsoft.com/office/drawing/2014/main" id="{FFFCF87B-64A8-3F22-55F6-2466AE21F973}"/>
              </a:ext>
            </a:extLst>
          </p:cNvPr>
          <p:cNvSpPr>
            <a:spLocks noGrp="1"/>
          </p:cNvSpPr>
          <p:nvPr>
            <p:ph idx="1"/>
          </p:nvPr>
        </p:nvSpPr>
        <p:spPr/>
        <p:txBody>
          <a:bodyPr/>
          <a:lstStyle/>
          <a:p>
            <a:r>
              <a:rPr lang="en-US" b="0" i="0" dirty="0">
                <a:solidFill>
                  <a:srgbClr val="D1D5DB"/>
                </a:solidFill>
                <a:effectLst/>
                <a:latin typeface="Söhne"/>
              </a:rPr>
              <a:t>Dead-lettering is a process where </a:t>
            </a:r>
            <a:r>
              <a:rPr lang="en-US" b="0" i="0" dirty="0" err="1">
                <a:solidFill>
                  <a:srgbClr val="D1D5DB"/>
                </a:solidFill>
                <a:effectLst/>
                <a:latin typeface="Söhne"/>
              </a:rPr>
              <a:t>unprocessable</a:t>
            </a:r>
            <a:r>
              <a:rPr lang="en-US" b="0" i="0" dirty="0">
                <a:solidFill>
                  <a:srgbClr val="D1D5DB"/>
                </a:solidFill>
                <a:effectLst/>
                <a:latin typeface="Söhne"/>
              </a:rPr>
              <a:t> messages are moved to a separate queue. When a message is rejected or expires, or a queue reaches its maximum length, RabbitMQ can reroute these messages to a designated dead-letter exchange. From there, they can be sent to a queue (known as a dead-letter queue) for further inspection or reprocessing.</a:t>
            </a:r>
            <a:endParaRPr lang="en-US" dirty="0"/>
          </a:p>
        </p:txBody>
      </p:sp>
    </p:spTree>
    <p:extLst>
      <p:ext uri="{BB962C8B-B14F-4D97-AF65-F5344CB8AC3E}">
        <p14:creationId xmlns:p14="http://schemas.microsoft.com/office/powerpoint/2010/main" val="377742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0B12-0605-9866-952E-ED58448EB524}"/>
              </a:ext>
            </a:extLst>
          </p:cNvPr>
          <p:cNvSpPr>
            <a:spLocks noGrp="1"/>
          </p:cNvSpPr>
          <p:nvPr>
            <p:ph type="ctrTitle"/>
          </p:nvPr>
        </p:nvSpPr>
        <p:spPr/>
        <p:txBody>
          <a:bodyPr/>
          <a:lstStyle/>
          <a:p>
            <a:r>
              <a:rPr lang="en-US" dirty="0">
                <a:latin typeface="Berlin Sans FB Demi" panose="020E0802020502020306" pitchFamily="34" charset="0"/>
              </a:rPr>
              <a:t>RabbitMQ</a:t>
            </a:r>
          </a:p>
        </p:txBody>
      </p:sp>
      <p:sp>
        <p:nvSpPr>
          <p:cNvPr id="3" name="Subtitle 2">
            <a:extLst>
              <a:ext uri="{FF2B5EF4-FFF2-40B4-BE49-F238E27FC236}">
                <a16:creationId xmlns:a16="http://schemas.microsoft.com/office/drawing/2014/main" id="{3BFD9A9E-7336-EEC7-8B48-01CB24776192}"/>
              </a:ext>
            </a:extLst>
          </p:cNvPr>
          <p:cNvSpPr>
            <a:spLocks noGrp="1"/>
          </p:cNvSpPr>
          <p:nvPr>
            <p:ph type="subTitle" idx="1"/>
          </p:nvPr>
        </p:nvSpPr>
        <p:spPr/>
        <p:txBody>
          <a:bodyPr/>
          <a:lstStyle/>
          <a:p>
            <a:r>
              <a:rPr lang="en-US" dirty="0">
                <a:latin typeface="Berlin Sans FB Demi" panose="020E0802020502020306" pitchFamily="34" charset="0"/>
              </a:rPr>
              <a:t>Rob Lapp</a:t>
            </a:r>
          </a:p>
        </p:txBody>
      </p:sp>
    </p:spTree>
    <p:extLst>
      <p:ext uri="{BB962C8B-B14F-4D97-AF65-F5344CB8AC3E}">
        <p14:creationId xmlns:p14="http://schemas.microsoft.com/office/powerpoint/2010/main" val="3446031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6283-22CE-EA50-8D0F-071616F935FC}"/>
              </a:ext>
            </a:extLst>
          </p:cNvPr>
          <p:cNvSpPr>
            <a:spLocks noGrp="1"/>
          </p:cNvSpPr>
          <p:nvPr>
            <p:ph type="title"/>
          </p:nvPr>
        </p:nvSpPr>
        <p:spPr/>
        <p:txBody>
          <a:bodyPr/>
          <a:lstStyle/>
          <a:p>
            <a:r>
              <a:rPr lang="en-US" dirty="0"/>
              <a:t>QoS</a:t>
            </a:r>
          </a:p>
        </p:txBody>
      </p:sp>
      <p:sp>
        <p:nvSpPr>
          <p:cNvPr id="3" name="Content Placeholder 2">
            <a:extLst>
              <a:ext uri="{FF2B5EF4-FFF2-40B4-BE49-F238E27FC236}">
                <a16:creationId xmlns:a16="http://schemas.microsoft.com/office/drawing/2014/main" id="{0B678397-DF6B-4725-5221-21F8E03712AC}"/>
              </a:ext>
            </a:extLst>
          </p:cNvPr>
          <p:cNvSpPr>
            <a:spLocks noGrp="1"/>
          </p:cNvSpPr>
          <p:nvPr>
            <p:ph idx="1"/>
          </p:nvPr>
        </p:nvSpPr>
        <p:spPr/>
        <p:txBody>
          <a:bodyPr/>
          <a:lstStyle/>
          <a:p>
            <a:r>
              <a:rPr lang="en-US" b="0" i="0" dirty="0">
                <a:solidFill>
                  <a:srgbClr val="D1D5DB"/>
                </a:solidFill>
                <a:effectLst/>
                <a:latin typeface="Söhne"/>
              </a:rPr>
              <a:t>QoS settings in RabbitMQ allow you to control how many messages or how much payload a consumer can prefetch. This is useful for preventing consumers from getting overwhelmed by a large number of messages. You can set the prefetch count at the level of a channel or a consumer.</a:t>
            </a:r>
            <a:endParaRPr lang="en-US" dirty="0"/>
          </a:p>
        </p:txBody>
      </p:sp>
    </p:spTree>
    <p:extLst>
      <p:ext uri="{BB962C8B-B14F-4D97-AF65-F5344CB8AC3E}">
        <p14:creationId xmlns:p14="http://schemas.microsoft.com/office/powerpoint/2010/main" val="3301056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4E88-4E2B-2D37-E713-07DBB3F4A40D}"/>
              </a:ext>
            </a:extLst>
          </p:cNvPr>
          <p:cNvSpPr>
            <a:spLocks noGrp="1"/>
          </p:cNvSpPr>
          <p:nvPr>
            <p:ph type="title"/>
          </p:nvPr>
        </p:nvSpPr>
        <p:spPr/>
        <p:txBody>
          <a:bodyPr/>
          <a:lstStyle/>
          <a:p>
            <a:r>
              <a:rPr lang="en-US" dirty="0"/>
              <a:t>TTL</a:t>
            </a:r>
          </a:p>
        </p:txBody>
      </p:sp>
      <p:sp>
        <p:nvSpPr>
          <p:cNvPr id="3" name="Content Placeholder 2">
            <a:extLst>
              <a:ext uri="{FF2B5EF4-FFF2-40B4-BE49-F238E27FC236}">
                <a16:creationId xmlns:a16="http://schemas.microsoft.com/office/drawing/2014/main" id="{6A9295F9-E8EE-267B-3677-F6CBEA696453}"/>
              </a:ext>
            </a:extLst>
          </p:cNvPr>
          <p:cNvSpPr>
            <a:spLocks noGrp="1"/>
          </p:cNvSpPr>
          <p:nvPr>
            <p:ph idx="1"/>
          </p:nvPr>
        </p:nvSpPr>
        <p:spPr/>
        <p:txBody>
          <a:bodyPr/>
          <a:lstStyle/>
          <a:p>
            <a:r>
              <a:rPr lang="en-US" b="0" i="0" dirty="0">
                <a:solidFill>
                  <a:srgbClr val="D1D5DB"/>
                </a:solidFill>
                <a:effectLst/>
                <a:latin typeface="Söhne"/>
              </a:rPr>
              <a:t>TTL settings allow you to specify how long a message or a queue can live before it's automatically discarded. Message TTL can be set for each individual message or for an entire queue. Queue TTL, on the other hand, is the time after which an unused queue (one with no consumers and to which no new messages are being published) will be deleted.</a:t>
            </a:r>
            <a:endParaRPr lang="en-US" dirty="0"/>
          </a:p>
        </p:txBody>
      </p:sp>
    </p:spTree>
    <p:extLst>
      <p:ext uri="{BB962C8B-B14F-4D97-AF65-F5344CB8AC3E}">
        <p14:creationId xmlns:p14="http://schemas.microsoft.com/office/powerpoint/2010/main" val="1083761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D78C-3F17-BBEE-67A5-FBA32C34A507}"/>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178BDC3B-65A2-3223-2179-8A4054E3E5A1}"/>
              </a:ext>
            </a:extLst>
          </p:cNvPr>
          <p:cNvSpPr>
            <a:spLocks noGrp="1"/>
          </p:cNvSpPr>
          <p:nvPr>
            <p:ph idx="1"/>
          </p:nvPr>
        </p:nvSpPr>
        <p:spPr/>
        <p:txBody>
          <a:bodyPr/>
          <a:lstStyle/>
          <a:p>
            <a:pPr algn="l"/>
            <a:r>
              <a:rPr lang="en-US" b="0" i="0" dirty="0">
                <a:solidFill>
                  <a:srgbClr val="D1D5DB"/>
                </a:solidFill>
                <a:effectLst/>
                <a:latin typeface="Söhne"/>
              </a:rPr>
              <a:t>RabbitMQ is commonly used in systems where decoupling of components, message durability, and </a:t>
            </a:r>
            <a:r>
              <a:rPr lang="en-US" b="0" i="0" dirty="0" err="1">
                <a:solidFill>
                  <a:srgbClr val="D1D5DB"/>
                </a:solidFill>
                <a:effectLst/>
                <a:latin typeface="Söhne"/>
              </a:rPr>
              <a:t>asynchronicity</a:t>
            </a:r>
            <a:r>
              <a:rPr lang="en-US" b="0" i="0" dirty="0">
                <a:solidFill>
                  <a:srgbClr val="D1D5DB"/>
                </a:solidFill>
                <a:effectLst/>
                <a:latin typeface="Söhne"/>
              </a:rPr>
              <a:t> are required. This includes distributed systems, microservices architectures, task queues, and real-time streaming applications, among others.</a:t>
            </a:r>
          </a:p>
          <a:p>
            <a:pPr algn="l"/>
            <a:r>
              <a:rPr lang="en-US" b="0" i="0" dirty="0">
                <a:solidFill>
                  <a:srgbClr val="D1D5DB"/>
                </a:solidFill>
                <a:effectLst/>
                <a:latin typeface="Söhne"/>
              </a:rPr>
              <a:t>Share a few real-world examples of RabbitMQ in action:</a:t>
            </a:r>
          </a:p>
          <a:p>
            <a:pPr algn="l"/>
            <a:r>
              <a:rPr lang="en-US" b="0" i="0" dirty="0">
                <a:solidFill>
                  <a:srgbClr val="D1D5DB"/>
                </a:solidFill>
                <a:effectLst/>
                <a:latin typeface="Söhne"/>
              </a:rPr>
              <a:t>Various large-scale, high-traffic services such as GitHub, Trello, and indeed.com use RabbitMQ for diverse needs ranging from distributing tasks among workers, dealing with heavy compute jobs in the background, to processing user actions in real-time.</a:t>
            </a:r>
          </a:p>
          <a:p>
            <a:endParaRPr lang="en-US" dirty="0"/>
          </a:p>
        </p:txBody>
      </p:sp>
    </p:spTree>
    <p:extLst>
      <p:ext uri="{BB962C8B-B14F-4D97-AF65-F5344CB8AC3E}">
        <p14:creationId xmlns:p14="http://schemas.microsoft.com/office/powerpoint/2010/main" val="3800182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3F112-275A-1DD9-D3F0-038AF1F5E8A5}"/>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3CE8FF1E-7DCE-F8D4-459F-AC49EA6D29FA}"/>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D1D5DB"/>
                </a:solidFill>
                <a:effectLst/>
                <a:latin typeface="Söhne"/>
              </a:rPr>
              <a:t>RabbitMQ is known for its flexibility, ease of use, and support for a variety of messaging patterns. It's versatile enough to handle both real-time and batch processing, and is ideal for complex routing scenarios.</a:t>
            </a:r>
          </a:p>
          <a:p>
            <a:pPr algn="l">
              <a:buFont typeface="Arial" panose="020B0604020202020204" pitchFamily="34" charset="0"/>
              <a:buChar char="•"/>
            </a:pPr>
            <a:r>
              <a:rPr lang="en-US" b="0" i="0" dirty="0">
                <a:solidFill>
                  <a:srgbClr val="D1D5DB"/>
                </a:solidFill>
                <a:effectLst/>
                <a:latin typeface="Söhne"/>
              </a:rPr>
              <a:t>Kafka, on the other hand, is best suited for real-time, distributed event streaming and has a larger capacity for message throughput. It is less flexible in terms of routing as compared to RabbitMQ, but it provides strong durability and fault-tolerance.</a:t>
            </a:r>
          </a:p>
          <a:p>
            <a:pPr algn="l">
              <a:buFont typeface="Arial" panose="020B0604020202020204" pitchFamily="34" charset="0"/>
              <a:buChar char="•"/>
            </a:pPr>
            <a:r>
              <a:rPr lang="en-US" b="0" i="0" dirty="0">
                <a:solidFill>
                  <a:srgbClr val="D1D5DB"/>
                </a:solidFill>
                <a:effectLst/>
                <a:latin typeface="Söhne"/>
              </a:rPr>
              <a:t>ActiveMQ, another popular message broker, has a long history and a wide range of features. However, it has been known to be less performant and scalable than RabbitMQ or Kafka.</a:t>
            </a:r>
          </a:p>
          <a:p>
            <a:endParaRPr lang="en-US" dirty="0"/>
          </a:p>
        </p:txBody>
      </p:sp>
    </p:spTree>
    <p:extLst>
      <p:ext uri="{BB962C8B-B14F-4D97-AF65-F5344CB8AC3E}">
        <p14:creationId xmlns:p14="http://schemas.microsoft.com/office/powerpoint/2010/main" val="4169674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9CE7-2C68-976A-8B96-13DD7316AF5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3AE1A42-08F6-4EC3-2728-7501F0552EC4}"/>
              </a:ext>
            </a:extLst>
          </p:cNvPr>
          <p:cNvSpPr>
            <a:spLocks noGrp="1"/>
          </p:cNvSpPr>
          <p:nvPr>
            <p:ph idx="1"/>
          </p:nvPr>
        </p:nvSpPr>
        <p:spPr/>
        <p:txBody>
          <a:bodyPr/>
          <a:lstStyle/>
          <a:p>
            <a:r>
              <a:rPr lang="en-US" dirty="0"/>
              <a:t>Example 1 – RabbitMQ client directly</a:t>
            </a:r>
          </a:p>
          <a:p>
            <a:r>
              <a:rPr lang="en-US" dirty="0"/>
              <a:t>Example 2 - </a:t>
            </a:r>
            <a:r>
              <a:rPr lang="en-US" dirty="0" err="1"/>
              <a:t>EasyNetQ</a:t>
            </a:r>
            <a:endParaRPr lang="en-US" dirty="0"/>
          </a:p>
        </p:txBody>
      </p:sp>
    </p:spTree>
    <p:extLst>
      <p:ext uri="{BB962C8B-B14F-4D97-AF65-F5344CB8AC3E}">
        <p14:creationId xmlns:p14="http://schemas.microsoft.com/office/powerpoint/2010/main" val="236463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85E6-DB2A-9FAF-9FCA-2462F30D0F9A}"/>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id="{5E3CC4BD-7629-431F-4A32-276661C694BF}"/>
              </a:ext>
            </a:extLst>
          </p:cNvPr>
          <p:cNvSpPr>
            <a:spLocks noGrp="1"/>
          </p:cNvSpPr>
          <p:nvPr>
            <p:ph idx="1"/>
          </p:nvPr>
        </p:nvSpPr>
        <p:spPr/>
        <p:txBody>
          <a:bodyPr/>
          <a:lstStyle/>
          <a:p>
            <a:r>
              <a:rPr lang="en-US" dirty="0"/>
              <a:t>Goals</a:t>
            </a:r>
          </a:p>
          <a:p>
            <a:r>
              <a:rPr lang="en-US" dirty="0"/>
              <a:t>Intro</a:t>
            </a:r>
          </a:p>
          <a:p>
            <a:r>
              <a:rPr lang="en-US" dirty="0"/>
              <a:t>Concepts</a:t>
            </a:r>
          </a:p>
          <a:p>
            <a:r>
              <a:rPr lang="en-US" dirty="0"/>
              <a:t>Code</a:t>
            </a:r>
          </a:p>
        </p:txBody>
      </p:sp>
    </p:spTree>
    <p:extLst>
      <p:ext uri="{BB962C8B-B14F-4D97-AF65-F5344CB8AC3E}">
        <p14:creationId xmlns:p14="http://schemas.microsoft.com/office/powerpoint/2010/main" val="258117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9A04-9049-A0A2-2B1B-1A0DCE816631}"/>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9FE64CBB-0B03-39BE-3FCE-27F327247DA6}"/>
              </a:ext>
            </a:extLst>
          </p:cNvPr>
          <p:cNvSpPr>
            <a:spLocks noGrp="1"/>
          </p:cNvSpPr>
          <p:nvPr>
            <p:ph idx="1"/>
          </p:nvPr>
        </p:nvSpPr>
        <p:spPr/>
        <p:txBody>
          <a:bodyPr/>
          <a:lstStyle/>
          <a:p>
            <a:r>
              <a:rPr lang="en-US" dirty="0"/>
              <a:t>Understand general messaging concepts</a:t>
            </a:r>
          </a:p>
          <a:p>
            <a:r>
              <a:rPr lang="en-US" dirty="0"/>
              <a:t>Understand RabbitMQ specific concepts</a:t>
            </a:r>
          </a:p>
          <a:p>
            <a:r>
              <a:rPr lang="en-US" dirty="0"/>
              <a:t>Understand the problems RabbitMQ solves</a:t>
            </a:r>
          </a:p>
          <a:p>
            <a:r>
              <a:rPr lang="en-US" dirty="0"/>
              <a:t>See how RabbitMQ can be consumed in .NET</a:t>
            </a:r>
          </a:p>
          <a:p>
            <a:endParaRPr lang="en-US" dirty="0"/>
          </a:p>
        </p:txBody>
      </p:sp>
    </p:spTree>
    <p:extLst>
      <p:ext uri="{BB962C8B-B14F-4D97-AF65-F5344CB8AC3E}">
        <p14:creationId xmlns:p14="http://schemas.microsoft.com/office/powerpoint/2010/main" val="409747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B941-4652-40C3-56A7-D17AAAD086AA}"/>
              </a:ext>
            </a:extLst>
          </p:cNvPr>
          <p:cNvSpPr>
            <a:spLocks noGrp="1"/>
          </p:cNvSpPr>
          <p:nvPr>
            <p:ph type="title"/>
          </p:nvPr>
        </p:nvSpPr>
        <p:spPr/>
        <p:txBody>
          <a:bodyPr/>
          <a:lstStyle/>
          <a:p>
            <a:r>
              <a:rPr lang="en-US" dirty="0"/>
              <a:t>What is RabbitMQ?</a:t>
            </a:r>
          </a:p>
        </p:txBody>
      </p:sp>
      <p:sp>
        <p:nvSpPr>
          <p:cNvPr id="3" name="Content Placeholder 2">
            <a:extLst>
              <a:ext uri="{FF2B5EF4-FFF2-40B4-BE49-F238E27FC236}">
                <a16:creationId xmlns:a16="http://schemas.microsoft.com/office/drawing/2014/main" id="{DDF5FE43-96C4-E55A-84EC-C887CC65C3FB}"/>
              </a:ext>
            </a:extLst>
          </p:cNvPr>
          <p:cNvSpPr>
            <a:spLocks noGrp="1"/>
          </p:cNvSpPr>
          <p:nvPr>
            <p:ph idx="1"/>
          </p:nvPr>
        </p:nvSpPr>
        <p:spPr/>
        <p:txBody>
          <a:bodyPr>
            <a:normAutofit/>
          </a:bodyPr>
          <a:lstStyle/>
          <a:p>
            <a:r>
              <a:rPr lang="en-US" b="0" i="0" dirty="0">
                <a:solidFill>
                  <a:srgbClr val="D1D5DB"/>
                </a:solidFill>
                <a:effectLst/>
                <a:latin typeface="Söhne"/>
              </a:rPr>
              <a:t>Open-source messaging system that enables applications to communicate with each other by sending and receiving messages.</a:t>
            </a:r>
          </a:p>
          <a:p>
            <a:r>
              <a:rPr lang="en-US" dirty="0">
                <a:solidFill>
                  <a:srgbClr val="D1D5DB"/>
                </a:solidFill>
                <a:latin typeface="Söhne"/>
              </a:rPr>
              <a:t>U</a:t>
            </a:r>
            <a:r>
              <a:rPr lang="en-US" b="0" i="0" dirty="0">
                <a:solidFill>
                  <a:srgbClr val="D1D5DB"/>
                </a:solidFill>
                <a:effectLst/>
                <a:latin typeface="Söhne"/>
              </a:rPr>
              <a:t>ses the Advanced Message Queuing Protocol (AMQP) but also supports other protocols such as MQTT, STOMP, etc.</a:t>
            </a:r>
          </a:p>
          <a:p>
            <a:r>
              <a:rPr lang="en-US" b="0" i="0" dirty="0">
                <a:solidFill>
                  <a:srgbClr val="D1D5DB"/>
                </a:solidFill>
                <a:effectLst/>
                <a:latin typeface="Söhne"/>
              </a:rPr>
              <a:t>Widely used in systems that require decoupling, fault tolerance, or high availability.</a:t>
            </a:r>
          </a:p>
          <a:p>
            <a:r>
              <a:rPr lang="en-US" b="0" i="0" dirty="0">
                <a:solidFill>
                  <a:srgbClr val="D1D5DB"/>
                </a:solidFill>
                <a:effectLst/>
                <a:latin typeface="Söhne"/>
              </a:rPr>
              <a:t>Language agnostic (any language that has support for TCP)</a:t>
            </a:r>
            <a:endParaRPr lang="en-US" dirty="0"/>
          </a:p>
          <a:p>
            <a:endParaRPr lang="en-US" b="0" i="0" dirty="0">
              <a:solidFill>
                <a:srgbClr val="D1D5DB"/>
              </a:solidFill>
              <a:effectLst/>
              <a:latin typeface="Söhne"/>
            </a:endParaRPr>
          </a:p>
        </p:txBody>
      </p:sp>
    </p:spTree>
    <p:extLst>
      <p:ext uri="{BB962C8B-B14F-4D97-AF65-F5344CB8AC3E}">
        <p14:creationId xmlns:p14="http://schemas.microsoft.com/office/powerpoint/2010/main" val="188737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B941-4652-40C3-56A7-D17AAAD086AA}"/>
              </a:ext>
            </a:extLst>
          </p:cNvPr>
          <p:cNvSpPr>
            <a:spLocks noGrp="1"/>
          </p:cNvSpPr>
          <p:nvPr>
            <p:ph type="title"/>
          </p:nvPr>
        </p:nvSpPr>
        <p:spPr/>
        <p:txBody>
          <a:bodyPr/>
          <a:lstStyle/>
          <a:p>
            <a:r>
              <a:rPr lang="en-US" dirty="0"/>
              <a:t>Problems it solves</a:t>
            </a:r>
          </a:p>
        </p:txBody>
      </p:sp>
      <p:sp>
        <p:nvSpPr>
          <p:cNvPr id="3" name="Content Placeholder 2">
            <a:extLst>
              <a:ext uri="{FF2B5EF4-FFF2-40B4-BE49-F238E27FC236}">
                <a16:creationId xmlns:a16="http://schemas.microsoft.com/office/drawing/2014/main" id="{DDF5FE43-96C4-E55A-84EC-C887CC65C3FB}"/>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D1D5DB"/>
                </a:solidFill>
                <a:effectLst/>
                <a:latin typeface="Söhne"/>
              </a:rPr>
              <a:t>Decoupling</a:t>
            </a:r>
            <a:r>
              <a:rPr lang="en-US" b="0" i="0" dirty="0">
                <a:solidFill>
                  <a:srgbClr val="D1D5DB"/>
                </a:solidFill>
                <a:effectLst/>
                <a:latin typeface="Söhne"/>
              </a:rPr>
              <a:t>: Allows applications to communicate indirectly via messages, thus reducing the dependency between them.</a:t>
            </a:r>
          </a:p>
          <a:p>
            <a:pPr algn="l">
              <a:buFont typeface="Arial" panose="020B0604020202020204" pitchFamily="34" charset="0"/>
              <a:buChar char="•"/>
            </a:pPr>
            <a:r>
              <a:rPr lang="en-US" b="1" i="0" dirty="0" err="1">
                <a:solidFill>
                  <a:srgbClr val="D1D5DB"/>
                </a:solidFill>
                <a:effectLst/>
                <a:latin typeface="Söhne"/>
              </a:rPr>
              <a:t>Asynchronicity</a:t>
            </a:r>
            <a:r>
              <a:rPr lang="en-US" b="1" i="0" dirty="0">
                <a:solidFill>
                  <a:srgbClr val="D1D5DB"/>
                </a:solidFill>
                <a:effectLst/>
                <a:latin typeface="Söhne"/>
              </a:rPr>
              <a:t> and Throttling</a:t>
            </a:r>
            <a:r>
              <a:rPr lang="en-US" b="0" i="0" dirty="0">
                <a:solidFill>
                  <a:srgbClr val="D1D5DB"/>
                </a:solidFill>
                <a:effectLst/>
                <a:latin typeface="Söhne"/>
              </a:rPr>
              <a:t>: Senders can continue their work after sending messages, and the receiver can process it when ready.</a:t>
            </a:r>
          </a:p>
          <a:p>
            <a:pPr algn="l">
              <a:buFont typeface="Arial" panose="020B0604020202020204" pitchFamily="34" charset="0"/>
              <a:buChar char="•"/>
            </a:pPr>
            <a:r>
              <a:rPr lang="en-US" b="1" i="0" dirty="0">
                <a:solidFill>
                  <a:srgbClr val="D1D5DB"/>
                </a:solidFill>
                <a:effectLst/>
                <a:latin typeface="Söhne"/>
              </a:rPr>
              <a:t>Fault Tolerance and Reliability</a:t>
            </a:r>
            <a:r>
              <a:rPr lang="en-US" b="0" i="0" dirty="0">
                <a:solidFill>
                  <a:srgbClr val="D1D5DB"/>
                </a:solidFill>
                <a:effectLst/>
                <a:latin typeface="Söhne"/>
              </a:rPr>
              <a:t>: Provides message durability and delivery acknowledgments to ensure no loss of messages even if a consumer fails.</a:t>
            </a:r>
          </a:p>
          <a:p>
            <a:pPr algn="l">
              <a:buFont typeface="Arial" panose="020B0604020202020204" pitchFamily="34" charset="0"/>
              <a:buChar char="•"/>
            </a:pPr>
            <a:r>
              <a:rPr lang="en-US" b="1" i="0" dirty="0">
                <a:solidFill>
                  <a:srgbClr val="D1D5DB"/>
                </a:solidFill>
                <a:effectLst/>
                <a:latin typeface="Söhne"/>
              </a:rPr>
              <a:t>Scalability</a:t>
            </a:r>
            <a:r>
              <a:rPr lang="en-US" b="0" i="0" dirty="0">
                <a:solidFill>
                  <a:srgbClr val="D1D5DB"/>
                </a:solidFill>
                <a:effectLst/>
                <a:latin typeface="Söhne"/>
              </a:rPr>
              <a:t>: Allows horizontal scaling through clustering and provides mechanisms to handle large amounts of messages efficiently.</a:t>
            </a:r>
          </a:p>
        </p:txBody>
      </p:sp>
    </p:spTree>
    <p:extLst>
      <p:ext uri="{BB962C8B-B14F-4D97-AF65-F5344CB8AC3E}">
        <p14:creationId xmlns:p14="http://schemas.microsoft.com/office/powerpoint/2010/main" val="367747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6BA-A6C7-ED35-DDBC-970E9B5A6239}"/>
              </a:ext>
            </a:extLst>
          </p:cNvPr>
          <p:cNvSpPr>
            <a:spLocks noGrp="1"/>
          </p:cNvSpPr>
          <p:nvPr>
            <p:ph type="title"/>
          </p:nvPr>
        </p:nvSpPr>
        <p:spPr/>
        <p:txBody>
          <a:bodyPr/>
          <a:lstStyle/>
          <a:p>
            <a:r>
              <a:rPr lang="en-US" dirty="0"/>
              <a:t>Rabbit’s Role in Broader Landscape</a:t>
            </a:r>
          </a:p>
        </p:txBody>
      </p:sp>
      <p:sp>
        <p:nvSpPr>
          <p:cNvPr id="3" name="Content Placeholder 2">
            <a:extLst>
              <a:ext uri="{FF2B5EF4-FFF2-40B4-BE49-F238E27FC236}">
                <a16:creationId xmlns:a16="http://schemas.microsoft.com/office/drawing/2014/main" id="{495D1F1B-6940-0937-88AC-0B0DEA5A0DDA}"/>
              </a:ext>
            </a:extLst>
          </p:cNvPr>
          <p:cNvSpPr>
            <a:spLocks noGrp="1"/>
          </p:cNvSpPr>
          <p:nvPr>
            <p:ph idx="1"/>
          </p:nvPr>
        </p:nvSpPr>
        <p:spPr/>
        <p:txBody>
          <a:bodyPr>
            <a:normAutofit/>
          </a:bodyPr>
          <a:lstStyle/>
          <a:p>
            <a:pPr algn="l"/>
            <a:r>
              <a:rPr lang="en-US" b="0" i="0" dirty="0">
                <a:solidFill>
                  <a:srgbClr val="D1D5DB"/>
                </a:solidFill>
                <a:effectLst/>
                <a:latin typeface="Söhne"/>
              </a:rPr>
              <a:t>One of the most widely used message brokers, popular for its ease of setup, flexibility, and support for multiple messaging protocols.</a:t>
            </a:r>
          </a:p>
          <a:p>
            <a:pPr algn="l"/>
            <a:r>
              <a:rPr lang="en-US" b="0" i="0" dirty="0">
                <a:solidFill>
                  <a:srgbClr val="D1D5DB"/>
                </a:solidFill>
                <a:effectLst/>
                <a:latin typeface="Söhne"/>
              </a:rPr>
              <a:t>Stands alongside other prominent message brokers like Apache Kafka, Google Pub/Sub, and Amazon SQS.</a:t>
            </a:r>
          </a:p>
          <a:p>
            <a:pPr algn="l"/>
            <a:r>
              <a:rPr lang="en-US" b="0" i="0" dirty="0">
                <a:solidFill>
                  <a:srgbClr val="D1D5DB"/>
                </a:solidFill>
                <a:effectLst/>
                <a:latin typeface="Söhne"/>
              </a:rPr>
              <a:t>RabbitMQ's multi-protocol support, ease of use, and robust community backing make it a key player in the broader landscape of messaging systems.</a:t>
            </a:r>
          </a:p>
        </p:txBody>
      </p:sp>
    </p:spTree>
    <p:extLst>
      <p:ext uri="{BB962C8B-B14F-4D97-AF65-F5344CB8AC3E}">
        <p14:creationId xmlns:p14="http://schemas.microsoft.com/office/powerpoint/2010/main" val="82273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21F6-42A8-A231-8BEE-EA959F391675}"/>
              </a:ext>
            </a:extLst>
          </p:cNvPr>
          <p:cNvSpPr>
            <a:spLocks noGrp="1"/>
          </p:cNvSpPr>
          <p:nvPr>
            <p:ph type="title"/>
          </p:nvPr>
        </p:nvSpPr>
        <p:spPr/>
        <p:txBody>
          <a:bodyPr/>
          <a:lstStyle/>
          <a:p>
            <a:r>
              <a:rPr lang="en-US" dirty="0"/>
              <a:t>AMQP</a:t>
            </a:r>
          </a:p>
        </p:txBody>
      </p:sp>
      <p:sp>
        <p:nvSpPr>
          <p:cNvPr id="3" name="Content Placeholder 2">
            <a:extLst>
              <a:ext uri="{FF2B5EF4-FFF2-40B4-BE49-F238E27FC236}">
                <a16:creationId xmlns:a16="http://schemas.microsoft.com/office/drawing/2014/main" id="{692EA56A-E60B-1D22-B80C-70D50FA98417}"/>
              </a:ext>
            </a:extLst>
          </p:cNvPr>
          <p:cNvSpPr>
            <a:spLocks noGrp="1"/>
          </p:cNvSpPr>
          <p:nvPr>
            <p:ph idx="1"/>
          </p:nvPr>
        </p:nvSpPr>
        <p:spPr/>
        <p:txBody>
          <a:bodyPr>
            <a:normAutofit fontScale="92500" lnSpcReduction="10000"/>
          </a:bodyPr>
          <a:lstStyle/>
          <a:p>
            <a:pPr algn="l"/>
            <a:r>
              <a:rPr lang="en-US" b="0" i="0" dirty="0">
                <a:solidFill>
                  <a:srgbClr val="D1D5DB"/>
                </a:solidFill>
                <a:effectLst/>
                <a:latin typeface="Söhne"/>
              </a:rPr>
              <a:t>RabbitMQ uses the Advanced Message Queuing Protocol (AMQP) as its primary protocol.</a:t>
            </a:r>
          </a:p>
          <a:p>
            <a:pPr algn="l"/>
            <a:r>
              <a:rPr lang="en-US" b="0" i="0" dirty="0">
                <a:solidFill>
                  <a:srgbClr val="D1D5DB"/>
                </a:solidFill>
                <a:effectLst/>
                <a:latin typeface="Söhne"/>
              </a:rPr>
              <a:t> AMQP is an open standard for messaging which provides a comprehensive and interoperable messaging solution. It defines the format for the messages and the rules for sending/receiving them.</a:t>
            </a:r>
          </a:p>
          <a:p>
            <a:pPr algn="l"/>
            <a:r>
              <a:rPr lang="en-US" b="0" i="0" dirty="0">
                <a:solidFill>
                  <a:srgbClr val="D1D5DB"/>
                </a:solidFill>
                <a:effectLst/>
                <a:latin typeface="Söhne"/>
              </a:rPr>
              <a:t>Supports features like message durability (messages survive a broker restart), acknowledgements (confirming successful processing of a message), exchanges and binding (flexible routing to queues), etc.</a:t>
            </a:r>
          </a:p>
          <a:p>
            <a:pPr algn="l"/>
            <a:r>
              <a:rPr lang="en-US" b="0" i="0" dirty="0">
                <a:solidFill>
                  <a:srgbClr val="D1D5DB"/>
                </a:solidFill>
                <a:effectLst/>
                <a:latin typeface="Söhne"/>
              </a:rPr>
              <a:t>AMQP's support for a wide range of messaging patterns and its standardization makes RabbitMQ adaptable to various use-cases ranging from simple task distribution to complex system communication.</a:t>
            </a:r>
          </a:p>
          <a:p>
            <a:endParaRPr lang="en-US" dirty="0"/>
          </a:p>
        </p:txBody>
      </p:sp>
    </p:spTree>
    <p:extLst>
      <p:ext uri="{BB962C8B-B14F-4D97-AF65-F5344CB8AC3E}">
        <p14:creationId xmlns:p14="http://schemas.microsoft.com/office/powerpoint/2010/main" val="159510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DBE2-987E-E7D6-BD61-778753419E48}"/>
              </a:ext>
            </a:extLst>
          </p:cNvPr>
          <p:cNvSpPr>
            <a:spLocks noGrp="1"/>
          </p:cNvSpPr>
          <p:nvPr>
            <p:ph type="title"/>
          </p:nvPr>
        </p:nvSpPr>
        <p:spPr/>
        <p:txBody>
          <a:bodyPr/>
          <a:lstStyle/>
          <a:p>
            <a:r>
              <a:rPr lang="en-US" dirty="0"/>
              <a:t>Producers/Consumers</a:t>
            </a:r>
          </a:p>
        </p:txBody>
      </p:sp>
      <p:sp>
        <p:nvSpPr>
          <p:cNvPr id="3" name="Content Placeholder 2">
            <a:extLst>
              <a:ext uri="{FF2B5EF4-FFF2-40B4-BE49-F238E27FC236}">
                <a16:creationId xmlns:a16="http://schemas.microsoft.com/office/drawing/2014/main" id="{046D4619-5D46-5F76-07EC-D001D623B8D5}"/>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D1D5DB"/>
                </a:solidFill>
                <a:effectLst/>
                <a:latin typeface="Söhne"/>
              </a:rPr>
              <a:t>Producers</a:t>
            </a:r>
            <a:r>
              <a:rPr lang="en-US" b="0" i="0" dirty="0">
                <a:solidFill>
                  <a:srgbClr val="D1D5DB"/>
                </a:solidFill>
                <a:effectLst/>
                <a:latin typeface="Söhne"/>
              </a:rPr>
              <a:t>: These are the applications or systems that send the messages. They connect to an exchange in RabbitMQ and publish the message there.</a:t>
            </a:r>
          </a:p>
          <a:p>
            <a:pPr algn="l">
              <a:buFont typeface="Arial" panose="020B0604020202020204" pitchFamily="34" charset="0"/>
              <a:buChar char="•"/>
            </a:pPr>
            <a:r>
              <a:rPr lang="en-US" b="1" i="0" dirty="0">
                <a:solidFill>
                  <a:srgbClr val="D1D5DB"/>
                </a:solidFill>
                <a:effectLst/>
                <a:latin typeface="Söhne"/>
              </a:rPr>
              <a:t>Consumers</a:t>
            </a:r>
            <a:r>
              <a:rPr lang="en-US" b="0" i="0" dirty="0">
                <a:solidFill>
                  <a:srgbClr val="D1D5DB"/>
                </a:solidFill>
                <a:effectLst/>
                <a:latin typeface="Söhne"/>
              </a:rPr>
              <a:t>: These are the applications or systems that receive the messages. They connect to a queue in RabbitMQ and consume the messages from there.</a:t>
            </a:r>
          </a:p>
          <a:p>
            <a:pPr marL="0" indent="0">
              <a:buNone/>
            </a:pPr>
            <a:endParaRPr lang="en-US" dirty="0"/>
          </a:p>
        </p:txBody>
      </p:sp>
    </p:spTree>
    <p:extLst>
      <p:ext uri="{BB962C8B-B14F-4D97-AF65-F5344CB8AC3E}">
        <p14:creationId xmlns:p14="http://schemas.microsoft.com/office/powerpoint/2010/main" val="960755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1802</Words>
  <Application>Microsoft Office PowerPoint</Application>
  <PresentationFormat>Widescreen</PresentationFormat>
  <Paragraphs>119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Berlin Sans FB Demi</vt:lpstr>
      <vt:lpstr>Calibri</vt:lpstr>
      <vt:lpstr>Calibri Light</vt:lpstr>
      <vt:lpstr>Söhne</vt:lpstr>
      <vt:lpstr>Office Theme</vt:lpstr>
      <vt:lpstr>PowerPoint Presentation</vt:lpstr>
      <vt:lpstr>RabbitMQ</vt:lpstr>
      <vt:lpstr>Structure</vt:lpstr>
      <vt:lpstr>Goals</vt:lpstr>
      <vt:lpstr>What is RabbitMQ?</vt:lpstr>
      <vt:lpstr>Problems it solves</vt:lpstr>
      <vt:lpstr>Rabbit’s Role in Broader Landscape</vt:lpstr>
      <vt:lpstr>AMQP</vt:lpstr>
      <vt:lpstr>Producers/Consumers</vt:lpstr>
      <vt:lpstr>Exchanges</vt:lpstr>
      <vt:lpstr>Queues</vt:lpstr>
      <vt:lpstr>Bindings</vt:lpstr>
      <vt:lpstr>Routing Keys</vt:lpstr>
      <vt:lpstr>Picture</vt:lpstr>
      <vt:lpstr>Types of exchanges</vt:lpstr>
      <vt:lpstr>Persistent vs. non-persistent messages</vt:lpstr>
      <vt:lpstr>Acknowledgments and tags</vt:lpstr>
      <vt:lpstr>Advanced Features</vt:lpstr>
      <vt:lpstr>Dead Letter</vt:lpstr>
      <vt:lpstr>QoS</vt:lpstr>
      <vt:lpstr>TTL</vt:lpstr>
      <vt:lpstr>Use Cases</vt:lpstr>
      <vt:lpstr>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RabbitMQ</dc:title>
  <dc:creator>Rob Lapp</dc:creator>
  <cp:lastModifiedBy>Rob Lapp</cp:lastModifiedBy>
  <cp:revision>31</cp:revision>
  <dcterms:created xsi:type="dcterms:W3CDTF">2023-06-08T10:25:24Z</dcterms:created>
  <dcterms:modified xsi:type="dcterms:W3CDTF">2023-06-09T10:41:06Z</dcterms:modified>
</cp:coreProperties>
</file>