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256" r:id="rId5"/>
    <p:sldId id="258" r:id="rId6"/>
    <p:sldId id="257" r:id="rId7"/>
    <p:sldId id="278" r:id="rId8"/>
    <p:sldId id="282" r:id="rId9"/>
    <p:sldId id="280" r:id="rId10"/>
    <p:sldId id="283" r:id="rId11"/>
    <p:sldId id="286" r:id="rId12"/>
    <p:sldId id="287" r:id="rId13"/>
    <p:sldId id="288" r:id="rId14"/>
    <p:sldId id="289" r:id="rId15"/>
    <p:sldId id="290" r:id="rId16"/>
    <p:sldId id="291" r:id="rId17"/>
    <p:sldId id="292" r:id="rId18"/>
    <p:sldId id="293" r:id="rId19"/>
    <p:sldId id="294" r:id="rId20"/>
    <p:sldId id="284"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2" autoAdjust="0"/>
    <p:restoredTop sz="60966" autoAdjust="0"/>
  </p:normalViewPr>
  <p:slideViewPr>
    <p:cSldViewPr snapToGrid="0">
      <p:cViewPr varScale="1">
        <p:scale>
          <a:sx n="59" d="100"/>
          <a:sy n="59" d="100"/>
        </p:scale>
        <p:origin x="1636" y="268"/>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6/17/2025</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6/17/2025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2083F4-C379-9EBC-1BB4-DF53F121AA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D0D364-BC66-A61C-52EF-0607488053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65A16B-19B9-B65C-3452-3E6DC3C7E8B8}"/>
              </a:ext>
            </a:extLst>
          </p:cNvPr>
          <p:cNvSpPr>
            <a:spLocks noGrp="1"/>
          </p:cNvSpPr>
          <p:nvPr>
            <p:ph type="body" idx="1"/>
          </p:nvPr>
        </p:nvSpPr>
        <p:spPr/>
        <p:txBody>
          <a:bodyPr/>
          <a:lstStyle/>
          <a:p>
            <a:r>
              <a:rPr lang="en-US" dirty="0"/>
              <a:t>All you need to do to embed an SVG image is to set it as the source of a familiar image element. It’s that simple. This is a trend with SVG. So much of it is familiar. </a:t>
            </a:r>
          </a:p>
        </p:txBody>
      </p:sp>
      <p:sp>
        <p:nvSpPr>
          <p:cNvPr id="4" name="Slide Number Placeholder 3">
            <a:extLst>
              <a:ext uri="{FF2B5EF4-FFF2-40B4-BE49-F238E27FC236}">
                <a16:creationId xmlns:a16="http://schemas.microsoft.com/office/drawing/2014/main" id="{92888112-32D3-8EB0-9F2B-D4794F3E8A25}"/>
              </a:ext>
            </a:extLst>
          </p:cNvPr>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2266712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91DD0E-09E2-389C-1558-BD733149FE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07B263-DF0A-84FC-E431-BE185B256F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F629FC-9262-79DA-4949-1394679E81E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3D7764B-2EDF-D704-DE76-F8A3D6EFD250}"/>
              </a:ext>
            </a:extLst>
          </p:cNvPr>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264627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EF8706-72CE-A9C9-EF7F-CDD29B6B32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267330-888D-DD9F-DC9B-BABEB8BE7F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B4BF6D-202C-1E74-77BB-379391947FA1}"/>
              </a:ext>
            </a:extLst>
          </p:cNvPr>
          <p:cNvSpPr>
            <a:spLocks noGrp="1"/>
          </p:cNvSpPr>
          <p:nvPr>
            <p:ph type="body" idx="1"/>
          </p:nvPr>
        </p:nvSpPr>
        <p:spPr/>
        <p:txBody>
          <a:bodyPr/>
          <a:lstStyle/>
          <a:p>
            <a:r>
              <a:rPr lang="en-US" dirty="0"/>
              <a:t>While the </a:t>
            </a:r>
            <a:r>
              <a:rPr lang="en-US" b="1" dirty="0"/>
              <a:t>text</a:t>
            </a:r>
            <a:r>
              <a:rPr lang="en-US" dirty="0"/>
              <a:t> element is useful, SVG is exciting because it allows you to draw with code. Let’s look at a simple example that illustrates the basics. </a:t>
            </a:r>
          </a:p>
          <a:p>
            <a:endParaRPr lang="en-US" dirty="0"/>
          </a:p>
          <a:p>
            <a:r>
              <a:rPr lang="en-US" dirty="0"/>
              <a:t>In this SVG image there are four </a:t>
            </a:r>
            <a:r>
              <a:rPr lang="en-US" b="1" dirty="0"/>
              <a:t>circle </a:t>
            </a:r>
            <a:r>
              <a:rPr lang="en-US" b="0" dirty="0"/>
              <a:t>elements. Each has four attributes</a:t>
            </a:r>
          </a:p>
          <a:p>
            <a:endParaRPr lang="en-US" b="0" dirty="0"/>
          </a:p>
          <a:p>
            <a:r>
              <a:rPr lang="en-US" b="1" dirty="0"/>
              <a:t>cx</a:t>
            </a:r>
            <a:r>
              <a:rPr lang="en-US" dirty="0"/>
              <a:t> </a:t>
            </a:r>
            <a:r>
              <a:rPr lang="en-US" b="0" dirty="0"/>
              <a:t>Center X is the x coordinate of the center of the circle. </a:t>
            </a:r>
          </a:p>
          <a:p>
            <a:r>
              <a:rPr lang="en-US" b="1" dirty="0"/>
              <a:t>cy</a:t>
            </a:r>
            <a:r>
              <a:rPr lang="en-US" b="0" dirty="0"/>
              <a:t> Center Y is the y coordinate of the center of the circle.</a:t>
            </a:r>
          </a:p>
          <a:p>
            <a:r>
              <a:rPr lang="en-US" b="1" dirty="0"/>
              <a:t>r </a:t>
            </a:r>
            <a:r>
              <a:rPr lang="en-US" b="0" dirty="0"/>
              <a:t>is the radius of the circle</a:t>
            </a:r>
          </a:p>
          <a:p>
            <a:r>
              <a:rPr lang="en-US" b="1" dirty="0"/>
              <a:t>fill </a:t>
            </a:r>
            <a:r>
              <a:rPr lang="en-US" b="0" dirty="0"/>
              <a:t>is the fill color of the circle, in this case defined using the RGBA notation (red blue green alpha)  </a:t>
            </a:r>
            <a:endParaRPr lang="en-US" dirty="0"/>
          </a:p>
        </p:txBody>
      </p:sp>
      <p:sp>
        <p:nvSpPr>
          <p:cNvPr id="4" name="Slide Number Placeholder 3">
            <a:extLst>
              <a:ext uri="{FF2B5EF4-FFF2-40B4-BE49-F238E27FC236}">
                <a16:creationId xmlns:a16="http://schemas.microsoft.com/office/drawing/2014/main" id="{ACE7AF5C-4AE0-5DC0-C89C-6D4A09DFAFC2}"/>
              </a:ext>
            </a:extLst>
          </p:cNvPr>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3400927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012FCF-9475-FC0E-DA9C-4BB51FD9BB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B23D76-6285-C1C2-28F6-2AA3D7D0CB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451EBF-9B76-900C-8EBD-E71B6A80FE7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0AD7C30-EF4D-FEE4-0026-56A84757D6A0}"/>
              </a:ext>
            </a:extLst>
          </p:cNvPr>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1055767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F75878-69FE-7717-C9CB-0370D013E7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A6EB06-04F9-3ACA-EC0D-05B4B295BE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E498BB-DB06-504D-9714-D9813D71EF3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2F9A2FC-0322-752A-1DBF-08AF8925B173}"/>
              </a:ext>
            </a:extLst>
          </p:cNvPr>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2947946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75BCE-5309-4E54-14ED-825456DA73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EAEBFA-50E9-9FA2-2A88-7F1903B6CC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5163F7-2620-548F-111B-C31B11C9CE55}"/>
              </a:ext>
            </a:extLst>
          </p:cNvPr>
          <p:cNvSpPr>
            <a:spLocks noGrp="1"/>
          </p:cNvSpPr>
          <p:nvPr>
            <p:ph type="body" idx="1"/>
          </p:nvPr>
        </p:nvSpPr>
        <p:spPr/>
        <p:txBody>
          <a:bodyPr/>
          <a:lstStyle/>
          <a:p>
            <a:r>
              <a:rPr lang="en-US" dirty="0"/>
              <a:t>As you can see, instead of including it as the </a:t>
            </a:r>
            <a:r>
              <a:rPr lang="en-US" dirty="0" err="1"/>
              <a:t>src</a:t>
            </a:r>
            <a:r>
              <a:rPr lang="en-US" dirty="0"/>
              <a:t> of an image element, you can embed an SVG element directly into an HTML document. The SVG element is then part of the DOM and can be manipulated alongside other elements on the page. This is a VERY powerful aspect of SVG and we will go into depth on this powerful feature in a later video in the series.  </a:t>
            </a:r>
          </a:p>
        </p:txBody>
      </p:sp>
      <p:sp>
        <p:nvSpPr>
          <p:cNvPr id="4" name="Slide Number Placeholder 3">
            <a:extLst>
              <a:ext uri="{FF2B5EF4-FFF2-40B4-BE49-F238E27FC236}">
                <a16:creationId xmlns:a16="http://schemas.microsoft.com/office/drawing/2014/main" id="{4148ADFF-5129-DC02-30B9-D5E6B87101BA}"/>
              </a:ext>
            </a:extLst>
          </p:cNvPr>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39611903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A3D31-3C39-ECD2-3ADB-3D36BF4218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44781C-D99B-8B3E-D4AF-F4BFF59E36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CC0266-7274-6FB9-71A9-0C51066549E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C074D4E-1DEB-3ED8-9540-46E7E23E03B8}"/>
              </a:ext>
            </a:extLst>
          </p:cNvPr>
          <p:cNvSpPr>
            <a:spLocks noGrp="1"/>
          </p:cNvSpPr>
          <p:nvPr>
            <p:ph type="sldNum" sz="quarter" idx="5"/>
          </p:nvPr>
        </p:nvSpPr>
        <p:spPr/>
        <p:txBody>
          <a:bodyPr/>
          <a:lstStyle/>
          <a:p>
            <a:fld id="{22289C57-55D7-40A4-A101-E74FAC7A092B}" type="slidenum">
              <a:rPr lang="en-US" smtClean="0"/>
              <a:t>16</a:t>
            </a:fld>
            <a:endParaRPr lang="en-US" dirty="0"/>
          </a:p>
        </p:txBody>
      </p:sp>
    </p:spTree>
    <p:extLst>
      <p:ext uri="{BB962C8B-B14F-4D97-AF65-F5344CB8AC3E}">
        <p14:creationId xmlns:p14="http://schemas.microsoft.com/office/powerpoint/2010/main" val="31500720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5754654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18</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following code sample shows the basic structure of an SVG image. Let’s walk through it.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Again, if you’re familiar with HTML, this should be pretty familiar to you- you are just using a new set of </a:t>
            </a:r>
            <a:r>
              <a:rPr lang="en-US" sz="1200" b="0" i="0" u="none" strike="noStrike" kern="1200" baseline="0" dirty="0" err="1">
                <a:solidFill>
                  <a:schemeClr val="tx1"/>
                </a:solidFill>
                <a:latin typeface="+mn-lt"/>
                <a:ea typeface="+mn-ea"/>
                <a:cs typeface="+mn-cs"/>
              </a:rPr>
              <a:t>ements</a:t>
            </a:r>
            <a:r>
              <a:rPr lang="en-US" sz="1200" b="0" i="0" u="none" strike="noStrike" kern="1200" baseline="0" dirty="0">
                <a:solidFill>
                  <a:schemeClr val="tx1"/>
                </a:solidFill>
                <a:latin typeface="+mn-lt"/>
                <a:ea typeface="+mn-ea"/>
                <a:cs typeface="+mn-cs"/>
              </a:rPr>
              <a:t> and attributes.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first element is the standard </a:t>
            </a:r>
            <a:r>
              <a:rPr lang="en-US" sz="1200" b="1" i="0" u="none" strike="noStrike" kern="1200" baseline="0" dirty="0">
                <a:solidFill>
                  <a:schemeClr val="tx1"/>
                </a:solidFill>
                <a:latin typeface="+mn-lt"/>
                <a:ea typeface="+mn-ea"/>
                <a:cs typeface="+mn-cs"/>
              </a:rPr>
              <a:t>xml</a:t>
            </a:r>
            <a:r>
              <a:rPr lang="en-US" sz="1200" b="0" i="0" u="none" strike="noStrike" kern="1200" baseline="0" dirty="0">
                <a:solidFill>
                  <a:schemeClr val="tx1"/>
                </a:solidFill>
                <a:latin typeface="+mn-lt"/>
                <a:ea typeface="+mn-ea"/>
                <a:cs typeface="+mn-cs"/>
              </a:rPr>
              <a:t> declaration indicating that document should be parsed as XML.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Next up is the root SVG element, this is the root element of an SVG document- equivalent to the root &lt;HTML&gt; element in an HTML document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There are many possible attributes for the SVG element. Here we are using four</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height</a:t>
            </a:r>
            <a:r>
              <a:rPr lang="en-US" sz="1200" b="0" i="0" u="none" strike="noStrike" kern="1200" baseline="0" dirty="0">
                <a:solidFill>
                  <a:schemeClr val="tx1"/>
                </a:solidFill>
                <a:latin typeface="+mn-lt"/>
                <a:ea typeface="+mn-ea"/>
                <a:cs typeface="+mn-cs"/>
              </a:rPr>
              <a:t> and </a:t>
            </a:r>
            <a:r>
              <a:rPr lang="en-US" sz="1200" b="1" i="0" u="none" strike="noStrike" kern="1200" baseline="0" dirty="0">
                <a:solidFill>
                  <a:schemeClr val="tx1"/>
                </a:solidFill>
                <a:latin typeface="+mn-lt"/>
                <a:ea typeface="+mn-ea"/>
                <a:cs typeface="+mn-cs"/>
              </a:rPr>
              <a:t>width</a:t>
            </a:r>
            <a:r>
              <a:rPr lang="en-US" sz="1200" b="0" i="0" u="none" strike="noStrike" kern="1200" baseline="0" dirty="0">
                <a:solidFill>
                  <a:schemeClr val="tx1"/>
                </a:solidFill>
                <a:latin typeface="+mn-lt"/>
                <a:ea typeface="+mn-ea"/>
                <a:cs typeface="+mn-cs"/>
              </a:rPr>
              <a:t> define the intrinsic dimensions of the document.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a:t>
            </a:r>
            <a:r>
              <a:rPr lang="en-US" sz="1200" b="1" i="0" u="none" strike="noStrike" kern="1200" baseline="0" dirty="0" err="1">
                <a:solidFill>
                  <a:schemeClr val="tx1"/>
                </a:solidFill>
                <a:latin typeface="+mn-lt"/>
                <a:ea typeface="+mn-ea"/>
                <a:cs typeface="+mn-cs"/>
              </a:rPr>
              <a:t>xmlns</a:t>
            </a:r>
            <a:r>
              <a:rPr lang="en-US" sz="1200" b="0" i="0" u="none" strike="noStrike" kern="1200" baseline="0" dirty="0">
                <a:solidFill>
                  <a:schemeClr val="tx1"/>
                </a:solidFill>
                <a:latin typeface="+mn-lt"/>
                <a:ea typeface="+mn-ea"/>
                <a:cs typeface="+mn-cs"/>
              </a:rPr>
              <a:t> (XML Name Space) is a reference to schema that defines this XML element.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a:t>
            </a:r>
            <a:r>
              <a:rPr lang="en-US" sz="1200" b="1" i="0" u="none" strike="noStrike" kern="1200" baseline="0" dirty="0" err="1">
                <a:solidFill>
                  <a:schemeClr val="tx1"/>
                </a:solidFill>
                <a:latin typeface="+mn-lt"/>
                <a:ea typeface="+mn-ea"/>
                <a:cs typeface="+mn-cs"/>
              </a:rPr>
              <a:t>viewBox</a:t>
            </a:r>
            <a:r>
              <a:rPr lang="en-US" sz="1200" b="1"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will be covered in depth in a later video in this series. Briefly it defines the coordinate plane of the SVG document. The top left coordinate is 0,0 and the bottom-right coordinate is 250,100, which maps to the height and width of the image. Other things can be done with the </a:t>
            </a:r>
            <a:r>
              <a:rPr lang="en-US" sz="1200" b="0" i="0" u="none" strike="noStrike" kern="1200" baseline="0" dirty="0" err="1">
                <a:solidFill>
                  <a:schemeClr val="tx1"/>
                </a:solidFill>
                <a:latin typeface="+mn-lt"/>
                <a:ea typeface="+mn-ea"/>
                <a:cs typeface="+mn-cs"/>
              </a:rPr>
              <a:t>viewBox</a:t>
            </a:r>
            <a:r>
              <a:rPr lang="en-US" sz="1200" b="0" i="0" u="none" strike="noStrike" kern="1200" baseline="0" dirty="0">
                <a:solidFill>
                  <a:schemeClr val="tx1"/>
                </a:solidFill>
                <a:latin typeface="+mn-lt"/>
                <a:ea typeface="+mn-ea"/>
                <a:cs typeface="+mn-cs"/>
              </a:rPr>
              <a:t>- It’s very powerful There will be a whole video on the </a:t>
            </a:r>
            <a:r>
              <a:rPr lang="en-US" sz="1200" b="0" i="0" u="none" strike="noStrike" kern="1200" baseline="0" dirty="0" err="1">
                <a:solidFill>
                  <a:schemeClr val="tx1"/>
                </a:solidFill>
                <a:latin typeface="+mn-lt"/>
                <a:ea typeface="+mn-ea"/>
                <a:cs typeface="+mn-cs"/>
              </a:rPr>
              <a:t>viewBox</a:t>
            </a:r>
            <a:r>
              <a:rPr lang="en-US" sz="1200" b="0" i="0" u="none" strike="noStrike" kern="1200" baseline="0" dirty="0">
                <a:solidFill>
                  <a:schemeClr val="tx1"/>
                </a:solidFill>
                <a:latin typeface="+mn-lt"/>
                <a:ea typeface="+mn-ea"/>
                <a:cs typeface="+mn-cs"/>
              </a:rPr>
              <a:t> in the future.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single child of the  SVG element is a </a:t>
            </a:r>
            <a:r>
              <a:rPr lang="en-US" sz="1200" b="1" i="0" u="none" strike="noStrike" kern="1200" baseline="0" dirty="0">
                <a:solidFill>
                  <a:schemeClr val="tx1"/>
                </a:solidFill>
                <a:latin typeface="+mn-lt"/>
                <a:ea typeface="+mn-ea"/>
                <a:cs typeface="+mn-cs"/>
              </a:rPr>
              <a:t>text</a:t>
            </a:r>
            <a:r>
              <a:rPr lang="en-US" sz="1200" b="0" i="0" u="none" strike="noStrike" kern="1200" baseline="0" dirty="0">
                <a:solidFill>
                  <a:schemeClr val="tx1"/>
                </a:solidFill>
                <a:latin typeface="+mn-lt"/>
                <a:ea typeface="+mn-ea"/>
                <a:cs typeface="+mn-cs"/>
              </a:rPr>
              <a:t> element. The text element also has many possible attributes. We’ll eventually cover the most common use cases for all attributes of all the common SVG elements.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In this case there are four attributes related to the display of the element.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a:t>
            </a:r>
            <a:r>
              <a:rPr lang="en-US" sz="1200" b="1" i="0" u="none" strike="noStrike" kern="1200" baseline="0" dirty="0">
                <a:solidFill>
                  <a:schemeClr val="tx1"/>
                </a:solidFill>
                <a:latin typeface="+mn-lt"/>
                <a:ea typeface="+mn-ea"/>
                <a:cs typeface="+mn-cs"/>
              </a:rPr>
              <a:t>x</a:t>
            </a:r>
            <a:r>
              <a:rPr lang="en-US" sz="1200" b="0" i="0" u="none" strike="noStrike" kern="1200" baseline="0" dirty="0">
                <a:solidFill>
                  <a:schemeClr val="tx1"/>
                </a:solidFill>
                <a:latin typeface="+mn-lt"/>
                <a:ea typeface="+mn-ea"/>
                <a:cs typeface="+mn-cs"/>
              </a:rPr>
              <a:t> and </a:t>
            </a:r>
            <a:r>
              <a:rPr lang="en-US" sz="1200" b="1" i="0" u="none" strike="noStrike" kern="1200" baseline="0" dirty="0">
                <a:solidFill>
                  <a:schemeClr val="tx1"/>
                </a:solidFill>
                <a:latin typeface="+mn-lt"/>
                <a:ea typeface="+mn-ea"/>
                <a:cs typeface="+mn-cs"/>
              </a:rPr>
              <a:t>y</a:t>
            </a:r>
            <a:r>
              <a:rPr lang="en-US" sz="1200" b="0" i="0" u="none" strike="noStrike" kern="1200" baseline="0" dirty="0">
                <a:solidFill>
                  <a:schemeClr val="tx1"/>
                </a:solidFill>
                <a:latin typeface="+mn-lt"/>
                <a:ea typeface="+mn-ea"/>
                <a:cs typeface="+mn-cs"/>
              </a:rPr>
              <a:t> attributes represent the position of the top left corner of the text element as points on</a:t>
            </a:r>
          </a:p>
          <a:p>
            <a:r>
              <a:rPr lang="en-US" sz="1200" b="0" i="0" u="none" strike="noStrike" kern="1200" baseline="0" dirty="0">
                <a:solidFill>
                  <a:schemeClr val="tx1"/>
                </a:solidFill>
                <a:latin typeface="+mn-lt"/>
                <a:ea typeface="+mn-ea"/>
                <a:cs typeface="+mn-cs"/>
              </a:rPr>
              <a:t>the coordinate plane. </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font-family</a:t>
            </a:r>
            <a:r>
              <a:rPr lang="en-US" sz="1200" b="0" i="0" u="none" strike="noStrike" kern="1200" baseline="0" dirty="0">
                <a:solidFill>
                  <a:schemeClr val="tx1"/>
                </a:solidFill>
                <a:latin typeface="+mn-lt"/>
                <a:ea typeface="+mn-ea"/>
                <a:cs typeface="+mn-cs"/>
              </a:rPr>
              <a:t> maps to the familiar CSS property of the same name- it defines the typeface that should be used for the text</a:t>
            </a:r>
          </a:p>
          <a:p>
            <a:endParaRPr lang="en-US" sz="1200" b="0" i="0" u="none" strike="noStrike" kern="1200" baseline="0" dirty="0">
              <a:solidFill>
                <a:schemeClr val="tx1"/>
              </a:solidFill>
              <a:latin typeface="+mn-lt"/>
              <a:ea typeface="+mn-ea"/>
              <a:cs typeface="+mn-cs"/>
            </a:endParaRPr>
          </a:p>
          <a:p>
            <a:r>
              <a:rPr lang="en-US" sz="1200" b="1" i="0" u="none" strike="noStrike" kern="1200" baseline="0" dirty="0">
                <a:solidFill>
                  <a:schemeClr val="tx1"/>
                </a:solidFill>
                <a:latin typeface="+mn-lt"/>
                <a:ea typeface="+mn-ea"/>
                <a:cs typeface="+mn-cs"/>
              </a:rPr>
              <a:t>font-size</a:t>
            </a:r>
            <a:r>
              <a:rPr lang="en-US" sz="1200" b="0" i="0" u="none" strike="noStrike" kern="1200" baseline="0" dirty="0">
                <a:solidFill>
                  <a:schemeClr val="tx1"/>
                </a:solidFill>
                <a:latin typeface="+mn-lt"/>
                <a:ea typeface="+mn-ea"/>
                <a:cs typeface="+mn-cs"/>
              </a:rPr>
              <a:t> also maps to the common CSS property and defines the size of the front</a:t>
            </a:r>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840986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1380818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EA9505-B681-9141-CABC-67F1E31A08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08CF99-70E8-891B-FC80-FA9A016A4F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9E955E-C3A2-91C5-40E4-931DBB8B81C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0484063-0E40-835A-874F-DDB050C410C9}"/>
              </a:ext>
            </a:extLst>
          </p:cNvPr>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13971525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hyperlink" Target="https://htmlcssjavascript.com/" TargetMode="External"/><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hyperlink" Target="https://github.com/roblarsen/introduction-to-svg" TargetMode="External"/><Relationship Id="rId5" Type="http://schemas.openxmlformats.org/officeDocument/2006/relationships/hyperlink" Target="https://www.linkedin.com/in/robreact/" TargetMode="External"/><Relationship Id="rId4" Type="http://schemas.openxmlformats.org/officeDocument/2006/relationships/hyperlink" Target="https://github.com/roblarse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41918" y="3329790"/>
            <a:ext cx="4941771" cy="3200400"/>
          </a:xfrm>
        </p:spPr>
        <p:txBody>
          <a:bodyPr anchor="ctr"/>
          <a:lstStyle/>
          <a:p>
            <a:r>
              <a:rPr lang="en-US" dirty="0"/>
              <a:t>Introduction </a:t>
            </a:r>
            <a:br>
              <a:rPr lang="en-US" dirty="0"/>
            </a:br>
            <a:r>
              <a:rPr lang="en-US" dirty="0"/>
              <a:t>to Scalable vector Graphics (SVG)</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E679A3-1117-050A-3A7E-BF248C50EEA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EDB31B0-DA5C-6132-4A73-F1162BCA9D58}"/>
              </a:ext>
            </a:extLst>
          </p:cNvPr>
          <p:cNvSpPr>
            <a:spLocks noGrp="1"/>
          </p:cNvSpPr>
          <p:nvPr>
            <p:ph type="title"/>
          </p:nvPr>
        </p:nvSpPr>
        <p:spPr>
          <a:xfrm>
            <a:off x="1322318" y="268360"/>
            <a:ext cx="7288282" cy="2121177"/>
          </a:xfrm>
        </p:spPr>
        <p:txBody>
          <a:bodyPr anchor="b">
            <a:normAutofit/>
          </a:bodyPr>
          <a:lstStyle/>
          <a:p>
            <a:r>
              <a:rPr lang="en-US" dirty="0"/>
              <a:t>example.html</a:t>
            </a:r>
          </a:p>
        </p:txBody>
      </p:sp>
      <p:pic>
        <p:nvPicPr>
          <p:cNvPr id="4" name="Picture 3">
            <a:extLst>
              <a:ext uri="{FF2B5EF4-FFF2-40B4-BE49-F238E27FC236}">
                <a16:creationId xmlns:a16="http://schemas.microsoft.com/office/drawing/2014/main" id="{97D0B3A0-A869-5DD7-2CB1-26C5E77B7095}"/>
              </a:ext>
            </a:extLst>
          </p:cNvPr>
          <p:cNvPicPr>
            <a:picLocks noChangeAspect="1"/>
          </p:cNvPicPr>
          <p:nvPr/>
        </p:nvPicPr>
        <p:blipFill>
          <a:blip r:embed="rId3"/>
          <a:stretch>
            <a:fillRect/>
          </a:stretch>
        </p:blipFill>
        <p:spPr>
          <a:xfrm>
            <a:off x="1964686" y="2763078"/>
            <a:ext cx="6003615" cy="3407051"/>
          </a:xfrm>
          <a:prstGeom prst="rect">
            <a:avLst/>
          </a:prstGeom>
          <a:noFill/>
        </p:spPr>
      </p:pic>
      <p:sp>
        <p:nvSpPr>
          <p:cNvPr id="5" name="Slide Number Placeholder 4">
            <a:extLst>
              <a:ext uri="{FF2B5EF4-FFF2-40B4-BE49-F238E27FC236}">
                <a16:creationId xmlns:a16="http://schemas.microsoft.com/office/drawing/2014/main" id="{A898534C-545E-51F7-E898-59DAA354B4FA}"/>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10</a:t>
            </a:fld>
            <a:endParaRPr lang="en-US"/>
          </a:p>
        </p:txBody>
      </p:sp>
      <p:sp>
        <p:nvSpPr>
          <p:cNvPr id="7" name="TextBox 6">
            <a:extLst>
              <a:ext uri="{FF2B5EF4-FFF2-40B4-BE49-F238E27FC236}">
                <a16:creationId xmlns:a16="http://schemas.microsoft.com/office/drawing/2014/main" id="{4AF52E71-A868-72E9-2471-7D15F8A55B9A}"/>
              </a:ext>
            </a:extLst>
          </p:cNvPr>
          <p:cNvSpPr txBox="1"/>
          <p:nvPr/>
        </p:nvSpPr>
        <p:spPr>
          <a:xfrm>
            <a:off x="1322388" y="2763078"/>
            <a:ext cx="7256347" cy="3407051"/>
          </a:xfrm>
          <a:prstGeom prst="rect">
            <a:avLst/>
          </a:prstGeom>
        </p:spPr>
        <p:txBody>
          <a:bodyPr vert="horz" lIns="91440" tIns="45720" rIns="91440" bIns="45720" rtlCol="0">
            <a:normAutofit/>
          </a:bodyPr>
          <a:lstStyle/>
          <a:p>
            <a:pPr>
              <a:spcBef>
                <a:spcPts val="1000"/>
              </a:spcBef>
            </a:pPr>
            <a:endParaRPr lang="en-US" b="1" kern="1200" spc="50" baseline="0" dirty="0"/>
          </a:p>
        </p:txBody>
      </p:sp>
    </p:spTree>
    <p:extLst>
      <p:ext uri="{BB962C8B-B14F-4D97-AF65-F5344CB8AC3E}">
        <p14:creationId xmlns:p14="http://schemas.microsoft.com/office/powerpoint/2010/main" val="1718657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AA084-4D38-D0D9-E463-6B12D7951E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FEF67E-9FC0-DC6F-00F9-E990F265CCA9}"/>
              </a:ext>
            </a:extLst>
          </p:cNvPr>
          <p:cNvSpPr>
            <a:spLocks noGrp="1"/>
          </p:cNvSpPr>
          <p:nvPr>
            <p:ph type="ctrTitle"/>
          </p:nvPr>
        </p:nvSpPr>
        <p:spPr>
          <a:xfrm>
            <a:off x="6991350" y="487018"/>
            <a:ext cx="4179570" cy="3377354"/>
          </a:xfrm>
        </p:spPr>
        <p:txBody>
          <a:bodyPr/>
          <a:lstStyle/>
          <a:p>
            <a:r>
              <a:rPr lang="en-US" dirty="0"/>
              <a:t>Drawing</a:t>
            </a:r>
            <a:br>
              <a:rPr lang="en-US" dirty="0"/>
            </a:br>
            <a:r>
              <a:rPr lang="en-US" dirty="0"/>
              <a:t>with code</a:t>
            </a:r>
          </a:p>
        </p:txBody>
      </p:sp>
    </p:spTree>
    <p:extLst>
      <p:ext uri="{BB962C8B-B14F-4D97-AF65-F5344CB8AC3E}">
        <p14:creationId xmlns:p14="http://schemas.microsoft.com/office/powerpoint/2010/main" val="801370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611EC5-C9B6-5908-1054-D6D4DE05999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A43F4BF-27BD-D3AC-DBEF-E5102D1C5418}"/>
              </a:ext>
            </a:extLst>
          </p:cNvPr>
          <p:cNvSpPr>
            <a:spLocks noGrp="1"/>
          </p:cNvSpPr>
          <p:nvPr>
            <p:ph type="title"/>
          </p:nvPr>
        </p:nvSpPr>
        <p:spPr>
          <a:xfrm>
            <a:off x="1322318" y="268360"/>
            <a:ext cx="7288282" cy="2121177"/>
          </a:xfrm>
        </p:spPr>
        <p:txBody>
          <a:bodyPr anchor="b">
            <a:normAutofit/>
          </a:bodyPr>
          <a:lstStyle/>
          <a:p>
            <a:r>
              <a:rPr lang="en-US" dirty="0" err="1"/>
              <a:t>Circles.svg</a:t>
            </a:r>
            <a:endParaRPr lang="en-US" dirty="0"/>
          </a:p>
        </p:txBody>
      </p:sp>
      <p:sp>
        <p:nvSpPr>
          <p:cNvPr id="5" name="Slide Number Placeholder 4">
            <a:extLst>
              <a:ext uri="{FF2B5EF4-FFF2-40B4-BE49-F238E27FC236}">
                <a16:creationId xmlns:a16="http://schemas.microsoft.com/office/drawing/2014/main" id="{5B6D6CFC-B8E4-566A-32B4-ACC29C5DEC3A}"/>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12</a:t>
            </a:fld>
            <a:endParaRPr lang="en-US"/>
          </a:p>
        </p:txBody>
      </p:sp>
      <p:sp>
        <p:nvSpPr>
          <p:cNvPr id="7" name="TextBox 6">
            <a:extLst>
              <a:ext uri="{FF2B5EF4-FFF2-40B4-BE49-F238E27FC236}">
                <a16:creationId xmlns:a16="http://schemas.microsoft.com/office/drawing/2014/main" id="{A9CD5A00-6830-AC44-6F7D-C03752B63702}"/>
              </a:ext>
            </a:extLst>
          </p:cNvPr>
          <p:cNvSpPr txBox="1"/>
          <p:nvPr/>
        </p:nvSpPr>
        <p:spPr>
          <a:xfrm>
            <a:off x="1322388" y="2763078"/>
            <a:ext cx="7256347" cy="3407051"/>
          </a:xfrm>
          <a:prstGeom prst="rect">
            <a:avLst/>
          </a:prstGeom>
        </p:spPr>
        <p:txBody>
          <a:bodyPr vert="horz" lIns="91440" tIns="45720" rIns="91440" bIns="45720" rtlCol="0">
            <a:normAutofit/>
          </a:bodyPr>
          <a:lstStyle/>
          <a:p>
            <a:pPr>
              <a:spcBef>
                <a:spcPts val="1000"/>
              </a:spcBef>
            </a:pPr>
            <a:endParaRPr lang="en-US" b="1" kern="1200" spc="50" baseline="0" dirty="0"/>
          </a:p>
        </p:txBody>
      </p:sp>
      <p:pic>
        <p:nvPicPr>
          <p:cNvPr id="9" name="Picture 8">
            <a:extLst>
              <a:ext uri="{FF2B5EF4-FFF2-40B4-BE49-F238E27FC236}">
                <a16:creationId xmlns:a16="http://schemas.microsoft.com/office/drawing/2014/main" id="{03669A01-FF53-66C4-AA13-1056A24ECF86}"/>
              </a:ext>
            </a:extLst>
          </p:cNvPr>
          <p:cNvPicPr>
            <a:picLocks noChangeAspect="1"/>
          </p:cNvPicPr>
          <p:nvPr/>
        </p:nvPicPr>
        <p:blipFill>
          <a:blip r:embed="rId3"/>
          <a:stretch>
            <a:fillRect/>
          </a:stretch>
        </p:blipFill>
        <p:spPr>
          <a:xfrm>
            <a:off x="1322318" y="3467445"/>
            <a:ext cx="7029811" cy="2673487"/>
          </a:xfrm>
          <a:prstGeom prst="rect">
            <a:avLst/>
          </a:prstGeom>
        </p:spPr>
      </p:pic>
    </p:spTree>
    <p:extLst>
      <p:ext uri="{BB962C8B-B14F-4D97-AF65-F5344CB8AC3E}">
        <p14:creationId xmlns:p14="http://schemas.microsoft.com/office/powerpoint/2010/main" val="2430462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501BD6-8BBC-3FDA-EBD0-EBFFBA9668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F1203E-60A3-0964-918B-8838734C90E7}"/>
              </a:ext>
            </a:extLst>
          </p:cNvPr>
          <p:cNvSpPr>
            <a:spLocks noGrp="1"/>
          </p:cNvSpPr>
          <p:nvPr>
            <p:ph type="ctrTitle"/>
          </p:nvPr>
        </p:nvSpPr>
        <p:spPr>
          <a:xfrm>
            <a:off x="838200" y="365125"/>
            <a:ext cx="10515600" cy="1325563"/>
          </a:xfrm>
        </p:spPr>
        <p:txBody>
          <a:bodyPr anchor="ctr">
            <a:normAutofit/>
          </a:bodyPr>
          <a:lstStyle/>
          <a:p>
            <a:r>
              <a:rPr lang="en-US" dirty="0" err="1"/>
              <a:t>circles.svg</a:t>
            </a:r>
            <a:endParaRPr lang="en-US" dirty="0"/>
          </a:p>
        </p:txBody>
      </p:sp>
      <p:sp>
        <p:nvSpPr>
          <p:cNvPr id="4" name="Content Placeholder 3">
            <a:extLst>
              <a:ext uri="{FF2B5EF4-FFF2-40B4-BE49-F238E27FC236}">
                <a16:creationId xmlns:a16="http://schemas.microsoft.com/office/drawing/2014/main" id="{CFD8749B-1D81-76A9-34EB-223AA62B3C81}"/>
              </a:ext>
            </a:extLst>
          </p:cNvPr>
          <p:cNvSpPr>
            <a:spLocks noGrp="1"/>
          </p:cNvSpPr>
          <p:nvPr>
            <p:ph sz="half" idx="4294967295"/>
          </p:nvPr>
        </p:nvSpPr>
        <p:spPr>
          <a:xfrm>
            <a:off x="6286500" y="1881188"/>
            <a:ext cx="5067300" cy="4352544"/>
          </a:xfrm>
        </p:spPr>
        <p:txBody>
          <a:bodyPr anchor="t">
            <a:normAutofit/>
          </a:bodyPr>
          <a:lstStyle/>
          <a:p>
            <a:pPr marL="0" indent="0">
              <a:buNone/>
            </a:pPr>
            <a:r>
              <a:rPr lang="en-US" kern="1200" dirty="0"/>
              <a:t>This is the </a:t>
            </a:r>
            <a:r>
              <a:rPr lang="en-US" kern="1200" dirty="0" err="1"/>
              <a:t>circles.svg</a:t>
            </a:r>
            <a:r>
              <a:rPr lang="en-US" kern="1200" dirty="0"/>
              <a:t> rendered in a web browser.  </a:t>
            </a:r>
          </a:p>
        </p:txBody>
      </p:sp>
      <p:sp>
        <p:nvSpPr>
          <p:cNvPr id="7" name="Slide Number Placeholder 6" hidden="1">
            <a:extLst>
              <a:ext uri="{FF2B5EF4-FFF2-40B4-BE49-F238E27FC236}">
                <a16:creationId xmlns:a16="http://schemas.microsoft.com/office/drawing/2014/main" id="{F759437F-DD64-46B2-ACE9-34703E8CBFF0}"/>
              </a:ext>
            </a:extLst>
          </p:cNvPr>
          <p:cNvSpPr>
            <a:spLocks noGrp="1"/>
          </p:cNvSpPr>
          <p:nvPr>
            <p:ph type="sldNum" sz="quarter" idx="4294967295"/>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13</a:t>
            </a:fld>
            <a:endParaRPr lang="en-US"/>
          </a:p>
        </p:txBody>
      </p:sp>
      <p:pic>
        <p:nvPicPr>
          <p:cNvPr id="8" name="Picture 7">
            <a:extLst>
              <a:ext uri="{FF2B5EF4-FFF2-40B4-BE49-F238E27FC236}">
                <a16:creationId xmlns:a16="http://schemas.microsoft.com/office/drawing/2014/main" id="{77DED0C3-BEB0-52D0-97E9-C5CC0153E812}"/>
              </a:ext>
            </a:extLst>
          </p:cNvPr>
          <p:cNvPicPr>
            <a:picLocks noChangeAspect="1"/>
          </p:cNvPicPr>
          <p:nvPr/>
        </p:nvPicPr>
        <p:blipFill>
          <a:blip r:embed="rId3"/>
          <a:stretch>
            <a:fillRect/>
          </a:stretch>
        </p:blipFill>
        <p:spPr>
          <a:xfrm>
            <a:off x="838200" y="1881187"/>
            <a:ext cx="4158343" cy="4269331"/>
          </a:xfrm>
          <a:prstGeom prst="rect">
            <a:avLst/>
          </a:prstGeom>
        </p:spPr>
      </p:pic>
    </p:spTree>
    <p:extLst>
      <p:ext uri="{BB962C8B-B14F-4D97-AF65-F5344CB8AC3E}">
        <p14:creationId xmlns:p14="http://schemas.microsoft.com/office/powerpoint/2010/main" val="1927333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EB333B-519F-5D21-D609-65D7B6468D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C59BE0-2AF9-ED18-4829-CABC28430DB9}"/>
              </a:ext>
            </a:extLst>
          </p:cNvPr>
          <p:cNvSpPr>
            <a:spLocks noGrp="1"/>
          </p:cNvSpPr>
          <p:nvPr>
            <p:ph type="ctrTitle"/>
          </p:nvPr>
        </p:nvSpPr>
        <p:spPr>
          <a:xfrm>
            <a:off x="6991350" y="406400"/>
            <a:ext cx="4179570" cy="3457971"/>
          </a:xfrm>
        </p:spPr>
        <p:txBody>
          <a:bodyPr/>
          <a:lstStyle/>
          <a:p>
            <a:r>
              <a:rPr lang="en-US" dirty="0"/>
              <a:t>Adding an </a:t>
            </a:r>
            <a:br>
              <a:rPr lang="en-US" dirty="0"/>
            </a:br>
            <a:r>
              <a:rPr lang="en-US" dirty="0"/>
              <a:t>SVG element directly </a:t>
            </a:r>
            <a:br>
              <a:rPr lang="en-US" dirty="0"/>
            </a:br>
            <a:r>
              <a:rPr lang="en-US" dirty="0"/>
              <a:t>into an HTML Document</a:t>
            </a:r>
          </a:p>
        </p:txBody>
      </p:sp>
    </p:spTree>
    <p:extLst>
      <p:ext uri="{BB962C8B-B14F-4D97-AF65-F5344CB8AC3E}">
        <p14:creationId xmlns:p14="http://schemas.microsoft.com/office/powerpoint/2010/main" val="2844437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FABDD4-5A60-C45A-58CA-49C7FC61CFF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CD76F25-E1DB-2334-D6FA-51F51FB85F94}"/>
              </a:ext>
            </a:extLst>
          </p:cNvPr>
          <p:cNvSpPr>
            <a:spLocks noGrp="1"/>
          </p:cNvSpPr>
          <p:nvPr>
            <p:ph type="title"/>
          </p:nvPr>
        </p:nvSpPr>
        <p:spPr>
          <a:xfrm>
            <a:off x="1322318" y="268361"/>
            <a:ext cx="7288282" cy="1168554"/>
          </a:xfrm>
        </p:spPr>
        <p:txBody>
          <a:bodyPr anchor="b">
            <a:normAutofit/>
          </a:bodyPr>
          <a:lstStyle/>
          <a:p>
            <a:r>
              <a:rPr lang="en-US" dirty="0"/>
              <a:t>circles.html</a:t>
            </a:r>
          </a:p>
        </p:txBody>
      </p:sp>
      <p:sp>
        <p:nvSpPr>
          <p:cNvPr id="5" name="Slide Number Placeholder 4">
            <a:extLst>
              <a:ext uri="{FF2B5EF4-FFF2-40B4-BE49-F238E27FC236}">
                <a16:creationId xmlns:a16="http://schemas.microsoft.com/office/drawing/2014/main" id="{92F1E02F-1827-7F79-5F71-BBB3268FAB4E}"/>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15</a:t>
            </a:fld>
            <a:endParaRPr lang="en-US"/>
          </a:p>
        </p:txBody>
      </p:sp>
      <p:sp>
        <p:nvSpPr>
          <p:cNvPr id="7" name="TextBox 6">
            <a:extLst>
              <a:ext uri="{FF2B5EF4-FFF2-40B4-BE49-F238E27FC236}">
                <a16:creationId xmlns:a16="http://schemas.microsoft.com/office/drawing/2014/main" id="{2777AE1F-E399-3D38-6D33-FB4AEB5FD64C}"/>
              </a:ext>
            </a:extLst>
          </p:cNvPr>
          <p:cNvSpPr txBox="1"/>
          <p:nvPr/>
        </p:nvSpPr>
        <p:spPr>
          <a:xfrm>
            <a:off x="1322388" y="2763078"/>
            <a:ext cx="7256347" cy="3407051"/>
          </a:xfrm>
          <a:prstGeom prst="rect">
            <a:avLst/>
          </a:prstGeom>
        </p:spPr>
        <p:txBody>
          <a:bodyPr vert="horz" lIns="91440" tIns="45720" rIns="91440" bIns="45720" rtlCol="0">
            <a:normAutofit/>
          </a:bodyPr>
          <a:lstStyle/>
          <a:p>
            <a:pPr>
              <a:spcBef>
                <a:spcPts val="1000"/>
              </a:spcBef>
            </a:pPr>
            <a:endParaRPr lang="en-US" b="1" kern="1200" spc="50" baseline="0" dirty="0"/>
          </a:p>
        </p:txBody>
      </p:sp>
      <p:pic>
        <p:nvPicPr>
          <p:cNvPr id="11" name="Picture 10">
            <a:extLst>
              <a:ext uri="{FF2B5EF4-FFF2-40B4-BE49-F238E27FC236}">
                <a16:creationId xmlns:a16="http://schemas.microsoft.com/office/drawing/2014/main" id="{C6342003-D9F2-539C-D124-C69B95BE78D1}"/>
              </a:ext>
            </a:extLst>
          </p:cNvPr>
          <p:cNvPicPr>
            <a:picLocks noChangeAspect="1"/>
          </p:cNvPicPr>
          <p:nvPr/>
        </p:nvPicPr>
        <p:blipFill>
          <a:blip r:embed="rId3"/>
          <a:stretch>
            <a:fillRect/>
          </a:stretch>
        </p:blipFill>
        <p:spPr>
          <a:xfrm>
            <a:off x="1322318" y="1751137"/>
            <a:ext cx="6648792" cy="3943553"/>
          </a:xfrm>
          <a:prstGeom prst="rect">
            <a:avLst/>
          </a:prstGeom>
        </p:spPr>
      </p:pic>
    </p:spTree>
    <p:extLst>
      <p:ext uri="{BB962C8B-B14F-4D97-AF65-F5344CB8AC3E}">
        <p14:creationId xmlns:p14="http://schemas.microsoft.com/office/powerpoint/2010/main" val="3344516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5635E0-5A5F-3BD6-8102-079A6B6247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3DCE07-8C20-6A78-8FDB-E78C137DF420}"/>
              </a:ext>
            </a:extLst>
          </p:cNvPr>
          <p:cNvSpPr>
            <a:spLocks noGrp="1"/>
          </p:cNvSpPr>
          <p:nvPr>
            <p:ph type="title"/>
          </p:nvPr>
        </p:nvSpPr>
        <p:spPr>
          <a:xfrm>
            <a:off x="838200" y="337192"/>
            <a:ext cx="5655197" cy="1997867"/>
          </a:xfrm>
        </p:spPr>
        <p:txBody>
          <a:bodyPr anchor="b">
            <a:normAutofit/>
          </a:bodyPr>
          <a:lstStyle/>
          <a:p>
            <a:r>
              <a:rPr lang="en-US" dirty="0"/>
              <a:t>circles.html</a:t>
            </a:r>
          </a:p>
        </p:txBody>
      </p:sp>
      <p:sp>
        <p:nvSpPr>
          <p:cNvPr id="12" name="Text Placeholder 2">
            <a:extLst>
              <a:ext uri="{FF2B5EF4-FFF2-40B4-BE49-F238E27FC236}">
                <a16:creationId xmlns:a16="http://schemas.microsoft.com/office/drawing/2014/main" id="{4459140E-208F-39F1-B81B-193877F255AB}"/>
              </a:ext>
            </a:extLst>
          </p:cNvPr>
          <p:cNvSpPr>
            <a:spLocks noGrp="1"/>
          </p:cNvSpPr>
          <p:nvPr>
            <p:ph type="body" idx="1"/>
          </p:nvPr>
        </p:nvSpPr>
        <p:spPr>
          <a:xfrm>
            <a:off x="838200" y="2705177"/>
            <a:ext cx="5733772" cy="448990"/>
          </a:xfrm>
        </p:spPr>
        <p:txBody>
          <a:bodyPr/>
          <a:lstStyle/>
          <a:p>
            <a:endParaRPr lang="en-US"/>
          </a:p>
        </p:txBody>
      </p:sp>
      <p:sp>
        <p:nvSpPr>
          <p:cNvPr id="14" name="Text Placeholder 4">
            <a:extLst>
              <a:ext uri="{FF2B5EF4-FFF2-40B4-BE49-F238E27FC236}">
                <a16:creationId xmlns:a16="http://schemas.microsoft.com/office/drawing/2014/main" id="{297CB9D2-93BB-2E13-E624-4CC5831C096B}"/>
              </a:ext>
            </a:extLst>
          </p:cNvPr>
          <p:cNvSpPr>
            <a:spLocks noGrp="1"/>
          </p:cNvSpPr>
          <p:nvPr>
            <p:ph type="body" sz="quarter" idx="3"/>
          </p:nvPr>
        </p:nvSpPr>
        <p:spPr>
          <a:xfrm>
            <a:off x="7887108" y="2705177"/>
            <a:ext cx="3943627" cy="448989"/>
          </a:xfrm>
        </p:spPr>
        <p:txBody>
          <a:bodyPr/>
          <a:lstStyle/>
          <a:p>
            <a:endParaRPr lang="en-US"/>
          </a:p>
        </p:txBody>
      </p:sp>
      <p:sp>
        <p:nvSpPr>
          <p:cNvPr id="4" name="Content Placeholder 3">
            <a:extLst>
              <a:ext uri="{FF2B5EF4-FFF2-40B4-BE49-F238E27FC236}">
                <a16:creationId xmlns:a16="http://schemas.microsoft.com/office/drawing/2014/main" id="{C83581B3-1BD8-3A01-8C1E-8B5BBD08B5A6}"/>
              </a:ext>
            </a:extLst>
          </p:cNvPr>
          <p:cNvSpPr>
            <a:spLocks noGrp="1"/>
          </p:cNvSpPr>
          <p:nvPr>
            <p:ph sz="half" idx="14"/>
          </p:nvPr>
        </p:nvSpPr>
        <p:spPr>
          <a:xfrm>
            <a:off x="7887107" y="3164867"/>
            <a:ext cx="3943627" cy="3032733"/>
          </a:xfrm>
        </p:spPr>
        <p:txBody>
          <a:bodyPr>
            <a:normAutofit/>
          </a:bodyPr>
          <a:lstStyle/>
          <a:p>
            <a:pPr marL="0" indent="0">
              <a:buNone/>
            </a:pPr>
            <a:r>
              <a:rPr lang="en-US" kern="1200" dirty="0"/>
              <a:t>This is the circles.</a:t>
            </a:r>
            <a:r>
              <a:rPr lang="en-US" dirty="0"/>
              <a:t>html</a:t>
            </a:r>
            <a:r>
              <a:rPr lang="en-US" kern="1200" dirty="0"/>
              <a:t> rendered in a web browser.  </a:t>
            </a:r>
          </a:p>
        </p:txBody>
      </p:sp>
      <p:sp>
        <p:nvSpPr>
          <p:cNvPr id="16" name="Slide Number Placeholder 6">
            <a:extLst>
              <a:ext uri="{FF2B5EF4-FFF2-40B4-BE49-F238E27FC236}">
                <a16:creationId xmlns:a16="http://schemas.microsoft.com/office/drawing/2014/main" id="{40788AD0-29A2-58D9-9ADF-313F90F36F8A}"/>
              </a:ext>
            </a:extLst>
          </p:cNvPr>
          <p:cNvSpPr>
            <a:spLocks noGrp="1"/>
          </p:cNvSpPr>
          <p:nvPr>
            <p:ph type="sldNum" sz="quarter" idx="12"/>
          </p:nvPr>
        </p:nvSpPr>
        <p:spPr>
          <a:xfrm>
            <a:off x="8610600" y="6356350"/>
            <a:ext cx="2743200" cy="365125"/>
          </a:xfrm>
        </p:spPr>
        <p:txBody>
          <a:bodyPr/>
          <a:lstStyle/>
          <a:p>
            <a:pPr>
              <a:spcAft>
                <a:spcPts val="600"/>
              </a:spcAft>
            </a:pPr>
            <a:fld id="{A49DFD55-3C28-40EF-9E31-A92D2E4017FF}" type="slidenum">
              <a:rPr lang="en-US" smtClean="0"/>
              <a:pPr>
                <a:spcAft>
                  <a:spcPts val="600"/>
                </a:spcAft>
              </a:pPr>
              <a:t>16</a:t>
            </a:fld>
            <a:endParaRPr lang="en-US"/>
          </a:p>
        </p:txBody>
      </p:sp>
      <p:sp>
        <p:nvSpPr>
          <p:cNvPr id="7" name="Slide Number Placeholder 6" hidden="1">
            <a:extLst>
              <a:ext uri="{FF2B5EF4-FFF2-40B4-BE49-F238E27FC236}">
                <a16:creationId xmlns:a16="http://schemas.microsoft.com/office/drawing/2014/main" id="{34BF2499-642F-FABB-C893-CA6B7127C167}"/>
              </a:ext>
            </a:extLst>
          </p:cNvPr>
          <p:cNvSpPr>
            <a:spLocks noGrp="1"/>
          </p:cNvSpPr>
          <p:nvPr>
            <p:ph type="sldNum" sz="quarter" idx="4294967295"/>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16</a:t>
            </a:fld>
            <a:endParaRPr lang="en-US"/>
          </a:p>
        </p:txBody>
      </p:sp>
      <p:pic>
        <p:nvPicPr>
          <p:cNvPr id="9" name="Picture 8">
            <a:extLst>
              <a:ext uri="{FF2B5EF4-FFF2-40B4-BE49-F238E27FC236}">
                <a16:creationId xmlns:a16="http://schemas.microsoft.com/office/drawing/2014/main" id="{A4881ECE-CEA9-80FA-B3C8-028C201C0C1E}"/>
              </a:ext>
            </a:extLst>
          </p:cNvPr>
          <p:cNvPicPr>
            <a:picLocks noChangeAspect="1"/>
          </p:cNvPicPr>
          <p:nvPr/>
        </p:nvPicPr>
        <p:blipFill>
          <a:blip r:embed="rId3"/>
          <a:srcRect r="28723" b="40642"/>
          <a:stretch>
            <a:fillRect/>
          </a:stretch>
        </p:blipFill>
        <p:spPr>
          <a:xfrm>
            <a:off x="838200" y="2705177"/>
            <a:ext cx="3209134" cy="3245445"/>
          </a:xfrm>
          <a:prstGeom prst="rect">
            <a:avLst/>
          </a:prstGeom>
        </p:spPr>
      </p:pic>
    </p:spTree>
    <p:extLst>
      <p:ext uri="{BB962C8B-B14F-4D97-AF65-F5344CB8AC3E}">
        <p14:creationId xmlns:p14="http://schemas.microsoft.com/office/powerpoint/2010/main" val="614329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838200" y="337192"/>
            <a:ext cx="5655197" cy="1997867"/>
          </a:xfrm>
        </p:spPr>
        <p:txBody>
          <a:bodyPr anchor="b"/>
          <a:lstStyle/>
          <a:p>
            <a:r>
              <a:rPr lang="en-US" dirty="0"/>
              <a:t>What we’ve learned</a:t>
            </a:r>
          </a:p>
        </p:txBody>
      </p:sp>
      <p:sp>
        <p:nvSpPr>
          <p:cNvPr id="6" name="Text Placeholder 5">
            <a:extLst>
              <a:ext uri="{FF2B5EF4-FFF2-40B4-BE49-F238E27FC236}">
                <a16:creationId xmlns:a16="http://schemas.microsoft.com/office/drawing/2014/main" id="{D2E1CF79-4FDC-8CAF-CC16-E309A2C49758}"/>
              </a:ext>
            </a:extLst>
          </p:cNvPr>
          <p:cNvSpPr>
            <a:spLocks noGrp="1"/>
          </p:cNvSpPr>
          <p:nvPr>
            <p:ph type="body" idx="1"/>
          </p:nvPr>
        </p:nvSpPr>
        <p:spPr>
          <a:xfrm>
            <a:off x="838200" y="2705177"/>
            <a:ext cx="5733772" cy="448990"/>
          </a:xfrm>
        </p:spPr>
        <p:txBody>
          <a:bodyPr/>
          <a:lstStyle/>
          <a:p>
            <a:r>
              <a:rPr lang="en-US" dirty="0"/>
              <a:t>Key takeaways</a:t>
            </a:r>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838199" y="3154166"/>
            <a:ext cx="5733773" cy="3032733"/>
          </a:xfrm>
        </p:spPr>
        <p:txBody>
          <a:bodyPr>
            <a:noAutofit/>
          </a:bodyPr>
          <a:lstStyle/>
          <a:p>
            <a:r>
              <a:rPr lang="en-US" dirty="0"/>
              <a:t>SVG is an XML-based markup language defined to create images</a:t>
            </a:r>
          </a:p>
          <a:p>
            <a:r>
              <a:rPr lang="en-US" dirty="0"/>
              <a:t>SVG is defined using the familiar pattern of attributes and elements</a:t>
            </a:r>
          </a:p>
          <a:p>
            <a:r>
              <a:rPr lang="en-US" dirty="0"/>
              <a:t>Embedding SVG in a page an be done one of two ways</a:t>
            </a:r>
          </a:p>
          <a:p>
            <a:pPr lvl="1"/>
            <a:r>
              <a:rPr lang="en-US" dirty="0"/>
              <a:t>As the </a:t>
            </a:r>
            <a:r>
              <a:rPr lang="en-US" b="1" dirty="0" err="1"/>
              <a:t>src</a:t>
            </a:r>
            <a:r>
              <a:rPr lang="en-US" dirty="0"/>
              <a:t> of an </a:t>
            </a:r>
            <a:r>
              <a:rPr lang="en-US" b="1" dirty="0" err="1"/>
              <a:t>img</a:t>
            </a:r>
            <a:r>
              <a:rPr lang="en-US" dirty="0"/>
              <a:t> element</a:t>
            </a:r>
          </a:p>
          <a:p>
            <a:pPr lvl="1"/>
            <a:r>
              <a:rPr lang="en-US" dirty="0"/>
              <a:t>Directly in the HTML code</a:t>
            </a:r>
          </a:p>
        </p:txBody>
      </p:sp>
      <p:sp>
        <p:nvSpPr>
          <p:cNvPr id="34" name="Text Placeholder 33">
            <a:extLst>
              <a:ext uri="{FF2B5EF4-FFF2-40B4-BE49-F238E27FC236}">
                <a16:creationId xmlns:a16="http://schemas.microsoft.com/office/drawing/2014/main" id="{AE07A905-8B37-D13F-25D3-1D3BCDB86B0B}"/>
              </a:ext>
            </a:extLst>
          </p:cNvPr>
          <p:cNvSpPr>
            <a:spLocks noGrp="1"/>
          </p:cNvSpPr>
          <p:nvPr>
            <p:ph type="body" sz="quarter" idx="3"/>
          </p:nvPr>
        </p:nvSpPr>
        <p:spPr>
          <a:xfrm>
            <a:off x="7887108" y="2705177"/>
            <a:ext cx="3943627" cy="448989"/>
          </a:xfrm>
        </p:spPr>
        <p:txBody>
          <a:bodyPr/>
          <a:lstStyle/>
          <a:p>
            <a:endParaRPr lang="en-US" dirty="0"/>
          </a:p>
        </p:txBody>
      </p:sp>
      <p:sp>
        <p:nvSpPr>
          <p:cNvPr id="35" name="Content Placeholder 34">
            <a:extLst>
              <a:ext uri="{FF2B5EF4-FFF2-40B4-BE49-F238E27FC236}">
                <a16:creationId xmlns:a16="http://schemas.microsoft.com/office/drawing/2014/main" id="{4E9A764F-6B65-050E-E561-82F77339D164}"/>
              </a:ext>
            </a:extLst>
          </p:cNvPr>
          <p:cNvSpPr>
            <a:spLocks noGrp="1"/>
          </p:cNvSpPr>
          <p:nvPr>
            <p:ph sz="half" idx="14"/>
          </p:nvPr>
        </p:nvSpPr>
        <p:spPr>
          <a:xfrm>
            <a:off x="7887107" y="3164867"/>
            <a:ext cx="3943627" cy="3032733"/>
          </a:xfrm>
        </p:spPr>
        <p:txBody>
          <a:bodyPr>
            <a:normAutofit/>
          </a:bodyPr>
          <a:lstStyle/>
          <a:p>
            <a:endParaRPr lang="en-US" dirty="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17</a:t>
            </a:fld>
            <a:endParaRPr lang="en-US" dirty="0"/>
          </a:p>
        </p:txBody>
      </p:sp>
    </p:spTree>
    <p:extLst>
      <p:ext uri="{BB962C8B-B14F-4D97-AF65-F5344CB8AC3E}">
        <p14:creationId xmlns:p14="http://schemas.microsoft.com/office/powerpoint/2010/main" val="2403577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7"/>
            <a:ext cx="4179570" cy="898864"/>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2514601"/>
            <a:ext cx="5312228" cy="2850181"/>
          </a:xfrm>
        </p:spPr>
        <p:txBody>
          <a:bodyPr>
            <a:noAutofit/>
          </a:bodyPr>
          <a:lstStyle/>
          <a:p>
            <a:r>
              <a:rPr lang="en-US" dirty="0"/>
              <a:t>Rob Larsen</a:t>
            </a:r>
          </a:p>
          <a:p>
            <a:r>
              <a:rPr lang="en-US" sz="1600" dirty="0">
                <a:solidFill>
                  <a:srgbClr val="00B0F0"/>
                </a:solidFill>
                <a:hlinkClick r:id="rId3">
                  <a:extLst>
                    <a:ext uri="{A12FA001-AC4F-418D-AE19-62706E023703}">
                      <ahyp:hlinkClr xmlns:ahyp="http://schemas.microsoft.com/office/drawing/2018/hyperlinkcolor" val="tx"/>
                    </a:ext>
                  </a:extLst>
                </a:hlinkClick>
              </a:rPr>
              <a:t>https://htmlcssjavascript.com</a:t>
            </a:r>
            <a:endParaRPr lang="en-US" sz="1600" dirty="0">
              <a:solidFill>
                <a:srgbClr val="00B0F0"/>
              </a:solidFill>
            </a:endParaRPr>
          </a:p>
          <a:p>
            <a:r>
              <a:rPr lang="en-US" sz="1600" dirty="0">
                <a:solidFill>
                  <a:srgbClr val="00B0F0"/>
                </a:solidFill>
                <a:hlinkClick r:id="rId4">
                  <a:extLst>
                    <a:ext uri="{A12FA001-AC4F-418D-AE19-62706E023703}">
                      <ahyp:hlinkClr xmlns:ahyp="http://schemas.microsoft.com/office/drawing/2018/hyperlinkcolor" val="tx"/>
                    </a:ext>
                  </a:extLst>
                </a:hlinkClick>
              </a:rPr>
              <a:t>https://github.com/roblarsen</a:t>
            </a:r>
            <a:endParaRPr lang="en-US" sz="1600" dirty="0">
              <a:solidFill>
                <a:srgbClr val="00B0F0"/>
              </a:solidFill>
            </a:endParaRPr>
          </a:p>
          <a:p>
            <a:r>
              <a:rPr lang="en-US" sz="1600" dirty="0">
                <a:solidFill>
                  <a:srgbClr val="00B0F0"/>
                </a:solidFill>
                <a:hlinkClick r:id="rId5">
                  <a:extLst>
                    <a:ext uri="{A12FA001-AC4F-418D-AE19-62706E023703}">
                      <ahyp:hlinkClr xmlns:ahyp="http://schemas.microsoft.com/office/drawing/2018/hyperlinkcolor" val="tx"/>
                    </a:ext>
                  </a:extLst>
                </a:hlinkClick>
              </a:rPr>
              <a:t>https://www.linkedin.com/in/robreact/</a:t>
            </a:r>
            <a:endParaRPr lang="en-US" sz="1600" dirty="0">
              <a:solidFill>
                <a:srgbClr val="00B0F0"/>
              </a:solidFill>
            </a:endParaRPr>
          </a:p>
          <a:p>
            <a:r>
              <a:rPr lang="en-US" sz="1600" b="1" dirty="0"/>
              <a:t>Code and slides:</a:t>
            </a:r>
          </a:p>
          <a:p>
            <a:r>
              <a:rPr lang="en-US" sz="1600" b="1" dirty="0">
                <a:solidFill>
                  <a:srgbClr val="00B0F0"/>
                </a:solidFill>
                <a:hlinkClick r:id="rId6">
                  <a:extLst>
                    <a:ext uri="{A12FA001-AC4F-418D-AE19-62706E023703}">
                      <ahyp:hlinkClr xmlns:ahyp="http://schemas.microsoft.com/office/drawing/2018/hyperlinkcolor" val="tx"/>
                    </a:ext>
                  </a:extLst>
                </a:hlinkClick>
              </a:rPr>
              <a:t>https://github.com/roblarsen/introduction-to-svg</a:t>
            </a:r>
            <a:endParaRPr lang="en-US" sz="1600" b="1" dirty="0">
              <a:solidFill>
                <a:srgbClr val="00B0F0"/>
              </a:solidFill>
            </a:endParaRPr>
          </a:p>
          <a:p>
            <a:endParaRPr lang="en-US" b="1" dirty="0"/>
          </a:p>
          <a:p>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18</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838200" y="337192"/>
            <a:ext cx="5655197" cy="1997867"/>
          </a:xfrm>
        </p:spPr>
        <p:txBody>
          <a:bodyPr anchor="b">
            <a:normAutofit/>
          </a:bodyPr>
          <a:lstStyle/>
          <a:p>
            <a:r>
              <a:rPr lang="en-US" dirty="0"/>
              <a:t>Rob Larsen</a:t>
            </a:r>
          </a:p>
        </p:txBody>
      </p:sp>
      <p:sp>
        <p:nvSpPr>
          <p:cNvPr id="1031" name="Text Placeholder 2">
            <a:extLst>
              <a:ext uri="{FF2B5EF4-FFF2-40B4-BE49-F238E27FC236}">
                <a16:creationId xmlns:a16="http://schemas.microsoft.com/office/drawing/2014/main" id="{BE4EFEEA-EA9D-AF37-85BB-CA4F3CDECA7B}"/>
              </a:ext>
            </a:extLst>
          </p:cNvPr>
          <p:cNvSpPr>
            <a:spLocks noGrp="1"/>
          </p:cNvSpPr>
          <p:nvPr>
            <p:ph type="body" idx="1"/>
          </p:nvPr>
        </p:nvSpPr>
        <p:spPr>
          <a:xfrm>
            <a:off x="838200" y="2705177"/>
            <a:ext cx="5733772" cy="448990"/>
          </a:xfrm>
        </p:spPr>
        <p:txBody>
          <a:bodyPr/>
          <a:lstStyle/>
          <a:p>
            <a:endParaRPr lang="en-US"/>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838199" y="3154166"/>
            <a:ext cx="5733773" cy="3032733"/>
          </a:xfrm>
        </p:spPr>
        <p:txBody>
          <a:bodyPr>
            <a:normAutofit/>
          </a:bodyPr>
          <a:lstStyle/>
          <a:p>
            <a:pPr>
              <a:lnSpc>
                <a:spcPct val="90000"/>
              </a:lnSpc>
            </a:pPr>
            <a:r>
              <a:rPr lang="en-US" sz="1500" b="0" dirty="0"/>
              <a:t>Rob is an experienced front-end engineer, author and open-source contributor.</a:t>
            </a:r>
          </a:p>
          <a:p>
            <a:pPr>
              <a:lnSpc>
                <a:spcPct val="90000"/>
              </a:lnSpc>
            </a:pPr>
            <a:r>
              <a:rPr lang="en-US" sz="1500" b="0" dirty="0"/>
              <a:t>Rob is co-author of Professional jQuery, the author of Beginning HTML and CSS, the author of The Uncertain Web, from O’Reilly, the author of </a:t>
            </a:r>
            <a:r>
              <a:rPr lang="en-US" sz="1500" b="1" dirty="0"/>
              <a:t>Mastering SVG </a:t>
            </a:r>
            <a:r>
              <a:rPr lang="en-US" sz="1500" b="0" dirty="0"/>
              <a:t>and co-author of The HTML and CSS Workshop.</a:t>
            </a:r>
          </a:p>
          <a:p>
            <a:pPr>
              <a:lnSpc>
                <a:spcPct val="90000"/>
              </a:lnSpc>
            </a:pPr>
            <a:r>
              <a:rPr lang="en-US" sz="1500" b="0" dirty="0"/>
              <a:t>A long-time open-source contributor, Rob currently maintains HTML5-Boilerplate and administers the H5BP organization on GitHub.</a:t>
            </a:r>
          </a:p>
          <a:p>
            <a:pPr>
              <a:lnSpc>
                <a:spcPct val="90000"/>
              </a:lnSpc>
            </a:pPr>
            <a:endParaRPr lang="en-US" sz="1500" dirty="0"/>
          </a:p>
        </p:txBody>
      </p:sp>
      <p:sp>
        <p:nvSpPr>
          <p:cNvPr id="1033" name="Text Placeholder 4">
            <a:extLst>
              <a:ext uri="{FF2B5EF4-FFF2-40B4-BE49-F238E27FC236}">
                <a16:creationId xmlns:a16="http://schemas.microsoft.com/office/drawing/2014/main" id="{8E9C168F-A480-85B8-B5DE-6333185D68D6}"/>
              </a:ext>
            </a:extLst>
          </p:cNvPr>
          <p:cNvSpPr>
            <a:spLocks noGrp="1"/>
          </p:cNvSpPr>
          <p:nvPr>
            <p:ph type="body" sz="quarter" idx="3"/>
          </p:nvPr>
        </p:nvSpPr>
        <p:spPr>
          <a:xfrm>
            <a:off x="7887108" y="2705177"/>
            <a:ext cx="3943627" cy="448989"/>
          </a:xfrm>
        </p:spPr>
        <p:txBody>
          <a:bodyPr/>
          <a:lstStyle/>
          <a:p>
            <a:endParaRPr lang="en-US"/>
          </a:p>
        </p:txBody>
      </p:sp>
      <p:pic>
        <p:nvPicPr>
          <p:cNvPr id="1026" name="Picture 2">
            <a:extLst>
              <a:ext uri="{FF2B5EF4-FFF2-40B4-BE49-F238E27FC236}">
                <a16:creationId xmlns:a16="http://schemas.microsoft.com/office/drawing/2014/main" id="{A7293B03-792E-DA81-96F5-AC4E42B953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1" b="3872"/>
          <a:stretch>
            <a:fillRect/>
          </a:stretch>
        </p:blipFill>
        <p:spPr bwMode="auto">
          <a:xfrm>
            <a:off x="7887107" y="3164867"/>
            <a:ext cx="3943627" cy="3032733"/>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2</a:t>
            </a:fld>
            <a:endParaRPr lang="en-US"/>
          </a:p>
        </p:txBody>
      </p:sp>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What we’ll cover</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674013"/>
            <a:ext cx="2895600" cy="3269589"/>
          </a:xfrm>
        </p:spPr>
        <p:txBody>
          <a:bodyPr>
            <a:normAutofit fontScale="92500" lnSpcReduction="10000"/>
          </a:bodyPr>
          <a:lstStyle/>
          <a:p>
            <a:pPr marL="285750" indent="-285750">
              <a:buFont typeface="Arial" panose="020B0604020202020204" pitchFamily="34" charset="0"/>
              <a:buChar char="•"/>
            </a:pPr>
            <a:r>
              <a:rPr lang="en-US" dirty="0"/>
              <a:t>What is SVG?</a:t>
            </a:r>
          </a:p>
          <a:p>
            <a:pPr marL="285750" indent="-285750">
              <a:buFont typeface="Arial" panose="020B0604020202020204" pitchFamily="34" charset="0"/>
              <a:buChar char="•"/>
            </a:pPr>
            <a:r>
              <a:rPr lang="en-US" dirty="0"/>
              <a:t>Your First SVG Image</a:t>
            </a:r>
          </a:p>
          <a:p>
            <a:pPr marL="285750" indent="-285750">
              <a:buFont typeface="Arial" panose="020B0604020202020204" pitchFamily="34" charset="0"/>
              <a:buChar char="•"/>
            </a:pPr>
            <a:r>
              <a:rPr lang="en-US" dirty="0"/>
              <a:t>Adding an SVG File to an HTML Document</a:t>
            </a:r>
          </a:p>
          <a:p>
            <a:pPr marL="285750" indent="-285750">
              <a:buFont typeface="Arial" panose="020B0604020202020204" pitchFamily="34" charset="0"/>
              <a:buChar char="•"/>
            </a:pPr>
            <a:r>
              <a:rPr lang="en-US" dirty="0"/>
              <a:t>Drawing with Code</a:t>
            </a:r>
          </a:p>
          <a:p>
            <a:pPr marL="285750" indent="-285750">
              <a:buFont typeface="Arial" panose="020B0604020202020204" pitchFamily="34" charset="0"/>
              <a:buChar char="•"/>
            </a:pPr>
            <a:r>
              <a:rPr lang="en-US" dirty="0"/>
              <a:t>Embedding an SVG Element in an HTML Document</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91350" y="487018"/>
            <a:ext cx="4179570" cy="3377354"/>
          </a:xfrm>
        </p:spPr>
        <p:txBody>
          <a:bodyPr/>
          <a:lstStyle/>
          <a:p>
            <a:r>
              <a:rPr lang="en-US" dirty="0"/>
              <a:t>What is SVG?</a:t>
            </a:r>
          </a:p>
        </p:txBody>
      </p:sp>
    </p:spTree>
    <p:extLst>
      <p:ext uri="{BB962C8B-B14F-4D97-AF65-F5344CB8AC3E}">
        <p14:creationId xmlns:p14="http://schemas.microsoft.com/office/powerpoint/2010/main" val="608796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2933700" y="568961"/>
            <a:ext cx="8420100" cy="1780860"/>
          </a:xfrm>
        </p:spPr>
        <p:txBody>
          <a:bodyPr anchor="b">
            <a:normAutofit/>
          </a:bodyPr>
          <a:lstStyle/>
          <a:p>
            <a:r>
              <a:rPr lang="en-US" dirty="0"/>
              <a:t>Scalable vector Graphics (SVG)</a:t>
            </a:r>
          </a:p>
        </p:txBody>
      </p:sp>
      <p:sp>
        <p:nvSpPr>
          <p:cNvPr id="2055" name="Text Placeholder 2">
            <a:extLst>
              <a:ext uri="{FF2B5EF4-FFF2-40B4-BE49-F238E27FC236}">
                <a16:creationId xmlns:a16="http://schemas.microsoft.com/office/drawing/2014/main" id="{CF0B64D5-460F-734A-43CF-EFC2A4CD3433}"/>
              </a:ext>
            </a:extLst>
          </p:cNvPr>
          <p:cNvSpPr>
            <a:spLocks noGrp="1"/>
          </p:cNvSpPr>
          <p:nvPr>
            <p:ph type="body" idx="1"/>
          </p:nvPr>
        </p:nvSpPr>
        <p:spPr>
          <a:xfrm>
            <a:off x="2933700" y="2797255"/>
            <a:ext cx="3924300" cy="464499"/>
          </a:xfrm>
        </p:spPr>
        <p:txBody>
          <a:bodyPr/>
          <a:lstStyle/>
          <a:p>
            <a:endParaRPr lang="en-US"/>
          </a:p>
        </p:txBody>
      </p:sp>
      <p:sp>
        <p:nvSpPr>
          <p:cNvPr id="14" name="Content Placeholder 13">
            <a:extLst>
              <a:ext uri="{FF2B5EF4-FFF2-40B4-BE49-F238E27FC236}">
                <a16:creationId xmlns:a16="http://schemas.microsoft.com/office/drawing/2014/main" id="{5112969F-EB84-49D5-7100-1FB28870FB30}"/>
              </a:ext>
            </a:extLst>
          </p:cNvPr>
          <p:cNvSpPr>
            <a:spLocks noGrp="1"/>
          </p:cNvSpPr>
          <p:nvPr>
            <p:ph sz="half" idx="13"/>
          </p:nvPr>
        </p:nvSpPr>
        <p:spPr>
          <a:xfrm>
            <a:off x="2933700" y="3251596"/>
            <a:ext cx="3943627" cy="3234264"/>
          </a:xfrm>
        </p:spPr>
        <p:txBody>
          <a:bodyPr>
            <a:normAutofit/>
          </a:bodyPr>
          <a:lstStyle/>
          <a:p>
            <a:r>
              <a:rPr lang="en-US" dirty="0"/>
              <a:t>SVG is an XML-based markup language used to define images. </a:t>
            </a:r>
          </a:p>
          <a:p>
            <a:r>
              <a:rPr lang="en-US" dirty="0"/>
              <a:t>Defined in 1999, SVG took a long time to gain traction as browser support was limited until the 2010s.</a:t>
            </a:r>
          </a:p>
          <a:p>
            <a:r>
              <a:rPr lang="en-US" dirty="0"/>
              <a:t>These days it’s widely supported. </a:t>
            </a:r>
          </a:p>
          <a:p>
            <a:r>
              <a:rPr lang="en-US" dirty="0"/>
              <a:t>Since it’s a markup language, if you know HTML, you can jump right in with SVG using familiar concepts and structures. </a:t>
            </a:r>
          </a:p>
        </p:txBody>
      </p:sp>
      <p:sp>
        <p:nvSpPr>
          <p:cNvPr id="15" name="Text Placeholder 14">
            <a:extLst>
              <a:ext uri="{FF2B5EF4-FFF2-40B4-BE49-F238E27FC236}">
                <a16:creationId xmlns:a16="http://schemas.microsoft.com/office/drawing/2014/main" id="{A536BD54-EFA1-25A2-9F04-4F22C36E2A5D}"/>
              </a:ext>
            </a:extLst>
          </p:cNvPr>
          <p:cNvSpPr>
            <a:spLocks noGrp="1"/>
          </p:cNvSpPr>
          <p:nvPr>
            <p:ph type="body" sz="quarter" idx="3"/>
          </p:nvPr>
        </p:nvSpPr>
        <p:spPr>
          <a:xfrm>
            <a:off x="7410173" y="2797255"/>
            <a:ext cx="3943627" cy="464499"/>
          </a:xfrm>
        </p:spPr>
        <p:txBody>
          <a:bodyPr anchor="t">
            <a:normAutofit/>
          </a:bodyPr>
          <a:lstStyle/>
          <a:p>
            <a:endParaRPr lang="en-US" dirty="0"/>
          </a:p>
        </p:txBody>
      </p:sp>
      <p:pic>
        <p:nvPicPr>
          <p:cNvPr id="2050" name="Picture 2">
            <a:extLst>
              <a:ext uri="{FF2B5EF4-FFF2-40B4-BE49-F238E27FC236}">
                <a16:creationId xmlns:a16="http://schemas.microsoft.com/office/drawing/2014/main" id="{3B21DF42-D41B-E129-333B-79D8B8523ABF}"/>
              </a:ext>
            </a:extLst>
          </p:cNvPr>
          <p:cNvPicPr>
            <a:picLocks noGrp="1" noChangeAspect="1" noChangeArrowheads="1"/>
          </p:cNvPicPr>
          <p:nvPr>
            <p:ph sz="half" idx="14"/>
          </p:nvPr>
        </p:nvPicPr>
        <p:blipFill>
          <a:blip r:embed="rId3">
            <a:extLst>
              <a:ext uri="{28A0092B-C50C-407E-A947-70E740481C1C}">
                <a14:useLocalDpi xmlns:a14="http://schemas.microsoft.com/office/drawing/2010/main" val="0"/>
              </a:ext>
            </a:extLst>
          </a:blip>
          <a:stretch>
            <a:fillRect/>
          </a:stretch>
        </p:blipFill>
        <p:spPr bwMode="auto">
          <a:xfrm>
            <a:off x="7764854" y="3251595"/>
            <a:ext cx="3234264" cy="3234264"/>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2"/>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5</a:t>
            </a:fld>
            <a:endParaRPr lang="en-US"/>
          </a:p>
        </p:txBody>
      </p:sp>
    </p:spTree>
    <p:extLst>
      <p:ext uri="{BB962C8B-B14F-4D97-AF65-F5344CB8AC3E}">
        <p14:creationId xmlns:p14="http://schemas.microsoft.com/office/powerpoint/2010/main" val="636929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6991350" y="406400"/>
            <a:ext cx="4179570" cy="3457971"/>
          </a:xfrm>
        </p:spPr>
        <p:txBody>
          <a:bodyPr/>
          <a:lstStyle/>
          <a:p>
            <a:r>
              <a:rPr lang="en-US" dirty="0"/>
              <a:t>Your first </a:t>
            </a:r>
            <a:br>
              <a:rPr lang="en-US" dirty="0"/>
            </a:br>
            <a:r>
              <a:rPr lang="en-US" dirty="0"/>
              <a:t>SVG IMAGE</a:t>
            </a:r>
          </a:p>
        </p:txBody>
      </p:sp>
    </p:spTree>
    <p:extLst>
      <p:ext uri="{BB962C8B-B14F-4D97-AF65-F5344CB8AC3E}">
        <p14:creationId xmlns:p14="http://schemas.microsoft.com/office/powerpoint/2010/main" val="334696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21055C-5E33-5D21-2A6E-21827FA88ED3}"/>
              </a:ext>
            </a:extLst>
          </p:cNvPr>
          <p:cNvSpPr>
            <a:spLocks noGrp="1"/>
          </p:cNvSpPr>
          <p:nvPr>
            <p:ph type="title"/>
          </p:nvPr>
        </p:nvSpPr>
        <p:spPr>
          <a:xfrm>
            <a:off x="1333500" y="1020445"/>
            <a:ext cx="2895600" cy="1325563"/>
          </a:xfrm>
        </p:spPr>
        <p:txBody>
          <a:bodyPr anchor="b">
            <a:normAutofit/>
          </a:bodyPr>
          <a:lstStyle/>
          <a:p>
            <a:r>
              <a:rPr lang="en-US" dirty="0" err="1"/>
              <a:t>Example.svg</a:t>
            </a:r>
            <a:endParaRPr lang="en-US" dirty="0"/>
          </a:p>
        </p:txBody>
      </p:sp>
      <p:pic>
        <p:nvPicPr>
          <p:cNvPr id="9" name="Picture 8">
            <a:extLst>
              <a:ext uri="{FF2B5EF4-FFF2-40B4-BE49-F238E27FC236}">
                <a16:creationId xmlns:a16="http://schemas.microsoft.com/office/drawing/2014/main" id="{AB0A9FF7-A608-8FD6-7139-2F0C5992DBBE}"/>
              </a:ext>
            </a:extLst>
          </p:cNvPr>
          <p:cNvPicPr>
            <a:picLocks noChangeAspect="1"/>
          </p:cNvPicPr>
          <p:nvPr/>
        </p:nvPicPr>
        <p:blipFill>
          <a:blip r:embed="rId3"/>
          <a:stretch>
            <a:fillRect/>
          </a:stretch>
        </p:blipFill>
        <p:spPr>
          <a:xfrm>
            <a:off x="1333500" y="2763078"/>
            <a:ext cx="9536112" cy="2980035"/>
          </a:xfrm>
          <a:prstGeom prst="rect">
            <a:avLst/>
          </a:prstGeom>
          <a:noFill/>
        </p:spPr>
      </p:pic>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7</a:t>
            </a:fld>
            <a:endParaRPr lang="en-US"/>
          </a:p>
        </p:txBody>
      </p:sp>
      <p:sp>
        <p:nvSpPr>
          <p:cNvPr id="7" name="TextBox 6">
            <a:extLst>
              <a:ext uri="{FF2B5EF4-FFF2-40B4-BE49-F238E27FC236}">
                <a16:creationId xmlns:a16="http://schemas.microsoft.com/office/drawing/2014/main" id="{FF583645-4D86-C672-C608-F8B01EE51EE0}"/>
              </a:ext>
            </a:extLst>
          </p:cNvPr>
          <p:cNvSpPr txBox="1"/>
          <p:nvPr/>
        </p:nvSpPr>
        <p:spPr>
          <a:xfrm>
            <a:off x="1322388" y="2763078"/>
            <a:ext cx="7256347" cy="3407051"/>
          </a:xfrm>
          <a:prstGeom prst="rect">
            <a:avLst/>
          </a:prstGeom>
        </p:spPr>
        <p:txBody>
          <a:bodyPr vert="horz" lIns="91440" tIns="45720" rIns="91440" bIns="45720" rtlCol="0">
            <a:normAutofit/>
          </a:bodyPr>
          <a:lstStyle/>
          <a:p>
            <a:pPr>
              <a:spcBef>
                <a:spcPts val="1000"/>
              </a:spcBef>
            </a:pPr>
            <a:endParaRPr lang="en-US" b="1" kern="1200" spc="50" baseline="0" dirty="0"/>
          </a:p>
        </p:txBody>
      </p:sp>
    </p:spTree>
    <p:extLst>
      <p:ext uri="{BB962C8B-B14F-4D97-AF65-F5344CB8AC3E}">
        <p14:creationId xmlns:p14="http://schemas.microsoft.com/office/powerpoint/2010/main" val="1658164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31EBD-12EF-72B9-E346-F747FA08BB2E}"/>
              </a:ext>
            </a:extLst>
          </p:cNvPr>
          <p:cNvSpPr>
            <a:spLocks noGrp="1"/>
          </p:cNvSpPr>
          <p:nvPr>
            <p:ph type="title"/>
          </p:nvPr>
        </p:nvSpPr>
        <p:spPr>
          <a:xfrm>
            <a:off x="838200" y="337192"/>
            <a:ext cx="5655197" cy="1997867"/>
          </a:xfrm>
        </p:spPr>
        <p:txBody>
          <a:bodyPr anchor="b">
            <a:normAutofit/>
          </a:bodyPr>
          <a:lstStyle/>
          <a:p>
            <a:r>
              <a:rPr lang="en-US" dirty="0" err="1"/>
              <a:t>Example.svg</a:t>
            </a:r>
            <a:endParaRPr lang="en-US" dirty="0"/>
          </a:p>
        </p:txBody>
      </p:sp>
      <p:sp>
        <p:nvSpPr>
          <p:cNvPr id="14" name="Text Placeholder 2">
            <a:extLst>
              <a:ext uri="{FF2B5EF4-FFF2-40B4-BE49-F238E27FC236}">
                <a16:creationId xmlns:a16="http://schemas.microsoft.com/office/drawing/2014/main" id="{9FC7C35A-EF83-35BD-A891-DF30475B9BE6}"/>
              </a:ext>
            </a:extLst>
          </p:cNvPr>
          <p:cNvSpPr>
            <a:spLocks noGrp="1"/>
          </p:cNvSpPr>
          <p:nvPr>
            <p:ph type="body" idx="1"/>
          </p:nvPr>
        </p:nvSpPr>
        <p:spPr>
          <a:xfrm>
            <a:off x="838200" y="2705177"/>
            <a:ext cx="5733772" cy="448990"/>
          </a:xfrm>
        </p:spPr>
        <p:txBody>
          <a:bodyPr/>
          <a:lstStyle/>
          <a:p>
            <a:endParaRPr lang="en-US"/>
          </a:p>
        </p:txBody>
      </p:sp>
      <p:pic>
        <p:nvPicPr>
          <p:cNvPr id="9" name="Picture 8">
            <a:extLst>
              <a:ext uri="{FF2B5EF4-FFF2-40B4-BE49-F238E27FC236}">
                <a16:creationId xmlns:a16="http://schemas.microsoft.com/office/drawing/2014/main" id="{BC98E0B5-C5D4-EFD5-53B0-6BEB04D55DA5}"/>
              </a:ext>
            </a:extLst>
          </p:cNvPr>
          <p:cNvPicPr>
            <a:picLocks noChangeAspect="1"/>
          </p:cNvPicPr>
          <p:nvPr/>
        </p:nvPicPr>
        <p:blipFill>
          <a:blip r:embed="rId3"/>
          <a:stretch>
            <a:fillRect/>
          </a:stretch>
        </p:blipFill>
        <p:spPr>
          <a:xfrm>
            <a:off x="838199" y="3358932"/>
            <a:ext cx="5733773" cy="2623201"/>
          </a:xfrm>
          <a:prstGeom prst="rect">
            <a:avLst/>
          </a:prstGeom>
          <a:noFill/>
        </p:spPr>
      </p:pic>
      <p:sp>
        <p:nvSpPr>
          <p:cNvPr id="16" name="Text Placeholder 4">
            <a:extLst>
              <a:ext uri="{FF2B5EF4-FFF2-40B4-BE49-F238E27FC236}">
                <a16:creationId xmlns:a16="http://schemas.microsoft.com/office/drawing/2014/main" id="{130CA607-BF2C-EF4F-7A77-65904BFDC597}"/>
              </a:ext>
            </a:extLst>
          </p:cNvPr>
          <p:cNvSpPr>
            <a:spLocks noGrp="1"/>
          </p:cNvSpPr>
          <p:nvPr>
            <p:ph type="body" sz="quarter" idx="3"/>
          </p:nvPr>
        </p:nvSpPr>
        <p:spPr>
          <a:xfrm>
            <a:off x="7887108" y="2705177"/>
            <a:ext cx="3943627" cy="448989"/>
          </a:xfrm>
        </p:spPr>
        <p:txBody>
          <a:bodyPr/>
          <a:lstStyle/>
          <a:p>
            <a:endParaRPr lang="en-US"/>
          </a:p>
        </p:txBody>
      </p:sp>
      <p:sp>
        <p:nvSpPr>
          <p:cNvPr id="4" name="Content Placeholder 3">
            <a:extLst>
              <a:ext uri="{FF2B5EF4-FFF2-40B4-BE49-F238E27FC236}">
                <a16:creationId xmlns:a16="http://schemas.microsoft.com/office/drawing/2014/main" id="{F1FDF9B3-C5E2-0CDF-EAC2-34412943CADA}"/>
              </a:ext>
            </a:extLst>
          </p:cNvPr>
          <p:cNvSpPr>
            <a:spLocks noGrp="1"/>
          </p:cNvSpPr>
          <p:nvPr>
            <p:ph sz="half" idx="14"/>
          </p:nvPr>
        </p:nvSpPr>
        <p:spPr>
          <a:xfrm>
            <a:off x="7887107" y="3164867"/>
            <a:ext cx="3943627" cy="3032733"/>
          </a:xfrm>
        </p:spPr>
        <p:txBody>
          <a:bodyPr>
            <a:normAutofit/>
          </a:bodyPr>
          <a:lstStyle/>
          <a:p>
            <a:pPr marL="0" indent="0">
              <a:buNone/>
            </a:pPr>
            <a:r>
              <a:rPr lang="en-US" dirty="0"/>
              <a:t>This is the </a:t>
            </a:r>
            <a:r>
              <a:rPr lang="en-US" dirty="0" err="1"/>
              <a:t>example.svg</a:t>
            </a:r>
            <a:r>
              <a:rPr lang="en-US" dirty="0"/>
              <a:t> rendered in a web browser.  </a:t>
            </a:r>
          </a:p>
        </p:txBody>
      </p:sp>
      <p:sp>
        <p:nvSpPr>
          <p:cNvPr id="7" name="Slide Number Placeholder 6">
            <a:extLst>
              <a:ext uri="{FF2B5EF4-FFF2-40B4-BE49-F238E27FC236}">
                <a16:creationId xmlns:a16="http://schemas.microsoft.com/office/drawing/2014/main" id="{1DE12980-FF7D-B951-A493-963286C31A25}"/>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A49DFD55-3C28-40EF-9E31-A92D2E4017FF}" type="slidenum">
              <a:rPr lang="en-US" smtClean="0"/>
              <a:pPr>
                <a:spcAft>
                  <a:spcPts val="600"/>
                </a:spcAft>
              </a:pPr>
              <a:t>8</a:t>
            </a:fld>
            <a:endParaRPr lang="en-US"/>
          </a:p>
        </p:txBody>
      </p:sp>
    </p:spTree>
    <p:extLst>
      <p:ext uri="{BB962C8B-B14F-4D97-AF65-F5344CB8AC3E}">
        <p14:creationId xmlns:p14="http://schemas.microsoft.com/office/powerpoint/2010/main" val="1159274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B62A8A-CA03-704A-D4DA-F4BA757938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9EA083-6550-C978-8C30-40ED41A76809}"/>
              </a:ext>
            </a:extLst>
          </p:cNvPr>
          <p:cNvSpPr>
            <a:spLocks noGrp="1"/>
          </p:cNvSpPr>
          <p:nvPr>
            <p:ph type="ctrTitle"/>
          </p:nvPr>
        </p:nvSpPr>
        <p:spPr>
          <a:xfrm>
            <a:off x="6991350" y="406400"/>
            <a:ext cx="4179570" cy="3457971"/>
          </a:xfrm>
        </p:spPr>
        <p:txBody>
          <a:bodyPr/>
          <a:lstStyle/>
          <a:p>
            <a:r>
              <a:rPr lang="en-US" dirty="0"/>
              <a:t>Embedding an SVG image in an HTML Document</a:t>
            </a:r>
          </a:p>
        </p:txBody>
      </p:sp>
    </p:spTree>
    <p:extLst>
      <p:ext uri="{BB962C8B-B14F-4D97-AF65-F5344CB8AC3E}">
        <p14:creationId xmlns:p14="http://schemas.microsoft.com/office/powerpoint/2010/main" val="2931128411"/>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ABF691C-888B-4061-8A6F-D5CE84A0254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{081AA32B-B830-4218-9103-70EFAC83733E}TF7521aafa-c748-4c40-a498-ba511be234dc0ce54cb2_win32-34d1ea855d09</Template>
  <TotalTime>1284</TotalTime>
  <Words>930</Words>
  <Application>Microsoft Office PowerPoint</Application>
  <PresentationFormat>Widescreen</PresentationFormat>
  <Paragraphs>112</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Tenorite</vt:lpstr>
      <vt:lpstr>Custom</vt:lpstr>
      <vt:lpstr>Introduction  to Scalable vector Graphics (SVG)</vt:lpstr>
      <vt:lpstr>Rob Larsen</vt:lpstr>
      <vt:lpstr>What we’ll cover</vt:lpstr>
      <vt:lpstr>What is SVG?</vt:lpstr>
      <vt:lpstr>Scalable vector Graphics (SVG)</vt:lpstr>
      <vt:lpstr>Your first  SVG IMAGE</vt:lpstr>
      <vt:lpstr>Example.svg</vt:lpstr>
      <vt:lpstr>Example.svg</vt:lpstr>
      <vt:lpstr>Embedding an SVG image in an HTML Document</vt:lpstr>
      <vt:lpstr>example.html</vt:lpstr>
      <vt:lpstr>Drawing with code</vt:lpstr>
      <vt:lpstr>Circles.svg</vt:lpstr>
      <vt:lpstr>circles.svg</vt:lpstr>
      <vt:lpstr>Adding an  SVG element directly  into an HTML Document</vt:lpstr>
      <vt:lpstr>circles.html</vt:lpstr>
      <vt:lpstr>circles.html</vt:lpstr>
      <vt:lpstr>What we’ve learned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Rob Larsen</dc:creator>
  <cp:lastModifiedBy>Rob Larsen</cp:lastModifiedBy>
  <cp:revision>1</cp:revision>
  <dcterms:created xsi:type="dcterms:W3CDTF">2025-06-17T22:55:59Z</dcterms:created>
  <dcterms:modified xsi:type="dcterms:W3CDTF">2025-06-18T20:20:09Z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