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8" r:id="rId3"/>
    <p:sldId id="262" r:id="rId4"/>
    <p:sldId id="325" r:id="rId5"/>
    <p:sldId id="261" r:id="rId6"/>
    <p:sldId id="260" r:id="rId7"/>
    <p:sldId id="259" r:id="rId8"/>
    <p:sldId id="290" r:id="rId9"/>
    <p:sldId id="298" r:id="rId10"/>
    <p:sldId id="326" r:id="rId11"/>
    <p:sldId id="327" r:id="rId12"/>
    <p:sldId id="314" r:id="rId13"/>
    <p:sldId id="316" r:id="rId14"/>
    <p:sldId id="300" r:id="rId15"/>
    <p:sldId id="297" r:id="rId16"/>
    <p:sldId id="265" r:id="rId17"/>
    <p:sldId id="324" r:id="rId18"/>
    <p:sldId id="266" r:id="rId19"/>
    <p:sldId id="267" r:id="rId20"/>
    <p:sldId id="301" r:id="rId21"/>
    <p:sldId id="306" r:id="rId22"/>
    <p:sldId id="268" r:id="rId23"/>
    <p:sldId id="305" r:id="rId24"/>
    <p:sldId id="302" r:id="rId25"/>
    <p:sldId id="318" r:id="rId26"/>
    <p:sldId id="269" r:id="rId27"/>
    <p:sldId id="270" r:id="rId28"/>
    <p:sldId id="271" r:id="rId29"/>
    <p:sldId id="272" r:id="rId30"/>
    <p:sldId id="319" r:id="rId31"/>
    <p:sldId id="277" r:id="rId32"/>
    <p:sldId id="313" r:id="rId33"/>
    <p:sldId id="279" r:id="rId34"/>
    <p:sldId id="280" r:id="rId35"/>
    <p:sldId id="281" r:id="rId36"/>
    <p:sldId id="320" r:id="rId37"/>
    <p:sldId id="282" r:id="rId38"/>
    <p:sldId id="283" r:id="rId39"/>
    <p:sldId id="328" r:id="rId40"/>
    <p:sldId id="321" r:id="rId41"/>
    <p:sldId id="284" r:id="rId42"/>
    <p:sldId id="330" r:id="rId43"/>
    <p:sldId id="285" r:id="rId44"/>
    <p:sldId id="323" r:id="rId45"/>
    <p:sldId id="322" r:id="rId46"/>
    <p:sldId id="329" r:id="rId47"/>
    <p:sldId id="289"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75AE1D8-BBA1-4E9B-A9B1-62D692C99EF3}">
          <p14:sldIdLst>
            <p14:sldId id="256"/>
            <p14:sldId id="258"/>
            <p14:sldId id="262"/>
            <p14:sldId id="325"/>
            <p14:sldId id="261"/>
            <p14:sldId id="260"/>
            <p14:sldId id="259"/>
            <p14:sldId id="290"/>
            <p14:sldId id="298"/>
            <p14:sldId id="326"/>
            <p14:sldId id="327"/>
            <p14:sldId id="314"/>
            <p14:sldId id="316"/>
            <p14:sldId id="300"/>
            <p14:sldId id="297"/>
            <p14:sldId id="265"/>
          </p14:sldIdLst>
        </p14:section>
        <p14:section name="Embrace Uncertainty" id="{14FC114F-660C-4BBC-916A-95FA34FAA30C}">
          <p14:sldIdLst>
            <p14:sldId id="324"/>
            <p14:sldId id="266"/>
            <p14:sldId id="267"/>
            <p14:sldId id="301"/>
            <p14:sldId id="306"/>
            <p14:sldId id="268"/>
            <p14:sldId id="305"/>
            <p14:sldId id="302"/>
            <p14:sldId id="318"/>
            <p14:sldId id="269"/>
            <p14:sldId id="270"/>
            <p14:sldId id="271"/>
            <p14:sldId id="272"/>
            <p14:sldId id="319"/>
            <p14:sldId id="277"/>
            <p14:sldId id="313"/>
            <p14:sldId id="279"/>
            <p14:sldId id="280"/>
            <p14:sldId id="281"/>
            <p14:sldId id="320"/>
            <p14:sldId id="282"/>
            <p14:sldId id="283"/>
            <p14:sldId id="328"/>
            <p14:sldId id="321"/>
            <p14:sldId id="284"/>
            <p14:sldId id="330"/>
            <p14:sldId id="285"/>
            <p14:sldId id="323"/>
            <p14:sldId id="322"/>
            <p14:sldId id="329"/>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53701" autoAdjust="0"/>
  </p:normalViewPr>
  <p:slideViewPr>
    <p:cSldViewPr snapToGrid="0">
      <p:cViewPr varScale="1">
        <p:scale>
          <a:sx n="49" d="100"/>
          <a:sy n="49" d="100"/>
        </p:scale>
        <p:origin x="1410" y="54"/>
      </p:cViewPr>
      <p:guideLst/>
    </p:cSldViewPr>
  </p:slideViewPr>
  <p:outlineViewPr>
    <p:cViewPr>
      <p:scale>
        <a:sx n="33" d="100"/>
        <a:sy n="33" d="100"/>
      </p:scale>
      <p:origin x="0" y="-17358"/>
    </p:cViewPr>
  </p:outlineViewPr>
  <p:notesTextViewPr>
    <p:cViewPr>
      <p:scale>
        <a:sx n="1" d="1"/>
        <a:sy n="1" d="1"/>
      </p:scale>
      <p:origin x="0" y="0"/>
    </p:cViewPr>
  </p:notesTextViewPr>
  <p:sorterViewPr>
    <p:cViewPr>
      <p:scale>
        <a:sx n="100" d="100"/>
        <a:sy n="100" d="100"/>
      </p:scale>
      <p:origin x="0" y="-9972"/>
    </p:cViewPr>
  </p:sorterViewPr>
  <p:notesViewPr>
    <p:cSldViewPr snapToGrid="0">
      <p:cViewPr varScale="1">
        <p:scale>
          <a:sx n="70" d="100"/>
          <a:sy n="70" d="100"/>
        </p:scale>
        <p:origin x="2388"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7D901E-3373-43EA-A121-78007570FC38}" type="datetimeFigureOut">
              <a:rPr lang="en-US" smtClean="0"/>
              <a:t>10/31/2014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A6E423-6D47-4876-A349-ED81EB7FFC21}" type="slidenum">
              <a:rPr lang="en-US" smtClean="0"/>
              <a:t>‹#›</a:t>
            </a:fld>
            <a:endParaRPr lang="en-US"/>
          </a:p>
        </p:txBody>
      </p:sp>
    </p:spTree>
    <p:extLst>
      <p:ext uri="{BB962C8B-B14F-4D97-AF65-F5344CB8AC3E}">
        <p14:creationId xmlns:p14="http://schemas.microsoft.com/office/powerpoint/2010/main" val="2206959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info.cern.ch/hypertext/WWW/TheProject.html"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jankfree.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11</a:t>
            </a:fld>
            <a:endParaRPr lang="en-US"/>
          </a:p>
        </p:txBody>
      </p:sp>
    </p:spTree>
    <p:extLst>
      <p:ext uri="{BB962C8B-B14F-4D97-AF65-F5344CB8AC3E}">
        <p14:creationId xmlns:p14="http://schemas.microsoft.com/office/powerpoint/2010/main" val="4172024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People don't test enough in Internet Explorer. </a:t>
            </a:r>
          </a:p>
          <a:p>
            <a:r>
              <a:rPr lang="en-US" dirty="0" smtClean="0">
                <a:latin typeface="Verdana" panose="020B0604030504040204" pitchFamily="34" charset="0"/>
                <a:ea typeface="Verdana" panose="020B0604030504040204" pitchFamily="34" charset="0"/>
                <a:cs typeface="Verdana" panose="020B0604030504040204" pitchFamily="34" charset="0"/>
              </a:rPr>
              <a:t>Whether it's Windows-based developers working all day in Firefox or Chrome or developers on a Mac not wanting to fire up Parallels, people don't test in IE early or often enough. </a:t>
            </a:r>
          </a:p>
          <a:p>
            <a:r>
              <a:rPr lang="en-US" dirty="0" smtClean="0">
                <a:latin typeface="Verdana" panose="020B0604030504040204" pitchFamily="34" charset="0"/>
                <a:ea typeface="Verdana" panose="020B0604030504040204" pitchFamily="34" charset="0"/>
                <a:cs typeface="Verdana" panose="020B0604030504040204" pitchFamily="34" charset="0"/>
              </a:rPr>
              <a:t>That's crazy. </a:t>
            </a:r>
          </a:p>
          <a:p>
            <a:r>
              <a:rPr lang="en-US" dirty="0" smtClean="0">
                <a:latin typeface="Verdana" panose="020B0604030504040204" pitchFamily="34" charset="0"/>
                <a:ea typeface="Verdana" panose="020B0604030504040204" pitchFamily="34" charset="0"/>
                <a:cs typeface="Verdana" panose="020B0604030504040204" pitchFamily="34" charset="0"/>
              </a:rPr>
              <a:t>I know it's the bogeyman, but it remains a huge portion of the browser market. Depending on where you look for your stats, it's got a larger market share than Firefox and Safari combined. Yet, people treat it like an afterthought. This is less of a problem than it was six or seven years ago as IE's market share has halved, but it's still a major issue when you're ignoring hundreds of millions of potential customers.  </a:t>
            </a:r>
          </a:p>
          <a:p>
            <a:r>
              <a:rPr lang="en-US" dirty="0" smtClean="0">
                <a:latin typeface="Verdana" panose="020B0604030504040204" pitchFamily="34" charset="0"/>
                <a:ea typeface="Verdana" panose="020B0604030504040204" pitchFamily="34" charset="0"/>
                <a:cs typeface="Verdana" panose="020B0604030504040204" pitchFamily="34" charset="0"/>
              </a:rPr>
              <a:t>I've managed a lot of developers and projects over the years and I've had specific feedback on this issue about folks that worked for me on several different occasions. This is especially problematic as I've done a lot of consulting and agency work for health-care companies, financial services firms and law firms. There's a *lot* of Internet Explorer in those industries. As I mentioned previously, it's often the *only* browser allowed on internal networks. </a:t>
            </a:r>
          </a:p>
          <a:p>
            <a:r>
              <a:rPr lang="en-US" dirty="0" smtClean="0">
                <a:latin typeface="Verdana" panose="020B0604030504040204" pitchFamily="34" charset="0"/>
                <a:ea typeface="Verdana" panose="020B0604030504040204" pitchFamily="34" charset="0"/>
                <a:cs typeface="Verdana" panose="020B0604030504040204" pitchFamily="34" charset="0"/>
              </a:rPr>
              <a:t>Some people would blame IE for my crummy night, *because it's the bogeyman*. Two things about that thought. First, IE can't win. They lose when they don't follow the specification and they lose when they do. It's true. The ES3 specification didn't allow trailing commas in Object literals. Crazy that the IE implementation could be *to the specification.* Secondly, the developer is to blame because... he didn't test his code and checked it in. Blaming IE for that is like blaming the rain for getting you wet if you walk outside without an umbrella.    </a:t>
            </a:r>
          </a:p>
          <a:p>
            <a:r>
              <a:rPr lang="en-US" dirty="0" smtClean="0">
                <a:latin typeface="Verdana" panose="020B0604030504040204" pitchFamily="34" charset="0"/>
                <a:ea typeface="Verdana" panose="020B0604030504040204" pitchFamily="34" charset="0"/>
                <a:cs typeface="Verdana" panose="020B0604030504040204" pitchFamily="34" charset="0"/>
              </a:rPr>
              <a:t>I think this behavior is at least part of the reason why people have such a visceral dislike of IE- including later versions which are actually quite easy work with. Since so many people save IE for later on in the development process, or downright ignore it, their only experience with the browser is one of shock and betrayal. </a:t>
            </a:r>
          </a:p>
          <a:p>
            <a:r>
              <a:rPr lang="en-US" dirty="0" smtClean="0">
                <a:latin typeface="Verdana" panose="020B0604030504040204" pitchFamily="34" charset="0"/>
                <a:ea typeface="Verdana" panose="020B0604030504040204" pitchFamily="34" charset="0"/>
                <a:cs typeface="Verdana" panose="020B0604030504040204" pitchFamily="34" charset="0"/>
              </a:rPr>
              <a:t>If IE was constantly sneaking up on me and punching me in the face because I wasn't paying attention, I'd be mad at it too.</a:t>
            </a:r>
          </a:p>
          <a:p>
            <a:pPr marL="0"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39</a:t>
            </a:fld>
            <a:endParaRPr lang="en-US"/>
          </a:p>
        </p:txBody>
      </p:sp>
    </p:spTree>
    <p:extLst>
      <p:ext uri="{BB962C8B-B14F-4D97-AF65-F5344CB8AC3E}">
        <p14:creationId xmlns:p14="http://schemas.microsoft.com/office/powerpoint/2010/main" val="2939878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People don't test enough in Internet Explorer. </a:t>
            </a:r>
          </a:p>
          <a:p>
            <a:r>
              <a:rPr lang="en-US" dirty="0" smtClean="0">
                <a:latin typeface="Verdana" panose="020B0604030504040204" pitchFamily="34" charset="0"/>
                <a:ea typeface="Verdana" panose="020B0604030504040204" pitchFamily="34" charset="0"/>
                <a:cs typeface="Verdana" panose="020B0604030504040204" pitchFamily="34" charset="0"/>
              </a:rPr>
              <a:t>Whether it's Windows-based developers working all day in Firefox or Chrome or developers on a Mac not wanting to fire up Parallels, people don't test in IE early or often enough. </a:t>
            </a:r>
          </a:p>
          <a:p>
            <a:r>
              <a:rPr lang="en-US" dirty="0" smtClean="0">
                <a:latin typeface="Verdana" panose="020B0604030504040204" pitchFamily="34" charset="0"/>
                <a:ea typeface="Verdana" panose="020B0604030504040204" pitchFamily="34" charset="0"/>
                <a:cs typeface="Verdana" panose="020B0604030504040204" pitchFamily="34" charset="0"/>
              </a:rPr>
              <a:t>That's crazy. </a:t>
            </a:r>
          </a:p>
          <a:p>
            <a:r>
              <a:rPr lang="en-US" dirty="0" smtClean="0">
                <a:latin typeface="Verdana" panose="020B0604030504040204" pitchFamily="34" charset="0"/>
                <a:ea typeface="Verdana" panose="020B0604030504040204" pitchFamily="34" charset="0"/>
                <a:cs typeface="Verdana" panose="020B0604030504040204" pitchFamily="34" charset="0"/>
              </a:rPr>
              <a:t>I know it's the bogeyman, but it remains a huge portion of the browser market. Depending on where you look for your stats, it's got a larger market share than Firefox and Safari combined. Yet, people treat it like an afterthought. This is less of a problem than it was six or seven years ago as IE's market share has halved, but it's still a major issue when you're ignoring hundreds of millions of potential customers.  </a:t>
            </a:r>
          </a:p>
          <a:p>
            <a:r>
              <a:rPr lang="en-US" dirty="0" smtClean="0">
                <a:latin typeface="Verdana" panose="020B0604030504040204" pitchFamily="34" charset="0"/>
                <a:ea typeface="Verdana" panose="020B0604030504040204" pitchFamily="34" charset="0"/>
                <a:cs typeface="Verdana" panose="020B0604030504040204" pitchFamily="34" charset="0"/>
              </a:rPr>
              <a:t>I've managed a lot of developers and projects over the years and I've had specific feedback on this issue about folks that worked for me on several different occasions. This is especially problematic as I've done a lot of consulting and agency work for health-care companies, financial services firms and law firms. There's a *lot* of Internet Explorer in those industries. As I mentioned previously, it's often the *only* browser allowed on internal networks. </a:t>
            </a:r>
          </a:p>
          <a:p>
            <a:r>
              <a:rPr lang="en-US" dirty="0" smtClean="0">
                <a:latin typeface="Verdana" panose="020B0604030504040204" pitchFamily="34" charset="0"/>
                <a:ea typeface="Verdana" panose="020B0604030504040204" pitchFamily="34" charset="0"/>
                <a:cs typeface="Verdana" panose="020B0604030504040204" pitchFamily="34" charset="0"/>
              </a:rPr>
              <a:t>Some people would blame IE for my crummy night, *because it's the bogeyman*. Two things about that thought. First, IE can't win. They lose when they don't follow the specification and they lose when they do. It's true. The ES3 specification didn't allow trailing commas in Object literals. Crazy that the IE implementation could be *to the specification.* Secondly, the developer is to blame because... he didn't test his code and checked it in. Blaming IE for that is like blaming the rain for getting you wet if you walk outside without an umbrella.    </a:t>
            </a:r>
          </a:p>
          <a:p>
            <a:r>
              <a:rPr lang="en-US" dirty="0" smtClean="0">
                <a:latin typeface="Verdana" panose="020B0604030504040204" pitchFamily="34" charset="0"/>
                <a:ea typeface="Verdana" panose="020B0604030504040204" pitchFamily="34" charset="0"/>
                <a:cs typeface="Verdana" panose="020B0604030504040204" pitchFamily="34" charset="0"/>
              </a:rPr>
              <a:t>I think this behavior is at least part of the reason why people have such a visceral dislike of IE- including later versions which are actually quite easy work with. Since so many people save IE for later on in the development process, or downright ignore it, their only experience with the browser is one of shock and betrayal. </a:t>
            </a:r>
          </a:p>
          <a:p>
            <a:r>
              <a:rPr lang="en-US" dirty="0" smtClean="0">
                <a:latin typeface="Verdana" panose="020B0604030504040204" pitchFamily="34" charset="0"/>
                <a:ea typeface="Verdana" panose="020B0604030504040204" pitchFamily="34" charset="0"/>
                <a:cs typeface="Verdana" panose="020B0604030504040204" pitchFamily="34" charset="0"/>
              </a:rPr>
              <a:t>If IE was constantly sneaking up on me and punching me in the face because I wasn't paying attention, I'd be mad at it too.</a:t>
            </a:r>
          </a:p>
          <a:p>
            <a:pPr marL="0"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smtClean="0">
              <a:latin typeface="Verdana" panose="020B0604030504040204" pitchFamily="34" charset="0"/>
              <a:ea typeface="Verdana" panose="020B0604030504040204" pitchFamily="34" charset="0"/>
              <a:cs typeface="Verdana" panose="020B0604030504040204" pitchFamily="34" charset="0"/>
            </a:endParaRPr>
          </a:p>
          <a:p>
            <a:endParaRPr lang="en-US"/>
          </a:p>
        </p:txBody>
      </p:sp>
      <p:sp>
        <p:nvSpPr>
          <p:cNvPr id="4" name="Slide Number Placeholder 3"/>
          <p:cNvSpPr>
            <a:spLocks noGrp="1"/>
          </p:cNvSpPr>
          <p:nvPr>
            <p:ph type="sldNum" sz="quarter" idx="10"/>
          </p:nvPr>
        </p:nvSpPr>
        <p:spPr/>
        <p:txBody>
          <a:bodyPr/>
          <a:lstStyle/>
          <a:p>
            <a:fld id="{1EA6E423-6D47-4876-A349-ED81EB7FFC21}" type="slidenum">
              <a:rPr lang="en-US" smtClean="0"/>
              <a:t>40</a:t>
            </a:fld>
            <a:endParaRPr lang="en-US"/>
          </a:p>
        </p:txBody>
      </p:sp>
    </p:spTree>
    <p:extLst>
      <p:ext uri="{BB962C8B-B14F-4D97-AF65-F5344CB8AC3E}">
        <p14:creationId xmlns:p14="http://schemas.microsoft.com/office/powerpoint/2010/main" val="1981487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They're not. Your average experience at work, at home or on your phone is almost certainly an optimal view of your site. Make sure you look at it, really look at it, in every scenario you can muster. Sure, we're all guilty of demoing code under the best possible circumstances. That's natural. The thing is, that demo is the ideal vision of your site. The thing you're actually building, the down and dirty version, is for people with a completely different relationship with technology than yours.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41</a:t>
            </a:fld>
            <a:endParaRPr lang="en-US"/>
          </a:p>
        </p:txBody>
      </p:sp>
    </p:spTree>
    <p:extLst>
      <p:ext uri="{BB962C8B-B14F-4D97-AF65-F5344CB8AC3E}">
        <p14:creationId xmlns:p14="http://schemas.microsoft.com/office/powerpoint/2010/main" val="2213432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 Why, when the goal is to simplify and lighten the payload in the front end are we willingly passing a task that was solved 15 years ago on the server to the browser? Having to download a framework as well as any other dependencies is going to slow your site down. Downloading Ajax requests with the content data, parsing it and inserting it into the DOM is also a performance penalty. We've learned to minimize the number of DOM traversals and manipulations. Why add more when the server can send a rendered page on the back of one HTTP request? It doesn't make sense.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45</a:t>
            </a:fld>
            <a:endParaRPr lang="en-US"/>
          </a:p>
        </p:txBody>
      </p:sp>
    </p:spTree>
    <p:extLst>
      <p:ext uri="{BB962C8B-B14F-4D97-AF65-F5344CB8AC3E}">
        <p14:creationId xmlns:p14="http://schemas.microsoft.com/office/powerpoint/2010/main" val="3242275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 Why, when the goal is to simplify and lighten the payload in the front end are we willingly passing a task that was solved 15 years ago on the server to the browser? Having to download a framework as well as any other dependencies is going to slow your site down. Downloading Ajax requests with the content data, parsing it and inserting it into the DOM is also a performance penalty. We've learned to minimize the number of DOM traversals and manipulations. Why add more when the server can send a rendered page on the back of one HTTP request? It doesn't make sense.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46</a:t>
            </a:fld>
            <a:endParaRPr lang="en-US"/>
          </a:p>
        </p:txBody>
      </p:sp>
    </p:spTree>
    <p:extLst>
      <p:ext uri="{BB962C8B-B14F-4D97-AF65-F5344CB8AC3E}">
        <p14:creationId xmlns:p14="http://schemas.microsoft.com/office/powerpoint/2010/main" val="1240625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47</a:t>
            </a:fld>
            <a:endParaRPr lang="en-US"/>
          </a:p>
        </p:txBody>
      </p:sp>
    </p:spTree>
    <p:extLst>
      <p:ext uri="{BB962C8B-B14F-4D97-AF65-F5344CB8AC3E}">
        <p14:creationId xmlns:p14="http://schemas.microsoft.com/office/powerpoint/2010/main" val="4088812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20</a:t>
            </a:fld>
            <a:endParaRPr lang="en-US"/>
          </a:p>
        </p:txBody>
      </p:sp>
    </p:spTree>
    <p:extLst>
      <p:ext uri="{BB962C8B-B14F-4D97-AF65-F5344CB8AC3E}">
        <p14:creationId xmlns:p14="http://schemas.microsoft.com/office/powerpoint/2010/main" val="4267647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With the understanding that individuals might have one or more class of disability, and that not all disabilities would hinder the ability of a user to access the web the following table shows the number of Americans with disabilities that might interfere with their use of the web.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28</a:t>
            </a:fld>
            <a:endParaRPr lang="en-US"/>
          </a:p>
        </p:txBody>
      </p:sp>
    </p:spTree>
    <p:extLst>
      <p:ext uri="{BB962C8B-B14F-4D97-AF65-F5344CB8AC3E}">
        <p14:creationId xmlns:p14="http://schemas.microsoft.com/office/powerpoint/2010/main" val="1979410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Video transcripts and other access</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29</a:t>
            </a:fld>
            <a:endParaRPr lang="en-US"/>
          </a:p>
        </p:txBody>
      </p:sp>
    </p:spTree>
    <p:extLst>
      <p:ext uri="{BB962C8B-B14F-4D97-AF65-F5344CB8AC3E}">
        <p14:creationId xmlns:p14="http://schemas.microsoft.com/office/powerpoint/2010/main" val="4269155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If images fail to load or are loading slowly alternative text can provide crucial context to users. </a:t>
            </a:r>
          </a:p>
          <a:p>
            <a:pPr marL="0" marR="0" indent="0" algn="l" defTabSz="914400" rtl="0" eaLnBrk="1" fontAlgn="auto" latinLnBrk="0" hangingPunct="1">
              <a:lnSpc>
                <a:spcPct val="120000"/>
              </a:lnSpc>
              <a:spcBef>
                <a:spcPts val="0"/>
              </a:spcBef>
              <a:spcAft>
                <a:spcPts val="0"/>
              </a:spcAft>
              <a:buClrTx/>
              <a:buSzTx/>
              <a:buFontTx/>
              <a:buNone/>
              <a:tabLst/>
              <a:defRPr/>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marR="0" indent="0" algn="l" defTabSz="914400" rtl="0" eaLnBrk="1" fontAlgn="auto" latinLnBrk="0" hangingPunct="1">
              <a:lnSpc>
                <a:spcPct val="12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Good structure for your code makes it much easier to translate into different formats for devices with different capabilities and needs. This used to be a much bigger issue when people commonly used tables for layout, but it's still important now. </a:t>
            </a:r>
          </a:p>
          <a:p>
            <a:pPr marL="0" indent="0">
              <a:lnSpc>
                <a:spcPct val="120000"/>
              </a:lnSpc>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10000"/>
              </a:lnSpc>
            </a:pPr>
            <a:r>
              <a:rPr lang="en-US" dirty="0" smtClean="0">
                <a:latin typeface="Verdana" panose="020B0604030504040204" pitchFamily="34" charset="0"/>
                <a:ea typeface="Verdana" panose="020B0604030504040204" pitchFamily="34" charset="0"/>
                <a:cs typeface="Verdana" panose="020B0604030504040204" pitchFamily="34" charset="0"/>
              </a:rPr>
              <a:t>The intent of this guideline is to ensure that visually impaired or cognitively-disabled users have time to digest your content. </a:t>
            </a:r>
          </a:p>
          <a:p>
            <a:pPr>
              <a:lnSpc>
                <a:spcPct val="110000"/>
              </a:lnSpc>
            </a:pPr>
            <a:r>
              <a:rPr lang="en-US" dirty="0" smtClean="0">
                <a:latin typeface="Verdana" panose="020B0604030504040204" pitchFamily="34" charset="0"/>
                <a:ea typeface="Verdana" panose="020B0604030504040204" pitchFamily="34" charset="0"/>
                <a:cs typeface="Verdana" panose="020B0604030504040204" pitchFamily="34" charset="0"/>
              </a:rPr>
              <a:t>Ensure that video, audio and time-based visualizations can be controlled by the user</a:t>
            </a:r>
          </a:p>
          <a:p>
            <a:pPr>
              <a:lnSpc>
                <a:spcPct val="110000"/>
              </a:lnSpc>
            </a:pPr>
            <a:r>
              <a:rPr lang="en-US" dirty="0" smtClean="0">
                <a:latin typeface="Verdana" panose="020B0604030504040204" pitchFamily="34" charset="0"/>
                <a:ea typeface="Verdana" panose="020B0604030504040204" pitchFamily="34" charset="0"/>
                <a:cs typeface="Verdana" panose="020B0604030504040204" pitchFamily="34" charset="0"/>
              </a:rPr>
              <a:t>Avoid automatically refreshing content after a set period of time or to allow that functionality to be turned off. </a:t>
            </a:r>
          </a:p>
          <a:p>
            <a:pPr marL="0" indent="0">
              <a:lnSpc>
                <a:spcPct val="120000"/>
              </a:lnSpc>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marR="0" indent="0" algn="l" defTabSz="914400" rtl="0" eaLnBrk="1" fontAlgn="auto" latinLnBrk="0" hangingPunct="1">
              <a:lnSpc>
                <a:spcPct val="12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Don't force updates down your user's throat. In addition to the accessibility concerns, all users can benefit from avoiding this practice. On mobile, for example, this rule is important for all users because battery life, bandwidth and processor time are all important factors in the overall mobile experience. You don't want to download unnecessarily updates, wasting kilobytes of data and battery life.</a:t>
            </a:r>
          </a:p>
          <a:p>
            <a:pPr marL="0" marR="0" indent="0" algn="l" defTabSz="914400" rtl="0" eaLnBrk="1" fontAlgn="auto" latinLnBrk="0" hangingPunct="1">
              <a:lnSpc>
                <a:spcPct val="120000"/>
              </a:lnSpc>
              <a:spcBef>
                <a:spcPts val="0"/>
              </a:spcBef>
              <a:spcAft>
                <a:spcPts val="0"/>
              </a:spcAft>
              <a:buClrTx/>
              <a:buSzTx/>
              <a:buFontTx/>
              <a:buNone/>
              <a:tabLst/>
              <a:defRPr/>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This is just good sense, of course, but is especially true when dealing with smaller screens. Make links make sense, give a good sense of where users are within your site or application and give them multiple ways to reach content. The less you ask a mobile user to do to get to their important content, the better.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Having a clearly labeled "contact us" link with a big fat button that takes them to a simple list which includes your telephone number is worth more for the customer's experience than pretty much anything else you can do on the web. You might have the most beautiful site in the world, but if your customer can't find your phone number you might as well have made your site out of sticks and glue. It's useless. </a:t>
            </a:r>
          </a:p>
          <a:p>
            <a:pPr marL="0" marR="0" indent="0" algn="l" defTabSz="914400" rtl="0" eaLnBrk="1" fontAlgn="auto" latinLnBrk="0" hangingPunct="1">
              <a:lnSpc>
                <a:spcPct val="120000"/>
              </a:lnSpc>
              <a:spcBef>
                <a:spcPts val="0"/>
              </a:spcBef>
              <a:spcAft>
                <a:spcPts val="0"/>
              </a:spcAft>
              <a:buClrTx/>
              <a:buSzTx/>
              <a:buFontTx/>
              <a:buNone/>
              <a:tabLst/>
              <a:defRPr/>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30</a:t>
            </a:fld>
            <a:endParaRPr lang="en-US"/>
          </a:p>
        </p:txBody>
      </p:sp>
    </p:spTree>
    <p:extLst>
      <p:ext uri="{BB962C8B-B14F-4D97-AF65-F5344CB8AC3E}">
        <p14:creationId xmlns:p14="http://schemas.microsoft.com/office/powerpoint/2010/main" val="58996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It's hard to fill out forms on the web. The more help you can give users, the better. </a:t>
            </a:r>
            <a:r>
              <a:rPr lang="en-US" i="1" dirty="0" smtClean="0">
                <a:latin typeface="Verdana" panose="020B0604030504040204" pitchFamily="34" charset="0"/>
                <a:ea typeface="Verdana" panose="020B0604030504040204" pitchFamily="34" charset="0"/>
                <a:cs typeface="Verdana" panose="020B0604030504040204" pitchFamily="34" charset="0"/>
              </a:rPr>
              <a:t>This is true for all users.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The more time and care you spend on your forms, the better off you'll be. Making it difficult for people to make errors, offering meaningful error messages and designing forms to lessen the user's cognitive load are going to directly affect your bottom line.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For example, offering inline validation (checking the form data for validity as they enter it) and providing help text in context can help users more confidently enter the correct information in form fields.</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Support compatibility with current and future user agents (including assistive technologies)</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The fact that the </a:t>
            </a:r>
            <a:r>
              <a:rPr lang="en-US" dirty="0" smtClean="0">
                <a:latin typeface="Verdana" panose="020B0604030504040204" pitchFamily="34" charset="0"/>
                <a:ea typeface="Verdana" panose="020B0604030504040204" pitchFamily="34" charset="0"/>
                <a:cs typeface="Verdana" panose="020B0604030504040204" pitchFamily="34" charset="0"/>
                <a:hlinkClick r:id="rId3"/>
              </a:rPr>
              <a:t>first website ever made still works</a:t>
            </a:r>
            <a:r>
              <a:rPr lang="en-US" dirty="0" smtClean="0">
                <a:latin typeface="Verdana" panose="020B0604030504040204" pitchFamily="34" charset="0"/>
                <a:ea typeface="Verdana" panose="020B0604030504040204" pitchFamily="34" charset="0"/>
                <a:cs typeface="Verdana" panose="020B0604030504040204" pitchFamily="34" charset="0"/>
              </a:rPr>
              <a:t> is a guiding principle here. Don't back yourself into a corner and you'll be sitting pretty in 2025.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 will say that getting a basic understanding of how assistive technologies work and how they may work in the future is a good idea to add onto the understanding of the browser and device market. </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31</a:t>
            </a:fld>
            <a:endParaRPr lang="en-US"/>
          </a:p>
        </p:txBody>
      </p:sp>
    </p:spTree>
    <p:extLst>
      <p:ext uri="{BB962C8B-B14F-4D97-AF65-F5344CB8AC3E}">
        <p14:creationId xmlns:p14="http://schemas.microsoft.com/office/powerpoint/2010/main" val="2594535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There's only the one button on the iPhone so you need a  software back button. If your vision of the web is iPhone-centric, inserting a back button into your web UI seems like a good idea. The thing is, every Android device has a back button built in, either as a dedicated software button on screen or as a physical button on the device. All of them. It's required and it also gets used </a:t>
            </a:r>
            <a:r>
              <a:rPr lang="en-US" i="1" dirty="0" smtClean="0">
                <a:latin typeface="Verdana" panose="020B0604030504040204" pitchFamily="34" charset="0"/>
                <a:ea typeface="Verdana" panose="020B0604030504040204" pitchFamily="34" charset="0"/>
                <a:cs typeface="Verdana" panose="020B0604030504040204" pitchFamily="34" charset="0"/>
              </a:rPr>
              <a:t>all the time</a:t>
            </a:r>
            <a:r>
              <a:rPr lang="en-US" dirty="0" smtClean="0">
                <a:latin typeface="Verdana" panose="020B0604030504040204" pitchFamily="34" charset="0"/>
                <a:ea typeface="Verdana" panose="020B0604030504040204" pitchFamily="34" charset="0"/>
                <a:cs typeface="Verdana" panose="020B0604030504040204" pitchFamily="34" charset="0"/>
              </a:rPr>
              <a:t> so a back button in the UI of a web app, for an Android user, is a foreign experience. You're just wasting precious pixels. But yet, people do it because the iOS experience is all they know.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36</a:t>
            </a:fld>
            <a:endParaRPr lang="en-US"/>
          </a:p>
        </p:txBody>
      </p:sp>
    </p:spTree>
    <p:extLst>
      <p:ext uri="{BB962C8B-B14F-4D97-AF65-F5344CB8AC3E}">
        <p14:creationId xmlns:p14="http://schemas.microsoft.com/office/powerpoint/2010/main" val="2306050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"That animation is super fast on my machine.“</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Another painful example of the trap tech folks fall into is with JavaScript performance. </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While there's a lot of talk about being </a:t>
            </a:r>
            <a:r>
              <a:rPr lang="en-US" dirty="0" smtClean="0">
                <a:latin typeface="Verdana" panose="020B0604030504040204" pitchFamily="34" charset="0"/>
                <a:ea typeface="Verdana" panose="020B0604030504040204" pitchFamily="34" charset="0"/>
                <a:cs typeface="Verdana" panose="020B0604030504040204" pitchFamily="34" charset="0"/>
                <a:hlinkClick r:id="rId3"/>
              </a:rPr>
              <a:t>jank free</a:t>
            </a:r>
            <a:r>
              <a:rPr lang="en-US" dirty="0" smtClean="0">
                <a:latin typeface="Verdana" panose="020B0604030504040204" pitchFamily="34" charset="0"/>
                <a:ea typeface="Verdana" panose="020B0604030504040204" pitchFamily="34" charset="0"/>
                <a:cs typeface="Verdana" panose="020B0604030504040204" pitchFamily="34" charset="0"/>
              </a:rPr>
              <a:t> and the web performance community has grown to be a real force in the industry; the plain fact is most people don't look critically at their application performance in enough devices to truly test performance. There are underpowered mobile devices, old desktops and old browsers aplenty out there waiting to expose problems with your site.  You can easily trip long running script errors, freeze the screen and even crash the browser if you're not careful. If you think you're getting a second look from a user whose browser you just crashed, you've got another thing coming. </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It's said so often that it's a cliché, but the reality is it can "work on my machine" only to fail on some other hardware/browser combination. </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37</a:t>
            </a:fld>
            <a:endParaRPr lang="en-US"/>
          </a:p>
        </p:txBody>
      </p:sp>
    </p:spTree>
    <p:extLst>
      <p:ext uri="{BB962C8B-B14F-4D97-AF65-F5344CB8AC3E}">
        <p14:creationId xmlns:p14="http://schemas.microsoft.com/office/powerpoint/2010/main" val="2833601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People don't test enough in Internet Explorer. </a:t>
            </a:r>
          </a:p>
          <a:p>
            <a:r>
              <a:rPr lang="en-US" dirty="0" smtClean="0">
                <a:latin typeface="Verdana" panose="020B0604030504040204" pitchFamily="34" charset="0"/>
                <a:ea typeface="Verdana" panose="020B0604030504040204" pitchFamily="34" charset="0"/>
                <a:cs typeface="Verdana" panose="020B0604030504040204" pitchFamily="34" charset="0"/>
              </a:rPr>
              <a:t>Whether it's Windows-based developers working all day in Firefox or Chrome or developers on a Mac not wanting to fire up Parallels, people don't test in IE early or often enough. </a:t>
            </a:r>
          </a:p>
          <a:p>
            <a:r>
              <a:rPr lang="en-US" dirty="0" smtClean="0">
                <a:latin typeface="Verdana" panose="020B0604030504040204" pitchFamily="34" charset="0"/>
                <a:ea typeface="Verdana" panose="020B0604030504040204" pitchFamily="34" charset="0"/>
                <a:cs typeface="Verdana" panose="020B0604030504040204" pitchFamily="34" charset="0"/>
              </a:rPr>
              <a:t>That's crazy. </a:t>
            </a:r>
          </a:p>
          <a:p>
            <a:r>
              <a:rPr lang="en-US" dirty="0" smtClean="0">
                <a:latin typeface="Verdana" panose="020B0604030504040204" pitchFamily="34" charset="0"/>
                <a:ea typeface="Verdana" panose="020B0604030504040204" pitchFamily="34" charset="0"/>
                <a:cs typeface="Verdana" panose="020B0604030504040204" pitchFamily="34" charset="0"/>
              </a:rPr>
              <a:t>I know it's the bogeyman, but it remains a huge portion of the browser market. Depending on where you look for your stats, it's got a larger market share than Firefox and Safari combined. Yet, people treat it like an afterthought. This is less of a problem than it was six or seven years ago as IE's market share has halved, but it's still a major issue when you're ignoring hundreds of millions of potential customers.  </a:t>
            </a:r>
          </a:p>
          <a:p>
            <a:r>
              <a:rPr lang="en-US" dirty="0" smtClean="0">
                <a:latin typeface="Verdana" panose="020B0604030504040204" pitchFamily="34" charset="0"/>
                <a:ea typeface="Verdana" panose="020B0604030504040204" pitchFamily="34" charset="0"/>
                <a:cs typeface="Verdana" panose="020B0604030504040204" pitchFamily="34" charset="0"/>
              </a:rPr>
              <a:t>I've managed a lot of developers and projects over the years and I've had specific feedback on this issue about folks that worked for me on several different occasions. This is especially problematic as I've done a lot of consulting and agency work for health-care companies, financial services firms and law firms. There's a *lot* of Internet Explorer in those industries. As I mentioned previously, it's often the *only* browser allowed on internal networks. </a:t>
            </a:r>
          </a:p>
          <a:p>
            <a:r>
              <a:rPr lang="en-US" dirty="0" smtClean="0">
                <a:latin typeface="Verdana" panose="020B0604030504040204" pitchFamily="34" charset="0"/>
                <a:ea typeface="Verdana" panose="020B0604030504040204" pitchFamily="34" charset="0"/>
                <a:cs typeface="Verdana" panose="020B0604030504040204" pitchFamily="34" charset="0"/>
              </a:rPr>
              <a:t>Some people would blame IE for my crummy night, *because it's the bogeyman*. Two things about that thought. First, IE can't win. They lose when they don't follow the specification and they lose when they do. It's true. The ES3 specification didn't allow trailing commas in Object literals. Crazy that the IE implementation could be *to the specification.* Secondly, the developer is to blame because... he didn't test his code and checked it in. Blaming IE for that is like blaming the rain for getting you wet if you walk outside without an umbrella.    </a:t>
            </a:r>
          </a:p>
          <a:p>
            <a:r>
              <a:rPr lang="en-US" dirty="0" smtClean="0">
                <a:latin typeface="Verdana" panose="020B0604030504040204" pitchFamily="34" charset="0"/>
                <a:ea typeface="Verdana" panose="020B0604030504040204" pitchFamily="34" charset="0"/>
                <a:cs typeface="Verdana" panose="020B0604030504040204" pitchFamily="34" charset="0"/>
              </a:rPr>
              <a:t>I think this behavior is at least part of the reason why people have such a visceral dislike of IE- including later versions which are actually quite easy work with. Since so many people save IE for later on in the development process, or downright ignore it, their only experience with the browser is one of shock and betrayal. </a:t>
            </a:r>
          </a:p>
          <a:p>
            <a:r>
              <a:rPr lang="en-US" dirty="0" smtClean="0">
                <a:latin typeface="Verdana" panose="020B0604030504040204" pitchFamily="34" charset="0"/>
                <a:ea typeface="Verdana" panose="020B0604030504040204" pitchFamily="34" charset="0"/>
                <a:cs typeface="Verdana" panose="020B0604030504040204" pitchFamily="34" charset="0"/>
              </a:rPr>
              <a:t>If IE was constantly sneaking up on me and punching me in the face because I wasn't paying attention, I'd be mad at it too.</a:t>
            </a:r>
          </a:p>
          <a:p>
            <a:pPr marL="0"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38</a:t>
            </a:fld>
            <a:endParaRPr lang="en-US"/>
          </a:p>
        </p:txBody>
      </p:sp>
    </p:spTree>
    <p:extLst>
      <p:ext uri="{BB962C8B-B14F-4D97-AF65-F5344CB8AC3E}">
        <p14:creationId xmlns:p14="http://schemas.microsoft.com/office/powerpoint/2010/main" val="3746590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581652-3D9F-435E-AEB0-58C0E756233E}" type="datetimeFigureOut">
              <a:rPr lang="en-US" smtClean="0"/>
              <a:t>10/31/2014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3918940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581652-3D9F-435E-AEB0-58C0E756233E}" type="datetimeFigureOut">
              <a:rPr lang="en-US" smtClean="0"/>
              <a:t>10/31/2014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2939534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581652-3D9F-435E-AEB0-58C0E756233E}" type="datetimeFigureOut">
              <a:rPr lang="en-US" smtClean="0"/>
              <a:t>10/31/2014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2622412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581652-3D9F-435E-AEB0-58C0E756233E}" type="datetimeFigureOut">
              <a:rPr lang="en-US" smtClean="0"/>
              <a:t>10/31/2014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999891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581652-3D9F-435E-AEB0-58C0E756233E}" type="datetimeFigureOut">
              <a:rPr lang="en-US" smtClean="0"/>
              <a:t>10/31/2014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2981523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581652-3D9F-435E-AEB0-58C0E756233E}" type="datetimeFigureOut">
              <a:rPr lang="en-US" smtClean="0"/>
              <a:t>10/31/2014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3414883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581652-3D9F-435E-AEB0-58C0E756233E}" type="datetimeFigureOut">
              <a:rPr lang="en-US" smtClean="0"/>
              <a:t>10/31/2014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4237444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581652-3D9F-435E-AEB0-58C0E756233E}" type="datetimeFigureOut">
              <a:rPr lang="en-US" smtClean="0"/>
              <a:t>10/31/2014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19361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581652-3D9F-435E-AEB0-58C0E756233E}" type="datetimeFigureOut">
              <a:rPr lang="en-US" smtClean="0"/>
              <a:t>10/31/2014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733496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581652-3D9F-435E-AEB0-58C0E756233E}" type="datetimeFigureOut">
              <a:rPr lang="en-US" smtClean="0"/>
              <a:t>10/31/2014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2203973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581652-3D9F-435E-AEB0-58C0E756233E}" type="datetimeFigureOut">
              <a:rPr lang="en-US" smtClean="0"/>
              <a:t>10/31/2014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3599526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581652-3D9F-435E-AEB0-58C0E756233E}" type="datetimeFigureOut">
              <a:rPr lang="en-US" smtClean="0"/>
              <a:t>10/31/2014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AE7417-CCEF-47B0-A6BF-430BBD0C2CD4}" type="slidenum">
              <a:rPr lang="en-US" smtClean="0"/>
              <a:t>‹#›</a:t>
            </a:fld>
            <a:endParaRPr lang="en-US"/>
          </a:p>
        </p:txBody>
      </p:sp>
    </p:spTree>
    <p:extLst>
      <p:ext uri="{BB962C8B-B14F-4D97-AF65-F5344CB8AC3E}">
        <p14:creationId xmlns:p14="http://schemas.microsoft.com/office/powerpoint/2010/main" val="3871862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napsvg.io/" TargetMode="External"/><Relationship Id="rId2" Type="http://schemas.openxmlformats.org/officeDocument/2006/relationships/hyperlink" Target="http://raphaeljs.com/%5b"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census.gov/prod/2012pubs/p70-131.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FortAwesome/Font-Awesome/issues/2269" TargetMode="External"/><Relationship Id="rId2" Type="http://schemas.openxmlformats.org/officeDocument/2006/relationships/hyperlink" Target="http://timkadlec.com/2013/11/Avoiding-the-300ms-click-delay-accessibly/"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bg1">
              <a:alpha val="70000"/>
            </a:schemeClr>
          </a:solidFill>
        </p:spPr>
        <p:txBody>
          <a:bodyPr anchor="ctr">
            <a:normAutofit/>
          </a:bodyPr>
          <a:lstStyle/>
          <a:p>
            <a:r>
              <a:rPr lang="en-US" dirty="0">
                <a:latin typeface="Palatino Linotype" panose="02040502050505030304" pitchFamily="18" charset="0"/>
              </a:rPr>
              <a:t>Wild </a:t>
            </a:r>
            <a:r>
              <a:rPr lang="en-US" dirty="0" smtClean="0">
                <a:latin typeface="Palatino Linotype" panose="02040502050505030304" pitchFamily="18" charset="0"/>
              </a:rPr>
              <a:t>World Web</a:t>
            </a:r>
            <a:endParaRPr lang="en-US" dirty="0">
              <a:latin typeface="Palatino Linotype" panose="02040502050505030304" pitchFamily="18" charset="0"/>
            </a:endParaRPr>
          </a:p>
        </p:txBody>
      </p:sp>
      <p:sp>
        <p:nvSpPr>
          <p:cNvPr id="3" name="Subtitle 2"/>
          <p:cNvSpPr>
            <a:spLocks noGrp="1"/>
          </p:cNvSpPr>
          <p:nvPr>
            <p:ph type="subTitle" idx="1"/>
          </p:nvPr>
        </p:nvSpPr>
        <p:spPr>
          <a:xfrm>
            <a:off x="1514475" y="3602038"/>
            <a:ext cx="9144000" cy="1655762"/>
          </a:xfrm>
          <a:solidFill>
            <a:schemeClr val="bg1">
              <a:alpha val="70000"/>
            </a:schemeClr>
          </a:solidFill>
        </p:spPr>
        <p:txBody>
          <a:bodyPr anchor="ctr"/>
          <a:lstStyle/>
          <a:p>
            <a:r>
              <a:rPr lang="en-US" dirty="0" smtClean="0">
                <a:latin typeface="Palatino Linotype" panose="02040502050505030304" pitchFamily="18" charset="0"/>
              </a:rPr>
              <a:t>Web Development in a World of Ever-Changing Browsers, Platforms &amp; Compatibilities</a:t>
            </a:r>
            <a:endParaRPr lang="en-US" dirty="0"/>
          </a:p>
        </p:txBody>
      </p:sp>
    </p:spTree>
    <p:extLst>
      <p:ext uri="{BB962C8B-B14F-4D97-AF65-F5344CB8AC3E}">
        <p14:creationId xmlns:p14="http://schemas.microsoft.com/office/powerpoint/2010/main" val="17010678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New Rules? Not so Great. </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65760" tIns="365760" rIns="365760" bIns="365760" rtlCol="0">
            <a:normAutofit/>
          </a:bodyPr>
          <a:lstStyle/>
          <a:p>
            <a:pPr marL="0" indent="0">
              <a:lnSpc>
                <a:spcPct val="100000"/>
              </a:lnSpc>
              <a:buNone/>
            </a:pPr>
            <a:r>
              <a:rPr lang="en-US" dirty="0">
                <a:latin typeface="Verdana" panose="020B0604030504040204" pitchFamily="34" charset="0"/>
                <a:ea typeface="Verdana" panose="020B0604030504040204" pitchFamily="34" charset="0"/>
                <a:cs typeface="Verdana" panose="020B0604030504040204" pitchFamily="34" charset="0"/>
              </a:rPr>
              <a:t>As Android’s huge growth over the past few years, and the presence of Chromebooks and Windows 8 laptops with both mouse and touch capabilities have proved, those new rules have a short shelf life. </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15159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70000"/>
            </a:schemeClr>
          </a:solidFill>
        </p:spPr>
        <p:txBody>
          <a:bodyPr>
            <a:normAutofit/>
          </a:bodyPr>
          <a:lstStyle/>
          <a:p>
            <a:r>
              <a:rPr lang="en-US" dirty="0">
                <a:latin typeface="Palatino Linotype" panose="02040502050505030304" pitchFamily="18" charset="0"/>
              </a:rPr>
              <a:t>Nothing could ever challenge the iPhone, right</a:t>
            </a:r>
            <a:r>
              <a:rPr lang="en-US" dirty="0" smtClean="0">
                <a:latin typeface="Palatino Linotype" panose="02040502050505030304" pitchFamily="18" charset="0"/>
              </a:rPr>
              <a:t>?</a:t>
            </a:r>
            <a:endParaRPr lang="en-US" dirty="0">
              <a:latin typeface="Palatino Linotype" panose="02040502050505030304" pitchFamily="18" charset="0"/>
            </a:endParaRPr>
          </a:p>
        </p:txBody>
      </p:sp>
      <p:sp>
        <p:nvSpPr>
          <p:cNvPr id="3" name="Content Placeholder 2"/>
          <p:cNvSpPr>
            <a:spLocks noGrp="1"/>
          </p:cNvSpPr>
          <p:nvPr>
            <p:ph idx="1"/>
          </p:nvPr>
        </p:nvSpPr>
        <p:spPr/>
        <p:txBody>
          <a:bodyPr/>
          <a:lstStyle/>
          <a:p>
            <a:endParaRPr lang="en-US"/>
          </a:p>
        </p:txBody>
      </p:sp>
      <p:pic>
        <p:nvPicPr>
          <p:cNvPr id="2050" name="Picture 2" descr="https://www.strongswan.org/images/android_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6638" y="1825625"/>
            <a:ext cx="5998723" cy="4499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422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0106" y="1956828"/>
            <a:ext cx="8631788" cy="4628797"/>
          </a:xfrm>
        </p:spPr>
      </p:pic>
      <p:sp>
        <p:nvSpPr>
          <p:cNvPr id="6" name="Title 5"/>
          <p:cNvSpPr>
            <a:spLocks noGrp="1"/>
          </p:cNvSpPr>
          <p:nvPr>
            <p:ph type="title"/>
          </p:nvPr>
        </p:nvSpPr>
        <p:spPr>
          <a:solidFill>
            <a:schemeClr val="bg1">
              <a:alpha val="70000"/>
            </a:schemeClr>
          </a:solidFill>
        </p:spPr>
        <p:txBody>
          <a:bodyPr/>
          <a:lstStyle/>
          <a:p>
            <a:r>
              <a:rPr lang="en-US" dirty="0" err="1">
                <a:latin typeface="Consolas" panose="020B0609020204030204" pitchFamily="49" charset="0"/>
                <a:cs typeface="Consolas" panose="020B0609020204030204" pitchFamily="49" charset="0"/>
              </a:rPr>
              <a:t>M</a:t>
            </a:r>
            <a:r>
              <a:rPr lang="en-US" dirty="0" err="1" smtClean="0">
                <a:latin typeface="Consolas" panose="020B0609020204030204" pitchFamily="49" charset="0"/>
                <a:cs typeface="Consolas" panose="020B0609020204030204" pitchFamily="49" charset="0"/>
              </a:rPr>
              <a:t>odernizr.touch</a:t>
            </a:r>
            <a:r>
              <a:rPr lang="en-US" dirty="0" smtClean="0">
                <a:latin typeface="Consolas" panose="020B0609020204030204" pitchFamily="49" charset="0"/>
                <a:cs typeface="Consolas" panose="020B0609020204030204" pitchFamily="49" charset="0"/>
              </a:rPr>
              <a:t> == true </a:t>
            </a:r>
            <a:r>
              <a:rPr lang="en-US" dirty="0" smtClean="0">
                <a:latin typeface="Palatino Linotype" panose="02040502050505030304" pitchFamily="18" charset="0"/>
              </a:rPr>
              <a:t>means you’ve got a phone, right?</a:t>
            </a:r>
            <a:endParaRPr lang="en-US" dirty="0">
              <a:latin typeface="Palatino Linotype" panose="02040502050505030304" pitchFamily="18" charset="0"/>
            </a:endParaRPr>
          </a:p>
        </p:txBody>
      </p:sp>
    </p:spTree>
    <p:extLst>
      <p:ext uri="{BB962C8B-B14F-4D97-AF65-F5344CB8AC3E}">
        <p14:creationId xmlns:p14="http://schemas.microsoft.com/office/powerpoint/2010/main" val="807987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5185" y="1921551"/>
            <a:ext cx="8661629" cy="4644799"/>
          </a:xfrm>
        </p:spPr>
      </p:pic>
      <p:sp>
        <p:nvSpPr>
          <p:cNvPr id="7" name="Title 5"/>
          <p:cNvSpPr txBox="1">
            <a:spLocks/>
          </p:cNvSpPr>
          <p:nvPr/>
        </p:nvSpPr>
        <p:spPr>
          <a:xfrm>
            <a:off x="838199" y="265247"/>
            <a:ext cx="10515600" cy="1325563"/>
          </a:xfrm>
          <a:prstGeom prst="rect">
            <a:avLst/>
          </a:prstGeom>
          <a:solidFill>
            <a:schemeClr val="bg1">
              <a:alpha val="7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smtClean="0">
                <a:latin typeface="Consolas" panose="020B0609020204030204" pitchFamily="49" charset="0"/>
                <a:cs typeface="Consolas" panose="020B0609020204030204" pitchFamily="49" charset="0"/>
              </a:rPr>
              <a:t>Modernizr.touch</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false</a:t>
            </a:r>
            <a:r>
              <a:rPr lang="en-US" dirty="0" smtClean="0">
                <a:latin typeface="Palatino Linotype" panose="02040502050505030304" pitchFamily="18" charset="0"/>
                <a:cs typeface="Consolas" panose="020B0609020204030204" pitchFamily="49" charset="0"/>
              </a:rPr>
              <a:t>, so you’re on a laptop.</a:t>
            </a:r>
            <a:endParaRPr lang="en-US" dirty="0">
              <a:latin typeface="Palatino Linotype" panose="02040502050505030304" pitchFamily="18" charset="0"/>
            </a:endParaRPr>
          </a:p>
        </p:txBody>
      </p:sp>
    </p:spTree>
    <p:extLst>
      <p:ext uri="{BB962C8B-B14F-4D97-AF65-F5344CB8AC3E}">
        <p14:creationId xmlns:p14="http://schemas.microsoft.com/office/powerpoint/2010/main" val="127835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One Size Fits All?</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65760" tIns="365760" rIns="365760" bIns="365760" rtlCol="0">
            <a:normAutofit/>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Even </a:t>
            </a:r>
            <a:r>
              <a:rPr lang="en-US" dirty="0">
                <a:latin typeface="Verdana" panose="020B0604030504040204" pitchFamily="34" charset="0"/>
                <a:ea typeface="Verdana" panose="020B0604030504040204" pitchFamily="34" charset="0"/>
                <a:cs typeface="Verdana" panose="020B0604030504040204" pitchFamily="34" charset="0"/>
              </a:rPr>
              <a:t>patterns like Responsive Web Design (RWD), </a:t>
            </a:r>
            <a:r>
              <a:rPr lang="en-US" dirty="0" smtClean="0">
                <a:latin typeface="Verdana" panose="020B0604030504040204" pitchFamily="34" charset="0"/>
                <a:ea typeface="Verdana" panose="020B0604030504040204" pitchFamily="34" charset="0"/>
                <a:cs typeface="Verdana" panose="020B0604030504040204" pitchFamily="34" charset="0"/>
              </a:rPr>
              <a:t>which some people see as the solution for everything, can get hectic </a:t>
            </a:r>
            <a:r>
              <a:rPr lang="en-US" dirty="0">
                <a:latin typeface="Verdana" panose="020B0604030504040204" pitchFamily="34" charset="0"/>
                <a:ea typeface="Verdana" panose="020B0604030504040204" pitchFamily="34" charset="0"/>
                <a:cs typeface="Verdana" panose="020B0604030504040204" pitchFamily="34" charset="0"/>
              </a:rPr>
              <a:t>when applied against complicated application patterns and the questions of bandwidth and the challenge of mobile performance. </a:t>
            </a:r>
          </a:p>
        </p:txBody>
      </p:sp>
    </p:spTree>
    <p:extLst>
      <p:ext uri="{BB962C8B-B14F-4D97-AF65-F5344CB8AC3E}">
        <p14:creationId xmlns:p14="http://schemas.microsoft.com/office/powerpoint/2010/main" val="2260229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So What Are We Supposed to Do?</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65760" tIns="365760" rIns="365760" bIns="365760" rtlCol="0">
            <a:normAutofit/>
          </a:body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The best way to approach the web today is to forgo hard and fast rules and design for uncertainty.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This </a:t>
            </a:r>
            <a:r>
              <a:rPr lang="en-US" dirty="0">
                <a:latin typeface="Verdana" panose="020B0604030504040204" pitchFamily="34" charset="0"/>
                <a:ea typeface="Verdana" panose="020B0604030504040204" pitchFamily="34" charset="0"/>
                <a:cs typeface="Verdana" panose="020B0604030504040204" pitchFamily="34" charset="0"/>
              </a:rPr>
              <a:t>is </a:t>
            </a:r>
            <a:r>
              <a:rPr lang="en-US" dirty="0" smtClean="0">
                <a:latin typeface="Verdana" panose="020B0604030504040204" pitchFamily="34" charset="0"/>
                <a:ea typeface="Verdana" panose="020B0604030504040204" pitchFamily="34" charset="0"/>
                <a:cs typeface="Verdana" panose="020B0604030504040204" pitchFamily="34" charset="0"/>
              </a:rPr>
              <a:t>your</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best bet for creating future proof web solutions.  </a:t>
            </a: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48311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Embracing Uncertainty</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lstStyle/>
          <a:p>
            <a:pPr marL="0" indent="0">
              <a:lnSpc>
                <a:spcPct val="100000"/>
              </a:lnSpc>
              <a:buNone/>
            </a:pPr>
            <a:r>
              <a:rPr lang="en-US" dirty="0">
                <a:latin typeface="Verdana" panose="020B0604030504040204" pitchFamily="34" charset="0"/>
                <a:ea typeface="Verdana" panose="020B0604030504040204" pitchFamily="34" charset="0"/>
                <a:cs typeface="Verdana" panose="020B0604030504040204" pitchFamily="34" charset="0"/>
              </a:rPr>
              <a:t>What follows are a series of high level ideas that will allow you approach compatibility in a nimble way and will </a:t>
            </a:r>
            <a:r>
              <a:rPr lang="en-US" dirty="0" smtClean="0">
                <a:latin typeface="Verdana" panose="020B0604030504040204" pitchFamily="34" charset="0"/>
                <a:ea typeface="Verdana" panose="020B0604030504040204" pitchFamily="34" charset="0"/>
                <a:cs typeface="Verdana" panose="020B0604030504040204" pitchFamily="34" charset="0"/>
              </a:rPr>
              <a:t>help you </a:t>
            </a:r>
            <a:r>
              <a:rPr lang="en-US" dirty="0">
                <a:latin typeface="Verdana" panose="020B0604030504040204" pitchFamily="34" charset="0"/>
                <a:ea typeface="Verdana" panose="020B0604030504040204" pitchFamily="34" charset="0"/>
                <a:cs typeface="Verdana" panose="020B0604030504040204" pitchFamily="34" charset="0"/>
              </a:rPr>
              <a:t>when you're faced with the web's uncertainty. </a:t>
            </a:r>
          </a:p>
        </p:txBody>
      </p:sp>
    </p:spTree>
    <p:extLst>
      <p:ext uri="{BB962C8B-B14F-4D97-AF65-F5344CB8AC3E}">
        <p14:creationId xmlns:p14="http://schemas.microsoft.com/office/powerpoint/2010/main" val="2655210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bg1">
              <a:alpha val="70000"/>
            </a:schemeClr>
          </a:solidFill>
        </p:spPr>
        <p:txBody>
          <a:bodyPr anchor="ctr">
            <a:normAutofit/>
          </a:bodyPr>
          <a:lstStyle/>
          <a:p>
            <a:r>
              <a:rPr lang="en-US" dirty="0" smtClean="0">
                <a:latin typeface="Palatino Linotype" panose="02040502050505030304" pitchFamily="18" charset="0"/>
              </a:rPr>
              <a:t>Embracing Uncertainty</a:t>
            </a:r>
            <a:endParaRPr lang="en-US" dirty="0">
              <a:latin typeface="Palatino Linotype" panose="02040502050505030304" pitchFamily="18" charset="0"/>
            </a:endParaRP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051245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Don't Blame the Web for being the Web</a:t>
            </a:r>
          </a:p>
        </p:txBody>
      </p:sp>
      <p:sp>
        <p:nvSpPr>
          <p:cNvPr id="3" name="Content Placeholder 2"/>
          <p:cNvSpPr>
            <a:spLocks noGrp="1"/>
          </p:cNvSpPr>
          <p:nvPr>
            <p:ph idx="1"/>
          </p:nvPr>
        </p:nvSpPr>
        <p:spPr>
          <a:solidFill>
            <a:schemeClr val="bg1">
              <a:alpha val="75000"/>
            </a:schemeClr>
          </a:solidFill>
        </p:spPr>
        <p:txBody>
          <a:bodyPr lIns="457200" tIns="457200" rIns="457200" bIns="457200"/>
          <a:lstStyle/>
          <a:p>
            <a:r>
              <a:rPr lang="en-US" dirty="0" smtClean="0">
                <a:latin typeface="Verdana" panose="020B0604030504040204" pitchFamily="34" charset="0"/>
                <a:ea typeface="Verdana" panose="020B0604030504040204" pitchFamily="34" charset="0"/>
                <a:cs typeface="Verdana" panose="020B0604030504040204" pitchFamily="34" charset="0"/>
              </a:rPr>
              <a:t>The web </a:t>
            </a:r>
            <a:r>
              <a:rPr lang="en-US" dirty="0">
                <a:latin typeface="Verdana" panose="020B0604030504040204" pitchFamily="34" charset="0"/>
                <a:ea typeface="Verdana" panose="020B0604030504040204" pitchFamily="34" charset="0"/>
                <a:cs typeface="Verdana" panose="020B0604030504040204" pitchFamily="34" charset="0"/>
              </a:rPr>
              <a:t>is a diverse place that's getting more diverse every single day.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If </a:t>
            </a:r>
            <a:r>
              <a:rPr lang="en-US" dirty="0">
                <a:latin typeface="Verdana" panose="020B0604030504040204" pitchFamily="34" charset="0"/>
                <a:ea typeface="Verdana" panose="020B0604030504040204" pitchFamily="34" charset="0"/>
                <a:cs typeface="Verdana" panose="020B0604030504040204" pitchFamily="34" charset="0"/>
              </a:rPr>
              <a:t>you accept the web's diversity (and maybe even celebrate it) and you're getting angry about one thing (maybe Internet Explorer 8) or another (the stock Android Browser) just take a minute to remind yourself that </a:t>
            </a:r>
            <a:r>
              <a:rPr lang="en-US" i="1" dirty="0" smtClean="0">
                <a:latin typeface="Verdana" panose="020B0604030504040204" pitchFamily="34" charset="0"/>
                <a:ea typeface="Verdana" panose="020B0604030504040204" pitchFamily="34" charset="0"/>
                <a:cs typeface="Verdana" panose="020B0604030504040204" pitchFamily="34" charset="0"/>
              </a:rPr>
              <a:t>this </a:t>
            </a:r>
            <a:r>
              <a:rPr lang="en-US" i="1" dirty="0">
                <a:latin typeface="Verdana" panose="020B0604030504040204" pitchFamily="34" charset="0"/>
                <a:ea typeface="Verdana" panose="020B0604030504040204" pitchFamily="34" charset="0"/>
                <a:cs typeface="Verdana" panose="020B0604030504040204" pitchFamily="34" charset="0"/>
              </a:rPr>
              <a:t>is just the way the web </a:t>
            </a:r>
            <a:r>
              <a:rPr lang="en-US" i="1" dirty="0" smtClean="0">
                <a:latin typeface="Verdana" panose="020B0604030504040204" pitchFamily="34" charset="0"/>
                <a:ea typeface="Verdana" panose="020B0604030504040204" pitchFamily="34" charset="0"/>
                <a:cs typeface="Verdana" panose="020B0604030504040204" pitchFamily="34" charset="0"/>
              </a:rPr>
              <a:t>is</a:t>
            </a:r>
            <a:r>
              <a:rPr lang="en-US" dirty="0" smtClean="0">
                <a:latin typeface="Verdana" panose="020B0604030504040204" pitchFamily="34" charset="0"/>
                <a:ea typeface="Verdana" panose="020B0604030504040204" pitchFamily="34" charset="0"/>
                <a:cs typeface="Verdana" panose="020B0604030504040204" pitchFamily="34" charset="0"/>
              </a:rPr>
              <a:t>.</a:t>
            </a:r>
          </a:p>
          <a:p>
            <a:r>
              <a:rPr lang="en-US" i="1" dirty="0" smtClean="0">
                <a:latin typeface="Verdana" panose="020B0604030504040204" pitchFamily="34" charset="0"/>
                <a:ea typeface="Verdana" panose="020B0604030504040204" pitchFamily="34" charset="0"/>
                <a:cs typeface="Verdana" panose="020B0604030504040204" pitchFamily="34" charset="0"/>
              </a:rPr>
              <a:t>This </a:t>
            </a:r>
            <a:r>
              <a:rPr lang="en-US" i="1" dirty="0">
                <a:latin typeface="Verdana" panose="020B0604030504040204" pitchFamily="34" charset="0"/>
                <a:ea typeface="Verdana" panose="020B0604030504040204" pitchFamily="34" charset="0"/>
                <a:cs typeface="Verdana" panose="020B0604030504040204" pitchFamily="34" charset="0"/>
              </a:rPr>
              <a:t>is just the way the web is</a:t>
            </a:r>
            <a:r>
              <a:rPr lang="en-US" dirty="0">
                <a:latin typeface="Verdana" panose="020B0604030504040204" pitchFamily="34" charset="0"/>
                <a:ea typeface="Verdana" panose="020B0604030504040204" pitchFamily="34" charset="0"/>
                <a:cs typeface="Verdana" panose="020B0604030504040204" pitchFamily="34" charset="0"/>
              </a:rPr>
              <a:t>. </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19160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Identify and embrace your audience</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While you can look at web-scale statistics for browser and operating system market share to get some idea of where things, the only metrics that truly matter are those for </a:t>
            </a:r>
            <a:r>
              <a:rPr lang="en-US" i="1" dirty="0" smtClean="0">
                <a:latin typeface="Verdana" panose="020B0604030504040204" pitchFamily="34" charset="0"/>
                <a:ea typeface="Verdana" panose="020B0604030504040204" pitchFamily="34" charset="0"/>
                <a:cs typeface="Verdana" panose="020B0604030504040204" pitchFamily="34" charset="0"/>
              </a:rPr>
              <a:t>your</a:t>
            </a:r>
            <a:r>
              <a:rPr lang="en-US" dirty="0" smtClean="0">
                <a:latin typeface="Verdana" panose="020B0604030504040204" pitchFamily="34" charset="0"/>
                <a:ea typeface="Verdana" panose="020B0604030504040204" pitchFamily="34" charset="0"/>
                <a:cs typeface="Verdana" panose="020B0604030504040204" pitchFamily="34" charset="0"/>
              </a:rPr>
              <a:t> audience. </a:t>
            </a:r>
          </a:p>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71039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a:t>
            </a:r>
            <a:r>
              <a:rPr lang="en-US" smtClean="0">
                <a:latin typeface="Palatino Linotype" panose="02040502050505030304" pitchFamily="18" charset="0"/>
              </a:rPr>
              <a:t>Web a Dozen </a:t>
            </a:r>
            <a:r>
              <a:rPr lang="en-US" dirty="0" smtClean="0">
                <a:latin typeface="Palatino Linotype" panose="02040502050505030304" pitchFamily="18" charset="0"/>
              </a:rPr>
              <a:t>Years Ago</a:t>
            </a:r>
            <a:endParaRPr lang="en-US" dirty="0">
              <a:latin typeface="Palatino Linotype" panose="02040502050505030304" pitchFamily="18" charset="0"/>
            </a:endParaRPr>
          </a:p>
        </p:txBody>
      </p:sp>
      <p:pic>
        <p:nvPicPr>
          <p:cNvPr id="4" name="Picture 2" descr="http://upload.wikimedia.org/wikipedia/it/a/aa/Internet_Explorer_logo_6.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123508"/>
            <a:ext cx="10463502" cy="3736965"/>
          </a:xfrm>
          <a:prstGeom prst="rect">
            <a:avLst/>
          </a:prstGeom>
          <a:solidFill>
            <a:schemeClr val="bg1"/>
          </a:solidFill>
        </p:spPr>
      </p:pic>
    </p:spTree>
    <p:extLst>
      <p:ext uri="{BB962C8B-B14F-4D97-AF65-F5344CB8AC3E}">
        <p14:creationId xmlns:p14="http://schemas.microsoft.com/office/powerpoint/2010/main" val="4234795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Identify and embrace your audience</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Who are they? What do they use? Where do they live?</a:t>
            </a:r>
          </a:p>
          <a:p>
            <a:r>
              <a:rPr lang="en-US" dirty="0" smtClean="0">
                <a:latin typeface="Verdana" panose="020B0604030504040204" pitchFamily="34" charset="0"/>
                <a:ea typeface="Verdana" panose="020B0604030504040204" pitchFamily="34" charset="0"/>
                <a:cs typeface="Verdana" panose="020B0604030504040204" pitchFamily="34" charset="0"/>
              </a:rPr>
              <a:t>Knowing this information makes your life significantly easier.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Without knowing your specific audience you’re just guessing. </a:t>
            </a: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11985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Identify and embrace your audience</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If, for example, you're planning on leveraging SVG for data visualizations, and you still have big legacy IE audience you would want to look at </a:t>
            </a:r>
            <a:r>
              <a:rPr lang="en-US" dirty="0" smtClean="0">
                <a:latin typeface="Verdana" panose="020B0604030504040204" pitchFamily="34" charset="0"/>
                <a:ea typeface="Verdana" panose="020B0604030504040204" pitchFamily="34" charset="0"/>
                <a:cs typeface="Verdana" panose="020B0604030504040204" pitchFamily="34" charset="0"/>
                <a:hlinkClick r:id="rId2"/>
              </a:rPr>
              <a:t>Raphaël</a:t>
            </a:r>
            <a:r>
              <a:rPr lang="en-US" dirty="0" smtClean="0">
                <a:latin typeface="Verdana" panose="020B0604030504040204" pitchFamily="34" charset="0"/>
                <a:ea typeface="Verdana" panose="020B0604030504040204" pitchFamily="34" charset="0"/>
                <a:cs typeface="Verdana" panose="020B0604030504040204" pitchFamily="34" charset="0"/>
              </a:rPr>
              <a:t>, which has built-in support for legacy IE rather than </a:t>
            </a:r>
            <a:r>
              <a:rPr lang="en-US" dirty="0" smtClean="0">
                <a:latin typeface="Verdana" panose="020B0604030504040204" pitchFamily="34" charset="0"/>
                <a:ea typeface="Verdana" panose="020B0604030504040204" pitchFamily="34" charset="0"/>
                <a:cs typeface="Verdana" panose="020B0604030504040204" pitchFamily="34" charset="0"/>
                <a:hlinkClick r:id="rId3"/>
              </a:rPr>
              <a:t>Snap.svg</a:t>
            </a:r>
            <a:r>
              <a:rPr lang="en-US" dirty="0" smtClean="0">
                <a:latin typeface="Verdana" panose="020B0604030504040204" pitchFamily="34" charset="0"/>
                <a:ea typeface="Verdana" panose="020B0604030504040204" pitchFamily="34" charset="0"/>
                <a:cs typeface="Verdana" panose="020B0604030504040204" pitchFamily="34" charset="0"/>
              </a:rPr>
              <a:t>, the successor which solely leverages modern browser features. </a:t>
            </a:r>
          </a:p>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08580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Test and pray for the best</a:t>
            </a:r>
          </a:p>
        </p:txBody>
      </p:sp>
      <p:sp>
        <p:nvSpPr>
          <p:cNvPr id="3" name="Content Placeholder 2"/>
          <p:cNvSpPr>
            <a:spLocks noGrp="1"/>
          </p:cNvSpPr>
          <p:nvPr>
            <p:ph idx="1"/>
          </p:nvPr>
        </p:nvSpPr>
        <p:spPr>
          <a:solidFill>
            <a:schemeClr val="bg1">
              <a:alpha val="75000"/>
            </a:schemeClr>
          </a:solidFill>
        </p:spPr>
        <p:txBody>
          <a:bodyPr lIns="457200" tIns="457200" rIns="457200" bIns="457200"/>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Once you've identified your audience, where they are and what they're using it's time to define the technical demographics you're going to target.</a:t>
            </a:r>
          </a:p>
        </p:txBody>
      </p:sp>
    </p:spTree>
    <p:extLst>
      <p:ext uri="{BB962C8B-B14F-4D97-AF65-F5344CB8AC3E}">
        <p14:creationId xmlns:p14="http://schemas.microsoft.com/office/powerpoint/2010/main" val="3343154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Testing </a:t>
            </a:r>
            <a:r>
              <a:rPr lang="en-US" dirty="0" smtClean="0">
                <a:latin typeface="Palatino Linotype" panose="02040502050505030304" pitchFamily="18" charset="0"/>
              </a:rPr>
              <a:t>Could Look Like This:</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numCol="2">
            <a:normAutofit fontScale="40000" lnSpcReduction="20000"/>
          </a:bodyPr>
          <a:lstStyle/>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Samsung Galaxy S3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Samsung </a:t>
            </a:r>
            <a:r>
              <a:rPr lang="en-US" dirty="0">
                <a:latin typeface="Verdana" panose="020B0604030504040204" pitchFamily="34" charset="0"/>
                <a:ea typeface="Verdana" panose="020B0604030504040204" pitchFamily="34" charset="0"/>
                <a:cs typeface="Verdana" panose="020B0604030504040204" pitchFamily="34" charset="0"/>
              </a:rPr>
              <a:t>Galaxy S4</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Samsung </a:t>
            </a:r>
            <a:r>
              <a:rPr lang="en-US" dirty="0">
                <a:latin typeface="Verdana" panose="020B0604030504040204" pitchFamily="34" charset="0"/>
                <a:ea typeface="Verdana" panose="020B0604030504040204" pitchFamily="34" charset="0"/>
                <a:cs typeface="Verdana" panose="020B0604030504040204" pitchFamily="34" charset="0"/>
              </a:rPr>
              <a:t>Galaxy S5</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Samsung </a:t>
            </a:r>
            <a:r>
              <a:rPr lang="en-US" dirty="0">
                <a:latin typeface="Verdana" panose="020B0604030504040204" pitchFamily="34" charset="0"/>
                <a:ea typeface="Verdana" panose="020B0604030504040204" pitchFamily="34" charset="0"/>
                <a:cs typeface="Verdana" panose="020B0604030504040204" pitchFamily="34" charset="0"/>
              </a:rPr>
              <a:t>Galaxy Note III</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Samsung Galaxy Note </a:t>
            </a:r>
            <a:r>
              <a:rPr lang="en-US" dirty="0" smtClean="0">
                <a:latin typeface="Verdana" panose="020B0604030504040204" pitchFamily="34" charset="0"/>
                <a:ea typeface="Verdana" panose="020B0604030504040204" pitchFamily="34" charset="0"/>
                <a:cs typeface="Verdana" panose="020B0604030504040204" pitchFamily="34" charset="0"/>
              </a:rPr>
              <a:t>4</a:t>
            </a: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Nexus </a:t>
            </a:r>
            <a:r>
              <a:rPr lang="en-US" dirty="0">
                <a:latin typeface="Verdana" panose="020B0604030504040204" pitchFamily="34" charset="0"/>
                <a:ea typeface="Verdana" panose="020B0604030504040204" pitchFamily="34" charset="0"/>
                <a:cs typeface="Verdana" panose="020B0604030504040204" pitchFamily="34" charset="0"/>
              </a:rPr>
              <a:t>5</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Kindle </a:t>
            </a:r>
            <a:r>
              <a:rPr lang="en-US" dirty="0">
                <a:latin typeface="Verdana" panose="020B0604030504040204" pitchFamily="34" charset="0"/>
                <a:ea typeface="Verdana" panose="020B0604030504040204" pitchFamily="34" charset="0"/>
                <a:cs typeface="Verdana" panose="020B0604030504040204" pitchFamily="34" charset="0"/>
              </a:rPr>
              <a:t>Fire</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Motorola </a:t>
            </a:r>
            <a:r>
              <a:rPr lang="en-US" dirty="0">
                <a:latin typeface="Verdana" panose="020B0604030504040204" pitchFamily="34" charset="0"/>
                <a:ea typeface="Verdana" panose="020B0604030504040204" pitchFamily="34" charset="0"/>
                <a:cs typeface="Verdana" panose="020B0604030504040204" pitchFamily="34" charset="0"/>
              </a:rPr>
              <a:t>Droid X (Android 2.3)</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Google </a:t>
            </a:r>
            <a:r>
              <a:rPr lang="en-US" dirty="0">
                <a:latin typeface="Verdana" panose="020B0604030504040204" pitchFamily="34" charset="0"/>
                <a:ea typeface="Verdana" panose="020B0604030504040204" pitchFamily="34" charset="0"/>
                <a:cs typeface="Verdana" panose="020B0604030504040204" pitchFamily="34" charset="0"/>
              </a:rPr>
              <a:t>Nexus 7</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Nokia </a:t>
            </a:r>
            <a:r>
              <a:rPr lang="en-US" dirty="0">
                <a:latin typeface="Verdana" panose="020B0604030504040204" pitchFamily="34" charset="0"/>
                <a:ea typeface="Verdana" panose="020B0604030504040204" pitchFamily="34" charset="0"/>
                <a:cs typeface="Verdana" panose="020B0604030504040204" pitchFamily="34" charset="0"/>
              </a:rPr>
              <a:t>Lumia 920</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a:t>
            </a:r>
            <a:r>
              <a:rPr lang="en-US" dirty="0">
                <a:latin typeface="Verdana" panose="020B0604030504040204" pitchFamily="34" charset="0"/>
                <a:ea typeface="Verdana" panose="020B0604030504040204" pitchFamily="34" charset="0"/>
                <a:cs typeface="Verdana" panose="020B0604030504040204" pitchFamily="34" charset="0"/>
              </a:rPr>
              <a:t>4S</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iPad </a:t>
            </a:r>
            <a:r>
              <a:rPr lang="en-US" dirty="0">
                <a:latin typeface="Verdana" panose="020B0604030504040204" pitchFamily="34" charset="0"/>
                <a:ea typeface="Verdana" panose="020B0604030504040204" pitchFamily="34" charset="0"/>
                <a:cs typeface="Verdana" panose="020B0604030504040204" pitchFamily="34" charset="0"/>
              </a:rPr>
              <a:t>2G</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a:t>
            </a:r>
            <a:r>
              <a:rPr lang="en-US" dirty="0">
                <a:latin typeface="Verdana" panose="020B0604030504040204" pitchFamily="34" charset="0"/>
                <a:ea typeface="Verdana" panose="020B0604030504040204" pitchFamily="34" charset="0"/>
                <a:cs typeface="Verdana" panose="020B0604030504040204" pitchFamily="34" charset="0"/>
              </a:rPr>
              <a:t>5s</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a:t>
            </a:r>
            <a:r>
              <a:rPr lang="en-US" dirty="0">
                <a:latin typeface="Verdana" panose="020B0604030504040204" pitchFamily="34" charset="0"/>
                <a:ea typeface="Verdana" panose="020B0604030504040204" pitchFamily="34" charset="0"/>
                <a:cs typeface="Verdana" panose="020B0604030504040204" pitchFamily="34" charset="0"/>
              </a:rPr>
              <a:t>6</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Chrome </a:t>
            </a:r>
            <a:r>
              <a:rPr lang="en-US" dirty="0">
                <a:latin typeface="Verdana" panose="020B0604030504040204" pitchFamily="34" charset="0"/>
                <a:ea typeface="Verdana" panose="020B0604030504040204" pitchFamily="34" charset="0"/>
                <a:cs typeface="Verdana" panose="020B0604030504040204" pitchFamily="34" charset="0"/>
              </a:rPr>
              <a:t>(latest) Mac, PC and a Chromebook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Firefox </a:t>
            </a:r>
            <a:r>
              <a:rPr lang="en-US" dirty="0">
                <a:latin typeface="Verdana" panose="020B0604030504040204" pitchFamily="34" charset="0"/>
                <a:ea typeface="Verdana" panose="020B0604030504040204" pitchFamily="34" charset="0"/>
                <a:cs typeface="Verdana" panose="020B0604030504040204" pitchFamily="34" charset="0"/>
              </a:rPr>
              <a:t>(latest) Mac and PC.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Opera </a:t>
            </a:r>
            <a:r>
              <a:rPr lang="en-US" dirty="0">
                <a:latin typeface="Verdana" panose="020B0604030504040204" pitchFamily="34" charset="0"/>
                <a:ea typeface="Verdana" panose="020B0604030504040204" pitchFamily="34" charset="0"/>
                <a:cs typeface="Verdana" panose="020B0604030504040204" pitchFamily="34" charset="0"/>
              </a:rPr>
              <a:t>(latest) Mac and PC</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8.0 on Windows XP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9.0 on Windows 7        </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E </a:t>
            </a:r>
            <a:r>
              <a:rPr lang="en-US" dirty="0">
                <a:latin typeface="Verdana" panose="020B0604030504040204" pitchFamily="34" charset="0"/>
                <a:ea typeface="Verdana" panose="020B0604030504040204" pitchFamily="34" charset="0"/>
                <a:cs typeface="Verdana" panose="020B0604030504040204" pitchFamily="34" charset="0"/>
              </a:rPr>
              <a:t>10.0 Windows 7/8 - </a:t>
            </a:r>
            <a:r>
              <a:rPr lang="en-US" dirty="0" smtClean="0">
                <a:latin typeface="Verdana" panose="020B0604030504040204" pitchFamily="34" charset="0"/>
                <a:ea typeface="Verdana" panose="020B0604030504040204" pitchFamily="34" charset="0"/>
                <a:cs typeface="Verdana" panose="020B0604030504040204" pitchFamily="34" charset="0"/>
              </a:rPr>
              <a:t>including </a:t>
            </a:r>
            <a:r>
              <a:rPr lang="en-US" dirty="0">
                <a:latin typeface="Verdana" panose="020B0604030504040204" pitchFamily="34" charset="0"/>
                <a:ea typeface="Verdana" panose="020B0604030504040204" pitchFamily="34" charset="0"/>
                <a:cs typeface="Verdana" panose="020B0604030504040204" pitchFamily="34" charset="0"/>
              </a:rPr>
              <a:t>a touch screen laptop</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11.0 Windows 7/8/8.1 - </a:t>
            </a:r>
            <a:r>
              <a:rPr lang="en-US" dirty="0" smtClean="0">
                <a:latin typeface="Verdana" panose="020B0604030504040204" pitchFamily="34" charset="0"/>
                <a:ea typeface="Verdana" panose="020B0604030504040204" pitchFamily="34" charset="0"/>
                <a:cs typeface="Verdana" panose="020B0604030504040204" pitchFamily="34" charset="0"/>
              </a:rPr>
              <a:t>including </a:t>
            </a:r>
            <a:r>
              <a:rPr lang="en-US" dirty="0">
                <a:latin typeface="Verdana" panose="020B0604030504040204" pitchFamily="34" charset="0"/>
                <a:ea typeface="Verdana" panose="020B0604030504040204" pitchFamily="34" charset="0"/>
                <a:cs typeface="Verdana" panose="020B0604030504040204" pitchFamily="34" charset="0"/>
              </a:rPr>
              <a:t>a touch screen laptop</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Safari </a:t>
            </a:r>
            <a:r>
              <a:rPr lang="en-US" dirty="0">
                <a:latin typeface="Verdana" panose="020B0604030504040204" pitchFamily="34" charset="0"/>
                <a:ea typeface="Verdana" panose="020B0604030504040204" pitchFamily="34" charset="0"/>
                <a:cs typeface="Verdana" panose="020B0604030504040204" pitchFamily="34" charset="0"/>
              </a:rPr>
              <a:t>6.0</a:t>
            </a:r>
          </a:p>
        </p:txBody>
      </p:sp>
    </p:spTree>
    <p:extLst>
      <p:ext uri="{BB962C8B-B14F-4D97-AF65-F5344CB8AC3E}">
        <p14:creationId xmlns:p14="http://schemas.microsoft.com/office/powerpoint/2010/main" val="4031273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Or Scaled Down to This</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numCol="2">
            <a:normAutofit fontScale="85000" lnSpcReduction="10000"/>
          </a:bodyPr>
          <a:lstStyle/>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Samsung Galaxy S4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6</a:t>
            </a: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iPad </a:t>
            </a:r>
            <a:r>
              <a:rPr lang="en-US" dirty="0">
                <a:latin typeface="Verdana" panose="020B0604030504040204" pitchFamily="34" charset="0"/>
                <a:ea typeface="Verdana" panose="020B0604030504040204" pitchFamily="34" charset="0"/>
                <a:cs typeface="Verdana" panose="020B0604030504040204" pitchFamily="34" charset="0"/>
              </a:rPr>
              <a:t>2G</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Motorola </a:t>
            </a:r>
            <a:r>
              <a:rPr lang="en-US" dirty="0">
                <a:latin typeface="Verdana" panose="020B0604030504040204" pitchFamily="34" charset="0"/>
                <a:ea typeface="Verdana" panose="020B0604030504040204" pitchFamily="34" charset="0"/>
                <a:cs typeface="Verdana" panose="020B0604030504040204" pitchFamily="34" charset="0"/>
              </a:rPr>
              <a:t>Droid X</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Chrome </a:t>
            </a:r>
            <a:r>
              <a:rPr lang="en-US" dirty="0">
                <a:latin typeface="Verdana" panose="020B0604030504040204" pitchFamily="34" charset="0"/>
                <a:ea typeface="Verdana" panose="020B0604030504040204" pitchFamily="34" charset="0"/>
                <a:cs typeface="Verdana" panose="020B0604030504040204" pitchFamily="34" charset="0"/>
              </a:rPr>
              <a:t>(latest) Mac and PC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Firefox </a:t>
            </a:r>
            <a:r>
              <a:rPr lang="en-US" dirty="0">
                <a:latin typeface="Verdana" panose="020B0604030504040204" pitchFamily="34" charset="0"/>
                <a:ea typeface="Verdana" panose="020B0604030504040204" pitchFamily="34" charset="0"/>
                <a:cs typeface="Verdana" panose="020B0604030504040204" pitchFamily="34" charset="0"/>
              </a:rPr>
              <a:t>(latest) Mac and PC.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Opera </a:t>
            </a:r>
            <a:r>
              <a:rPr lang="en-US" dirty="0">
                <a:latin typeface="Verdana" panose="020B0604030504040204" pitchFamily="34" charset="0"/>
                <a:ea typeface="Verdana" panose="020B0604030504040204" pitchFamily="34" charset="0"/>
                <a:cs typeface="Verdana" panose="020B0604030504040204" pitchFamily="34" charset="0"/>
              </a:rPr>
              <a:t>(latest) Mac and PC</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8.0 on Windows XP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9.0 on Windows 7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10.0 Windows 7</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11.0 Windows 8</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Safari </a:t>
            </a:r>
            <a:r>
              <a:rPr lang="en-US" dirty="0">
                <a:latin typeface="Verdana" panose="020B0604030504040204" pitchFamily="34" charset="0"/>
                <a:ea typeface="Verdana" panose="020B0604030504040204" pitchFamily="34" charset="0"/>
                <a:cs typeface="Verdana" panose="020B0604030504040204" pitchFamily="34" charset="0"/>
              </a:rPr>
              <a:t>6.0</a:t>
            </a:r>
          </a:p>
        </p:txBody>
      </p:sp>
    </p:spTree>
    <p:extLst>
      <p:ext uri="{BB962C8B-B14F-4D97-AF65-F5344CB8AC3E}">
        <p14:creationId xmlns:p14="http://schemas.microsoft.com/office/powerpoint/2010/main" val="3273343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Whatever it is…</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numCol="1">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Test on </a:t>
            </a:r>
            <a:r>
              <a:rPr lang="en-US" dirty="0" smtClean="0">
                <a:latin typeface="Verdana" panose="020B0604030504040204" pitchFamily="34" charset="0"/>
                <a:ea typeface="Verdana" panose="020B0604030504040204" pitchFamily="34" charset="0"/>
                <a:cs typeface="Verdana" panose="020B0604030504040204" pitchFamily="34" charset="0"/>
              </a:rPr>
              <a:t>as many </a:t>
            </a:r>
            <a:r>
              <a:rPr lang="en-US" i="1" dirty="0" smtClean="0">
                <a:latin typeface="Verdana" panose="020B0604030504040204" pitchFamily="34" charset="0"/>
                <a:ea typeface="Verdana" panose="020B0604030504040204" pitchFamily="34" charset="0"/>
                <a:cs typeface="Verdana" panose="020B0604030504040204" pitchFamily="34" charset="0"/>
              </a:rPr>
              <a:t>real devices</a:t>
            </a:r>
            <a:r>
              <a:rPr lang="en-US" dirty="0" smtClean="0">
                <a:latin typeface="Verdana" panose="020B0604030504040204" pitchFamily="34" charset="0"/>
                <a:ea typeface="Verdana" panose="020B0604030504040204" pitchFamily="34" charset="0"/>
                <a:cs typeface="Verdana" panose="020B0604030504040204" pitchFamily="34" charset="0"/>
              </a:rPr>
              <a:t> as early and as often as you can. You will be surprised.</a:t>
            </a:r>
          </a:p>
          <a:p>
            <a:pPr marL="0" indent="0">
              <a:lnSpc>
                <a:spcPct val="120000"/>
              </a:lnSpc>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70953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Focus on optimal, not absolute solutions</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fontScale="925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Your </a:t>
            </a:r>
            <a:r>
              <a:rPr lang="en-US" dirty="0">
                <a:latin typeface="Verdana" panose="020B0604030504040204" pitchFamily="34" charset="0"/>
                <a:ea typeface="Verdana" panose="020B0604030504040204" pitchFamily="34" charset="0"/>
                <a:cs typeface="Verdana" panose="020B0604030504040204" pitchFamily="34" charset="0"/>
              </a:rPr>
              <a:t>site is not an absolute thing. </a:t>
            </a:r>
            <a:r>
              <a:rPr lang="en-US" dirty="0" smtClean="0">
                <a:latin typeface="Verdana" panose="020B0604030504040204" pitchFamily="34" charset="0"/>
                <a:ea typeface="Verdana" panose="020B0604030504040204" pitchFamily="34" charset="0"/>
                <a:cs typeface="Verdana" panose="020B0604030504040204" pitchFamily="34" charset="0"/>
              </a:rPr>
              <a:t>The </a:t>
            </a:r>
            <a:r>
              <a:rPr lang="en-US" dirty="0">
                <a:latin typeface="Verdana" panose="020B0604030504040204" pitchFamily="34" charset="0"/>
                <a:ea typeface="Verdana" panose="020B0604030504040204" pitchFamily="34" charset="0"/>
                <a:cs typeface="Verdana" panose="020B0604030504040204" pitchFamily="34" charset="0"/>
              </a:rPr>
              <a:t>best possible site you can have will be the best possible site for everyone that visits it. If that means it's a high DPI, 25MB monstrosity </a:t>
            </a:r>
            <a:r>
              <a:rPr lang="en-US" dirty="0" smtClean="0">
                <a:latin typeface="Verdana" panose="020B0604030504040204" pitchFamily="34" charset="0"/>
                <a:ea typeface="Verdana" panose="020B0604030504040204" pitchFamily="34" charset="0"/>
                <a:cs typeface="Verdana" panose="020B0604030504040204" pitchFamily="34" charset="0"/>
              </a:rPr>
              <a:t>for a guy on a </a:t>
            </a:r>
            <a:r>
              <a:rPr lang="en-US" dirty="0" err="1" smtClean="0">
                <a:latin typeface="Verdana" panose="020B0604030504040204" pitchFamily="34" charset="0"/>
                <a:ea typeface="Verdana" panose="020B0604030504040204" pitchFamily="34" charset="0"/>
                <a:cs typeface="Verdana" panose="020B0604030504040204" pitchFamily="34" charset="0"/>
              </a:rPr>
              <a:t>Macbook</a:t>
            </a:r>
            <a:r>
              <a:rPr lang="en-US" dirty="0" smtClean="0">
                <a:latin typeface="Verdana" panose="020B0604030504040204" pitchFamily="34" charset="0"/>
                <a:ea typeface="Verdana" panose="020B0604030504040204" pitchFamily="34" charset="0"/>
                <a:cs typeface="Verdana" panose="020B0604030504040204" pitchFamily="34" charset="0"/>
              </a:rPr>
              <a:t> air in a coffee shop in Palo Alto or </a:t>
            </a:r>
            <a:r>
              <a:rPr lang="en-US" dirty="0">
                <a:latin typeface="Verdana" panose="020B0604030504040204" pitchFamily="34" charset="0"/>
                <a:ea typeface="Verdana" panose="020B0604030504040204" pitchFamily="34" charset="0"/>
                <a:cs typeface="Verdana" panose="020B0604030504040204" pitchFamily="34" charset="0"/>
              </a:rPr>
              <a:t>just a logo and an unordered list for someone on a-rented-by-the-minute feature phone in Lagos, then that's the way it is. </a:t>
            </a:r>
          </a:p>
        </p:txBody>
      </p:sp>
    </p:spTree>
    <p:extLst>
      <p:ext uri="{BB962C8B-B14F-4D97-AF65-F5344CB8AC3E}">
        <p14:creationId xmlns:p14="http://schemas.microsoft.com/office/powerpoint/2010/main" val="2274259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Embrace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Palatino Linotype" panose="02040502050505030304" pitchFamily="18"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lnSpc>
                <a:spcPct val="100000"/>
              </a:lnSpc>
              <a:buNone/>
            </a:pPr>
            <a:r>
              <a:rPr lang="en-US" dirty="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f </a:t>
            </a:r>
            <a:r>
              <a:rPr lang="en-US" dirty="0">
                <a:latin typeface="Verdana" panose="020B0604030504040204" pitchFamily="34" charset="0"/>
                <a:ea typeface="Verdana" panose="020B0604030504040204" pitchFamily="34" charset="0"/>
                <a:cs typeface="Verdana" panose="020B0604030504040204" pitchFamily="34" charset="0"/>
              </a:rPr>
              <a:t>your site is accessible you're guaranteeing that you'll be able to reach the largest possible audience.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You're </a:t>
            </a:r>
            <a:r>
              <a:rPr lang="en-US" dirty="0">
                <a:latin typeface="Verdana" panose="020B0604030504040204" pitchFamily="34" charset="0"/>
                <a:ea typeface="Verdana" panose="020B0604030504040204" pitchFamily="34" charset="0"/>
                <a:cs typeface="Verdana" panose="020B0604030504040204" pitchFamily="34" charset="0"/>
              </a:rPr>
              <a:t>also doing the right thing</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62697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Millions of Users are Directly Affected</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Based </a:t>
            </a:r>
            <a:r>
              <a:rPr lang="en-US" dirty="0">
                <a:latin typeface="Verdana" panose="020B0604030504040204" pitchFamily="34" charset="0"/>
                <a:ea typeface="Verdana" panose="020B0604030504040204" pitchFamily="34" charset="0"/>
                <a:cs typeface="Verdana" panose="020B0604030504040204" pitchFamily="34" charset="0"/>
              </a:rPr>
              <a:t>on the 2010 </a:t>
            </a:r>
            <a:r>
              <a:rPr lang="en-US" dirty="0" smtClean="0">
                <a:latin typeface="Verdana" panose="020B0604030504040204" pitchFamily="34" charset="0"/>
                <a:ea typeface="Verdana" panose="020B0604030504040204" pitchFamily="34" charset="0"/>
                <a:cs typeface="Verdana" panose="020B0604030504040204" pitchFamily="34" charset="0"/>
                <a:hlinkClick r:id="rId3"/>
              </a:rPr>
              <a:t>US census</a:t>
            </a:r>
            <a:r>
              <a:rPr lang="en-US" dirty="0" smtClean="0">
                <a:latin typeface="Verdana" panose="020B0604030504040204" pitchFamily="34" charset="0"/>
                <a:ea typeface="Verdana" panose="020B0604030504040204" pitchFamily="34" charset="0"/>
                <a:cs typeface="Verdana" panose="020B0604030504040204" pitchFamily="34" charset="0"/>
              </a:rPr>
              <a:t>, 56 </a:t>
            </a:r>
            <a:r>
              <a:rPr lang="en-US" dirty="0">
                <a:latin typeface="Verdana" panose="020B0604030504040204" pitchFamily="34" charset="0"/>
                <a:ea typeface="Verdana" panose="020B0604030504040204" pitchFamily="34" charset="0"/>
                <a:cs typeface="Verdana" panose="020B0604030504040204" pitchFamily="34" charset="0"/>
              </a:rPr>
              <a:t>million Americans were </a:t>
            </a:r>
            <a:r>
              <a:rPr lang="en-US" dirty="0" smtClean="0">
                <a:latin typeface="Verdana" panose="020B0604030504040204" pitchFamily="34" charset="0"/>
                <a:ea typeface="Verdana" panose="020B0604030504040204" pitchFamily="34" charset="0"/>
                <a:cs typeface="Verdana" panose="020B0604030504040204" pitchFamily="34" charset="0"/>
              </a:rPr>
              <a:t>classified </a:t>
            </a:r>
            <a:r>
              <a:rPr lang="en-US" dirty="0">
                <a:latin typeface="Verdana" panose="020B0604030504040204" pitchFamily="34" charset="0"/>
                <a:ea typeface="Verdana" panose="020B0604030504040204" pitchFamily="34" charset="0"/>
                <a:cs typeface="Verdana" panose="020B0604030504040204" pitchFamily="34" charset="0"/>
              </a:rPr>
              <a:t>as having a disability. That's 18.7% of the </a:t>
            </a:r>
            <a:r>
              <a:rPr lang="en-US" dirty="0" smtClean="0">
                <a:latin typeface="Verdana" panose="020B0604030504040204" pitchFamily="34" charset="0"/>
                <a:ea typeface="Verdana" panose="020B0604030504040204" pitchFamily="34" charset="0"/>
                <a:cs typeface="Verdana" panose="020B0604030504040204" pitchFamily="34" charset="0"/>
              </a:rPr>
              <a:t>population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 Not all disabilities would hinder the ability of a user to access the web, but it still breaks down to millions of users. </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And that’s just the US.</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8273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Every User is </a:t>
            </a:r>
            <a:r>
              <a:rPr lang="en-US" dirty="0">
                <a:latin typeface="Palatino Linotype" panose="02040502050505030304" pitchFamily="18" charset="0"/>
                <a:ea typeface="Verdana" panose="020B0604030504040204" pitchFamily="34" charset="0"/>
                <a:cs typeface="Verdana" panose="020B0604030504040204" pitchFamily="34" charset="0"/>
              </a:rPr>
              <a:t>I</a:t>
            </a:r>
            <a:r>
              <a:rPr lang="en-US" dirty="0" smtClean="0">
                <a:latin typeface="Palatino Linotype" panose="02040502050505030304" pitchFamily="18" charset="0"/>
                <a:ea typeface="Verdana" panose="020B0604030504040204" pitchFamily="34" charset="0"/>
                <a:cs typeface="Verdana" panose="020B0604030504040204" pitchFamily="34" charset="0"/>
              </a:rPr>
              <a:t>ndirectly Affected</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The following slides list some of the ways that accessibility techniques can help </a:t>
            </a:r>
            <a:r>
              <a:rPr lang="en-US" i="1" dirty="0" smtClean="0">
                <a:latin typeface="Verdana" panose="020B0604030504040204" pitchFamily="34" charset="0"/>
                <a:ea typeface="Verdana" panose="020B0604030504040204" pitchFamily="34" charset="0"/>
                <a:cs typeface="Verdana" panose="020B0604030504040204" pitchFamily="34" charset="0"/>
              </a:rPr>
              <a:t>all</a:t>
            </a:r>
            <a:r>
              <a:rPr lang="en-US" dirty="0" smtClean="0">
                <a:latin typeface="Verdana" panose="020B0604030504040204" pitchFamily="34" charset="0"/>
                <a:ea typeface="Verdana" panose="020B0604030504040204" pitchFamily="34" charset="0"/>
                <a:cs typeface="Verdana" panose="020B0604030504040204" pitchFamily="34" charset="0"/>
              </a:rPr>
              <a:t> users. </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60519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Just Click the </a:t>
            </a:r>
            <a:r>
              <a:rPr lang="en-US" dirty="0" smtClean="0">
                <a:latin typeface="Palatino Linotype" panose="02040502050505030304" pitchFamily="18" charset="0"/>
              </a:rPr>
              <a:t>Big Blue E	</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365760" tIns="365760" rIns="365760" bIns="365760"/>
          <a:lstStyle/>
          <a:p>
            <a:r>
              <a:rPr lang="en-US" dirty="0" smtClean="0">
                <a:latin typeface="Verdana" panose="020B0604030504040204" pitchFamily="34" charset="0"/>
                <a:ea typeface="Verdana" panose="020B0604030504040204" pitchFamily="34" charset="0"/>
                <a:cs typeface="Verdana" panose="020B0604030504040204" pitchFamily="34" charset="0"/>
              </a:rPr>
              <a:t>Windows </a:t>
            </a:r>
            <a:r>
              <a:rPr lang="en-US" dirty="0" smtClean="0">
                <a:latin typeface="Verdana" panose="020B0604030504040204" pitchFamily="34" charset="0"/>
                <a:ea typeface="Verdana" panose="020B0604030504040204" pitchFamily="34" charset="0"/>
                <a:cs typeface="Verdana" panose="020B0604030504040204" pitchFamily="34" charset="0"/>
              </a:rPr>
              <a:t>XP + Internet Explorer (5,5.5 and 6) was 95% of the web</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Just 2</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screen resolutions </a:t>
            </a:r>
            <a:r>
              <a:rPr lang="en-US" dirty="0" smtClean="0">
                <a:latin typeface="Verdana" panose="020B0604030504040204" pitchFamily="34" charset="0"/>
                <a:ea typeface="Verdana" panose="020B0604030504040204" pitchFamily="34" charset="0"/>
                <a:cs typeface="Verdana" panose="020B0604030504040204" pitchFamily="34" charset="0"/>
              </a:rPr>
              <a:t>mattered</a:t>
            </a: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270188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Accessibility Guidelines that Especially Aid the Multi-device Landscape</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26770" y="1825625"/>
            <a:ext cx="10515600" cy="4351338"/>
          </a:xfrm>
          <a:solidFill>
            <a:schemeClr val="bg1">
              <a:alpha val="75000"/>
            </a:schemeClr>
          </a:solidFill>
        </p:spPr>
        <p:txBody>
          <a:bodyPr lIns="457200" tIns="457200" rIns="457200" bIns="457200">
            <a:normAutofit fontScale="92500"/>
          </a:bodyPr>
          <a:lstStyle/>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Provide text alternatives for all non-text </a:t>
            </a:r>
            <a:r>
              <a:rPr lang="en-US" dirty="0">
                <a:latin typeface="Verdana" panose="020B0604030504040204" pitchFamily="34" charset="0"/>
                <a:ea typeface="Verdana" panose="020B0604030504040204" pitchFamily="34" charset="0"/>
                <a:cs typeface="Verdana" panose="020B0604030504040204" pitchFamily="34" charset="0"/>
              </a:rPr>
              <a:t>content</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Ensure that information and structure can be separated from </a:t>
            </a:r>
            <a:r>
              <a:rPr lang="en-US" dirty="0">
                <a:latin typeface="Verdana" panose="020B0604030504040204" pitchFamily="34" charset="0"/>
                <a:ea typeface="Verdana" panose="020B0604030504040204" pitchFamily="34" charset="0"/>
                <a:cs typeface="Verdana" panose="020B0604030504040204" pitchFamily="34" charset="0"/>
              </a:rPr>
              <a:t>presentation</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Content can be paused by the user</a:t>
            </a: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Make all functionality operable via a keyboard interface</a:t>
            </a: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Provide mechanisms to help users find content</a:t>
            </a: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855810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ormAutofit/>
          </a:bodyPr>
          <a:lstStyle/>
          <a:p>
            <a:r>
              <a:rPr lang="en-US" dirty="0">
                <a:latin typeface="Palatino Linotype" panose="02040502050505030304" pitchFamily="18" charset="0"/>
                <a:ea typeface="Verdana" panose="020B0604030504040204" pitchFamily="34" charset="0"/>
                <a:cs typeface="Verdana" panose="020B0604030504040204" pitchFamily="34" charset="0"/>
              </a:rPr>
              <a:t>Accessibility Guidelines that Especially Aid the Multi-device Landscape</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Help users avoid mistakes &amp; make it easy to correct mistakes that do </a:t>
            </a:r>
            <a:r>
              <a:rPr lang="en-US" dirty="0" smtClean="0">
                <a:latin typeface="Verdana" panose="020B0604030504040204" pitchFamily="34" charset="0"/>
                <a:ea typeface="Verdana" panose="020B0604030504040204" pitchFamily="34" charset="0"/>
                <a:cs typeface="Verdana" panose="020B0604030504040204" pitchFamily="34" charset="0"/>
              </a:rPr>
              <a:t>occur</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Support compatibility with current and future user agents </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862588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Don't Stop There</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In addition to being a vital link for disabled users, </a:t>
            </a:r>
            <a:r>
              <a:rPr lang="en-US" i="1" dirty="0" smtClean="0">
                <a:latin typeface="Verdana" panose="020B0604030504040204" pitchFamily="34" charset="0"/>
                <a:ea typeface="Verdana" panose="020B0604030504040204" pitchFamily="34" charset="0"/>
                <a:cs typeface="Verdana" panose="020B0604030504040204" pitchFamily="34" charset="0"/>
              </a:rPr>
              <a:t>a</a:t>
            </a:r>
            <a:r>
              <a:rPr lang="en-US" i="1" dirty="0" smtClean="0">
                <a:latin typeface="Verdana" panose="020B0604030504040204" pitchFamily="34" charset="0"/>
                <a:ea typeface="Verdana" panose="020B0604030504040204" pitchFamily="34" charset="0"/>
                <a:cs typeface="Verdana" panose="020B0604030504040204" pitchFamily="34" charset="0"/>
              </a:rPr>
              <a:t>ll</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the WCAG guidelines are going to make your site more robust for all users. </a:t>
            </a:r>
            <a:r>
              <a:rPr lang="en-US" dirty="0" smtClean="0">
                <a:latin typeface="Verdana" panose="020B0604030504040204" pitchFamily="34" charset="0"/>
                <a:ea typeface="Verdana" panose="020B0604030504040204" pitchFamily="34" charset="0"/>
                <a:cs typeface="Verdana" panose="020B0604030504040204" pitchFamily="34" charset="0"/>
              </a:rPr>
              <a:t>These examples are just the most obvious ones. </a:t>
            </a:r>
          </a:p>
          <a:p>
            <a:pPr marL="0" indent="0">
              <a:lnSpc>
                <a:spcPct val="100000"/>
              </a:lnSpc>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72808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Go Beyond the Guidelines</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lnSpc>
                <a:spcPct val="110000"/>
              </a:lnSpc>
              <a:buNone/>
            </a:pPr>
            <a:r>
              <a:rPr lang="en-US" dirty="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t's </a:t>
            </a:r>
            <a:r>
              <a:rPr lang="en-US" dirty="0">
                <a:latin typeface="Verdana" panose="020B0604030504040204" pitchFamily="34" charset="0"/>
                <a:ea typeface="Verdana" panose="020B0604030504040204" pitchFamily="34" charset="0"/>
                <a:cs typeface="Verdana" panose="020B0604030504040204" pitchFamily="34" charset="0"/>
              </a:rPr>
              <a:t>important to assess the compatibility and accessibility impact of new technologies and technology patterns. Issues like the </a:t>
            </a:r>
            <a:r>
              <a:rPr lang="en-US" dirty="0" smtClean="0">
                <a:latin typeface="Verdana" panose="020B0604030504040204" pitchFamily="34" charset="0"/>
                <a:ea typeface="Verdana" panose="020B0604030504040204" pitchFamily="34" charset="0"/>
                <a:cs typeface="Verdana" panose="020B0604030504040204" pitchFamily="34" charset="0"/>
                <a:hlinkClick r:id="rId2"/>
              </a:rPr>
              <a:t>300ms </a:t>
            </a:r>
            <a:r>
              <a:rPr lang="en-US" dirty="0">
                <a:latin typeface="Verdana" panose="020B0604030504040204" pitchFamily="34" charset="0"/>
                <a:ea typeface="Verdana" panose="020B0604030504040204" pitchFamily="34" charset="0"/>
                <a:cs typeface="Verdana" panose="020B0604030504040204" pitchFamily="34" charset="0"/>
                <a:hlinkClick r:id="rId2"/>
              </a:rPr>
              <a:t>delay for tap/click on touch </a:t>
            </a:r>
            <a:r>
              <a:rPr lang="en-US" dirty="0" smtClean="0">
                <a:latin typeface="Verdana" panose="020B0604030504040204" pitchFamily="34" charset="0"/>
                <a:ea typeface="Verdana" panose="020B0604030504040204" pitchFamily="34" charset="0"/>
                <a:cs typeface="Verdana" panose="020B0604030504040204" pitchFamily="34" charset="0"/>
                <a:hlinkClick r:id="rId2"/>
              </a:rPr>
              <a:t>devices</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and </a:t>
            </a:r>
            <a:r>
              <a:rPr lang="en-US" dirty="0">
                <a:latin typeface="Verdana" panose="020B0604030504040204" pitchFamily="34" charset="0"/>
                <a:ea typeface="Verdana" panose="020B0604030504040204" pitchFamily="34" charset="0"/>
                <a:cs typeface="Verdana" panose="020B0604030504040204" pitchFamily="34" charset="0"/>
              </a:rPr>
              <a:t>the use of </a:t>
            </a:r>
            <a:r>
              <a:rPr lang="en-US" dirty="0" smtClean="0">
                <a:latin typeface="Verdana" panose="020B0604030504040204" pitchFamily="34" charset="0"/>
                <a:ea typeface="Verdana" panose="020B0604030504040204" pitchFamily="34" charset="0"/>
                <a:cs typeface="Verdana" panose="020B0604030504040204" pitchFamily="34" charset="0"/>
                <a:hlinkClick r:id="rId3"/>
              </a:rPr>
              <a:t>icon </a:t>
            </a:r>
            <a:r>
              <a:rPr lang="en-US" dirty="0" smtClean="0">
                <a:latin typeface="Verdana" panose="020B0604030504040204" pitchFamily="34" charset="0"/>
                <a:ea typeface="Verdana" panose="020B0604030504040204" pitchFamily="34" charset="0"/>
                <a:cs typeface="Verdana" panose="020B0604030504040204" pitchFamily="34" charset="0"/>
                <a:hlinkClick r:id="rId3"/>
              </a:rPr>
              <a:t>fonts</a:t>
            </a:r>
            <a:r>
              <a:rPr lang="en-US" dirty="0" smtClean="0">
                <a:latin typeface="Verdana" panose="020B0604030504040204" pitchFamily="34" charset="0"/>
                <a:ea typeface="Verdana" panose="020B0604030504040204" pitchFamily="34" charset="0"/>
                <a:cs typeface="Verdana" panose="020B0604030504040204" pitchFamily="34" charset="0"/>
              </a:rPr>
              <a:t> are multi-faceted problems. </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994584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Lose your technology biases</a:t>
            </a:r>
          </a:p>
        </p:txBody>
      </p:sp>
      <p:sp>
        <p:nvSpPr>
          <p:cNvPr id="3" name="Content Placeholder 2"/>
          <p:cNvSpPr>
            <a:spLocks noGrp="1"/>
          </p:cNvSpPr>
          <p:nvPr>
            <p:ph idx="1"/>
          </p:nvPr>
        </p:nvSpPr>
        <p:spPr>
          <a:solidFill>
            <a:schemeClr val="bg1">
              <a:alpha val="75000"/>
            </a:schemeClr>
          </a:solidFill>
        </p:spPr>
        <p:txBody>
          <a:bodyPr lIns="457200" tIns="365760" rIns="457200" bIns="45720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Tech </a:t>
            </a:r>
            <a:r>
              <a:rPr lang="en-US" dirty="0">
                <a:latin typeface="Verdana" panose="020B0604030504040204" pitchFamily="34" charset="0"/>
                <a:ea typeface="Verdana" panose="020B0604030504040204" pitchFamily="34" charset="0"/>
                <a:cs typeface="Verdana" panose="020B0604030504040204" pitchFamily="34" charset="0"/>
              </a:rPr>
              <a:t>folks generally have great hardware and new, high powered smart phones and tablets. Most other people in the world don't. Tech folks tend to forget that. </a:t>
            </a: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For example…</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734652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The iPhone </a:t>
            </a:r>
            <a:r>
              <a:rPr lang="en-US" dirty="0" smtClean="0">
                <a:latin typeface="Palatino Linotype" panose="02040502050505030304" pitchFamily="18" charset="0"/>
                <a:ea typeface="Verdana" panose="020B0604030504040204" pitchFamily="34" charset="0"/>
                <a:cs typeface="Verdana" panose="020B0604030504040204" pitchFamily="34" charset="0"/>
              </a:rPr>
              <a:t>isn’t </a:t>
            </a:r>
            <a:r>
              <a:rPr lang="en-US" dirty="0">
                <a:latin typeface="Palatino Linotype" panose="02040502050505030304" pitchFamily="18" charset="0"/>
                <a:ea typeface="Verdana" panose="020B0604030504040204" pitchFamily="34" charset="0"/>
                <a:cs typeface="Verdana" panose="020B0604030504040204" pitchFamily="34" charset="0"/>
              </a:rPr>
              <a:t>the only mobile experience</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At </a:t>
            </a:r>
            <a:r>
              <a:rPr lang="en-US" dirty="0" smtClean="0">
                <a:latin typeface="Verdana" panose="020B0604030504040204" pitchFamily="34" charset="0"/>
                <a:ea typeface="Verdana" panose="020B0604030504040204" pitchFamily="34" charset="0"/>
                <a:cs typeface="Verdana" panose="020B0604030504040204" pitchFamily="34" charset="0"/>
              </a:rPr>
              <a:t>the height of the iPhone's dominance as a mobile platform, it was typical to base mobile web designs on the interface and interaction model of the iPhone.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And then came Android</a:t>
            </a:r>
            <a:r>
              <a:rPr lang="en-US" dirty="0" smtClean="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14872358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Where Do We Put the Back Button?</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If your vision of the web is iPhone-centric, </a:t>
            </a:r>
            <a:r>
              <a:rPr lang="en-US" dirty="0" smtClean="0">
                <a:latin typeface="Verdana" panose="020B0604030504040204" pitchFamily="34" charset="0"/>
                <a:ea typeface="Verdana" panose="020B0604030504040204" pitchFamily="34" charset="0"/>
                <a:cs typeface="Verdana" panose="020B0604030504040204" pitchFamily="34" charset="0"/>
              </a:rPr>
              <a:t>inserting a back button into your web UI </a:t>
            </a:r>
            <a:r>
              <a:rPr lang="en-US" dirty="0" smtClean="0">
                <a:latin typeface="Verdana" panose="020B0604030504040204" pitchFamily="34" charset="0"/>
                <a:ea typeface="Verdana" panose="020B0604030504040204" pitchFamily="34" charset="0"/>
                <a:cs typeface="Verdana" panose="020B0604030504040204" pitchFamily="34" charset="0"/>
              </a:rPr>
              <a:t>seems like a </a:t>
            </a:r>
            <a:r>
              <a:rPr lang="en-US" dirty="0" smtClean="0">
                <a:latin typeface="Verdana" panose="020B0604030504040204" pitchFamily="34" charset="0"/>
                <a:ea typeface="Verdana" panose="020B0604030504040204" pitchFamily="34" charset="0"/>
                <a:cs typeface="Verdana" panose="020B0604030504040204" pitchFamily="34" charset="0"/>
              </a:rPr>
              <a:t>good idea. The thing is, </a:t>
            </a:r>
            <a:r>
              <a:rPr lang="en-US" dirty="0" smtClean="0">
                <a:latin typeface="Verdana" panose="020B0604030504040204" pitchFamily="34" charset="0"/>
                <a:ea typeface="Verdana" panose="020B0604030504040204" pitchFamily="34" charset="0"/>
                <a:cs typeface="Verdana" panose="020B0604030504040204" pitchFamily="34" charset="0"/>
              </a:rPr>
              <a:t>every </a:t>
            </a:r>
            <a:r>
              <a:rPr lang="en-US" dirty="0" smtClean="0">
                <a:latin typeface="Verdana" panose="020B0604030504040204" pitchFamily="34" charset="0"/>
                <a:ea typeface="Verdana" panose="020B0604030504040204" pitchFamily="34" charset="0"/>
                <a:cs typeface="Verdana" panose="020B0604030504040204" pitchFamily="34" charset="0"/>
              </a:rPr>
              <a:t>Android device has a back button built in, either as a dedicated software button on screen or as a physical button on the device</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993620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Closed. Won't fix. Can't Reproduce.  </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lnSpc>
                <a:spcPct val="100000"/>
              </a:lnSpc>
              <a:buNone/>
            </a:pPr>
            <a:r>
              <a:rPr lang="en-US" i="1" dirty="0" smtClean="0">
                <a:latin typeface="Verdana" panose="020B0604030504040204" pitchFamily="34" charset="0"/>
                <a:ea typeface="Verdana" panose="020B0604030504040204" pitchFamily="34" charset="0"/>
                <a:cs typeface="Verdana" panose="020B0604030504040204" pitchFamily="34" charset="0"/>
              </a:rPr>
              <a:t>"</a:t>
            </a:r>
            <a:r>
              <a:rPr lang="en-US" i="1" dirty="0">
                <a:latin typeface="Verdana" panose="020B0604030504040204" pitchFamily="34" charset="0"/>
                <a:ea typeface="Verdana" panose="020B0604030504040204" pitchFamily="34" charset="0"/>
                <a:cs typeface="Verdana" panose="020B0604030504040204" pitchFamily="34" charset="0"/>
              </a:rPr>
              <a:t>That animation is super fast on my machine</a:t>
            </a:r>
            <a:r>
              <a:rPr lang="en-US" i="1" dirty="0" smtClean="0">
                <a:latin typeface="Verdana" panose="020B0604030504040204" pitchFamily="34" charset="0"/>
                <a:ea typeface="Verdana" panose="020B0604030504040204" pitchFamily="34" charset="0"/>
                <a:cs typeface="Verdana" panose="020B0604030504040204" pitchFamily="34" charset="0"/>
              </a:rPr>
              <a:t>.“</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Another </a:t>
            </a:r>
            <a:r>
              <a:rPr lang="en-US" dirty="0">
                <a:latin typeface="Verdana" panose="020B0604030504040204" pitchFamily="34" charset="0"/>
                <a:ea typeface="Verdana" panose="020B0604030504040204" pitchFamily="34" charset="0"/>
                <a:cs typeface="Verdana" panose="020B0604030504040204" pitchFamily="34" charset="0"/>
              </a:rPr>
              <a:t>painful example of the trap tech folks fall into is with </a:t>
            </a:r>
            <a:r>
              <a:rPr lang="en-US" dirty="0" smtClean="0">
                <a:latin typeface="Verdana" panose="020B0604030504040204" pitchFamily="34" charset="0"/>
                <a:ea typeface="Verdana" panose="020B0604030504040204" pitchFamily="34" charset="0"/>
                <a:cs typeface="Verdana" panose="020B0604030504040204" pitchFamily="34" charset="0"/>
              </a:rPr>
              <a:t>application </a:t>
            </a:r>
            <a:r>
              <a:rPr lang="en-US" dirty="0">
                <a:latin typeface="Verdana" panose="020B0604030504040204" pitchFamily="34" charset="0"/>
                <a:ea typeface="Verdana" panose="020B0604030504040204" pitchFamily="34" charset="0"/>
                <a:cs typeface="Verdana" panose="020B0604030504040204" pitchFamily="34" charset="0"/>
              </a:rPr>
              <a:t>performance.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buNone/>
            </a:pPr>
            <a:r>
              <a:rPr lang="en-US" dirty="0">
                <a:latin typeface="Verdana" panose="020B0604030504040204" pitchFamily="34" charset="0"/>
                <a:ea typeface="Verdana" panose="020B0604030504040204" pitchFamily="34" charset="0"/>
                <a:cs typeface="Verdana" panose="020B0604030504040204" pitchFamily="34" charset="0"/>
              </a:rPr>
              <a:t>M</a:t>
            </a:r>
            <a:r>
              <a:rPr lang="en-US" dirty="0" smtClean="0">
                <a:latin typeface="Verdana" panose="020B0604030504040204" pitchFamily="34" charset="0"/>
                <a:ea typeface="Verdana" panose="020B0604030504040204" pitchFamily="34" charset="0"/>
                <a:cs typeface="Verdana" panose="020B0604030504040204" pitchFamily="34" charset="0"/>
              </a:rPr>
              <a:t>ost </a:t>
            </a:r>
            <a:r>
              <a:rPr lang="en-US" dirty="0">
                <a:latin typeface="Verdana" panose="020B0604030504040204" pitchFamily="34" charset="0"/>
                <a:ea typeface="Verdana" panose="020B0604030504040204" pitchFamily="34" charset="0"/>
                <a:cs typeface="Verdana" panose="020B0604030504040204" pitchFamily="34" charset="0"/>
              </a:rPr>
              <a:t>people don't look critically at their application performance in enough devices to truly </a:t>
            </a:r>
            <a:r>
              <a:rPr lang="en-US" dirty="0" smtClean="0">
                <a:latin typeface="Verdana" panose="020B0604030504040204" pitchFamily="34" charset="0"/>
                <a:ea typeface="Verdana" panose="020B0604030504040204" pitchFamily="34" charset="0"/>
                <a:cs typeface="Verdana" panose="020B0604030504040204" pitchFamily="34" charset="0"/>
              </a:rPr>
              <a:t>test performance. </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738474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Contrary to Popular Opinion Internet Explorer Does Exist</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People </a:t>
            </a:r>
            <a:r>
              <a:rPr lang="en-US" dirty="0">
                <a:latin typeface="Verdana" panose="020B0604030504040204" pitchFamily="34" charset="0"/>
                <a:ea typeface="Verdana" panose="020B0604030504040204" pitchFamily="34" charset="0"/>
                <a:cs typeface="Verdana" panose="020B0604030504040204" pitchFamily="34" charset="0"/>
              </a:rPr>
              <a:t>don't test enough in Internet Explorer. </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Whether </a:t>
            </a:r>
            <a:r>
              <a:rPr lang="en-US" dirty="0">
                <a:latin typeface="Verdana" panose="020B0604030504040204" pitchFamily="34" charset="0"/>
                <a:ea typeface="Verdana" panose="020B0604030504040204" pitchFamily="34" charset="0"/>
                <a:cs typeface="Verdana" panose="020B0604030504040204" pitchFamily="34" charset="0"/>
              </a:rPr>
              <a:t>it's Windows-based developers working all day in Firefox or Chrome or developers on a Mac not wanting to fire up Parallels, people don't test in IE early or often enough</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178260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Contrary to Popular Opinion Internet Explorer Does Exist</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 </a:t>
            </a:r>
            <a:r>
              <a:rPr lang="en-US" dirty="0">
                <a:latin typeface="Verdana" panose="020B0604030504040204" pitchFamily="34" charset="0"/>
                <a:ea typeface="Verdana" panose="020B0604030504040204" pitchFamily="34" charset="0"/>
                <a:cs typeface="Verdana" panose="020B0604030504040204" pitchFamily="34" charset="0"/>
              </a:rPr>
              <a:t>know it's the bogeyman, but it remains a huge portion of the browser </a:t>
            </a:r>
            <a:r>
              <a:rPr lang="en-US" dirty="0" smtClean="0">
                <a:latin typeface="Verdana" panose="020B0604030504040204" pitchFamily="34" charset="0"/>
                <a:ea typeface="Verdana" panose="020B0604030504040204" pitchFamily="34" charset="0"/>
                <a:cs typeface="Verdana" panose="020B0604030504040204" pitchFamily="34" charset="0"/>
              </a:rPr>
              <a:t>market</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with hundreds of millions of users</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Yet, p</a:t>
            </a:r>
            <a:r>
              <a:rPr lang="en-US" dirty="0" smtClean="0">
                <a:latin typeface="Verdana" panose="020B0604030504040204" pitchFamily="34" charset="0"/>
                <a:ea typeface="Verdana" panose="020B0604030504040204" pitchFamily="34" charset="0"/>
                <a:cs typeface="Verdana" panose="020B0604030504040204" pitchFamily="34" charset="0"/>
              </a:rPr>
              <a:t>eople </a:t>
            </a:r>
            <a:r>
              <a:rPr lang="en-US" dirty="0">
                <a:latin typeface="Verdana" panose="020B0604030504040204" pitchFamily="34" charset="0"/>
                <a:ea typeface="Verdana" panose="020B0604030504040204" pitchFamily="34" charset="0"/>
                <a:cs typeface="Verdana" panose="020B0604030504040204" pitchFamily="34" charset="0"/>
              </a:rPr>
              <a:t>treat it like an afterthought. </a:t>
            </a:r>
          </a:p>
          <a:p>
            <a:pPr>
              <a:lnSpc>
                <a:spcPct val="120000"/>
              </a:lnSpc>
            </a:pP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26197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Things Were Pretty Stale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365760" tIns="365760" rIns="365760" bIns="365760">
            <a:normAutofit fontScale="92500" lnSpcReduction="10000"/>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We had </a:t>
            </a:r>
            <a:r>
              <a:rPr lang="en-US" i="1" dirty="0" smtClean="0">
                <a:latin typeface="Verdana" panose="020B0604030504040204" pitchFamily="34" charset="0"/>
                <a:ea typeface="Verdana" panose="020B0604030504040204" pitchFamily="34" charset="0"/>
                <a:cs typeface="Verdana" panose="020B0604030504040204" pitchFamily="34" charset="0"/>
              </a:rPr>
              <a:t>rules</a:t>
            </a:r>
            <a:r>
              <a:rPr lang="en-US" dirty="0" smtClean="0">
                <a:latin typeface="Verdana" panose="020B0604030504040204" pitchFamily="34" charset="0"/>
                <a:ea typeface="Verdana" panose="020B0604030504040204" pitchFamily="34" charset="0"/>
                <a:cs typeface="Verdana" panose="020B0604030504040204" pitchFamily="34" charset="0"/>
              </a:rPr>
              <a:t> and </a:t>
            </a:r>
            <a:r>
              <a:rPr lang="en-US" dirty="0">
                <a:latin typeface="Verdana" panose="020B0604030504040204" pitchFamily="34" charset="0"/>
                <a:ea typeface="Verdana" panose="020B0604030504040204" pitchFamily="34" charset="0"/>
                <a:cs typeface="Verdana" panose="020B0604030504040204" pitchFamily="34" charset="0"/>
              </a:rPr>
              <a:t>browser specific fixes</a:t>
            </a:r>
            <a:r>
              <a:rPr lang="en-US" b="1" dirty="0">
                <a:latin typeface="Verdana" panose="020B0604030504040204" pitchFamily="34" charset="0"/>
                <a:ea typeface="Verdana" panose="020B0604030504040204" pitchFamily="34" charset="0"/>
                <a:cs typeface="Verdana" panose="020B0604030504040204" pitchFamily="34" charset="0"/>
              </a:rPr>
              <a:t> </a:t>
            </a:r>
            <a:endParaRPr lang="en-US" dirty="0">
              <a:latin typeface="Verdana" panose="020B0604030504040204" pitchFamily="34" charset="0"/>
              <a:ea typeface="Verdana" panose="020B0604030504040204" pitchFamily="34" charset="0"/>
              <a:cs typeface="Verdana" panose="020B0604030504040204" pitchFamily="34" charset="0"/>
            </a:endParaRPr>
          </a:p>
          <a:p>
            <a:pPr lvl="1">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Think: 960 pixel grids, the Netscape Navigator resize fix and conditional comments all over the place</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C</a:t>
            </a:r>
            <a:r>
              <a:rPr lang="en-US" dirty="0" smtClean="0">
                <a:latin typeface="Verdana" panose="020B0604030504040204" pitchFamily="34" charset="0"/>
                <a:ea typeface="Verdana" panose="020B0604030504040204" pitchFamily="34" charset="0"/>
                <a:cs typeface="Verdana" panose="020B0604030504040204" pitchFamily="34" charset="0"/>
              </a:rPr>
              <a:t>alcified </a:t>
            </a:r>
            <a:r>
              <a:rPr lang="en-US" dirty="0">
                <a:latin typeface="Verdana" panose="020B0604030504040204" pitchFamily="34" charset="0"/>
                <a:ea typeface="Verdana" panose="020B0604030504040204" pitchFamily="34" charset="0"/>
                <a:cs typeface="Verdana" panose="020B0604030504040204" pitchFamily="34" charset="0"/>
              </a:rPr>
              <a:t>specification &amp; browser landscape</a:t>
            </a:r>
          </a:p>
          <a:p>
            <a:pPr lvl="1">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Between December </a:t>
            </a:r>
            <a:r>
              <a:rPr lang="en-US" dirty="0" smtClean="0">
                <a:latin typeface="Verdana" panose="020B0604030504040204" pitchFamily="34" charset="0"/>
                <a:ea typeface="Verdana" panose="020B0604030504040204" pitchFamily="34" charset="0"/>
                <a:cs typeface="Verdana" panose="020B0604030504040204" pitchFamily="34" charset="0"/>
              </a:rPr>
              <a:t>1997 and September 2001 we had: HTML4.0, XML 1.0, CSS </a:t>
            </a:r>
            <a:r>
              <a:rPr lang="en-US" dirty="0">
                <a:latin typeface="Verdana" panose="020B0604030504040204" pitchFamily="34" charset="0"/>
                <a:ea typeface="Verdana" panose="020B0604030504040204" pitchFamily="34" charset="0"/>
                <a:cs typeface="Verdana" panose="020B0604030504040204" pitchFamily="34" charset="0"/>
              </a:rPr>
              <a:t>level </a:t>
            </a:r>
            <a:r>
              <a:rPr lang="en-US" dirty="0" smtClean="0">
                <a:latin typeface="Verdana" panose="020B0604030504040204" pitchFamily="34" charset="0"/>
                <a:ea typeface="Verdana" panose="020B0604030504040204" pitchFamily="34" charset="0"/>
                <a:cs typeface="Verdana" panose="020B0604030504040204" pitchFamily="34" charset="0"/>
              </a:rPr>
              <a:t>2, </a:t>
            </a:r>
            <a:r>
              <a:rPr lang="en-US" dirty="0" err="1" smtClean="0">
                <a:latin typeface="Verdana" panose="020B0604030504040204" pitchFamily="34" charset="0"/>
                <a:ea typeface="Verdana" panose="020B0604030504040204" pitchFamily="34" charset="0"/>
                <a:cs typeface="Verdana" panose="020B0604030504040204" pitchFamily="34" charset="0"/>
              </a:rPr>
              <a:t>ECMASCript</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version </a:t>
            </a:r>
            <a:r>
              <a:rPr lang="en-US" dirty="0" smtClean="0">
                <a:latin typeface="Verdana" panose="020B0604030504040204" pitchFamily="34" charset="0"/>
                <a:ea typeface="Verdana" panose="020B0604030504040204" pitchFamily="34" charset="0"/>
                <a:cs typeface="Verdana" panose="020B0604030504040204" pitchFamily="34" charset="0"/>
              </a:rPr>
              <a:t>3.0, XHTML 1.0,  Internet </a:t>
            </a:r>
            <a:r>
              <a:rPr lang="en-US" dirty="0">
                <a:latin typeface="Verdana" panose="020B0604030504040204" pitchFamily="34" charset="0"/>
                <a:ea typeface="Verdana" panose="020B0604030504040204" pitchFamily="34" charset="0"/>
                <a:cs typeface="Verdana" panose="020B0604030504040204" pitchFamily="34" charset="0"/>
              </a:rPr>
              <a:t>Explorer </a:t>
            </a:r>
            <a:r>
              <a:rPr lang="en-US" dirty="0" smtClean="0">
                <a:latin typeface="Verdana" panose="020B0604030504040204" pitchFamily="34" charset="0"/>
                <a:ea typeface="Verdana" panose="020B0604030504040204" pitchFamily="34" charset="0"/>
                <a:cs typeface="Verdana" panose="020B0604030504040204" pitchFamily="34" charset="0"/>
              </a:rPr>
              <a:t>6 and SVG 1.0</a:t>
            </a:r>
          </a:p>
          <a:p>
            <a:pPr lvl="1">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After that… not much.</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685147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This is Why You Hate IE</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Since so many people save IE for later on in the development process, or downright ignore it, their only experience with the browser is one of shock and betrayal. </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If IE was constantly sneaking up on me and punching me in the face because I wasn't paying attention, I'd be mad at it too.</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153859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a:latin typeface="Palatino Linotype" panose="02040502050505030304" pitchFamily="18" charset="0"/>
                <a:ea typeface="Verdana" panose="020B0604030504040204" pitchFamily="34" charset="0"/>
                <a:cs typeface="Verdana" panose="020B0604030504040204" pitchFamily="34" charset="0"/>
              </a:rPr>
              <a:t>Embrace Empathy </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Don't </a:t>
            </a:r>
            <a:r>
              <a:rPr lang="en-US" dirty="0">
                <a:latin typeface="Verdana" panose="020B0604030504040204" pitchFamily="34" charset="0"/>
                <a:ea typeface="Verdana" panose="020B0604030504040204" pitchFamily="34" charset="0"/>
                <a:cs typeface="Verdana" panose="020B0604030504040204" pitchFamily="34" charset="0"/>
              </a:rPr>
              <a:t>blind yourself to what your audience actually is by assuming that they are just like you. </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Try to get in their shoes instead of assuming everyone else is in yours. </a:t>
            </a:r>
          </a:p>
        </p:txBody>
      </p:sp>
    </p:spTree>
    <p:extLst>
      <p:ext uri="{BB962C8B-B14F-4D97-AF65-F5344CB8AC3E}">
        <p14:creationId xmlns:p14="http://schemas.microsoft.com/office/powerpoint/2010/main" val="29589017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Lose your stack biases</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Your </a:t>
            </a:r>
            <a:r>
              <a:rPr lang="en-US" dirty="0">
                <a:latin typeface="Verdana" panose="020B0604030504040204" pitchFamily="34" charset="0"/>
                <a:ea typeface="Verdana" panose="020B0604030504040204" pitchFamily="34" charset="0"/>
                <a:cs typeface="Verdana" panose="020B0604030504040204" pitchFamily="34" charset="0"/>
              </a:rPr>
              <a:t>users don't care if </a:t>
            </a:r>
            <a:r>
              <a:rPr lang="en-US" dirty="0" smtClean="0">
                <a:latin typeface="Verdana" panose="020B0604030504040204" pitchFamily="34" charset="0"/>
                <a:ea typeface="Verdana" panose="020B0604030504040204" pitchFamily="34" charset="0"/>
                <a:cs typeface="Verdana" panose="020B0604030504040204" pitchFamily="34" charset="0"/>
              </a:rPr>
              <a:t>your </a:t>
            </a:r>
            <a:r>
              <a:rPr lang="en-US" dirty="0">
                <a:latin typeface="Verdana" panose="020B0604030504040204" pitchFamily="34" charset="0"/>
                <a:ea typeface="Verdana" panose="020B0604030504040204" pitchFamily="34" charset="0"/>
                <a:cs typeface="Verdana" panose="020B0604030504040204" pitchFamily="34" charset="0"/>
              </a:rPr>
              <a:t>stack is </a:t>
            </a:r>
            <a:r>
              <a:rPr lang="en-US" dirty="0" smtClean="0">
                <a:latin typeface="Verdana" panose="020B0604030504040204" pitchFamily="34" charset="0"/>
                <a:ea typeface="Verdana" panose="020B0604030504040204" pitchFamily="34" charset="0"/>
                <a:cs typeface="Verdana" panose="020B0604030504040204" pitchFamily="34" charset="0"/>
              </a:rPr>
              <a:t>clever. </a:t>
            </a:r>
            <a:r>
              <a:rPr lang="en-US" dirty="0">
                <a:latin typeface="Verdana" panose="020B0604030504040204" pitchFamily="34" charset="0"/>
                <a:ea typeface="Verdana" panose="020B0604030504040204" pitchFamily="34" charset="0"/>
                <a:cs typeface="Verdana" panose="020B0604030504040204" pitchFamily="34" charset="0"/>
              </a:rPr>
              <a:t>What they care about is the speed, usability, look and feel, interactivity and features. If your stack isn't adding to one of those then you might be going down the road to stack obsession.  </a:t>
            </a:r>
          </a:p>
        </p:txBody>
      </p:sp>
    </p:spTree>
    <p:extLst>
      <p:ext uri="{BB962C8B-B14F-4D97-AF65-F5344CB8AC3E}">
        <p14:creationId xmlns:p14="http://schemas.microsoft.com/office/powerpoint/2010/main" val="25336415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Lose your stack biases</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fontScale="925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At </a:t>
            </a:r>
            <a:r>
              <a:rPr lang="en-US" dirty="0">
                <a:latin typeface="Verdana" panose="020B0604030504040204" pitchFamily="34" charset="0"/>
                <a:ea typeface="Verdana" panose="020B0604030504040204" pitchFamily="34" charset="0"/>
                <a:cs typeface="Verdana" panose="020B0604030504040204" pitchFamily="34" charset="0"/>
              </a:rPr>
              <a:t>the end of the day developer comfort isn't the most important part of this equation. The experience of the users of your site trumps everything else. Or at least it should. To that end, doing things like pushing 1Mb of fancy framework JavaScript down the pipe on a site that's meant to be consumed on a mobile device over a potentially dicey connection is simply a terrible idea</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968552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There was a time…	</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…when front end development heroes </a:t>
            </a:r>
            <a:r>
              <a:rPr lang="en-US" i="1" dirty="0" smtClean="0">
                <a:latin typeface="Verdana" panose="020B0604030504040204" pitchFamily="34" charset="0"/>
                <a:ea typeface="Verdana" panose="020B0604030504040204" pitchFamily="34" charset="0"/>
                <a:cs typeface="Verdana" panose="020B0604030504040204" pitchFamily="34" charset="0"/>
              </a:rPr>
              <a:t>made things and showed you how to make things. </a:t>
            </a:r>
            <a:r>
              <a:rPr lang="en-US" dirty="0" smtClean="0">
                <a:latin typeface="Verdana" panose="020B0604030504040204" pitchFamily="34" charset="0"/>
                <a:ea typeface="Verdana" panose="020B0604030504040204" pitchFamily="34" charset="0"/>
                <a:cs typeface="Verdana" panose="020B0604030504040204" pitchFamily="34" charset="0"/>
              </a:rPr>
              <a:t>Now, they make things to help you make things and talk about plumbing. </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9612715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E.g., Don’t Turn HTML back in XHTML</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lnSpc>
                <a:spcPct val="110000"/>
              </a:lnSpc>
              <a:buNone/>
            </a:pPr>
            <a:r>
              <a:rPr lang="en-US" dirty="0" smtClean="0">
                <a:latin typeface="Verdana" panose="020B0604030504040204" pitchFamily="34" charset="0"/>
                <a:ea typeface="Verdana" panose="020B0604030504040204" pitchFamily="34" charset="0"/>
                <a:cs typeface="Verdana" panose="020B0604030504040204" pitchFamily="34" charset="0"/>
              </a:rPr>
              <a:t>While Front-end </a:t>
            </a:r>
            <a:r>
              <a:rPr lang="en-US" dirty="0">
                <a:latin typeface="Verdana" panose="020B0604030504040204" pitchFamily="34" charset="0"/>
                <a:ea typeface="Verdana" panose="020B0604030504040204" pitchFamily="34" charset="0"/>
                <a:cs typeface="Verdana" panose="020B0604030504040204" pitchFamily="34" charset="0"/>
              </a:rPr>
              <a:t>Model View Controller (MVC) style libraries and </a:t>
            </a:r>
            <a:r>
              <a:rPr lang="en-US" dirty="0" smtClean="0">
                <a:latin typeface="Verdana" panose="020B0604030504040204" pitchFamily="34" charset="0"/>
                <a:ea typeface="Verdana" panose="020B0604030504040204" pitchFamily="34" charset="0"/>
                <a:cs typeface="Verdana" panose="020B0604030504040204" pitchFamily="34" charset="0"/>
              </a:rPr>
              <a:t>frameworks</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are great, these </a:t>
            </a:r>
            <a:r>
              <a:rPr lang="en-US" dirty="0">
                <a:latin typeface="Verdana" panose="020B0604030504040204" pitchFamily="34" charset="0"/>
                <a:ea typeface="Verdana" panose="020B0604030504040204" pitchFamily="34" charset="0"/>
                <a:cs typeface="Verdana" panose="020B0604030504040204" pitchFamily="34" charset="0"/>
              </a:rPr>
              <a:t>libraries and frameworks are really designed for </a:t>
            </a:r>
            <a:r>
              <a:rPr lang="en-US" i="1" dirty="0" smtClean="0">
                <a:latin typeface="Verdana" panose="020B0604030504040204" pitchFamily="34" charset="0"/>
                <a:ea typeface="Verdana" panose="020B0604030504040204" pitchFamily="34" charset="0"/>
                <a:cs typeface="Verdana" panose="020B0604030504040204" pitchFamily="34" charset="0"/>
              </a:rPr>
              <a:t>application</a:t>
            </a:r>
            <a:r>
              <a:rPr lang="en-US" dirty="0" smtClean="0">
                <a:latin typeface="Verdana" panose="020B0604030504040204" pitchFamily="34" charset="0"/>
                <a:ea typeface="Verdana" panose="020B0604030504040204" pitchFamily="34" charset="0"/>
                <a:cs typeface="Verdana" panose="020B0604030504040204" pitchFamily="34" charset="0"/>
              </a:rPr>
              <a:t> development- </a:t>
            </a:r>
            <a:r>
              <a:rPr lang="en-US" dirty="0">
                <a:latin typeface="Verdana" panose="020B0604030504040204" pitchFamily="34" charset="0"/>
                <a:ea typeface="Verdana" panose="020B0604030504040204" pitchFamily="34" charset="0"/>
                <a:cs typeface="Verdana" panose="020B0604030504040204" pitchFamily="34" charset="0"/>
              </a:rPr>
              <a:t>they shouldn't be </a:t>
            </a:r>
            <a:r>
              <a:rPr lang="en-US" dirty="0" smtClean="0">
                <a:latin typeface="Verdana" panose="020B0604030504040204" pitchFamily="34" charset="0"/>
                <a:ea typeface="Verdana" panose="020B0604030504040204" pitchFamily="34" charset="0"/>
                <a:cs typeface="Verdana" panose="020B0604030504040204" pitchFamily="34" charset="0"/>
              </a:rPr>
              <a:t>used </a:t>
            </a:r>
            <a:r>
              <a:rPr lang="en-US" dirty="0">
                <a:latin typeface="Verdana" panose="020B0604030504040204" pitchFamily="34" charset="0"/>
                <a:ea typeface="Verdana" panose="020B0604030504040204" pitchFamily="34" charset="0"/>
                <a:cs typeface="Verdana" panose="020B0604030504040204" pitchFamily="34" charset="0"/>
              </a:rPr>
              <a:t>for every circumstance. </a:t>
            </a:r>
          </a:p>
        </p:txBody>
      </p:sp>
    </p:spTree>
    <p:extLst>
      <p:ext uri="{BB962C8B-B14F-4D97-AF65-F5344CB8AC3E}">
        <p14:creationId xmlns:p14="http://schemas.microsoft.com/office/powerpoint/2010/main" val="475731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E.g., Don’t Turn HTML back in XHTML</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fontScale="92500" lnSpcReduction="10000"/>
          </a:bodyPr>
          <a:lstStyle/>
          <a:p>
            <a:pPr marL="0" indent="0">
              <a:lnSpc>
                <a:spcPct val="110000"/>
              </a:lnSpc>
              <a:buNone/>
            </a:pPr>
            <a:r>
              <a:rPr lang="en-US" dirty="0" smtClean="0">
                <a:latin typeface="Verdana" panose="020B0604030504040204" pitchFamily="34" charset="0"/>
                <a:ea typeface="Verdana" panose="020B0604030504040204" pitchFamily="34" charset="0"/>
                <a:cs typeface="Verdana" panose="020B0604030504040204" pitchFamily="34" charset="0"/>
              </a:rPr>
              <a:t>For </a:t>
            </a:r>
            <a:r>
              <a:rPr lang="en-US" dirty="0">
                <a:latin typeface="Verdana" panose="020B0604030504040204" pitchFamily="34" charset="0"/>
                <a:ea typeface="Verdana" panose="020B0604030504040204" pitchFamily="34" charset="0"/>
                <a:cs typeface="Verdana" panose="020B0604030504040204" pitchFamily="34" charset="0"/>
              </a:rPr>
              <a:t>example, </a:t>
            </a:r>
            <a:r>
              <a:rPr lang="en-US" dirty="0" smtClean="0">
                <a:latin typeface="Verdana" panose="020B0604030504040204" pitchFamily="34" charset="0"/>
                <a:ea typeface="Verdana" panose="020B0604030504040204" pitchFamily="34" charset="0"/>
                <a:cs typeface="Verdana" panose="020B0604030504040204" pitchFamily="34" charset="0"/>
              </a:rPr>
              <a:t>don’t use </a:t>
            </a:r>
            <a:r>
              <a:rPr lang="en-US" dirty="0">
                <a:latin typeface="Verdana" panose="020B0604030504040204" pitchFamily="34" charset="0"/>
                <a:ea typeface="Verdana" panose="020B0604030504040204" pitchFamily="34" charset="0"/>
                <a:cs typeface="Verdana" panose="020B0604030504040204" pitchFamily="34" charset="0"/>
              </a:rPr>
              <a:t>one of these libraries in place of </a:t>
            </a:r>
            <a:r>
              <a:rPr lang="en-US" dirty="0" smtClean="0">
                <a:latin typeface="Verdana" panose="020B0604030504040204" pitchFamily="34" charset="0"/>
                <a:ea typeface="Verdana" panose="020B0604030504040204" pitchFamily="34" charset="0"/>
                <a:cs typeface="Verdana" panose="020B0604030504040204" pitchFamily="34" charset="0"/>
              </a:rPr>
              <a:t>server </a:t>
            </a:r>
            <a:r>
              <a:rPr lang="en-US" dirty="0">
                <a:latin typeface="Verdana" panose="020B0604030504040204" pitchFamily="34" charset="0"/>
                <a:ea typeface="Verdana" panose="020B0604030504040204" pitchFamily="34" charset="0"/>
                <a:cs typeface="Verdana" panose="020B0604030504040204" pitchFamily="34" charset="0"/>
              </a:rPr>
              <a:t>side </a:t>
            </a:r>
            <a:r>
              <a:rPr lang="en-US" dirty="0" smtClean="0">
                <a:latin typeface="Verdana" panose="020B0604030504040204" pitchFamily="34" charset="0"/>
                <a:ea typeface="Verdana" panose="020B0604030504040204" pitchFamily="34" charset="0"/>
                <a:cs typeface="Verdana" panose="020B0604030504040204" pitchFamily="34" charset="0"/>
              </a:rPr>
              <a:t>templates for </a:t>
            </a:r>
            <a:r>
              <a:rPr lang="en-US" dirty="0">
                <a:latin typeface="Verdana" panose="020B0604030504040204" pitchFamily="34" charset="0"/>
                <a:ea typeface="Verdana" panose="020B0604030504040204" pitchFamily="34" charset="0"/>
                <a:cs typeface="Verdana" panose="020B0604030504040204" pitchFamily="34" charset="0"/>
              </a:rPr>
              <a:t>a content </a:t>
            </a:r>
            <a:r>
              <a:rPr lang="en-US" dirty="0" smtClean="0">
                <a:latin typeface="Verdana" panose="020B0604030504040204" pitchFamily="34" charset="0"/>
                <a:ea typeface="Verdana" panose="020B0604030504040204" pitchFamily="34" charset="0"/>
                <a:cs typeface="Verdana" panose="020B0604030504040204" pitchFamily="34" charset="0"/>
              </a:rPr>
              <a:t>site. One </a:t>
            </a:r>
            <a:r>
              <a:rPr lang="en-US" dirty="0">
                <a:latin typeface="Verdana" panose="020B0604030504040204" pitchFamily="34" charset="0"/>
                <a:ea typeface="Verdana" panose="020B0604030504040204" pitchFamily="34" charset="0"/>
                <a:cs typeface="Verdana" panose="020B0604030504040204" pitchFamily="34" charset="0"/>
              </a:rPr>
              <a:t>of the </a:t>
            </a:r>
            <a:r>
              <a:rPr lang="en-US" dirty="0" smtClean="0">
                <a:latin typeface="Verdana" panose="020B0604030504040204" pitchFamily="34" charset="0"/>
                <a:ea typeface="Verdana" panose="020B0604030504040204" pitchFamily="34" charset="0"/>
                <a:cs typeface="Verdana" panose="020B0604030504040204" pitchFamily="34" charset="0"/>
              </a:rPr>
              <a:t>first lessons of web performance was </a:t>
            </a:r>
            <a:r>
              <a:rPr lang="en-US" dirty="0">
                <a:latin typeface="Verdana" panose="020B0604030504040204" pitchFamily="34" charset="0"/>
                <a:ea typeface="Verdana" panose="020B0604030504040204" pitchFamily="34" charset="0"/>
                <a:cs typeface="Verdana" panose="020B0604030504040204" pitchFamily="34" charset="0"/>
              </a:rPr>
              <a:t>that most of the performance hit on </a:t>
            </a:r>
            <a:r>
              <a:rPr lang="en-US" dirty="0" smtClean="0">
                <a:latin typeface="Verdana" panose="020B0604030504040204" pitchFamily="34" charset="0"/>
                <a:ea typeface="Verdana" panose="020B0604030504040204" pitchFamily="34" charset="0"/>
                <a:cs typeface="Verdana" panose="020B0604030504040204" pitchFamily="34" charset="0"/>
              </a:rPr>
              <a:t>the page </a:t>
            </a:r>
            <a:r>
              <a:rPr lang="en-US" dirty="0">
                <a:latin typeface="Verdana" panose="020B0604030504040204" pitchFamily="34" charset="0"/>
                <a:ea typeface="Verdana" panose="020B0604030504040204" pitchFamily="34" charset="0"/>
                <a:cs typeface="Verdana" panose="020B0604030504040204" pitchFamily="34" charset="0"/>
              </a:rPr>
              <a:t>happened in the browser, not on the server. </a:t>
            </a:r>
            <a:r>
              <a:rPr lang="en-US" dirty="0" smtClean="0">
                <a:latin typeface="Verdana" panose="020B0604030504040204" pitchFamily="34" charset="0"/>
                <a:ea typeface="Verdana" panose="020B0604030504040204" pitchFamily="34" charset="0"/>
                <a:cs typeface="Verdana" panose="020B0604030504040204" pitchFamily="34" charset="0"/>
              </a:rPr>
              <a:t>Templates </a:t>
            </a:r>
            <a:r>
              <a:rPr lang="en-US" dirty="0">
                <a:latin typeface="Verdana" panose="020B0604030504040204" pitchFamily="34" charset="0"/>
                <a:ea typeface="Verdana" panose="020B0604030504040204" pitchFamily="34" charset="0"/>
                <a:cs typeface="Verdana" panose="020B0604030504040204" pitchFamily="34" charset="0"/>
              </a:rPr>
              <a:t>on the server </a:t>
            </a:r>
            <a:r>
              <a:rPr lang="en-US" dirty="0" smtClean="0">
                <a:latin typeface="Verdana" panose="020B0604030504040204" pitchFamily="34" charset="0"/>
                <a:ea typeface="Verdana" panose="020B0604030504040204" pitchFamily="34" charset="0"/>
                <a:cs typeface="Verdana" panose="020B0604030504040204" pitchFamily="34" charset="0"/>
              </a:rPr>
              <a:t>aren't a performance problem. Why</a:t>
            </a:r>
            <a:r>
              <a:rPr lang="en-US" dirty="0">
                <a:latin typeface="Verdana" panose="020B0604030504040204" pitchFamily="34" charset="0"/>
                <a:ea typeface="Verdana" panose="020B0604030504040204" pitchFamily="34" charset="0"/>
                <a:cs typeface="Verdana" panose="020B0604030504040204" pitchFamily="34" charset="0"/>
              </a:rPr>
              <a:t>, then, are we rushing headlong to push functionality that was handled perfectly well by the server down to the front end</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359997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Spread Your </a:t>
            </a:r>
            <a:r>
              <a:rPr lang="en-US" dirty="0" smtClean="0">
                <a:latin typeface="Palatino Linotype" panose="02040502050505030304" pitchFamily="18" charset="0"/>
                <a:ea typeface="Verdana" panose="020B0604030504040204" pitchFamily="34" charset="0"/>
                <a:cs typeface="Verdana" panose="020B0604030504040204" pitchFamily="34" charset="0"/>
              </a:rPr>
              <a:t>Wings and Question </a:t>
            </a:r>
            <a:r>
              <a:rPr lang="en-US" dirty="0">
                <a:latin typeface="Palatino Linotype" panose="02040502050505030304" pitchFamily="18" charset="0"/>
                <a:ea typeface="Verdana" panose="020B0604030504040204" pitchFamily="34" charset="0"/>
                <a:cs typeface="Verdana" panose="020B0604030504040204" pitchFamily="34" charset="0"/>
              </a:rPr>
              <a:t>Your </a:t>
            </a:r>
            <a:r>
              <a:rPr lang="en-US" dirty="0" smtClean="0">
                <a:latin typeface="Palatino Linotype" panose="02040502050505030304" pitchFamily="18" charset="0"/>
                <a:ea typeface="Verdana" panose="020B0604030504040204" pitchFamily="34" charset="0"/>
                <a:cs typeface="Verdana" panose="020B0604030504040204" pitchFamily="34" charset="0"/>
              </a:rPr>
              <a:t>Assumptions</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At this point, I'm </a:t>
            </a:r>
            <a:r>
              <a:rPr lang="en-US" dirty="0">
                <a:latin typeface="Verdana" panose="020B0604030504040204" pitchFamily="34" charset="0"/>
                <a:ea typeface="Verdana" panose="020B0604030504040204" pitchFamily="34" charset="0"/>
                <a:cs typeface="Verdana" panose="020B0604030504040204" pitchFamily="34" charset="0"/>
              </a:rPr>
              <a:t>assuming at least half of you think I'm an idiot.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If </a:t>
            </a:r>
            <a:r>
              <a:rPr lang="en-US" dirty="0">
                <a:latin typeface="Verdana" panose="020B0604030504040204" pitchFamily="34" charset="0"/>
                <a:ea typeface="Verdana" panose="020B0604030504040204" pitchFamily="34" charset="0"/>
                <a:cs typeface="Verdana" panose="020B0604030504040204" pitchFamily="34" charset="0"/>
              </a:rPr>
              <a:t>so, I must be onto something.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Whatever </a:t>
            </a:r>
            <a:r>
              <a:rPr lang="en-US" dirty="0">
                <a:latin typeface="Verdana" panose="020B0604030504040204" pitchFamily="34" charset="0"/>
                <a:ea typeface="Verdana" panose="020B0604030504040204" pitchFamily="34" charset="0"/>
                <a:cs typeface="Verdana" panose="020B0604030504040204" pitchFamily="34" charset="0"/>
              </a:rPr>
              <a:t>percentage of these concepts you agree with or feel like are applicable to you and your particular situation, the biggest takeaway is the urge to question your assumptions. </a:t>
            </a:r>
          </a:p>
        </p:txBody>
      </p:sp>
    </p:spTree>
    <p:extLst>
      <p:ext uri="{BB962C8B-B14F-4D97-AF65-F5344CB8AC3E}">
        <p14:creationId xmlns:p14="http://schemas.microsoft.com/office/powerpoint/2010/main" val="3442606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38200" y="1851660"/>
            <a:ext cx="10515600" cy="4777740"/>
          </a:xfrm>
          <a:prstGeom prst="rect">
            <a:avLst/>
          </a:prstGeom>
          <a:solidFill>
            <a:schemeClr val="bg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Now? An </a:t>
            </a:r>
            <a:r>
              <a:rPr lang="en-US" dirty="0" smtClean="0">
                <a:latin typeface="Palatino Linotype" panose="02040502050505030304" pitchFamily="18" charset="0"/>
              </a:rPr>
              <a:t>Explosion of Devices </a:t>
            </a:r>
            <a:r>
              <a:rPr lang="en-US" dirty="0" smtClean="0">
                <a:latin typeface="Palatino Linotype" panose="02040502050505030304" pitchFamily="18" charset="0"/>
              </a:rPr>
              <a:t>&amp; </a:t>
            </a:r>
            <a:r>
              <a:rPr lang="en-US" dirty="0" smtClean="0">
                <a:latin typeface="Palatino Linotype" panose="02040502050505030304" pitchFamily="18" charset="0"/>
              </a:rPr>
              <a:t>Browsers</a:t>
            </a:r>
            <a:endParaRPr lang="en-US" dirty="0">
              <a:latin typeface="Palatino Linotype" panose="02040502050505030304"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66800" y="1958097"/>
            <a:ext cx="9997440" cy="1929015"/>
          </a:xfrm>
        </p:spPr>
      </p:pic>
      <p:grpSp>
        <p:nvGrpSpPr>
          <p:cNvPr id="8" name="Group 7"/>
          <p:cNvGrpSpPr/>
          <p:nvPr/>
        </p:nvGrpSpPr>
        <p:grpSpPr>
          <a:xfrm>
            <a:off x="3295650" y="4254500"/>
            <a:ext cx="4815909" cy="2124570"/>
            <a:chOff x="838200" y="4360260"/>
            <a:chExt cx="4815909" cy="212457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5545" y="4360260"/>
              <a:ext cx="1458564" cy="212457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4360260"/>
              <a:ext cx="3357345" cy="2124570"/>
            </a:xfrm>
            <a:prstGeom prst="rect">
              <a:avLst/>
            </a:prstGeom>
          </p:spPr>
        </p:pic>
      </p:grpSp>
      <p:sp>
        <p:nvSpPr>
          <p:cNvPr id="3" name="TextBox 2"/>
          <p:cNvSpPr txBox="1"/>
          <p:nvPr/>
        </p:nvSpPr>
        <p:spPr>
          <a:xfrm>
            <a:off x="8305007" y="5428099"/>
            <a:ext cx="2855344" cy="923330"/>
          </a:xfrm>
          <a:prstGeom prst="rect">
            <a:avLst/>
          </a:prstGeom>
          <a:noFill/>
        </p:spPr>
        <p:txBody>
          <a:bodyPr wrap="square" rtlCol="0">
            <a:spAutoFit/>
          </a:bodyPr>
          <a:lstStyle/>
          <a:p>
            <a:r>
              <a:rPr lang="en-US" dirty="0" smtClean="0"/>
              <a:t>I’d list out all </a:t>
            </a:r>
            <a:r>
              <a:rPr lang="en-US" dirty="0" smtClean="0"/>
              <a:t>the </a:t>
            </a:r>
            <a:r>
              <a:rPr lang="en-US" dirty="0" smtClean="0"/>
              <a:t>different modes </a:t>
            </a:r>
            <a:r>
              <a:rPr lang="en-US" dirty="0" smtClean="0"/>
              <a:t>I might use in a day but it might take a while. </a:t>
            </a:r>
            <a:endParaRPr lang="en-US" dirty="0"/>
          </a:p>
        </p:txBody>
      </p:sp>
    </p:spTree>
    <p:extLst>
      <p:ext uri="{BB962C8B-B14F-4D97-AF65-F5344CB8AC3E}">
        <p14:creationId xmlns:p14="http://schemas.microsoft.com/office/powerpoint/2010/main" val="3959090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Lots of Browsers:</a:t>
            </a:r>
            <a:endParaRPr lang="en-US" dirty="0">
              <a:latin typeface="Palatino Linotype" panose="0204050205050503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686844"/>
            <a:ext cx="10515600" cy="2628900"/>
          </a:xfrm>
        </p:spPr>
      </p:pic>
    </p:spTree>
    <p:extLst>
      <p:ext uri="{BB962C8B-B14F-4D97-AF65-F5344CB8AC3E}">
        <p14:creationId xmlns:p14="http://schemas.microsoft.com/office/powerpoint/2010/main" val="1373096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No Longer Just the Big Blue 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65760" tIns="365760" rIns="365760" bIns="365760" rtlCol="0">
            <a:normAutofit/>
          </a:bodyPr>
          <a:lstStyle/>
          <a:p>
            <a:r>
              <a:rPr lang="en-US" dirty="0">
                <a:latin typeface="Verdana" panose="020B0604030504040204" pitchFamily="34" charset="0"/>
                <a:ea typeface="Verdana" panose="020B0604030504040204" pitchFamily="34" charset="0"/>
                <a:cs typeface="Verdana" panose="020B0604030504040204" pitchFamily="34" charset="0"/>
              </a:rPr>
              <a:t>Resolutions from 240 x 320 to 3840 x</a:t>
            </a:r>
            <a:r>
              <a:rPr lang="en-US" dirty="0" smtClean="0">
                <a:latin typeface="Verdana" panose="020B0604030504040204" pitchFamily="34" charset="0"/>
                <a:ea typeface="Verdana" panose="020B0604030504040204" pitchFamily="34" charset="0"/>
                <a:cs typeface="Verdana" panose="020B0604030504040204" pitchFamily="34" charset="0"/>
              </a:rPr>
              <a:t> 1080 (or more)</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Pixel densities from 72ppi up past </a:t>
            </a:r>
            <a:r>
              <a:rPr lang="en-US" dirty="0" smtClean="0">
                <a:latin typeface="Verdana" panose="020B0604030504040204" pitchFamily="34" charset="0"/>
                <a:ea typeface="Verdana" panose="020B0604030504040204" pitchFamily="34" charset="0"/>
                <a:cs typeface="Verdana" panose="020B0604030504040204" pitchFamily="34" charset="0"/>
              </a:rPr>
              <a:t>300ppi</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 broad range of input options (keyboard, stylus, gesture, touch, mouse)</a:t>
            </a:r>
          </a:p>
          <a:p>
            <a:r>
              <a:rPr lang="en-US" dirty="0" smtClean="0">
                <a:latin typeface="Verdana" panose="020B0604030504040204" pitchFamily="34" charset="0"/>
                <a:ea typeface="Verdana" panose="020B0604030504040204" pitchFamily="34" charset="0"/>
                <a:cs typeface="Verdana" panose="020B0604030504040204" pitchFamily="34" charset="0"/>
              </a:rPr>
              <a:t>A dozen (or more) major </a:t>
            </a:r>
            <a:r>
              <a:rPr lang="en-US" dirty="0">
                <a:latin typeface="Verdana" panose="020B0604030504040204" pitchFamily="34" charset="0"/>
                <a:ea typeface="Verdana" panose="020B0604030504040204" pitchFamily="34" charset="0"/>
                <a:cs typeface="Verdana" panose="020B0604030504040204" pitchFamily="34" charset="0"/>
              </a:rPr>
              <a:t>and </a:t>
            </a:r>
            <a:r>
              <a:rPr lang="en-US" dirty="0" smtClean="0">
                <a:latin typeface="Verdana" panose="020B0604030504040204" pitchFamily="34" charset="0"/>
                <a:ea typeface="Verdana" panose="020B0604030504040204" pitchFamily="34" charset="0"/>
                <a:cs typeface="Verdana" panose="020B0604030504040204" pitchFamily="34" charset="0"/>
              </a:rPr>
              <a:t>hundreds of minor browser </a:t>
            </a:r>
            <a:r>
              <a:rPr lang="en-US" dirty="0">
                <a:latin typeface="Verdana" panose="020B0604030504040204" pitchFamily="34" charset="0"/>
                <a:ea typeface="Verdana" panose="020B0604030504040204" pitchFamily="34" charset="0"/>
                <a:cs typeface="Verdana" panose="020B0604030504040204" pitchFamily="34" charset="0"/>
              </a:rPr>
              <a:t>versions in the </a:t>
            </a:r>
            <a:r>
              <a:rPr lang="en-US" dirty="0" smtClean="0">
                <a:latin typeface="Verdana" panose="020B0604030504040204" pitchFamily="34" charset="0"/>
                <a:ea typeface="Verdana" panose="020B0604030504040204" pitchFamily="34" charset="0"/>
                <a:cs typeface="Verdana" panose="020B0604030504040204" pitchFamily="34" charset="0"/>
              </a:rPr>
              <a:t>wild</a:t>
            </a:r>
          </a:p>
          <a:p>
            <a:r>
              <a:rPr lang="en-US" dirty="0" smtClean="0">
                <a:latin typeface="Verdana" panose="020B0604030504040204" pitchFamily="34" charset="0"/>
                <a:ea typeface="Verdana" panose="020B0604030504040204" pitchFamily="34" charset="0"/>
                <a:cs typeface="Verdana" panose="020B0604030504040204" pitchFamily="34" charset="0"/>
              </a:rPr>
              <a:t>A rapidly changing open web platform landscape</a:t>
            </a: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18398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So… Let’s </a:t>
            </a:r>
            <a:r>
              <a:rPr lang="en-US" dirty="0" smtClean="0">
                <a:latin typeface="Palatino Linotype" panose="02040502050505030304" pitchFamily="18" charset="0"/>
              </a:rPr>
              <a:t>Make More </a:t>
            </a:r>
            <a:r>
              <a:rPr lang="en-US" dirty="0" smtClean="0">
                <a:latin typeface="Palatino Linotype" panose="02040502050505030304" pitchFamily="18" charset="0"/>
              </a:rPr>
              <a:t>Rules?</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65760" tIns="365760" rIns="365760" bIns="365760" rtlCol="0">
            <a:normAutofit/>
          </a:bodyPr>
          <a:lstStyle/>
          <a:p>
            <a:pPr marL="0" indent="0">
              <a:lnSpc>
                <a:spcPct val="100000"/>
              </a:lnSpc>
              <a:buNone/>
            </a:pPr>
            <a:r>
              <a:rPr lang="en-US" dirty="0">
                <a:latin typeface="Verdana" panose="020B0604030504040204" pitchFamily="34" charset="0"/>
                <a:ea typeface="Verdana" panose="020B0604030504040204" pitchFamily="34" charset="0"/>
                <a:cs typeface="Verdana" panose="020B0604030504040204" pitchFamily="34" charset="0"/>
              </a:rPr>
              <a:t>Initially, developers and designers tried to navigate </a:t>
            </a:r>
            <a:r>
              <a:rPr lang="en-US" dirty="0" smtClean="0">
                <a:latin typeface="Verdana" panose="020B0604030504040204" pitchFamily="34" charset="0"/>
                <a:ea typeface="Verdana" panose="020B0604030504040204" pitchFamily="34" charset="0"/>
                <a:cs typeface="Verdana" panose="020B0604030504040204" pitchFamily="34" charset="0"/>
              </a:rPr>
              <a:t>this complicated new reality </a:t>
            </a:r>
            <a:r>
              <a:rPr lang="en-US" dirty="0">
                <a:latin typeface="Verdana" panose="020B0604030504040204" pitchFamily="34" charset="0"/>
                <a:ea typeface="Verdana" panose="020B0604030504040204" pitchFamily="34" charset="0"/>
                <a:cs typeface="Verdana" panose="020B0604030504040204" pitchFamily="34" charset="0"/>
              </a:rPr>
              <a:t>by creating new rules. </a:t>
            </a:r>
          </a:p>
        </p:txBody>
      </p:sp>
    </p:spTree>
    <p:extLst>
      <p:ext uri="{BB962C8B-B14F-4D97-AF65-F5344CB8AC3E}">
        <p14:creationId xmlns:p14="http://schemas.microsoft.com/office/powerpoint/2010/main" val="1642766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New Rules? Not so Great. </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65760" tIns="365760" rIns="365760" bIns="365760" rtlCol="0">
            <a:normAutofit/>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As </a:t>
            </a:r>
            <a:r>
              <a:rPr lang="en-US" dirty="0">
                <a:latin typeface="Verdana" panose="020B0604030504040204" pitchFamily="34" charset="0"/>
                <a:ea typeface="Verdana" panose="020B0604030504040204" pitchFamily="34" charset="0"/>
                <a:cs typeface="Verdana" panose="020B0604030504040204" pitchFamily="34" charset="0"/>
              </a:rPr>
              <a:t>soon as a </a:t>
            </a:r>
            <a:r>
              <a:rPr lang="en-US" dirty="0" smtClean="0">
                <a:latin typeface="Verdana" panose="020B0604030504040204" pitchFamily="34" charset="0"/>
                <a:ea typeface="Verdana" panose="020B0604030504040204" pitchFamily="34" charset="0"/>
                <a:cs typeface="Verdana" panose="020B0604030504040204" pitchFamily="34" charset="0"/>
              </a:rPr>
              <a:t>new rule </a:t>
            </a:r>
            <a:r>
              <a:rPr lang="en-US" dirty="0">
                <a:latin typeface="Verdana" panose="020B0604030504040204" pitchFamily="34" charset="0"/>
                <a:ea typeface="Verdana" panose="020B0604030504040204" pitchFamily="34" charset="0"/>
                <a:cs typeface="Verdana" panose="020B0604030504040204" pitchFamily="34" charset="0"/>
              </a:rPr>
              <a:t>was created, </a:t>
            </a:r>
            <a:r>
              <a:rPr lang="en-US" dirty="0" smtClean="0">
                <a:latin typeface="Verdana" panose="020B0604030504040204" pitchFamily="34" charset="0"/>
                <a:ea typeface="Verdana" panose="020B0604030504040204" pitchFamily="34" charset="0"/>
                <a:cs typeface="Verdana" panose="020B0604030504040204" pitchFamily="34" charset="0"/>
              </a:rPr>
              <a:t>it would start to fall apart.  </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People built </a:t>
            </a:r>
            <a:r>
              <a:rPr lang="en-US" dirty="0">
                <a:latin typeface="Verdana" panose="020B0604030504040204" pitchFamily="34" charset="0"/>
                <a:ea typeface="Verdana" panose="020B0604030504040204" pitchFamily="34" charset="0"/>
                <a:cs typeface="Verdana" panose="020B0604030504040204" pitchFamily="34" charset="0"/>
              </a:rPr>
              <a:t>“iPhone” </a:t>
            </a:r>
            <a:r>
              <a:rPr lang="en-US" dirty="0" smtClean="0">
                <a:latin typeface="Verdana" panose="020B0604030504040204" pitchFamily="34" charset="0"/>
                <a:ea typeface="Verdana" panose="020B0604030504040204" pitchFamily="34" charset="0"/>
                <a:cs typeface="Verdana" panose="020B0604030504040204" pitchFamily="34" charset="0"/>
              </a:rPr>
              <a:t>sites</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because the iPhone was the only mobile device worth targeting</a:t>
            </a:r>
            <a:r>
              <a:rPr lang="en-US" dirty="0" smtClean="0">
                <a:latin typeface="Verdana" panose="020B0604030504040204" pitchFamily="34" charset="0"/>
                <a:ea typeface="Verdana" panose="020B0604030504040204" pitchFamily="34" charset="0"/>
                <a:cs typeface="Verdana" panose="020B0604030504040204" pitchFamily="34" charset="0"/>
              </a:rPr>
              <a:t>. </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People </a:t>
            </a:r>
            <a:r>
              <a:rPr lang="en-US" dirty="0">
                <a:latin typeface="Verdana" panose="020B0604030504040204" pitchFamily="34" charset="0"/>
                <a:ea typeface="Verdana" panose="020B0604030504040204" pitchFamily="34" charset="0"/>
                <a:cs typeface="Verdana" panose="020B0604030504040204" pitchFamily="34" charset="0"/>
              </a:rPr>
              <a:t>tested for touch capabilities and </a:t>
            </a:r>
            <a:r>
              <a:rPr lang="en-US" dirty="0" smtClean="0">
                <a:latin typeface="Verdana" panose="020B0604030504040204" pitchFamily="34" charset="0"/>
                <a:ea typeface="Verdana" panose="020B0604030504040204" pitchFamily="34" charset="0"/>
                <a:cs typeface="Verdana" panose="020B0604030504040204" pitchFamily="34" charset="0"/>
              </a:rPr>
              <a:t>assumed that those </a:t>
            </a:r>
            <a:r>
              <a:rPr lang="en-US" dirty="0">
                <a:latin typeface="Verdana" panose="020B0604030504040204" pitchFamily="34" charset="0"/>
                <a:ea typeface="Verdana" panose="020B0604030504040204" pitchFamily="34" charset="0"/>
                <a:cs typeface="Verdana" panose="020B0604030504040204" pitchFamily="34" charset="0"/>
              </a:rPr>
              <a:t>users would never have a mouse. </a:t>
            </a:r>
          </a:p>
        </p:txBody>
      </p:sp>
    </p:spTree>
    <p:extLst>
      <p:ext uri="{BB962C8B-B14F-4D97-AF65-F5344CB8AC3E}">
        <p14:creationId xmlns:p14="http://schemas.microsoft.com/office/powerpoint/2010/main" val="3848680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14273</TotalTime>
  <Words>4463</Words>
  <Application>Microsoft Office PowerPoint</Application>
  <PresentationFormat>Widescreen</PresentationFormat>
  <Paragraphs>227</Paragraphs>
  <Slides>47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Calibri Light</vt:lpstr>
      <vt:lpstr>Consolas</vt:lpstr>
      <vt:lpstr>Palatino Linotype</vt:lpstr>
      <vt:lpstr>Verdana</vt:lpstr>
      <vt:lpstr>Office Theme</vt:lpstr>
      <vt:lpstr>Wild World Web</vt:lpstr>
      <vt:lpstr>The Web a Dozen Years Ago</vt:lpstr>
      <vt:lpstr>Just Click the Big Blue E </vt:lpstr>
      <vt:lpstr>Things Were Pretty Stale</vt:lpstr>
      <vt:lpstr>Now? An Explosion of Devices &amp; Browsers</vt:lpstr>
      <vt:lpstr>Lots of Browsers:</vt:lpstr>
      <vt:lpstr>No Longer Just the Big Blue E</vt:lpstr>
      <vt:lpstr>So… Let’s Make More Rules?</vt:lpstr>
      <vt:lpstr>New Rules? Not so Great. </vt:lpstr>
      <vt:lpstr>New Rules? Not so Great. </vt:lpstr>
      <vt:lpstr>Nothing could ever challenge the iPhone, right?</vt:lpstr>
      <vt:lpstr>Modernizr.touch == true means you’ve got a phone, right?</vt:lpstr>
      <vt:lpstr>PowerPoint Presentation</vt:lpstr>
      <vt:lpstr>One Size Fits All?</vt:lpstr>
      <vt:lpstr>So What Are We Supposed to Do?</vt:lpstr>
      <vt:lpstr>Embracing Uncertainty</vt:lpstr>
      <vt:lpstr>Embracing Uncertainty</vt:lpstr>
      <vt:lpstr>Don't Blame the Web for being the Web</vt:lpstr>
      <vt:lpstr>Identify and embrace your audience</vt:lpstr>
      <vt:lpstr>Identify and embrace your audience</vt:lpstr>
      <vt:lpstr>Identify and embrace your audience</vt:lpstr>
      <vt:lpstr>Test and pray for the best</vt:lpstr>
      <vt:lpstr>Testing Could Look Like This:</vt:lpstr>
      <vt:lpstr>Or Scaled Down to This</vt:lpstr>
      <vt:lpstr>Whatever it is…</vt:lpstr>
      <vt:lpstr>Focus on optimal, not absolute solutions</vt:lpstr>
      <vt:lpstr>Embrace Accessibility</vt:lpstr>
      <vt:lpstr>Millions of Users are Directly Affected</vt:lpstr>
      <vt:lpstr>Every User is Indirectly Affected</vt:lpstr>
      <vt:lpstr>Accessibility Guidelines that Especially Aid the Multi-device Landscape</vt:lpstr>
      <vt:lpstr>Accessibility Guidelines that Especially Aid the Multi-device Landscape</vt:lpstr>
      <vt:lpstr>Don't Stop There</vt:lpstr>
      <vt:lpstr>Go Beyond the Guidelines</vt:lpstr>
      <vt:lpstr>Lose your technology biases</vt:lpstr>
      <vt:lpstr>The iPhone isn’t the only mobile experience</vt:lpstr>
      <vt:lpstr>Where Do We Put the Back Button?</vt:lpstr>
      <vt:lpstr>Closed. Won't fix. Can't Reproduce.  </vt:lpstr>
      <vt:lpstr>Contrary to Popular Opinion Internet Explorer Does Exist</vt:lpstr>
      <vt:lpstr>Contrary to Popular Opinion Internet Explorer Does Exist</vt:lpstr>
      <vt:lpstr>This is Why You Hate IE</vt:lpstr>
      <vt:lpstr>Embrace Empathy </vt:lpstr>
      <vt:lpstr>Lose your stack biases</vt:lpstr>
      <vt:lpstr>Lose your stack biases</vt:lpstr>
      <vt:lpstr>There was a time… </vt:lpstr>
      <vt:lpstr>E.g., Don’t Turn HTML back in XHTML</vt:lpstr>
      <vt:lpstr>E.g., Don’t Turn HTML back in XHTML</vt:lpstr>
      <vt:lpstr>Spread Your Wings and Question Your Assumptions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Larsen</dc:creator>
  <cp:lastModifiedBy>Rob Larsen</cp:lastModifiedBy>
  <cp:revision>65</cp:revision>
  <dcterms:created xsi:type="dcterms:W3CDTF">2014-10-10T17:25:25Z</dcterms:created>
  <dcterms:modified xsi:type="dcterms:W3CDTF">2014-11-05T04:31:52Z</dcterms:modified>
</cp:coreProperties>
</file>