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8" r:id="rId3"/>
    <p:sldId id="262" r:id="rId4"/>
    <p:sldId id="325" r:id="rId5"/>
    <p:sldId id="338" r:id="rId6"/>
    <p:sldId id="261" r:id="rId7"/>
    <p:sldId id="260" r:id="rId8"/>
    <p:sldId id="259" r:id="rId9"/>
    <p:sldId id="290" r:id="rId10"/>
    <p:sldId id="298" r:id="rId11"/>
    <p:sldId id="326" r:id="rId12"/>
    <p:sldId id="327" r:id="rId13"/>
    <p:sldId id="314" r:id="rId14"/>
    <p:sldId id="316" r:id="rId15"/>
    <p:sldId id="300" r:id="rId16"/>
    <p:sldId id="297" r:id="rId17"/>
    <p:sldId id="324" r:id="rId18"/>
    <p:sldId id="265" r:id="rId19"/>
    <p:sldId id="266" r:id="rId20"/>
    <p:sldId id="331" r:id="rId21"/>
    <p:sldId id="341" r:id="rId22"/>
    <p:sldId id="267" r:id="rId23"/>
    <p:sldId id="301" r:id="rId24"/>
    <p:sldId id="306" r:id="rId25"/>
    <p:sldId id="340" r:id="rId26"/>
    <p:sldId id="268" r:id="rId27"/>
    <p:sldId id="342" r:id="rId28"/>
    <p:sldId id="305" r:id="rId29"/>
    <p:sldId id="302" r:id="rId30"/>
    <p:sldId id="318" r:id="rId31"/>
    <p:sldId id="269" r:id="rId32"/>
    <p:sldId id="270" r:id="rId33"/>
    <p:sldId id="343" r:id="rId34"/>
    <p:sldId id="271" r:id="rId35"/>
    <p:sldId id="272" r:id="rId36"/>
    <p:sldId id="319" r:id="rId37"/>
    <p:sldId id="277" r:id="rId38"/>
    <p:sldId id="313" r:id="rId39"/>
    <p:sldId id="280" r:id="rId40"/>
    <p:sldId id="281" r:id="rId41"/>
    <p:sldId id="346" r:id="rId42"/>
    <p:sldId id="320" r:id="rId43"/>
    <p:sldId id="282" r:id="rId44"/>
    <p:sldId id="283" r:id="rId45"/>
    <p:sldId id="344" r:id="rId46"/>
    <p:sldId id="328" r:id="rId47"/>
    <p:sldId id="321" r:id="rId48"/>
    <p:sldId id="284" r:id="rId49"/>
    <p:sldId id="330" r:id="rId50"/>
    <p:sldId id="345" r:id="rId51"/>
    <p:sldId id="285" r:id="rId52"/>
    <p:sldId id="322" r:id="rId53"/>
    <p:sldId id="329" r:id="rId54"/>
    <p:sldId id="333" r:id="rId55"/>
    <p:sldId id="289" r:id="rId56"/>
    <p:sldId id="332" r:id="rId57"/>
    <p:sldId id="336" r:id="rId58"/>
    <p:sldId id="334" r:id="rId59"/>
    <p:sldId id="337" r:id="rId6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338"/>
            <p14:sldId id="261"/>
            <p14:sldId id="260"/>
            <p14:sldId id="259"/>
            <p14:sldId id="290"/>
            <p14:sldId id="298"/>
            <p14:sldId id="326"/>
            <p14:sldId id="327"/>
            <p14:sldId id="314"/>
            <p14:sldId id="316"/>
            <p14:sldId id="300"/>
            <p14:sldId id="297"/>
          </p14:sldIdLst>
        </p14:section>
        <p14:section name="Embrace Uncertainty" id="{14FC114F-660C-4BBC-916A-95FA34FAA30C}">
          <p14:sldIdLst>
            <p14:sldId id="324"/>
            <p14:sldId id="265"/>
            <p14:sldId id="266"/>
            <p14:sldId id="331"/>
            <p14:sldId id="341"/>
            <p14:sldId id="267"/>
            <p14:sldId id="301"/>
            <p14:sldId id="306"/>
            <p14:sldId id="340"/>
            <p14:sldId id="268"/>
            <p14:sldId id="342"/>
            <p14:sldId id="305"/>
            <p14:sldId id="302"/>
            <p14:sldId id="318"/>
            <p14:sldId id="269"/>
            <p14:sldId id="270"/>
            <p14:sldId id="343"/>
            <p14:sldId id="271"/>
            <p14:sldId id="272"/>
            <p14:sldId id="319"/>
            <p14:sldId id="277"/>
            <p14:sldId id="313"/>
            <p14:sldId id="280"/>
            <p14:sldId id="281"/>
            <p14:sldId id="346"/>
            <p14:sldId id="320"/>
            <p14:sldId id="282"/>
            <p14:sldId id="283"/>
            <p14:sldId id="344"/>
            <p14:sldId id="328"/>
            <p14:sldId id="321"/>
            <p14:sldId id="284"/>
            <p14:sldId id="330"/>
            <p14:sldId id="345"/>
            <p14:sldId id="285"/>
            <p14:sldId id="322"/>
            <p14:sldId id="329"/>
            <p14:sldId id="333"/>
            <p14:sldId id="289"/>
            <p14:sldId id="332"/>
            <p14:sldId id="336"/>
            <p14:sldId id="334"/>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53701" autoAdjust="0"/>
  </p:normalViewPr>
  <p:slideViewPr>
    <p:cSldViewPr snapToGrid="0">
      <p:cViewPr varScale="1">
        <p:scale>
          <a:sx n="48" d="100"/>
          <a:sy n="48" d="100"/>
        </p:scale>
        <p:origin x="2486" y="38"/>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70" d="100"/>
          <a:sy n="70" d="100"/>
        </p:scale>
        <p:origin x="238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17D901E-3373-43EA-A121-78007570FC38}" type="datetimeFigureOut">
              <a:rPr lang="en-US" smtClean="0"/>
              <a:t>11/7/2014</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EA6E423-6D47-4876-A349-ED81EB7FFC21}" type="slidenum">
              <a:rPr lang="en-US" smtClean="0"/>
              <a:t>‹#›</a:t>
            </a:fld>
            <a:endParaRPr lang="en-US" dirty="0"/>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I’m Rob Larsen.</a:t>
            </a:r>
            <a:r>
              <a:rPr lang="en-US" baseline="0" dirty="0" smtClean="0">
                <a:latin typeface="Palatino Linotype" panose="02040502050505030304" pitchFamily="18" charset="0"/>
              </a:rPr>
              <a:t> Welcome to the </a:t>
            </a:r>
            <a:r>
              <a:rPr lang="en-US" dirty="0" smtClean="0">
                <a:latin typeface="Palatino Linotype" panose="02040502050505030304" pitchFamily="18" charset="0"/>
              </a:rPr>
              <a:t>Wild World Web. Today I’m going to be talking about the inherent uncertainty of the modern</a:t>
            </a:r>
            <a:r>
              <a:rPr lang="en-US" baseline="0" dirty="0" smtClean="0">
                <a:latin typeface="Palatino Linotype" panose="02040502050505030304" pitchFamily="18" charset="0"/>
              </a:rPr>
              <a:t> web and what we can do </a:t>
            </a:r>
            <a:r>
              <a:rPr lang="en-US" baseline="0" dirty="0" smtClean="0">
                <a:latin typeface="Palatino Linotype" panose="02040502050505030304" pitchFamily="18" charset="0"/>
              </a:rPr>
              <a:t>to offer widely compatible sites and applications.</a:t>
            </a:r>
            <a:endParaRPr lang="en-US" b="1" dirty="0"/>
          </a:p>
        </p:txBody>
      </p:sp>
      <p:sp>
        <p:nvSpPr>
          <p:cNvPr id="4" name="Slide Number Placeholder 3"/>
          <p:cNvSpPr>
            <a:spLocks noGrp="1"/>
          </p:cNvSpPr>
          <p:nvPr>
            <p:ph type="sldNum" sz="quarter" idx="10"/>
          </p:nvPr>
        </p:nvSpPr>
        <p:spPr/>
        <p:txBody>
          <a:bodyPr/>
          <a:lstStyle/>
          <a:p>
            <a:fld id="{1EA6E423-6D47-4876-A349-ED81EB7FFC21}" type="slidenum">
              <a:rPr lang="en-US" smtClean="0"/>
              <a:t>1</a:t>
            </a:fld>
            <a:endParaRPr lang="en-US" dirty="0"/>
          </a:p>
        </p:txBody>
      </p:sp>
    </p:spTree>
    <p:extLst>
      <p:ext uri="{BB962C8B-B14F-4D97-AF65-F5344CB8AC3E}">
        <p14:creationId xmlns:p14="http://schemas.microsoft.com/office/powerpoint/2010/main" val="203766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thing is, new rules don’t work with the complexity of the web today. </a:t>
            </a:r>
          </a:p>
          <a:p>
            <a:r>
              <a:rPr lang="en-US" dirty="0" smtClean="0">
                <a:latin typeface="Verdana" panose="020B0604030504040204" pitchFamily="34" charset="0"/>
                <a:ea typeface="Verdana" panose="020B0604030504040204" pitchFamily="34" charset="0"/>
                <a:cs typeface="Verdana" panose="020B0604030504040204" pitchFamily="34" charset="0"/>
              </a:rPr>
              <a:t>As soon as a new rule was created, it would start to fall apart.  </a:t>
            </a:r>
          </a:p>
          <a:p>
            <a:r>
              <a:rPr lang="en-US" dirty="0" smtClean="0">
                <a:latin typeface="Verdana" panose="020B0604030504040204" pitchFamily="34" charset="0"/>
                <a:ea typeface="Verdana" panose="020B0604030504040204" pitchFamily="34" charset="0"/>
                <a:cs typeface="Verdana" panose="020B0604030504040204" pitchFamily="34" charset="0"/>
              </a:rPr>
              <a:t>People built “iPhone” sites because the iPhone was the only mobile device worth targeting. </a:t>
            </a:r>
          </a:p>
          <a:p>
            <a:r>
              <a:rPr lang="en-US" dirty="0" smtClean="0">
                <a:latin typeface="Verdana" panose="020B0604030504040204" pitchFamily="34" charset="0"/>
                <a:ea typeface="Verdana" panose="020B0604030504040204" pitchFamily="34" charset="0"/>
                <a:cs typeface="Verdana" panose="020B0604030504040204" pitchFamily="34" charset="0"/>
              </a:rPr>
              <a:t>People still test for touch APIs and assume that those users don’t have a mouse.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10</a:t>
            </a:fld>
            <a:endParaRPr lang="en-US" dirty="0"/>
          </a:p>
        </p:txBody>
      </p:sp>
    </p:spTree>
    <p:extLst>
      <p:ext uri="{BB962C8B-B14F-4D97-AF65-F5344CB8AC3E}">
        <p14:creationId xmlns:p14="http://schemas.microsoft.com/office/powerpoint/2010/main" val="99449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dirty="0"/>
          </a:p>
        </p:txBody>
      </p:sp>
    </p:spTree>
    <p:extLst>
      <p:ext uri="{BB962C8B-B14F-4D97-AF65-F5344CB8AC3E}">
        <p14:creationId xmlns:p14="http://schemas.microsoft.com/office/powerpoint/2010/main" val="22420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Nothing could ever challenge the iPhone. It’s not like Android will ever have 80% market share…</a:t>
            </a:r>
          </a:p>
          <a:p>
            <a:endParaRPr lang="en-US" dirty="0" smtClean="0"/>
          </a:p>
          <a:p>
            <a:r>
              <a:rPr lang="en-US" dirty="0" smtClean="0"/>
              <a:t>Right?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12</a:t>
            </a:fld>
            <a:endParaRPr lang="en-US" dirty="0"/>
          </a:p>
        </p:txBody>
      </p:sp>
    </p:spTree>
    <p:extLst>
      <p:ext uri="{BB962C8B-B14F-4D97-AF65-F5344CB8AC3E}">
        <p14:creationId xmlns:p14="http://schemas.microsoft.com/office/powerpoint/2010/main" val="417202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Or</a:t>
            </a:r>
            <a:r>
              <a:rPr lang="en-US" baseline="0" dirty="0" smtClean="0"/>
              <a:t> how about this one? You might not be able to read the screen shot, but this is Spotify telling me that they don’t have a “year in review site” available on mobile.</a:t>
            </a:r>
          </a:p>
          <a:p>
            <a:endParaRPr lang="en-US" baseline="0" dirty="0" smtClean="0"/>
          </a:p>
          <a:p>
            <a:r>
              <a:rPr lang="en-US" baseline="0" dirty="0" smtClean="0"/>
              <a:t>On my laptop.</a:t>
            </a:r>
          </a:p>
          <a:p>
            <a:endParaRPr lang="en-US" baseline="0" dirty="0" smtClean="0"/>
          </a:p>
          <a:p>
            <a:r>
              <a:rPr lang="en-US" baseline="0" dirty="0" smtClean="0"/>
              <a:t>They used the simple Modernizr.touch test to see if I was on a phone, not understanding that laptops can </a:t>
            </a:r>
            <a:r>
              <a:rPr lang="en-US" baseline="0" dirty="0" smtClean="0"/>
              <a:t>also return true for the Modernizr.touch test</a:t>
            </a:r>
            <a:endParaRPr lang="en-US" baseline="0" dirty="0" smtClean="0"/>
          </a:p>
        </p:txBody>
      </p:sp>
      <p:sp>
        <p:nvSpPr>
          <p:cNvPr id="4" name="Slide Number Placeholder 3"/>
          <p:cNvSpPr>
            <a:spLocks noGrp="1"/>
          </p:cNvSpPr>
          <p:nvPr>
            <p:ph type="sldNum" sz="quarter" idx="10"/>
          </p:nvPr>
        </p:nvSpPr>
        <p:spPr/>
        <p:txBody>
          <a:bodyPr/>
          <a:lstStyle/>
          <a:p>
            <a:fld id="{1EA6E423-6D47-4876-A349-ED81EB7FFC21}" type="slidenum">
              <a:rPr lang="en-US" smtClean="0"/>
              <a:t>13</a:t>
            </a:fld>
            <a:endParaRPr lang="en-US" dirty="0"/>
          </a:p>
        </p:txBody>
      </p:sp>
    </p:spTree>
    <p:extLst>
      <p:ext uri="{BB962C8B-B14F-4D97-AF65-F5344CB8AC3E}">
        <p14:creationId xmlns:p14="http://schemas.microsoft.com/office/powerpoint/2010/main" val="398083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is a screen</a:t>
            </a:r>
            <a:r>
              <a:rPr lang="en-US" baseline="0" dirty="0" smtClean="0"/>
              <a:t> shot from the same laptop, just in IE11, which doesn’t </a:t>
            </a:r>
            <a:r>
              <a:rPr lang="en-US" baseline="0" dirty="0" smtClean="0"/>
              <a:t>return true for </a:t>
            </a:r>
            <a:r>
              <a:rPr lang="en-US" baseline="0" dirty="0" smtClean="0"/>
              <a:t>Modernizr.touch </a:t>
            </a:r>
            <a:r>
              <a:rPr lang="en-US" baseline="0" dirty="0" smtClean="0"/>
              <a:t>as it uses a separate API for handling events</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14</a:t>
            </a:fld>
            <a:endParaRPr lang="en-US" dirty="0"/>
          </a:p>
        </p:txBody>
      </p:sp>
    </p:spTree>
    <p:extLst>
      <p:ext uri="{BB962C8B-B14F-4D97-AF65-F5344CB8AC3E}">
        <p14:creationId xmlns:p14="http://schemas.microsoft.com/office/powerpoint/2010/main" val="63445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Even patterns like Responsive Web Design, which some people see as the solution for everything, can fall apart when 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15</a:t>
            </a:fld>
            <a:endParaRPr lang="en-US" dirty="0"/>
          </a:p>
        </p:txBody>
      </p:sp>
    </p:spTree>
    <p:extLst>
      <p:ext uri="{BB962C8B-B14F-4D97-AF65-F5344CB8AC3E}">
        <p14:creationId xmlns:p14="http://schemas.microsoft.com/office/powerpoint/2010/main" val="12194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a:t>
            </a:r>
            <a:r>
              <a:rPr lang="en-US" baseline="0" dirty="0" smtClean="0">
                <a:latin typeface="Verdana" panose="020B0604030504040204" pitchFamily="34" charset="0"/>
                <a:ea typeface="Verdana" panose="020B0604030504040204" pitchFamily="34" charset="0"/>
                <a:cs typeface="Verdana" panose="020B0604030504040204" pitchFamily="34" charset="0"/>
              </a:rPr>
              <a:t> solutions</a:t>
            </a:r>
            <a:r>
              <a:rPr lang="en-US" dirty="0" smtClean="0">
                <a:latin typeface="Verdana" panose="020B0604030504040204" pitchFamily="34" charset="0"/>
                <a:ea typeface="Verdana" panose="020B0604030504040204" pitchFamily="34" charset="0"/>
                <a:cs typeface="Verdana" panose="020B0604030504040204" pitchFamily="34" charset="0"/>
              </a:rPr>
              <a:t> and design for uncertainty. </a:t>
            </a:r>
          </a:p>
          <a:p>
            <a:r>
              <a:rPr lang="en-US" dirty="0" smtClean="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16</a:t>
            </a:fld>
            <a:endParaRPr lang="en-US" dirty="0"/>
          </a:p>
        </p:txBody>
      </p:sp>
    </p:spTree>
    <p:extLst>
      <p:ext uri="{BB962C8B-B14F-4D97-AF65-F5344CB8AC3E}">
        <p14:creationId xmlns:p14="http://schemas.microsoft.com/office/powerpoint/2010/main" val="202088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17</a:t>
            </a:fld>
            <a:endParaRPr lang="en-US" dirty="0"/>
          </a:p>
        </p:txBody>
      </p:sp>
    </p:spTree>
    <p:extLst>
      <p:ext uri="{BB962C8B-B14F-4D97-AF65-F5344CB8AC3E}">
        <p14:creationId xmlns:p14="http://schemas.microsoft.com/office/powerpoint/2010/main" val="74909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help you when you're faced with the web's uncertainty.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18</a:t>
            </a:fld>
            <a:endParaRPr lang="en-US" dirty="0"/>
          </a:p>
        </p:txBody>
      </p:sp>
    </p:spTree>
    <p:extLst>
      <p:ext uri="{BB962C8B-B14F-4D97-AF65-F5344CB8AC3E}">
        <p14:creationId xmlns:p14="http://schemas.microsoft.com/office/powerpoint/2010/main" val="308043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Don't Blame the Web for being the Web</a:t>
            </a:r>
          </a:p>
          <a:p>
            <a:endParaRPr lang="en-US" dirty="0" smtClean="0">
              <a:latin typeface="Palatino Linotype" panose="02040502050505030304" pitchFamily="18" charset="0"/>
            </a:endParaRPr>
          </a:p>
          <a:p>
            <a:r>
              <a:rPr lang="en-US" dirty="0" smtClean="0">
                <a:latin typeface="Palatino Linotype" panose="02040502050505030304" pitchFamily="18" charset="0"/>
              </a:rPr>
              <a:t>This is a concept that helps me get through the day. </a:t>
            </a:r>
          </a:p>
          <a:p>
            <a:endParaRPr lang="en-US"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web is a diverse place that's getting more diverse every single day. </a:t>
            </a:r>
          </a:p>
          <a:p>
            <a:r>
              <a:rPr lang="en-US" dirty="0" smtClean="0">
                <a:latin typeface="Verdana" panose="020B0604030504040204" pitchFamily="34" charset="0"/>
                <a:ea typeface="Verdana" panose="020B0604030504040204" pitchFamily="34" charset="0"/>
                <a:cs typeface="Verdana" panose="020B0604030504040204" pitchFamily="34" charset="0"/>
              </a:rPr>
              <a:t>If 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a:t>
            </a:r>
          </a:p>
          <a:p>
            <a:r>
              <a:rPr lang="en-US" i="1" dirty="0" smtClean="0">
                <a:latin typeface="Verdana" panose="020B0604030504040204" pitchFamily="34" charset="0"/>
                <a:ea typeface="Verdana" panose="020B0604030504040204" pitchFamily="34" charset="0"/>
                <a:cs typeface="Verdana" panose="020B0604030504040204" pitchFamily="34" charset="0"/>
              </a:rPr>
              <a:t>Repeat after me: 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Since</a:t>
            </a:r>
            <a:r>
              <a:rPr lang="en-US" baseline="0" dirty="0" smtClean="0">
                <a:latin typeface="Verdana" panose="020B0604030504040204" pitchFamily="34" charset="0"/>
                <a:ea typeface="Verdana" panose="020B0604030504040204" pitchFamily="34" charset="0"/>
                <a:cs typeface="Verdana" panose="020B0604030504040204" pitchFamily="34" charset="0"/>
              </a:rPr>
              <a:t> there’s competition in the browser space, t</a:t>
            </a:r>
            <a:r>
              <a:rPr lang="en-US" dirty="0" smtClean="0">
                <a:latin typeface="Verdana" panose="020B0604030504040204" pitchFamily="34" charset="0"/>
                <a:ea typeface="Verdana" panose="020B0604030504040204" pitchFamily="34" charset="0"/>
                <a:cs typeface="Verdana" panose="020B0604030504040204" pitchFamily="34" charset="0"/>
              </a:rPr>
              <a:t>here’s always</a:t>
            </a:r>
            <a:r>
              <a:rPr lang="en-US" baseline="0" dirty="0" smtClean="0">
                <a:latin typeface="Verdana" panose="020B0604030504040204" pitchFamily="34" charset="0"/>
                <a:ea typeface="Verdana" panose="020B0604030504040204" pitchFamily="34" charset="0"/>
                <a:cs typeface="Verdana" panose="020B0604030504040204" pitchFamily="34" charset="0"/>
              </a:rPr>
              <a:t> going to be a bad browser.  When the current bad browser goes away a new one takes it’s place at the bottom of the pile. You just have to accept that and move on with your life.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19</a:t>
            </a:fld>
            <a:endParaRPr lang="en-US" dirty="0"/>
          </a:p>
        </p:txBody>
      </p:sp>
    </p:spTree>
    <p:extLst>
      <p:ext uri="{BB962C8B-B14F-4D97-AF65-F5344CB8AC3E}">
        <p14:creationId xmlns:p14="http://schemas.microsoft.com/office/powerpoint/2010/main" val="20570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A dozen or so years ago, the we</a:t>
            </a:r>
            <a:r>
              <a:rPr lang="en-US" baseline="0" dirty="0" smtClean="0"/>
              <a:t>b was basically Internet Explorer 6</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a:t>
            </a:fld>
            <a:endParaRPr lang="en-US" dirty="0"/>
          </a:p>
        </p:txBody>
      </p:sp>
    </p:spTree>
    <p:extLst>
      <p:ext uri="{BB962C8B-B14F-4D97-AF65-F5344CB8AC3E}">
        <p14:creationId xmlns:p14="http://schemas.microsoft.com/office/powerpoint/2010/main" val="368079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Fixating on the web’s shortcomings does no one any good. We need to focus on what the web provides (billions of people,) do our best to make the web a better place and accept the diversity as the price of admission to reach billions of people.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20</a:t>
            </a:fld>
            <a:endParaRPr lang="en-US" dirty="0"/>
          </a:p>
        </p:txBody>
      </p:sp>
    </p:spTree>
    <p:extLst>
      <p:ext uri="{BB962C8B-B14F-4D97-AF65-F5344CB8AC3E}">
        <p14:creationId xmlns:p14="http://schemas.microsoft.com/office/powerpoint/2010/main" val="1918382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all those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21</a:t>
            </a:fld>
            <a:endParaRPr lang="en-US" dirty="0"/>
          </a:p>
        </p:txBody>
      </p:sp>
    </p:spTree>
    <p:extLst>
      <p:ext uri="{BB962C8B-B14F-4D97-AF65-F5344CB8AC3E}">
        <p14:creationId xmlns:p14="http://schemas.microsoft.com/office/powerpoint/2010/main" val="14586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Identify and embrace your audience</a:t>
            </a:r>
          </a:p>
          <a:p>
            <a:endParaRPr lang="en-US" dirty="0" smtClean="0">
              <a:latin typeface="Palatino Linotype" panose="02040502050505030304" pitchFamily="18" charset="0"/>
            </a:endParaRPr>
          </a:p>
          <a:p>
            <a:r>
              <a:rPr lang="en-US" dirty="0" smtClean="0">
                <a:latin typeface="Palatino Linotype" panose="02040502050505030304" pitchFamily="18" charset="0"/>
              </a:rPr>
              <a:t>Do you know</a:t>
            </a:r>
            <a:r>
              <a:rPr lang="en-US" baseline="0" dirty="0" smtClean="0">
                <a:latin typeface="Palatino Linotype" panose="02040502050505030304" pitchFamily="18" charset="0"/>
              </a:rPr>
              <a:t> who your audience is? You’d be surprised how many clients I’ve had who couldn’t answer this very well at all. </a:t>
            </a:r>
          </a:p>
          <a:p>
            <a:endParaRPr lang="en-US" baseline="0"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
        <p:nvSpPr>
          <p:cNvPr id="4" name="Slide Number Placeholder 3"/>
          <p:cNvSpPr>
            <a:spLocks noGrp="1"/>
          </p:cNvSpPr>
          <p:nvPr>
            <p:ph type="sldNum" sz="quarter" idx="10"/>
          </p:nvPr>
        </p:nvSpPr>
        <p:spPr/>
        <p:txBody>
          <a:bodyPr/>
          <a:lstStyle/>
          <a:p>
            <a:fld id="{1EA6E423-6D47-4876-A349-ED81EB7FFC21}" type="slidenum">
              <a:rPr lang="en-US" smtClean="0"/>
              <a:t>22</a:t>
            </a:fld>
            <a:endParaRPr lang="en-US" dirty="0"/>
          </a:p>
        </p:txBody>
      </p:sp>
    </p:spTree>
    <p:extLst>
      <p:ext uri="{BB962C8B-B14F-4D97-AF65-F5344CB8AC3E}">
        <p14:creationId xmlns:p14="http://schemas.microsoft.com/office/powerpoint/2010/main" val="3783469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23</a:t>
            </a:fld>
            <a:endParaRPr lang="en-US" dirty="0"/>
          </a:p>
        </p:txBody>
      </p:sp>
    </p:spTree>
    <p:extLst>
      <p:ext uri="{BB962C8B-B14F-4D97-AF65-F5344CB8AC3E}">
        <p14:creationId xmlns:p14="http://schemas.microsoft.com/office/powerpoint/2010/main" val="426764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a:t>
            </a:r>
          </a:p>
          <a:p>
            <a:r>
              <a:rPr lang="en-US" sz="1000" i="1" dirty="0">
                <a:latin typeface="Verdana" panose="020B0604030504040204" pitchFamily="34" charset="0"/>
                <a:ea typeface="Verdana" panose="020B0604030504040204" pitchFamily="34" charset="0"/>
                <a:cs typeface="Verdana" panose="020B0604030504040204" pitchFamily="34" charset="0"/>
              </a:rPr>
              <a:t>Actually… you should probably skip those features anyway</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24</a:t>
            </a:fld>
            <a:endParaRPr lang="en-US" dirty="0"/>
          </a:p>
        </p:txBody>
      </p:sp>
    </p:spTree>
    <p:extLst>
      <p:ext uri="{BB962C8B-B14F-4D97-AF65-F5344CB8AC3E}">
        <p14:creationId xmlns:p14="http://schemas.microsoft.com/office/powerpoint/2010/main" val="2971030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You</a:t>
            </a:r>
            <a:r>
              <a:rPr lang="en-US" i="1" baseline="0" dirty="0" smtClean="0">
                <a:latin typeface="Verdana" panose="020B0604030504040204" pitchFamily="34" charset="0"/>
                <a:ea typeface="Verdana" panose="020B0604030504040204" pitchFamily="34" charset="0"/>
                <a:cs typeface="Verdana" panose="020B0604030504040204" pitchFamily="34" charset="0"/>
              </a:rPr>
              <a:t> want to make sure your content is delivered in a geographically optimized way.</a:t>
            </a:r>
            <a:endParaRPr lang="en-US" i="1"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25</a:t>
            </a:fld>
            <a:endParaRPr lang="en-US" dirty="0"/>
          </a:p>
        </p:txBody>
      </p:sp>
    </p:spTree>
    <p:extLst>
      <p:ext uri="{BB962C8B-B14F-4D97-AF65-F5344CB8AC3E}">
        <p14:creationId xmlns:p14="http://schemas.microsoft.com/office/powerpoint/2010/main" val="3026297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a:p>
            <a:endParaRPr lang="en-US" dirty="0" smtClean="0"/>
          </a:p>
          <a:p>
            <a:r>
              <a:rPr lang="en-US" dirty="0" smtClean="0"/>
              <a:t>You’re never going to test everything.</a:t>
            </a:r>
            <a:r>
              <a:rPr lang="en-US" baseline="0" dirty="0" smtClean="0"/>
              <a:t> The days of testing 95% of the web with one PC running IE6 and toggling between two screen resolutions are long gone.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26</a:t>
            </a:fld>
            <a:endParaRPr lang="en-US" dirty="0"/>
          </a:p>
        </p:txBody>
      </p:sp>
    </p:spTree>
    <p:extLst>
      <p:ext uri="{BB962C8B-B14F-4D97-AF65-F5344CB8AC3E}">
        <p14:creationId xmlns:p14="http://schemas.microsoft.com/office/powerpoint/2010/main" val="2311399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you’ve</a:t>
            </a:r>
            <a:r>
              <a:rPr lang="en-US" baseline="0" dirty="0" smtClean="0"/>
              <a:t> got one of these setups at your office. If so…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27</a:t>
            </a:fld>
            <a:endParaRPr lang="en-US" dirty="0"/>
          </a:p>
        </p:txBody>
      </p:sp>
    </p:spTree>
    <p:extLst>
      <p:ext uri="{BB962C8B-B14F-4D97-AF65-F5344CB8AC3E}">
        <p14:creationId xmlns:p14="http://schemas.microsoft.com/office/powerpoint/2010/main" val="2187615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is a pretty representative list of</a:t>
            </a:r>
            <a:r>
              <a:rPr lang="en-US" baseline="0" dirty="0" smtClean="0"/>
              <a:t> browsers and operating systems. This will get you pretty </a:t>
            </a:r>
            <a:r>
              <a:rPr lang="en-US" baseline="0" dirty="0" smtClean="0"/>
              <a:t>awesome, if not complete, </a:t>
            </a:r>
            <a:r>
              <a:rPr lang="en-US" baseline="0" dirty="0" smtClean="0"/>
              <a:t>coverage. This is also a lot of devices to buy and maintain. If you can do it, you should. If not, you can scale back, to…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dirty="0"/>
          </a:p>
        </p:txBody>
      </p:sp>
    </p:spTree>
    <p:extLst>
      <p:ext uri="{BB962C8B-B14F-4D97-AF65-F5344CB8AC3E}">
        <p14:creationId xmlns:p14="http://schemas.microsoft.com/office/powerpoint/2010/main" val="614580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Something like this… which</a:t>
            </a:r>
            <a:r>
              <a:rPr lang="en-US" baseline="0" dirty="0" smtClean="0"/>
              <a:t> is still a few different devices but at least it’s manageable and it will give you coverage for the most likely browser and OS combinations.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dirty="0"/>
          </a:p>
        </p:txBody>
      </p:sp>
    </p:spTree>
    <p:extLst>
      <p:ext uri="{BB962C8B-B14F-4D97-AF65-F5344CB8AC3E}">
        <p14:creationId xmlns:p14="http://schemas.microsoft.com/office/powerpoint/2010/main" val="404469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Microsoft’s dominance Windows XP and</a:t>
            </a:r>
            <a:r>
              <a:rPr lang="en-US" baseline="0" dirty="0" smtClean="0">
                <a:latin typeface="Verdana" panose="020B0604030504040204" pitchFamily="34" charset="0"/>
                <a:ea typeface="Verdana" panose="020B0604030504040204" pitchFamily="34" charset="0"/>
                <a:cs typeface="Verdana" panose="020B0604030504040204" pitchFamily="34" charset="0"/>
              </a:rPr>
              <a:t> the</a:t>
            </a:r>
            <a:r>
              <a:rPr lang="en-US" dirty="0" smtClean="0">
                <a:latin typeface="Verdana" panose="020B0604030504040204" pitchFamily="34" charset="0"/>
                <a:ea typeface="Verdana" panose="020B0604030504040204" pitchFamily="34" charset="0"/>
                <a:cs typeface="Verdana" panose="020B0604030504040204" pitchFamily="34" charset="0"/>
              </a:rPr>
              <a:t> Internet Explorer family (IE5-IE6) represented 95% of the web</a:t>
            </a:r>
          </a:p>
          <a:p>
            <a:r>
              <a:rPr lang="en-US" dirty="0" smtClean="0">
                <a:latin typeface="Verdana" panose="020B0604030504040204" pitchFamily="34" charset="0"/>
                <a:ea typeface="Verdana" panose="020B0604030504040204" pitchFamily="34" charset="0"/>
                <a:cs typeface="Verdana" panose="020B0604030504040204" pitchFamily="34" charset="0"/>
              </a:rPr>
              <a:t>2 screen resolutions (800 by 600)</a:t>
            </a:r>
            <a:r>
              <a:rPr lang="en-US" baseline="0" dirty="0" smtClean="0">
                <a:latin typeface="Verdana" panose="020B0604030504040204" pitchFamily="34" charset="0"/>
                <a:ea typeface="Verdana" panose="020B0604030504040204" pitchFamily="34" charset="0"/>
                <a:cs typeface="Verdana" panose="020B0604030504040204" pitchFamily="34" charset="0"/>
              </a:rPr>
              <a:t> and (1024 by 768) </a:t>
            </a:r>
            <a:r>
              <a:rPr lang="en-US" dirty="0" smtClean="0">
                <a:latin typeface="Verdana" panose="020B0604030504040204" pitchFamily="34" charset="0"/>
                <a:ea typeface="Verdana" panose="020B0604030504040204" pitchFamily="34" charset="0"/>
                <a:cs typeface="Verdana" panose="020B0604030504040204" pitchFamily="34" charset="0"/>
              </a:rPr>
              <a:t>mattered</a:t>
            </a:r>
          </a:p>
          <a:p>
            <a:r>
              <a:rPr lang="en-US" dirty="0" smtClean="0">
                <a:latin typeface="Verdana" panose="020B0604030504040204" pitchFamily="34" charset="0"/>
                <a:ea typeface="Verdana" panose="020B0604030504040204" pitchFamily="34" charset="0"/>
                <a:cs typeface="Verdana" panose="020B0604030504040204" pitchFamily="34" charset="0"/>
              </a:rPr>
              <a:t>With</a:t>
            </a:r>
            <a:r>
              <a:rPr lang="en-US" baseline="0" dirty="0" smtClean="0">
                <a:latin typeface="Verdana" panose="020B0604030504040204" pitchFamily="34" charset="0"/>
                <a:ea typeface="Verdana" panose="020B0604030504040204" pitchFamily="34" charset="0"/>
                <a:cs typeface="Verdana" panose="020B0604030504040204" pitchFamily="34" charset="0"/>
              </a:rPr>
              <a:t> one Windows PC you could test, with high fidelity, the experience of the vast majority of the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a:t>
            </a:fld>
            <a:endParaRPr lang="en-US" dirty="0"/>
          </a:p>
        </p:txBody>
      </p:sp>
    </p:spTree>
    <p:extLst>
      <p:ext uri="{BB962C8B-B14F-4D97-AF65-F5344CB8AC3E}">
        <p14:creationId xmlns:p14="http://schemas.microsoft.com/office/powerpoint/2010/main" val="538712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31774"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Not just the phones in your team’s pockets.</a:t>
            </a:r>
          </a:p>
          <a:p>
            <a:pPr defTabSz="931774">
              <a:defRPr/>
            </a:pP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dirty="0"/>
          </a:p>
        </p:txBody>
      </p:sp>
    </p:spTree>
    <p:extLst>
      <p:ext uri="{BB962C8B-B14F-4D97-AF65-F5344CB8AC3E}">
        <p14:creationId xmlns:p14="http://schemas.microsoft.com/office/powerpoint/2010/main" val="169365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site is not an absolute thing. The best possible site you can have will be the best possible site for everyone that visits it. If that means it's a high DPI, 25MB monstrosity for a guy on a </a:t>
            </a:r>
            <a:r>
              <a:rPr lang="en-US" dirty="0" smtClean="0">
                <a:latin typeface="Verdana" panose="020B0604030504040204" pitchFamily="34" charset="0"/>
                <a:ea typeface="Verdana" panose="020B0604030504040204" pitchFamily="34" charset="0"/>
                <a:cs typeface="Verdana" panose="020B0604030504040204" pitchFamily="34" charset="0"/>
              </a:rPr>
              <a:t>MacBook </a:t>
            </a:r>
            <a:r>
              <a:rPr lang="en-US" dirty="0" smtClean="0">
                <a:latin typeface="Verdana" panose="020B0604030504040204" pitchFamily="34" charset="0"/>
                <a:ea typeface="Verdana" panose="020B0604030504040204" pitchFamily="34" charset="0"/>
                <a:cs typeface="Verdana" panose="020B0604030504040204" pitchFamily="34" charset="0"/>
              </a:rPr>
              <a:t>air in a coffee shop in Palo Alto or just a logo and an unordered list for someone on </a:t>
            </a:r>
            <a:r>
              <a:rPr lang="en-US" dirty="0" smtClean="0">
                <a:latin typeface="Verdana" panose="020B0604030504040204" pitchFamily="34" charset="0"/>
                <a:ea typeface="Verdana" panose="020B0604030504040204" pitchFamily="34" charset="0"/>
                <a:cs typeface="Verdana" panose="020B0604030504040204" pitchFamily="34" charset="0"/>
              </a:rPr>
              <a:t>a-rented-by-the-minute phone </a:t>
            </a:r>
            <a:r>
              <a:rPr lang="en-US" dirty="0" smtClean="0">
                <a:latin typeface="Verdana" panose="020B0604030504040204" pitchFamily="34" charset="0"/>
                <a:ea typeface="Verdana" panose="020B0604030504040204" pitchFamily="34" charset="0"/>
                <a:cs typeface="Verdana" panose="020B0604030504040204" pitchFamily="34" charset="0"/>
              </a:rPr>
              <a:t>in Lagos, then that's the way it is. </a:t>
            </a:r>
          </a:p>
          <a:p>
            <a:endParaRPr lang="en-US" dirty="0" smtClean="0"/>
          </a:p>
          <a:p>
            <a:r>
              <a:rPr lang="en-US" dirty="0" smtClean="0"/>
              <a:t>People are used to sites looking different</a:t>
            </a:r>
            <a:r>
              <a:rPr lang="en-US" baseline="0" dirty="0" smtClean="0"/>
              <a:t> on different devices so take advantage of it and provide them with the best possible experience for their particular setup.</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dirty="0"/>
          </a:p>
        </p:txBody>
      </p:sp>
    </p:spTree>
    <p:extLst>
      <p:ext uri="{BB962C8B-B14F-4D97-AF65-F5344CB8AC3E}">
        <p14:creationId xmlns:p14="http://schemas.microsoft.com/office/powerpoint/2010/main" val="1867104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If your site is accessible you're guaranteeing that you'll be able to reach the largest possible audience. </a:t>
            </a:r>
          </a:p>
          <a:p>
            <a:r>
              <a:rPr lang="en-US" dirty="0" smtClean="0">
                <a:latin typeface="Verdana" panose="020B0604030504040204" pitchFamily="34" charset="0"/>
                <a:ea typeface="Verdana" panose="020B0604030504040204" pitchFamily="34" charset="0"/>
                <a:cs typeface="Verdana" panose="020B0604030504040204" pitchFamily="34" charset="0"/>
              </a:rPr>
              <a:t>You're also doing the right thing.</a:t>
            </a:r>
          </a:p>
          <a:p>
            <a:endParaRPr lang="en-US" dirty="0" smtClean="0"/>
          </a:p>
          <a:p>
            <a:r>
              <a:rPr lang="en-US" dirty="0" smtClean="0"/>
              <a:t>I can’t stress that enough. You should be doing this anyway.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dirty="0"/>
          </a:p>
        </p:txBody>
      </p:sp>
    </p:spTree>
    <p:extLst>
      <p:ext uri="{BB962C8B-B14F-4D97-AF65-F5344CB8AC3E}">
        <p14:creationId xmlns:p14="http://schemas.microsoft.com/office/powerpoint/2010/main" val="1512698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a:t>
            </a:r>
            <a:r>
              <a:rPr lang="en-US" baseline="0" dirty="0" smtClean="0"/>
              <a:t> accessibility enhancements are woven into the fabric of society. Some like this wine bottle, you might notice, but many you don’t because </a:t>
            </a:r>
            <a:r>
              <a:rPr lang="en-US" baseline="0" dirty="0" smtClean="0"/>
              <a:t>they’re everywhere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dirty="0"/>
          </a:p>
        </p:txBody>
      </p:sp>
    </p:spTree>
    <p:extLst>
      <p:ext uri="{BB962C8B-B14F-4D97-AF65-F5344CB8AC3E}">
        <p14:creationId xmlns:p14="http://schemas.microsoft.com/office/powerpoint/2010/main" val="3796661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Based 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million Americans were classified as having a disability. That's 18.7% of the population.  Not all disabilities would hinder the ability of a user to access the web, but it still breaks down to millions of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a:t>
            </a:r>
            <a:r>
              <a:rPr lang="en-US" baseline="0" dirty="0" smtClean="0">
                <a:latin typeface="Verdana" panose="020B0604030504040204" pitchFamily="34" charset="0"/>
                <a:ea typeface="Verdana" panose="020B0604030504040204" pitchFamily="34" charset="0"/>
                <a:cs typeface="Verdana" panose="020B0604030504040204" pitchFamily="34" charset="0"/>
              </a:rPr>
              <a:t> where stats are somewhat available.</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The US represents just a fraction of the population of web users. </a:t>
            </a:r>
            <a:r>
              <a:rPr lang="en-US" baseline="0" dirty="0" smtClean="0">
                <a:latin typeface="Verdana" panose="020B0604030504040204" pitchFamily="34" charset="0"/>
                <a:ea typeface="Verdana" panose="020B0604030504040204" pitchFamily="34" charset="0"/>
                <a:cs typeface="Verdana" panose="020B0604030504040204" pitchFamily="34" charset="0"/>
              </a:rPr>
              <a:t> There are any more millions of users worldwide.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34</a:t>
            </a:fld>
            <a:endParaRPr lang="en-US" dirty="0"/>
          </a:p>
        </p:txBody>
      </p:sp>
    </p:spTree>
    <p:extLst>
      <p:ext uri="{BB962C8B-B14F-4D97-AF65-F5344CB8AC3E}">
        <p14:creationId xmlns:p14="http://schemas.microsoft.com/office/powerpoint/2010/main" val="1979410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35</a:t>
            </a:fld>
            <a:endParaRPr lang="en-US" dirty="0"/>
          </a:p>
        </p:txBody>
      </p:sp>
    </p:spTree>
    <p:extLst>
      <p:ext uri="{BB962C8B-B14F-4D97-AF65-F5344CB8AC3E}">
        <p14:creationId xmlns:p14="http://schemas.microsoft.com/office/powerpoint/2010/main" val="4269155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If images fail to load or are loading slowly alternative text can provide crucial context to users. Transcriptions</a:t>
            </a:r>
            <a:r>
              <a:rPr lang="en-US" baseline="0" dirty="0" smtClean="0">
                <a:latin typeface="Verdana" panose="020B0604030504040204" pitchFamily="34" charset="0"/>
                <a:ea typeface="Verdana" panose="020B0604030504040204" pitchFamily="34" charset="0"/>
                <a:cs typeface="Verdana" panose="020B0604030504040204" pitchFamily="34" charset="0"/>
              </a:rPr>
              <a:t> of video content can be great for people on low-bandwidth plans or situations.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Good structure for your code makes it much easier to translate into different formats for devices with different capabilities and needs.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Do</a:t>
            </a:r>
            <a:r>
              <a:rPr lang="en-US" baseline="0" dirty="0" smtClean="0">
                <a:latin typeface="Verdana" panose="020B0604030504040204" pitchFamily="34" charset="0"/>
                <a:ea typeface="Verdana" panose="020B0604030504040204" pitchFamily="34" charset="0"/>
                <a:cs typeface="Verdana" panose="020B0604030504040204" pitchFamily="34" charset="0"/>
              </a:rPr>
              <a:t> you test your site </a:t>
            </a:r>
            <a:r>
              <a:rPr lang="en-US" dirty="0" smtClean="0">
                <a:latin typeface="Verdana" panose="020B0604030504040204" pitchFamily="34" charset="0"/>
                <a:ea typeface="Verdana" panose="020B0604030504040204" pitchFamily="34" charset="0"/>
                <a:cs typeface="Verdana" panose="020B0604030504040204" pitchFamily="34" charset="0"/>
              </a:rPr>
              <a:t>without a mouse? You really should.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Make links make sense, give a good sense of where users are within your site or application and give them multiple ways to reach content. The less you ask a mobile user to 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dirty="0"/>
          </a:p>
        </p:txBody>
      </p:sp>
    </p:spTree>
    <p:extLst>
      <p:ext uri="{BB962C8B-B14F-4D97-AF65-F5344CB8AC3E}">
        <p14:creationId xmlns:p14="http://schemas.microsoft.com/office/powerpoint/2010/main" val="58996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occur</a:t>
            </a:r>
          </a:p>
          <a:p>
            <a:pPr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	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The 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you too can be sitting pretty in 2034.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Use</a:t>
            </a:r>
            <a:r>
              <a:rPr lang="en-US" baseline="0" dirty="0" smtClean="0">
                <a:latin typeface="Verdana" panose="020B0604030504040204" pitchFamily="34" charset="0"/>
                <a:ea typeface="Verdana" panose="020B0604030504040204" pitchFamily="34" charset="0"/>
                <a:cs typeface="Verdana" panose="020B0604030504040204" pitchFamily="34" charset="0"/>
              </a:rPr>
              <a:t> a screen reader! There are browser plugins for Chrome and Firefox that I know of that make it (relatively) easy to test one out.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dirty="0"/>
          </a:p>
        </p:txBody>
      </p:sp>
    </p:spTree>
    <p:extLst>
      <p:ext uri="{BB962C8B-B14F-4D97-AF65-F5344CB8AC3E}">
        <p14:creationId xmlns:p14="http://schemas.microsoft.com/office/powerpoint/2010/main" val="2594535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the WCAG guidelines are going to make your site more robust for all users. These examples are just the most obvious ones.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dirty="0"/>
          </a:p>
        </p:txBody>
      </p:sp>
    </p:spTree>
    <p:extLst>
      <p:ext uri="{BB962C8B-B14F-4D97-AF65-F5344CB8AC3E}">
        <p14:creationId xmlns:p14="http://schemas.microsoft.com/office/powerpoint/2010/main" val="477734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a:p>
            <a:r>
              <a:rPr lang="en-US" dirty="0" smtClean="0">
                <a:latin typeface="Verdana" panose="020B0604030504040204" pitchFamily="34" charset="0"/>
                <a:ea typeface="Verdana" panose="020B0604030504040204" pitchFamily="34" charset="0"/>
                <a:cs typeface="Verdana" panose="020B0604030504040204" pitchFamily="34" charset="0"/>
              </a:rPr>
              <a:t>For example…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dirty="0"/>
          </a:p>
        </p:txBody>
      </p:sp>
    </p:spTree>
    <p:extLst>
      <p:ext uri="{BB962C8B-B14F-4D97-AF65-F5344CB8AC3E}">
        <p14:creationId xmlns:p14="http://schemas.microsoft.com/office/powerpoint/2010/main" val="252240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for development (Think: 960 pixel grids) and we relied on a bunch</a:t>
            </a:r>
            <a:r>
              <a:rPr lang="en-US" baseline="0" dirty="0" smtClean="0">
                <a:latin typeface="Verdana" panose="020B0604030504040204" pitchFamily="34" charset="0"/>
                <a:ea typeface="Verdana" panose="020B0604030504040204" pitchFamily="34" charset="0"/>
                <a:cs typeface="Verdana" panose="020B0604030504040204" pitchFamily="34" charset="0"/>
              </a:rPr>
              <a:t> of </a:t>
            </a:r>
            <a:r>
              <a:rPr lang="en-US" dirty="0" smtClean="0">
                <a:latin typeface="Verdana" panose="020B0604030504040204" pitchFamily="34" charset="0"/>
                <a:ea typeface="Verdana" panose="020B0604030504040204" pitchFamily="34" charset="0"/>
                <a:cs typeface="Verdana" panose="020B0604030504040204" pitchFamily="34" charset="0"/>
              </a:rPr>
              <a:t>browser specific fixes (think of the Netscape Navigator resize fix and IE conditional)</a:t>
            </a:r>
            <a:r>
              <a:rPr lang="en-US" b="1" dirty="0" smtClean="0">
                <a:latin typeface="Verdana" panose="020B0604030504040204" pitchFamily="34" charset="0"/>
                <a:ea typeface="Verdana" panose="020B0604030504040204" pitchFamily="34" charset="0"/>
                <a:cs typeface="Verdana" panose="020B0604030504040204" pitchFamily="34" charset="0"/>
              </a:rPr>
              <a:t> </a:t>
            </a:r>
            <a:endParaRPr lang="en-US" b="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 dedicated developer could keep cross</a:t>
            </a:r>
            <a:r>
              <a:rPr lang="en-US" baseline="0"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browser issues </a:t>
            </a:r>
            <a:r>
              <a:rPr lang="en-US" baseline="0" dirty="0" smtClean="0">
                <a:latin typeface="Verdana" panose="020B0604030504040204" pitchFamily="34" charset="0"/>
                <a:ea typeface="Verdana" panose="020B0604030504040204" pitchFamily="34" charset="0"/>
                <a:cs typeface="Verdana" panose="020B0604030504040204" pitchFamily="34" charset="0"/>
              </a:rPr>
              <a:t>in their head and code around them by hand. </a:t>
            </a: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We had a c</a:t>
            </a:r>
            <a:r>
              <a:rPr lang="en-US" dirty="0" smtClean="0">
                <a:latin typeface="Verdana" panose="020B0604030504040204" pitchFamily="34" charset="0"/>
                <a:ea typeface="Verdana" panose="020B0604030504040204" pitchFamily="34" charset="0"/>
                <a:cs typeface="Verdana" panose="020B0604030504040204" pitchFamily="34" charset="0"/>
              </a:rPr>
              <a:t>alcified specification landscape</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Between December 1997 and September 2001 we had several major</a:t>
            </a:r>
            <a:r>
              <a:rPr lang="en-US" baseline="0" dirty="0" smtClean="0">
                <a:latin typeface="Verdana" panose="020B0604030504040204" pitchFamily="34" charset="0"/>
                <a:ea typeface="Verdana" panose="020B0604030504040204" pitchFamily="34" charset="0"/>
                <a:cs typeface="Verdana" panose="020B0604030504040204" pitchFamily="34" charset="0"/>
              </a:rPr>
              <a:t> releases. </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HTML4.0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CSS level 2</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ECMAScript </a:t>
            </a:r>
            <a:r>
              <a:rPr lang="en-US" dirty="0" smtClean="0">
                <a:latin typeface="Verdana" panose="020B0604030504040204" pitchFamily="34" charset="0"/>
                <a:ea typeface="Verdana" panose="020B0604030504040204" pitchFamily="34" charset="0"/>
                <a:cs typeface="Verdana" panose="020B0604030504040204" pitchFamily="34" charset="0"/>
              </a:rPr>
              <a:t>version 3.0,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XHTML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SVG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happened for many years on the specification front</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a:t>
            </a:fld>
            <a:endParaRPr lang="en-US" dirty="0"/>
          </a:p>
        </p:txBody>
      </p:sp>
    </p:spTree>
    <p:extLst>
      <p:ext uri="{BB962C8B-B14F-4D97-AF65-F5344CB8AC3E}">
        <p14:creationId xmlns:p14="http://schemas.microsoft.com/office/powerpoint/2010/main" val="4278910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dirty="0"/>
          </a:p>
        </p:txBody>
      </p:sp>
    </p:spTree>
    <p:extLst>
      <p:ext uri="{BB962C8B-B14F-4D97-AF65-F5344CB8AC3E}">
        <p14:creationId xmlns:p14="http://schemas.microsoft.com/office/powerpoint/2010/main" val="2867939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dirty="0"/>
          </a:p>
        </p:txBody>
      </p:sp>
    </p:spTree>
    <p:extLst>
      <p:ext uri="{BB962C8B-B14F-4D97-AF65-F5344CB8AC3E}">
        <p14:creationId xmlns:p14="http://schemas.microsoft.com/office/powerpoint/2010/main" val="2884181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There's only the one button on the iPhone so you need a  software back button. If your vision of the web is iPhone-centric, and for many people it still is, inserting a back button into your web UI seems like a good idea. 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42</a:t>
            </a:fld>
            <a:endParaRPr lang="en-US" dirty="0"/>
          </a:p>
        </p:txBody>
      </p:sp>
    </p:spTree>
    <p:extLst>
      <p:ext uri="{BB962C8B-B14F-4D97-AF65-F5344CB8AC3E}">
        <p14:creationId xmlns:p14="http://schemas.microsoft.com/office/powerpoint/2010/main" val="2306050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catastrophically on some other older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43</a:t>
            </a:fld>
            <a:endParaRPr lang="en-US" dirty="0"/>
          </a:p>
        </p:txBody>
      </p:sp>
    </p:spTree>
    <p:extLst>
      <p:ext uri="{BB962C8B-B14F-4D97-AF65-F5344CB8AC3E}">
        <p14:creationId xmlns:p14="http://schemas.microsoft.com/office/powerpoint/2010/main" val="28336011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p:txBody>
      </p:sp>
      <p:sp>
        <p:nvSpPr>
          <p:cNvPr id="4" name="Slide Number Placeholder 3"/>
          <p:cNvSpPr>
            <a:spLocks noGrp="1"/>
          </p:cNvSpPr>
          <p:nvPr>
            <p:ph type="sldNum" sz="quarter" idx="10"/>
          </p:nvPr>
        </p:nvSpPr>
        <p:spPr/>
        <p:txBody>
          <a:bodyPr/>
          <a:lstStyle/>
          <a:p>
            <a:fld id="{1EA6E423-6D47-4876-A349-ED81EB7FFC21}" type="slidenum">
              <a:rPr lang="en-US" smtClean="0"/>
              <a:t>44</a:t>
            </a:fld>
            <a:endParaRPr lang="en-US" dirty="0"/>
          </a:p>
        </p:txBody>
      </p:sp>
    </p:spTree>
    <p:extLst>
      <p:ext uri="{BB962C8B-B14F-4D97-AF65-F5344CB8AC3E}">
        <p14:creationId xmlns:p14="http://schemas.microsoft.com/office/powerpoint/2010/main" val="3746590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baseline="0" dirty="0" smtClean="0"/>
              <a:t> people use it. Hundreds of millions of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45</a:t>
            </a:fld>
            <a:endParaRPr lang="en-US" dirty="0"/>
          </a:p>
        </p:txBody>
      </p:sp>
    </p:spTree>
    <p:extLst>
      <p:ext uri="{BB962C8B-B14F-4D97-AF65-F5344CB8AC3E}">
        <p14:creationId xmlns:p14="http://schemas.microsoft.com/office/powerpoint/2010/main" val="403438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46</a:t>
            </a:fld>
            <a:endParaRPr lang="en-US" dirty="0"/>
          </a:p>
        </p:txBody>
      </p:sp>
    </p:spTree>
    <p:extLst>
      <p:ext uri="{BB962C8B-B14F-4D97-AF65-F5344CB8AC3E}">
        <p14:creationId xmlns:p14="http://schemas.microsoft.com/office/powerpoint/2010/main" val="29398786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have a theory that this </a:t>
            </a:r>
            <a:r>
              <a:rPr lang="en-US" dirty="0" smtClean="0">
                <a:latin typeface="Verdana" panose="020B0604030504040204" pitchFamily="34" charset="0"/>
                <a:ea typeface="Verdana" panose="020B0604030504040204" pitchFamily="34" charset="0"/>
                <a:cs typeface="Verdana" panose="020B0604030504040204" pitchFamily="34" charset="0"/>
              </a:rPr>
              <a:t>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a:t>
            </a:r>
            <a:r>
              <a:rPr lang="en-US" dirty="0" smtClean="0">
                <a:latin typeface="Verdana" panose="020B0604030504040204" pitchFamily="34" charset="0"/>
                <a:ea typeface="Verdana" panose="020B0604030504040204" pitchFamily="34" charset="0"/>
                <a:cs typeface="Verdana" panose="020B0604030504040204" pitchFamily="34" charset="0"/>
              </a:rPr>
              <a:t>betrayal when bugs pop up.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dirty="0"/>
          </a:p>
        </p:txBody>
      </p:sp>
    </p:spTree>
    <p:extLst>
      <p:ext uri="{BB962C8B-B14F-4D97-AF65-F5344CB8AC3E}">
        <p14:creationId xmlns:p14="http://schemas.microsoft.com/office/powerpoint/2010/main" val="1981487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48</a:t>
            </a:fld>
            <a:endParaRPr lang="en-US" dirty="0"/>
          </a:p>
        </p:txBody>
      </p:sp>
    </p:spTree>
    <p:extLst>
      <p:ext uri="{BB962C8B-B14F-4D97-AF65-F5344CB8AC3E}">
        <p14:creationId xmlns:p14="http://schemas.microsoft.com/office/powerpoint/2010/main" val="22134322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users don't care if your stack is clever. What they care about is the speed, usability, look and feel, interactivity and features. If your stack isn't adding to one of those then you might be going down the road to stack obsession.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49</a:t>
            </a:fld>
            <a:endParaRPr lang="en-US" dirty="0"/>
          </a:p>
        </p:txBody>
      </p:sp>
    </p:spTree>
    <p:extLst>
      <p:ext uri="{BB962C8B-B14F-4D97-AF65-F5344CB8AC3E}">
        <p14:creationId xmlns:p14="http://schemas.microsoft.com/office/powerpoint/2010/main" val="269316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 the explosion of JavaScript Libraries (esp. jQuery) meant the open web platform was cool again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 (Firefox, Chrome, Safari,) Opera continued to fight for the open web</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 new dedication to standards development by the W3C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a:t>
            </a:fld>
            <a:endParaRPr lang="en-US" dirty="0"/>
          </a:p>
        </p:txBody>
      </p:sp>
    </p:spTree>
    <p:extLst>
      <p:ext uri="{BB962C8B-B14F-4D97-AF65-F5344CB8AC3E}">
        <p14:creationId xmlns:p14="http://schemas.microsoft.com/office/powerpoint/2010/main" val="1719556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my stack is so </a:t>
            </a:r>
            <a:r>
              <a:rPr lang="en-US" baseline="0" dirty="0" smtClean="0"/>
              <a:t>beautiful…</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50</a:t>
            </a:fld>
            <a:endParaRPr lang="en-US" dirty="0"/>
          </a:p>
        </p:txBody>
      </p:sp>
    </p:spTree>
    <p:extLst>
      <p:ext uri="{BB962C8B-B14F-4D97-AF65-F5344CB8AC3E}">
        <p14:creationId xmlns:p14="http://schemas.microsoft.com/office/powerpoint/2010/main" val="26079585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p>
          <a:p>
            <a:endParaRPr lang="en-US" dirty="0" smtClean="0"/>
          </a:p>
          <a:p>
            <a:r>
              <a:rPr lang="en-US" dirty="0" smtClean="0"/>
              <a:t>I don’t care how cool it is.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51</a:t>
            </a:fld>
            <a:endParaRPr lang="en-US" dirty="0"/>
          </a:p>
        </p:txBody>
      </p:sp>
    </p:spTree>
    <p:extLst>
      <p:ext uri="{BB962C8B-B14F-4D97-AF65-F5344CB8AC3E}">
        <p14:creationId xmlns:p14="http://schemas.microsoft.com/office/powerpoint/2010/main" val="4065800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While Front-end Model View Controller (MVC) style libraries and frameworks are great, these 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they shouldn't be used for every circumstance.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52</a:t>
            </a:fld>
            <a:endParaRPr lang="en-US" dirty="0"/>
          </a:p>
        </p:txBody>
      </p:sp>
    </p:spTree>
    <p:extLst>
      <p:ext uri="{BB962C8B-B14F-4D97-AF65-F5344CB8AC3E}">
        <p14:creationId xmlns:p14="http://schemas.microsoft.com/office/powerpoint/2010/main" val="32422753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For example, don’t use one of these libraries in place of server side templates for a content site. One of the first lessons of web performance was that most of the performance hit on the page happened in the browser, not on the server. Templates on the server aren't a performance problem. Why, then, are we rushing headlong to push functionality that was handled perfectly well by the server down to the front end?</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53</a:t>
            </a:fld>
            <a:endParaRPr lang="en-US" dirty="0"/>
          </a:p>
        </p:txBody>
      </p:sp>
    </p:spTree>
    <p:extLst>
      <p:ext uri="{BB962C8B-B14F-4D97-AF65-F5344CB8AC3E}">
        <p14:creationId xmlns:p14="http://schemas.microsoft.com/office/powerpoint/2010/main" val="12406256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54</a:t>
            </a:fld>
            <a:endParaRPr lang="en-US" dirty="0"/>
          </a:p>
        </p:txBody>
      </p:sp>
    </p:spTree>
    <p:extLst>
      <p:ext uri="{BB962C8B-B14F-4D97-AF65-F5344CB8AC3E}">
        <p14:creationId xmlns:p14="http://schemas.microsoft.com/office/powerpoint/2010/main" val="16740947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this point, I'm assuming at least half of you think I'm an idiot. </a:t>
            </a:r>
          </a:p>
          <a:p>
            <a:r>
              <a:rPr lang="en-US" dirty="0" smtClean="0">
                <a:latin typeface="Verdana" panose="020B0604030504040204" pitchFamily="34" charset="0"/>
                <a:ea typeface="Verdana" panose="020B0604030504040204" pitchFamily="34" charset="0"/>
                <a:cs typeface="Verdana" panose="020B0604030504040204" pitchFamily="34" charset="0"/>
              </a:rPr>
              <a:t>If so, I must be onto something. </a:t>
            </a:r>
          </a:p>
          <a:p>
            <a:r>
              <a:rPr lang="en-US" dirty="0" smtClean="0">
                <a:latin typeface="Verdana" panose="020B0604030504040204" pitchFamily="34" charset="0"/>
                <a:ea typeface="Verdana" panose="020B0604030504040204" pitchFamily="34" charset="0"/>
                <a:cs typeface="Verdana" panose="020B0604030504040204" pitchFamily="34" charset="0"/>
              </a:rPr>
              <a:t>Whatever percentage of these concepts you agree with or feel like are applicable to you and your particular situation, the biggest takeaway is the urge to question your assumptions.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55</a:t>
            </a:fld>
            <a:endParaRPr lang="en-US" dirty="0"/>
          </a:p>
        </p:txBody>
      </p:sp>
    </p:spTree>
    <p:extLst>
      <p:ext uri="{BB962C8B-B14F-4D97-AF65-F5344CB8AC3E}">
        <p14:creationId xmlns:p14="http://schemas.microsoft.com/office/powerpoint/2010/main" val="40888120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 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fonts.</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56</a:t>
            </a:fld>
            <a:endParaRPr lang="en-US" dirty="0"/>
          </a:p>
        </p:txBody>
      </p:sp>
    </p:spTree>
    <p:extLst>
      <p:ext uri="{BB962C8B-B14F-4D97-AF65-F5344CB8AC3E}">
        <p14:creationId xmlns:p14="http://schemas.microsoft.com/office/powerpoint/2010/main" val="3600259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Standards are changing on, in some cases, a daily or weekly basis; new devices are coming on-line at a furious pace and browser vendors are going at it tooth and nail. With an ecosystem like that, trying to collapse everything you do as a developer into something that can fit into a neat little box is a recipe for frustration.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57</a:t>
            </a:fld>
            <a:endParaRPr lang="en-US" dirty="0"/>
          </a:p>
        </p:txBody>
      </p:sp>
    </p:spTree>
    <p:extLst>
      <p:ext uri="{BB962C8B-B14F-4D97-AF65-F5344CB8AC3E}">
        <p14:creationId xmlns:p14="http://schemas.microsoft.com/office/powerpoint/2010/main" val="1925023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Embracing 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58</a:t>
            </a:fld>
            <a:endParaRPr lang="en-US" dirty="0"/>
          </a:p>
        </p:txBody>
      </p:sp>
    </p:spTree>
    <p:extLst>
      <p:ext uri="{BB962C8B-B14F-4D97-AF65-F5344CB8AC3E}">
        <p14:creationId xmlns:p14="http://schemas.microsoft.com/office/powerpoint/2010/main" val="2230069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59</a:t>
            </a:fld>
            <a:endParaRPr lang="en-US" dirty="0"/>
          </a:p>
        </p:txBody>
      </p:sp>
    </p:spTree>
    <p:extLst>
      <p:ext uri="{BB962C8B-B14F-4D97-AF65-F5344CB8AC3E}">
        <p14:creationId xmlns:p14="http://schemas.microsoft.com/office/powerpoint/2010/main" val="323808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These days? In</a:t>
            </a:r>
            <a:r>
              <a:rPr lang="en-US" baseline="0" dirty="0" smtClean="0"/>
              <a:t> any one day I personally might use one of the 8 different configurations shown above to access the web. For what it’s worth, this isn’t every device I have used in the past month. Toss in a MacBook Pro and a half a dozen other phones for the full list…</a:t>
            </a:r>
          </a:p>
          <a:p>
            <a:endParaRPr lang="en-US" baseline="0" dirty="0" smtClean="0"/>
          </a:p>
          <a:p>
            <a:r>
              <a:rPr lang="en-US" baseline="0" dirty="0" smtClean="0"/>
              <a:t>Three are so many permutations of capability, orientation, and speed in these devices it would take forever to list them all and what the differences mean for a developer. We’ll leave it at: it’s complicated.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a:t>
            </a:fld>
            <a:endParaRPr lang="en-US" dirty="0"/>
          </a:p>
        </p:txBody>
      </p:sp>
    </p:spTree>
    <p:extLst>
      <p:ext uri="{BB962C8B-B14F-4D97-AF65-F5344CB8AC3E}">
        <p14:creationId xmlns:p14="http://schemas.microsoft.com/office/powerpoint/2010/main" val="3393981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We have a lot of devices and form factors and…. A lot of new browsers. I made this graphic and I would have a hard time recounting</a:t>
            </a:r>
            <a:r>
              <a:rPr lang="en-US" baseline="0" dirty="0" smtClean="0"/>
              <a:t> all of these browsers.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7</a:t>
            </a:fld>
            <a:endParaRPr lang="en-US" dirty="0"/>
          </a:p>
        </p:txBody>
      </p:sp>
    </p:spTree>
    <p:extLst>
      <p:ext uri="{BB962C8B-B14F-4D97-AF65-F5344CB8AC3E}">
        <p14:creationId xmlns:p14="http://schemas.microsoft.com/office/powerpoint/2010/main" val="245686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Web is no longer just the big blue E</a:t>
            </a:r>
          </a:p>
          <a:p>
            <a:r>
              <a:rPr lang="en-US" dirty="0" smtClean="0">
                <a:latin typeface="Verdana" panose="020B0604030504040204" pitchFamily="34" charset="0"/>
                <a:ea typeface="Verdana" panose="020B0604030504040204" pitchFamily="34" charset="0"/>
                <a:cs typeface="Verdana" panose="020B0604030504040204" pitchFamily="34" charset="0"/>
              </a:rPr>
              <a:t>We’ve got:</a:t>
            </a:r>
          </a:p>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to 3840 x 1080 (or more)</a:t>
            </a:r>
          </a:p>
          <a:p>
            <a:r>
              <a:rPr lang="en-US" dirty="0" smtClean="0">
                <a:latin typeface="Verdana" panose="020B0604030504040204" pitchFamily="34" charset="0"/>
                <a:ea typeface="Verdana" panose="020B0604030504040204" pitchFamily="34" charset="0"/>
                <a:cs typeface="Verdana" panose="020B0604030504040204" pitchFamily="34" charset="0"/>
              </a:rPr>
              <a:t>Pixel densities from 72ppi up 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and hundreds of minor browser versions in the 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8</a:t>
            </a:fld>
            <a:endParaRPr lang="en-US" dirty="0"/>
          </a:p>
        </p:txBody>
      </p:sp>
    </p:spTree>
    <p:extLst>
      <p:ext uri="{BB962C8B-B14F-4D97-AF65-F5344CB8AC3E}">
        <p14:creationId xmlns:p14="http://schemas.microsoft.com/office/powerpoint/2010/main" val="307955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complicated new reality by creating new rules.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9</a:t>
            </a:fld>
            <a:endParaRPr lang="en-US" dirty="0"/>
          </a:p>
        </p:txBody>
      </p:sp>
    </p:spTree>
    <p:extLst>
      <p:ext uri="{BB962C8B-B14F-4D97-AF65-F5344CB8AC3E}">
        <p14:creationId xmlns:p14="http://schemas.microsoft.com/office/powerpoint/2010/main" val="40833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65246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3447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41332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55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1399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50430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54982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93488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29223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274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18162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11/7/2014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dirty="0"/>
          </a:p>
        </p:txBody>
      </p:sp>
    </p:spTree>
    <p:extLst>
      <p:ext uri="{BB962C8B-B14F-4D97-AF65-F5344CB8AC3E}">
        <p14:creationId xmlns:p14="http://schemas.microsoft.com/office/powerpoint/2010/main" val="328081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hyperlink" Target="https://www.flickr.com/photos/szene/" TargetMode="Externa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s://www.flickr.com/photos/adactio/" TargetMode="External"/><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census.gov/prod/2012pubs/p70-131.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hyperlink" Target="https://www.flickr.com/photos/kubina/" TargetMode="External"/><Relationship Id="rId4" Type="http://schemas.openxmlformats.org/officeDocument/2006/relationships/image" Target="../media/image14.jp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is.gd/rob_larsen_books" TargetMode="External"/><Relationship Id="rId3" Type="http://schemas.openxmlformats.org/officeDocument/2006/relationships/image" Target="../media/image1.jpg"/><Relationship Id="rId7" Type="http://schemas.openxmlformats.org/officeDocument/2006/relationships/hyperlink" Target="http://htmlcssjavascript.com/"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hyperlink" Target="https://twitter.com/roblarsenwww" TargetMode="External"/><Relationship Id="rId11" Type="http://schemas.openxmlformats.org/officeDocument/2006/relationships/image" Target="../media/image15.jpeg"/><Relationship Id="rId5" Type="http://schemas.openxmlformats.org/officeDocument/2006/relationships/hyperlink" Target="https://twitter.com/robreact" TargetMode="External"/><Relationship Id="rId10" Type="http://schemas.openxmlformats.org/officeDocument/2006/relationships/hyperlink" Target="http://palatinoconsulting.com/" TargetMode="External"/><Relationship Id="rId4" Type="http://schemas.openxmlformats.org/officeDocument/2006/relationships/hyperlink" Target="https://github.com/roblarsen" TargetMode="External"/><Relationship Id="rId9" Type="http://schemas.openxmlformats.org/officeDocument/2006/relationships/hyperlink" Target="http://shop.oreilly.com/product/0636920032489.d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135856" y="3558778"/>
            <a:ext cx="6858000" cy="124182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a:t>
            </a:r>
            <a:r>
              <a:rPr lang="en-US" dirty="0" smtClean="0">
                <a:latin typeface="Palatino Linotype" panose="02040502050505030304" pitchFamily="18" charset="0"/>
              </a:rPr>
              <a:t>Compatibilities</a:t>
            </a:r>
            <a:endParaRPr lang="en-US" dirty="0" smtClean="0">
              <a:latin typeface="Palatino Linotype" panose="02040502050505030304" pitchFamily="18" charset="0"/>
            </a:endParaRPr>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test </a:t>
            </a:r>
            <a:r>
              <a:rPr lang="en-US" dirty="0">
                <a:latin typeface="Verdana" panose="020B0604030504040204" pitchFamily="34" charset="0"/>
                <a:ea typeface="Verdana" panose="020B0604030504040204" pitchFamily="34" charset="0"/>
                <a:cs typeface="Verdana" panose="020B0604030504040204" pitchFamily="34" charset="0"/>
              </a:rPr>
              <a:t>for touch APIs and assume that those users don’t have a mouse. </a:t>
            </a:r>
          </a:p>
        </p:txBody>
      </p:sp>
    </p:spTree>
    <p:extLst>
      <p:ext uri="{BB962C8B-B14F-4D97-AF65-F5344CB8AC3E}">
        <p14:creationId xmlns:p14="http://schemas.microsoft.com/office/powerpoint/2010/main" val="384868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sz="3600" dirty="0" smtClean="0">
                <a:latin typeface="Palatino Linotype" panose="02040502050505030304" pitchFamily="18" charset="0"/>
              </a:rPr>
              <a:t>Blame Pesky Device Manufacturers &amp; Browser Vendors</a:t>
            </a:r>
            <a:endParaRPr lang="en-US" sz="3600"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161515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70000"/>
            </a:schemeClr>
          </a:solidFill>
        </p:spPr>
        <p:txBody>
          <a:bodyPr>
            <a:normAutofit/>
          </a:bodyPr>
          <a:lstStyle/>
          <a:p>
            <a:r>
              <a:rPr lang="en-US" dirty="0">
                <a:latin typeface="Palatino Linotype" panose="02040502050505030304" pitchFamily="18" charset="0"/>
              </a:rPr>
              <a:t>Nothing could ever challenge the iPhone, right</a:t>
            </a:r>
            <a:r>
              <a:rPr lang="en-US" dirty="0" smtClean="0">
                <a:latin typeface="Palatino Linotype" panose="02040502050505030304" pitchFamily="18" charset="0"/>
              </a:rPr>
              <a:t>?</a:t>
            </a:r>
            <a:endParaRPr lang="en-US" dirty="0">
              <a:latin typeface="Palatino Linotype" panose="02040502050505030304" pitchFamily="18" charset="0"/>
            </a:endParaRPr>
          </a:p>
        </p:txBody>
      </p:sp>
      <p:sp>
        <p:nvSpPr>
          <p:cNvPr id="3" name="Content Placeholder 2"/>
          <p:cNvSpPr>
            <a:spLocks noGrp="1"/>
          </p:cNvSpPr>
          <p:nvPr>
            <p:ph idx="1"/>
          </p:nvPr>
        </p:nvSpPr>
        <p:spPr/>
        <p:txBody>
          <a:bodyPr/>
          <a:lstStyle/>
          <a:p>
            <a:endParaRPr lang="en-US" dirty="0"/>
          </a:p>
        </p:txBody>
      </p:sp>
      <p:pic>
        <p:nvPicPr>
          <p:cNvPr id="2050" name="Picture 2" descr="https://www.strongswan.org/images/android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590" y="1796052"/>
            <a:ext cx="5841214" cy="438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alpha val="70000"/>
            </a:schemeClr>
          </a:solidFill>
        </p:spPr>
        <p:txBody>
          <a:bodyPr>
            <a:normAutofit/>
          </a:bodyPr>
          <a:lstStyle/>
          <a:p>
            <a:r>
              <a:rPr lang="en-US" dirty="0">
                <a:latin typeface="Consolas" panose="020B0609020204030204" pitchFamily="49" charset="0"/>
                <a:cs typeface="Consolas" panose="020B0609020204030204" pitchFamily="49" charset="0"/>
              </a:rPr>
              <a:t>M</a:t>
            </a:r>
            <a:r>
              <a:rPr lang="en-US" dirty="0" smtClean="0">
                <a:latin typeface="Consolas" panose="020B0609020204030204" pitchFamily="49" charset="0"/>
                <a:cs typeface="Consolas" panose="020B0609020204030204" pitchFamily="49" charset="0"/>
              </a:rPr>
              <a:t>odernizr.touch == true </a:t>
            </a:r>
            <a:r>
              <a:rPr lang="en-US" dirty="0" smtClean="0">
                <a:latin typeface="Palatino Linotype" panose="02040502050505030304" pitchFamily="18" charset="0"/>
              </a:rPr>
              <a:t>means you’ve got a </a:t>
            </a:r>
            <a:r>
              <a:rPr lang="en-US" dirty="0" smtClean="0">
                <a:latin typeface="Palatino Linotype" panose="02040502050505030304" pitchFamily="18" charset="0"/>
              </a:rPr>
              <a:t>phone?</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Tree>
    <p:extLst>
      <p:ext uri="{BB962C8B-B14F-4D97-AF65-F5344CB8AC3E}">
        <p14:creationId xmlns:p14="http://schemas.microsoft.com/office/powerpoint/2010/main" val="80798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
        <p:nvSpPr>
          <p:cNvPr id="5" name="Title 5"/>
          <p:cNvSpPr>
            <a:spLocks noGrp="1"/>
          </p:cNvSpPr>
          <p:nvPr>
            <p:ph type="title"/>
          </p:nvPr>
        </p:nvSpPr>
        <p:spPr>
          <a:xfrm>
            <a:off x="628650" y="365126"/>
            <a:ext cx="7886700" cy="1325563"/>
          </a:xfrm>
          <a:solidFill>
            <a:schemeClr val="bg1">
              <a:alpha val="70000"/>
            </a:schemeClr>
          </a:solidFill>
        </p:spPr>
        <p:txBody>
          <a:bodyPr>
            <a:normAutofit/>
          </a:bodyPr>
          <a:lstStyle/>
          <a:p>
            <a:r>
              <a:rPr lang="en-US" sz="3600" dirty="0">
                <a:latin typeface="Consolas" panose="020B0609020204030204" pitchFamily="49" charset="0"/>
                <a:cs typeface="Consolas" panose="020B0609020204030204" pitchFamily="49" charset="0"/>
              </a:rPr>
              <a:t>M</a:t>
            </a:r>
            <a:r>
              <a:rPr lang="en-US" sz="3600" dirty="0" smtClean="0">
                <a:latin typeface="Consolas" panose="020B0609020204030204" pitchFamily="49" charset="0"/>
                <a:cs typeface="Consolas" panose="020B0609020204030204" pitchFamily="49" charset="0"/>
              </a:rPr>
              <a:t>odernizr.touch == false </a:t>
            </a:r>
            <a:r>
              <a:rPr lang="en-US" sz="3600" dirty="0" smtClean="0">
                <a:latin typeface="Palatino Linotype" panose="02040502050505030304" pitchFamily="18" charset="0"/>
              </a:rPr>
              <a:t>means you can’t interact with  the screen?</a:t>
            </a:r>
            <a:endParaRPr lang="en-US" sz="3600" dirty="0">
              <a:latin typeface="Palatino Linotype" panose="02040502050505030304" pitchFamily="18" charset="0"/>
            </a:endParaRPr>
          </a:p>
        </p:txBody>
      </p:sp>
    </p:spTree>
    <p:extLst>
      <p:ext uri="{BB962C8B-B14F-4D97-AF65-F5344CB8AC3E}">
        <p14:creationId xmlns:p14="http://schemas.microsoft.com/office/powerpoint/2010/main" val="12783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a:t>
            </a:r>
            <a:r>
              <a:rPr lang="en-US" dirty="0" smtClean="0">
                <a:latin typeface="Palatino Linotype" panose="02040502050505030304" pitchFamily="18" charset="0"/>
              </a:rPr>
              <a:t>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a:t>
            </a:r>
            <a:r>
              <a:rPr lang="en-US" dirty="0" smtClean="0">
                <a:latin typeface="Verdana" panose="020B0604030504040204" pitchFamily="34" charset="0"/>
                <a:ea typeface="Verdana" panose="020B0604030504040204" pitchFamily="34" charset="0"/>
                <a:cs typeface="Verdana" panose="020B0604030504040204" pitchFamily="34" charset="0"/>
              </a:rPr>
              <a:t>Design, which some people see as the solution for everything, can fall apart </a:t>
            </a:r>
            <a:r>
              <a:rPr lang="en-US" dirty="0">
                <a:latin typeface="Verdana" panose="020B0604030504040204" pitchFamily="34" charset="0"/>
                <a:ea typeface="Verdana" panose="020B0604030504040204" pitchFamily="34" charset="0"/>
                <a:cs typeface="Verdana" panose="020B0604030504040204" pitchFamily="34" charset="0"/>
              </a:rPr>
              <a:t>when </a:t>
            </a:r>
            <a:r>
              <a:rPr lang="en-US" dirty="0" smtClean="0">
                <a:latin typeface="Verdana" panose="020B0604030504040204" pitchFamily="34" charset="0"/>
                <a:ea typeface="Verdana" panose="020B0604030504040204" pitchFamily="34" charset="0"/>
                <a:cs typeface="Verdana" panose="020B0604030504040204" pitchFamily="34" charset="0"/>
              </a:rPr>
              <a:t>faced with complicated application patterns, </a:t>
            </a:r>
            <a:r>
              <a:rPr lang="en-US" dirty="0" smtClean="0">
                <a:latin typeface="Verdana" panose="020B0604030504040204" pitchFamily="34" charset="0"/>
                <a:ea typeface="Verdana" panose="020B0604030504040204" pitchFamily="34" charset="0"/>
                <a:cs typeface="Verdana" panose="020B0604030504040204" pitchFamily="34" charset="0"/>
              </a:rPr>
              <a:t>and, if you’re not careful,  </a:t>
            </a:r>
            <a:r>
              <a:rPr lang="en-US" dirty="0" smtClean="0">
                <a:latin typeface="Verdana" panose="020B0604030504040204" pitchFamily="34" charset="0"/>
                <a:ea typeface="Verdana" panose="020B0604030504040204" pitchFamily="34" charset="0"/>
                <a:cs typeface="Verdana" panose="020B0604030504040204" pitchFamily="34" charset="0"/>
              </a:rPr>
              <a:t>bandwidth </a:t>
            </a:r>
            <a:r>
              <a:rPr lang="en-US" dirty="0" smtClean="0">
                <a:latin typeface="Verdana" panose="020B0604030504040204" pitchFamily="34" charset="0"/>
                <a:ea typeface="Verdana" panose="020B0604030504040204" pitchFamily="34" charset="0"/>
                <a:cs typeface="Verdana" panose="020B0604030504040204" pitchFamily="34" charset="0"/>
              </a:rPr>
              <a:t>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60229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a:t>
            </a:r>
            <a:r>
              <a:rPr lang="en-US" dirty="0" smtClean="0">
                <a:latin typeface="Palatino Linotype" panose="02040502050505030304" pitchFamily="18" charset="0"/>
              </a:rPr>
              <a:t>Should We </a:t>
            </a:r>
            <a:r>
              <a:rPr lang="en-US" dirty="0" smtClean="0">
                <a:latin typeface="Palatino Linotype" panose="02040502050505030304" pitchFamily="18" charset="0"/>
              </a:rPr>
              <a:t>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 solutions and design for uncertainty.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Tree>
    <p:extLst>
      <p:ext uri="{BB962C8B-B14F-4D97-AF65-F5344CB8AC3E}">
        <p14:creationId xmlns:p14="http://schemas.microsoft.com/office/powerpoint/2010/main" val="748311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a Dozen 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2449881"/>
            <a:ext cx="7847627" cy="2802724"/>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This is Just the Way the Web 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a:t>
            </a:r>
            <a:r>
              <a:rPr lang="en-US" dirty="0">
                <a:latin typeface="Verdana" panose="020B0604030504040204" pitchFamily="34" charset="0"/>
                <a:ea typeface="Verdana" panose="020B0604030504040204" pitchFamily="34" charset="0"/>
                <a:cs typeface="Verdana" panose="020B0604030504040204" pitchFamily="34" charset="0"/>
              </a:rPr>
              <a:t>on the web’s shortcomings does no one any good. We need to focus on what the web provides </a:t>
            </a:r>
            <a:r>
              <a:rPr lang="en-US" dirty="0" smtClean="0">
                <a:latin typeface="Verdana" panose="020B0604030504040204" pitchFamily="34" charset="0"/>
                <a:ea typeface="Verdana" panose="020B0604030504040204" pitchFamily="34" charset="0"/>
                <a:cs typeface="Verdana" panose="020B0604030504040204" pitchFamily="34" charset="0"/>
              </a:rPr>
              <a:t>(billions </a:t>
            </a:r>
            <a:r>
              <a:rPr lang="en-US" dirty="0">
                <a:latin typeface="Verdana" panose="020B0604030504040204" pitchFamily="34" charset="0"/>
                <a:ea typeface="Verdana" panose="020B0604030504040204" pitchFamily="34" charset="0"/>
                <a:cs typeface="Verdana" panose="020B0604030504040204" pitchFamily="34" charset="0"/>
              </a:rPr>
              <a:t>of </a:t>
            </a:r>
            <a:r>
              <a:rPr lang="en-US" dirty="0" smtClean="0">
                <a:latin typeface="Verdana" panose="020B0604030504040204" pitchFamily="34" charset="0"/>
                <a:ea typeface="Verdana" panose="020B0604030504040204" pitchFamily="34" charset="0"/>
                <a:cs typeface="Verdana" panose="020B0604030504040204" pitchFamily="34" charset="0"/>
              </a:rPr>
              <a:t>people,) do our best to make the web a better place and </a:t>
            </a:r>
            <a:r>
              <a:rPr lang="en-US" dirty="0">
                <a:latin typeface="Verdana" panose="020B0604030504040204" pitchFamily="34" charset="0"/>
                <a:ea typeface="Verdana" panose="020B0604030504040204" pitchFamily="34" charset="0"/>
                <a:cs typeface="Verdana" panose="020B0604030504040204" pitchFamily="34" charset="0"/>
              </a:rPr>
              <a:t>accept the diversity as the price of admission to reach billions of people.</a:t>
            </a:r>
          </a:p>
        </p:txBody>
      </p:sp>
    </p:spTree>
    <p:extLst>
      <p:ext uri="{BB962C8B-B14F-4D97-AF65-F5344CB8AC3E}">
        <p14:creationId xmlns:p14="http://schemas.microsoft.com/office/powerpoint/2010/main" val="1823059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736" y="758952"/>
            <a:ext cx="8034528" cy="5340096"/>
          </a:xfrm>
          <a:prstGeom prst="rect">
            <a:avLst/>
          </a:prstGeom>
        </p:spPr>
      </p:pic>
    </p:spTree>
    <p:extLst>
      <p:ext uri="{BB962C8B-B14F-4D97-AF65-F5344CB8AC3E}">
        <p14:creationId xmlns:p14="http://schemas.microsoft.com/office/powerpoint/2010/main" val="3377482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are and where they’re going,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Tree>
    <p:extLst>
      <p:ext uri="{BB962C8B-B14F-4D97-AF65-F5344CB8AC3E}">
        <p14:creationId xmlns:p14="http://schemas.microsoft.com/office/powerpoint/2010/main" val="3371039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Who? What? Where?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Engineers shouldn’t guess. </a:t>
            </a:r>
          </a:p>
        </p:txBody>
      </p:sp>
    </p:spTree>
    <p:extLst>
      <p:ext uri="{BB962C8B-B14F-4D97-AF65-F5344CB8AC3E}">
        <p14:creationId xmlns:p14="http://schemas.microsoft.com/office/powerpoint/2010/main" val="3611985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Act on the Info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It Can Make a Big Difference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a:t>
            </a:r>
          </a:p>
        </p:txBody>
      </p:sp>
    </p:spTree>
    <p:extLst>
      <p:ext uri="{BB962C8B-B14F-4D97-AF65-F5344CB8AC3E}">
        <p14:creationId xmlns:p14="http://schemas.microsoft.com/office/powerpoint/2010/main" val="3588547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814169"/>
            <a:ext cx="8128000" cy="5397500"/>
          </a:xfrm>
          <a:prstGeom prst="rect">
            <a:avLst/>
          </a:prstGeom>
        </p:spPr>
      </p:pic>
      <p:sp>
        <p:nvSpPr>
          <p:cNvPr id="3" name="Rectangle 2"/>
          <p:cNvSpPr/>
          <p:nvPr/>
        </p:nvSpPr>
        <p:spPr>
          <a:xfrm>
            <a:off x="508000" y="6211669"/>
            <a:ext cx="8081264" cy="261610"/>
          </a:xfrm>
          <a:prstGeom prst="rect">
            <a:avLst/>
          </a:prstGeom>
        </p:spPr>
        <p:txBody>
          <a:bodyPr wrap="square">
            <a:spAutoFit/>
          </a:bodyPr>
          <a:lstStyle/>
          <a:p>
            <a:pPr algn="ct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1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Andreas </a:t>
            </a:r>
            <a:r>
              <a:rPr lang="en-US" sz="11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Dantz</a:t>
            </a: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https</a:t>
            </a:r>
            <a:r>
              <a:rPr lang="en-US" sz="11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://www.flickr.com/photos/szene/8220511232/</a:t>
            </a:r>
          </a:p>
        </p:txBody>
      </p:sp>
    </p:spTree>
    <p:extLst>
      <p:ext uri="{BB962C8B-B14F-4D97-AF65-F5344CB8AC3E}">
        <p14:creationId xmlns:p14="http://schemas.microsoft.com/office/powerpoint/2010/main" val="3212198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85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 screen resolutions mattered</a:t>
            </a:r>
          </a:p>
        </p:txBody>
      </p:sp>
    </p:spTree>
    <p:extLst>
      <p:ext uri="{BB962C8B-B14F-4D97-AF65-F5344CB8AC3E}">
        <p14:creationId xmlns:p14="http://schemas.microsoft.com/office/powerpoint/2010/main" val="3927018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your testing set-up looks like...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1"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It makes a big difference.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a:t>
            </a:r>
            <a:r>
              <a:rPr lang="en-US" dirty="0" smtClean="0">
                <a:latin typeface="Verdana" panose="020B0604030504040204" pitchFamily="34" charset="0"/>
                <a:ea typeface="Verdana" panose="020B0604030504040204" pitchFamily="34" charset="0"/>
                <a:cs typeface="Verdana" panose="020B0604030504040204" pitchFamily="34" charset="0"/>
              </a:rPr>
              <a:t>MacBook </a:t>
            </a:r>
            <a:r>
              <a:rPr lang="en-US" dirty="0" smtClean="0">
                <a:latin typeface="Verdana" panose="020B0604030504040204" pitchFamily="34" charset="0"/>
                <a:ea typeface="Verdana" panose="020B0604030504040204" pitchFamily="34" charset="0"/>
                <a:cs typeface="Verdana" panose="020B0604030504040204" pitchFamily="34" charset="0"/>
              </a:rPr>
              <a:t>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f </a:t>
            </a:r>
            <a:r>
              <a:rPr lang="en-US" dirty="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3" y="461198"/>
            <a:ext cx="8128000" cy="6096000"/>
          </a:xfrm>
          <a:prstGeom prst="rect">
            <a:avLst/>
          </a:prstGeom>
        </p:spPr>
      </p:pic>
      <p:sp>
        <p:nvSpPr>
          <p:cNvPr id="6" name="Rectangle 5"/>
          <p:cNvSpPr/>
          <p:nvPr/>
        </p:nvSpPr>
        <p:spPr>
          <a:xfrm>
            <a:off x="507999" y="6557198"/>
            <a:ext cx="7946189"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Jeremy </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Keith</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https</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://www.flickr.com/photos/adactio/89778576/i</a:t>
            </a:r>
          </a:p>
        </p:txBody>
      </p:sp>
    </p:spTree>
    <p:extLst>
      <p:ext uri="{BB962C8B-B14F-4D97-AF65-F5344CB8AC3E}">
        <p14:creationId xmlns:p14="http://schemas.microsoft.com/office/powerpoint/2010/main" val="4012500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Millions of Users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4"/>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 where stats are somewhat available.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i="1" dirty="0" smtClean="0">
                <a:latin typeface="Palatino Linotype" panose="02040502050505030304" pitchFamily="18" charset="0"/>
                <a:ea typeface="Verdana" panose="020B0604030504040204" pitchFamily="34" charset="0"/>
                <a:cs typeface="Verdana" panose="020B0604030504040204" pitchFamily="34" charset="0"/>
              </a:rPr>
              <a:t>Every</a:t>
            </a:r>
            <a:r>
              <a:rPr lang="en-US" dirty="0" smtClean="0">
                <a:latin typeface="Palatino Linotype" panose="02040502050505030304" pitchFamily="18" charset="0"/>
                <a:ea typeface="Verdana" panose="020B0604030504040204" pitchFamily="34" charset="0"/>
                <a:cs typeface="Verdana" panose="020B0604030504040204" pitchFamily="34" charset="0"/>
              </a:rPr>
              <a:t>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a:t>
            </a:r>
            <a:r>
              <a:rPr lang="en-US" dirty="0" smtClean="0">
                <a:latin typeface="Palatino Linotype" panose="02040502050505030304" pitchFamily="18" charset="0"/>
                <a:ea typeface="Verdana" panose="020B0604030504040204" pitchFamily="34" charset="0"/>
                <a:cs typeface="Verdana" panose="020B0604030504040204" pitchFamily="34" charset="0"/>
              </a:rPr>
              <a:t>+ the </a:t>
            </a:r>
            <a:r>
              <a:rPr lang="en-US" dirty="0" smtClean="0">
                <a:latin typeface="Palatino Linotype" panose="02040502050505030304" pitchFamily="18" charset="0"/>
                <a:ea typeface="Verdana" panose="020B0604030504040204" pitchFamily="34" charset="0"/>
                <a:cs typeface="Verdana" panose="020B0604030504040204" pitchFamily="34" charset="0"/>
              </a:rPr>
              <a:t>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20078" y="2226469"/>
            <a:ext cx="7886700" cy="3263504"/>
          </a:xfrm>
          <a:solidFill>
            <a:schemeClr val="bg1">
              <a:alpha val="75000"/>
            </a:schemeClr>
          </a:solidFill>
        </p:spPr>
        <p:txBody>
          <a:bodyPr vert="horz" lIns="342900" tIns="342900" rIns="342900" bIns="342900" rtlCol="0">
            <a:normAutofit fontScale="775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Verdana" panose="020B0604030504040204" pitchFamily="34" charset="0"/>
                <a:ea typeface="Verdana" panose="020B0604030504040204" pitchFamily="34" charset="0"/>
                <a:cs typeface="Verdana" panose="020B0604030504040204" pitchFamily="34" charset="0"/>
              </a:rPr>
              <a:t>occur</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p:txBody>
      </p:sp>
    </p:spTree>
    <p:extLst>
      <p:ext uri="{BB962C8B-B14F-4D97-AF65-F5344CB8AC3E}">
        <p14:creationId xmlns:p14="http://schemas.microsoft.com/office/powerpoint/2010/main" val="3486258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the WCAG guidelines are </a:t>
            </a:r>
            <a:r>
              <a:rPr lang="en-US" dirty="0" smtClean="0">
                <a:latin typeface="Verdana" panose="020B0604030504040204" pitchFamily="34" charset="0"/>
                <a:ea typeface="Verdana" panose="020B0604030504040204" pitchFamily="34" charset="0"/>
                <a:cs typeface="Verdana" panose="020B0604030504040204" pitchFamily="34" charset="0"/>
              </a:rPr>
              <a:t>also going </a:t>
            </a:r>
            <a:r>
              <a:rPr lang="en-US" dirty="0">
                <a:latin typeface="Verdana" panose="020B0604030504040204" pitchFamily="34" charset="0"/>
                <a:ea typeface="Verdana" panose="020B0604030504040204" pitchFamily="34" charset="0"/>
                <a:cs typeface="Verdana" panose="020B0604030504040204" pitchFamily="34" charset="0"/>
              </a:rPr>
              <a:t>to make your site more robust for all users. </a:t>
            </a:r>
            <a:r>
              <a:rPr lang="en-US" dirty="0" smtClean="0">
                <a:latin typeface="Verdana" panose="020B0604030504040204" pitchFamily="34" charset="0"/>
                <a:ea typeface="Verdana" panose="020B0604030504040204" pitchFamily="34" charset="0"/>
                <a:cs typeface="Verdana" panose="020B0604030504040204" pitchFamily="34" charset="0"/>
              </a:rPr>
              <a:t>These examples are just the most obvious ones. </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vert="horz" lIns="342900" tIns="27432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latin typeface="Verdana" panose="020B0604030504040204" pitchFamily="34" charset="0"/>
                <a:ea typeface="Verdana" panose="020B0604030504040204" pitchFamily="34" charset="0"/>
                <a:cs typeface="Verdana" panose="020B0604030504040204" pitchFamily="34" charset="0"/>
              </a:rPr>
              <a:t>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a:t>
            </a: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smtClean="0">
                <a:latin typeface="Verdana" panose="020B0604030504040204" pitchFamily="34" charset="0"/>
                <a:ea typeface="Verdana" panose="020B0604030504040204" pitchFamily="34" charset="0"/>
                <a:cs typeface="Verdana" panose="020B0604030504040204" pitchFamily="34" charset="0"/>
              </a:rPr>
              <a:t>conditional comments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Calcified specifications</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Between December </a:t>
            </a:r>
            <a:r>
              <a:rPr lang="en-US" dirty="0" smtClean="0">
                <a:latin typeface="Verdana" panose="020B0604030504040204" pitchFamily="34" charset="0"/>
                <a:ea typeface="Verdana" panose="020B0604030504040204" pitchFamily="34" charset="0"/>
                <a:cs typeface="Verdana" panose="020B0604030504040204" pitchFamily="34" charset="0"/>
              </a:rPr>
              <a:t>1997 and September 2001 we had: HTML4.0, XML 1.0, CSS </a:t>
            </a:r>
            <a:r>
              <a:rPr lang="en-US" dirty="0">
                <a:latin typeface="Verdana" panose="020B0604030504040204" pitchFamily="34" charset="0"/>
                <a:ea typeface="Verdana" panose="020B0604030504040204" pitchFamily="34" charset="0"/>
                <a:cs typeface="Verdana" panose="020B0604030504040204" pitchFamily="34" charset="0"/>
              </a:rPr>
              <a:t>level </a:t>
            </a:r>
            <a:r>
              <a:rPr lang="en-US" dirty="0" smtClean="0">
                <a:latin typeface="Verdana" panose="020B0604030504040204" pitchFamily="34" charset="0"/>
                <a:ea typeface="Verdana" panose="020B0604030504040204" pitchFamily="34" charset="0"/>
                <a:cs typeface="Verdana" panose="020B0604030504040204" pitchFamily="34" charset="0"/>
              </a:rPr>
              <a:t>2, </a:t>
            </a:r>
            <a:r>
              <a:rPr lang="en-US" dirty="0" smtClean="0">
                <a:latin typeface="Verdana" panose="020B0604030504040204" pitchFamily="34" charset="0"/>
                <a:ea typeface="Verdana" panose="020B0604030504040204" pitchFamily="34" charset="0"/>
                <a:cs typeface="Verdana" panose="020B0604030504040204" pitchFamily="34" charset="0"/>
              </a:rPr>
              <a:t>ECMAScript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 XHTML 1.0, and SVG 1.0</a:t>
            </a:r>
          </a:p>
          <a:p>
            <a:pPr lvl="1">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for many years on the specification front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p:txBody>
      </p:sp>
    </p:spTree>
    <p:extLst>
      <p:ext uri="{BB962C8B-B14F-4D97-AF65-F5344CB8AC3E}">
        <p14:creationId xmlns:p14="http://schemas.microsoft.com/office/powerpoint/2010/main" val="1487235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Even Now…</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19339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a:t>
            </a:r>
            <a:r>
              <a:rPr lang="en-US" dirty="0" smtClean="0">
                <a:latin typeface="Verdana" panose="020B0604030504040204" pitchFamily="34" charset="0"/>
                <a:ea typeface="Verdana" panose="020B0604030504040204" pitchFamily="34" charset="0"/>
                <a:cs typeface="Verdana" panose="020B0604030504040204" pitchFamily="34" charset="0"/>
              </a:rPr>
              <a:t>iPhone-centric, </a:t>
            </a:r>
            <a:r>
              <a:rPr lang="en-US" dirty="0" smtClean="0">
                <a:latin typeface="Verdana" panose="020B0604030504040204" pitchFamily="34" charset="0"/>
                <a:ea typeface="Verdana" panose="020B0604030504040204" pitchFamily="34" charset="0"/>
                <a:cs typeface="Verdana" panose="020B0604030504040204" pitchFamily="34" charset="0"/>
              </a:rPr>
              <a:t>inserting a back button into your web UI seems like a good idea. The thing is, every Android device has a back button built in, either as a dedicated software button on screen or as a physical button on the device.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a:t>
            </a:r>
            <a:r>
              <a:rPr lang="en-US" dirty="0" smtClean="0">
                <a:latin typeface="Verdana" panose="020B0604030504040204" pitchFamily="34" charset="0"/>
                <a:ea typeface="Verdana" panose="020B0604030504040204" pitchFamily="34" charset="0"/>
                <a:cs typeface="Verdana" panose="020B0604030504040204" pitchFamily="34" charset="0"/>
              </a:rPr>
              <a:t>application </a:t>
            </a:r>
            <a:r>
              <a:rPr lang="en-US" dirty="0">
                <a:latin typeface="Verdana" panose="020B0604030504040204" pitchFamily="34" charset="0"/>
                <a:ea typeface="Verdana" panose="020B0604030504040204" pitchFamily="34" charset="0"/>
                <a:cs typeface="Verdana" panose="020B0604030504040204" pitchFamily="34" charset="0"/>
              </a:rPr>
              <a:t>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63" y="2120449"/>
            <a:ext cx="8053137" cy="2389655"/>
          </a:xfrm>
          <a:prstGeom prst="rect">
            <a:avLst/>
          </a:prstGeom>
        </p:spPr>
      </p:pic>
    </p:spTree>
    <p:extLst>
      <p:ext uri="{BB962C8B-B14F-4D97-AF65-F5344CB8AC3E}">
        <p14:creationId xmlns:p14="http://schemas.microsoft.com/office/powerpoint/2010/main" val="28666270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Yet, people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This is Why You Hate IE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Since so many people save IE for later on in the development process, or downright ignore it, their only experience with the browser is one of shock and betrayal.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a:t>
            </a:r>
            <a:r>
              <a:rPr lang="en-US" dirty="0" smtClean="0">
                <a:latin typeface="Verdana" panose="020B0604030504040204" pitchFamily="34" charset="0"/>
                <a:ea typeface="Verdana" panose="020B0604030504040204" pitchFamily="34" charset="0"/>
                <a:cs typeface="Verdana" panose="020B0604030504040204" pitchFamily="34" charset="0"/>
              </a:rPr>
              <a:t>features of your site. </a:t>
            </a:r>
            <a:r>
              <a:rPr lang="en-US" dirty="0">
                <a:latin typeface="Verdana" panose="020B0604030504040204" pitchFamily="34" charset="0"/>
                <a:ea typeface="Verdana" panose="020B0604030504040204" pitchFamily="34" charset="0"/>
                <a:cs typeface="Verdana" panose="020B0604030504040204" pitchFamily="34" charset="0"/>
              </a:rPr>
              <a:t>If your stack isn't adding to one of those then you might be going down the road to stack obsession.  </a:t>
            </a:r>
          </a:p>
        </p:txBody>
      </p:sp>
    </p:spTree>
    <p:extLst>
      <p:ext uri="{BB962C8B-B14F-4D97-AF65-F5344CB8AC3E}">
        <p14:creationId xmlns:p14="http://schemas.microsoft.com/office/powerpoint/2010/main" val="2533641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In the Mid-2000s Things Started to Change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a:t>
            </a:r>
            <a:r>
              <a:rPr lang="en-US" dirty="0">
                <a:latin typeface="Verdana" panose="020B0604030504040204" pitchFamily="34" charset="0"/>
                <a:ea typeface="Verdana" panose="020B0604030504040204" pitchFamily="34" charset="0"/>
                <a:cs typeface="Verdana" panose="020B0604030504040204" pitchFamily="34" charset="0"/>
              </a:rPr>
              <a:t>+ the explosion of JavaScript Libraries (esp. </a:t>
            </a:r>
            <a:r>
              <a:rPr lang="en-US" dirty="0" smtClean="0">
                <a:latin typeface="Verdana" panose="020B0604030504040204" pitchFamily="34" charset="0"/>
                <a:ea typeface="Verdana" panose="020B0604030504040204" pitchFamily="34" charset="0"/>
                <a:cs typeface="Verdana" panose="020B0604030504040204" pitchFamily="34" charset="0"/>
              </a:rPr>
              <a:t>jQuery) meant the open web platform was cool again</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 (Firefox, Chrome, Safari,) Opera continued to fight for the open web</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A</a:t>
            </a:r>
            <a:r>
              <a:rPr lang="en-US" dirty="0" smtClean="0">
                <a:latin typeface="Verdana" panose="020B0604030504040204" pitchFamily="34" charset="0"/>
                <a:ea typeface="Verdana" panose="020B0604030504040204" pitchFamily="34" charset="0"/>
                <a:cs typeface="Verdana" panose="020B0604030504040204" pitchFamily="34" charset="0"/>
              </a:rPr>
              <a:t> new dedication to </a:t>
            </a:r>
            <a:r>
              <a:rPr lang="en-US" dirty="0">
                <a:latin typeface="Verdana" panose="020B0604030504040204" pitchFamily="34" charset="0"/>
                <a:ea typeface="Verdana" panose="020B0604030504040204" pitchFamily="34" charset="0"/>
                <a:cs typeface="Verdana" panose="020B0604030504040204" pitchFamily="34" charset="0"/>
              </a:rPr>
              <a:t>s</a:t>
            </a:r>
            <a:r>
              <a:rPr lang="en-US" dirty="0" smtClean="0">
                <a:latin typeface="Verdana" panose="020B0604030504040204" pitchFamily="34" charset="0"/>
                <a:ea typeface="Verdana" panose="020B0604030504040204" pitchFamily="34" charset="0"/>
                <a:cs typeface="Verdana" panose="020B0604030504040204" pitchFamily="34" charset="0"/>
              </a:rPr>
              <a:t>tandards development by the W3C </a:t>
            </a:r>
          </a:p>
        </p:txBody>
      </p:sp>
    </p:spTree>
    <p:extLst>
      <p:ext uri="{BB962C8B-B14F-4D97-AF65-F5344CB8AC3E}">
        <p14:creationId xmlns:p14="http://schemas.microsoft.com/office/powerpoint/2010/main" val="444342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717550"/>
            <a:ext cx="8128000" cy="5422900"/>
          </a:xfrm>
          <a:prstGeom prst="rect">
            <a:avLst/>
          </a:prstGeom>
        </p:spPr>
      </p:pic>
      <p:sp>
        <p:nvSpPr>
          <p:cNvPr id="3" name="Rectangle 2"/>
          <p:cNvSpPr/>
          <p:nvPr/>
        </p:nvSpPr>
        <p:spPr>
          <a:xfrm>
            <a:off x="508000" y="6300871"/>
            <a:ext cx="8128000"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ff Kubina's photostream"/>
              </a:rPr>
              <a:t>Jeff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ff Kubina's photostream"/>
              </a:rPr>
              <a:t>Kubina</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 https://www.flickr.com/photos/kubina/278696130/</a:t>
            </a:r>
          </a:p>
        </p:txBody>
      </p:sp>
    </p:spTree>
    <p:extLst>
      <p:ext uri="{BB962C8B-B14F-4D97-AF65-F5344CB8AC3E}">
        <p14:creationId xmlns:p14="http://schemas.microsoft.com/office/powerpoint/2010/main" val="26669556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Your Stack is Really Cool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Don’t </a:t>
            </a:r>
            <a:r>
              <a:rPr lang="en-US" dirty="0" smtClean="0">
                <a:latin typeface="Palatino Linotype" panose="02040502050505030304" pitchFamily="18" charset="0"/>
                <a:ea typeface="Verdana" panose="020B0604030504040204" pitchFamily="34" charset="0"/>
                <a:cs typeface="Verdana" panose="020B0604030504040204" pitchFamily="34" charset="0"/>
              </a:rPr>
              <a:t>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We Already Had This Figured Out</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The Uncertain Web</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584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a:t>
            </a:r>
            <a:r>
              <a:rPr lang="en-US" dirty="0" smtClean="0">
                <a:latin typeface="Verdana" panose="020B0604030504040204" pitchFamily="34" charset="0"/>
                <a:ea typeface="Verdana" panose="020B0604030504040204" pitchFamily="34" charset="0"/>
                <a:cs typeface="Verdana" panose="020B0604030504040204" pitchFamily="34" charset="0"/>
              </a:rPr>
              <a:t>I urge </a:t>
            </a:r>
            <a:r>
              <a:rPr lang="en-US" dirty="0">
                <a:latin typeface="Verdana" panose="020B0604030504040204" pitchFamily="34" charset="0"/>
                <a:ea typeface="Verdana" panose="020B0604030504040204" pitchFamily="34" charset="0"/>
                <a:cs typeface="Verdana" panose="020B0604030504040204" pitchFamily="34" charset="0"/>
              </a:rPr>
              <a:t>to question your assumptions. </a:t>
            </a:r>
            <a:r>
              <a:rPr lang="en-US" dirty="0" smtClean="0">
                <a:latin typeface="Verdana" panose="020B0604030504040204" pitchFamily="34" charset="0"/>
                <a:ea typeface="Verdana" panose="020B0604030504040204" pitchFamily="34" charset="0"/>
                <a:cs typeface="Verdana" panose="020B0604030504040204" pitchFamily="34" charset="0"/>
              </a:rPr>
              <a:t>Your users will thank you.</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26069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Accept the Things You Can’t Control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a:t>
            </a:r>
            <a:r>
              <a:rPr lang="en-US" dirty="0" smtClean="0">
                <a:latin typeface="Verdana" panose="020B0604030504040204" pitchFamily="34" charset="0"/>
                <a:ea typeface="Verdana" panose="020B0604030504040204" pitchFamily="34" charset="0"/>
                <a:cs typeface="Verdana" panose="020B0604030504040204" pitchFamily="34" charset="0"/>
              </a:rPr>
              <a:t>fonts.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7207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Standards </a:t>
            </a:r>
            <a:r>
              <a:rPr lang="en-US" dirty="0">
                <a:latin typeface="Verdana" panose="020B0604030504040204" pitchFamily="34" charset="0"/>
                <a:ea typeface="Verdana" panose="020B0604030504040204" pitchFamily="34" charset="0"/>
                <a:cs typeface="Verdana" panose="020B0604030504040204" pitchFamily="34" charset="0"/>
              </a:rPr>
              <a:t>are changing on, in some cases, a daily or weekly basis; new devices are coming on-line at a furious pace and browser vendors are going at it tooth and </a:t>
            </a:r>
            <a:r>
              <a:rPr lang="en-US" dirty="0" smtClean="0">
                <a:latin typeface="Verdana" panose="020B0604030504040204" pitchFamily="34" charset="0"/>
                <a:ea typeface="Verdana" panose="020B0604030504040204" pitchFamily="34" charset="0"/>
                <a:cs typeface="Verdana" panose="020B0604030504040204" pitchFamily="34" charset="0"/>
              </a:rPr>
              <a:t>nail. </a:t>
            </a:r>
            <a:r>
              <a:rPr lang="en-US" dirty="0">
                <a:latin typeface="Verdana" panose="020B0604030504040204" pitchFamily="34" charset="0"/>
                <a:ea typeface="Verdana" panose="020B0604030504040204" pitchFamily="34" charset="0"/>
                <a:cs typeface="Verdana" panose="020B0604030504040204" pitchFamily="34" charset="0"/>
              </a:rPr>
              <a:t>With an ecosystem like that, trying to collapse everything you do as a developer into something that can fit into a neat little box is a recipe for frustration. </a:t>
            </a:r>
          </a:p>
        </p:txBody>
      </p:sp>
    </p:spTree>
    <p:extLst>
      <p:ext uri="{BB962C8B-B14F-4D97-AF65-F5344CB8AC3E}">
        <p14:creationId xmlns:p14="http://schemas.microsoft.com/office/powerpoint/2010/main" val="1708157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 Uncertainty</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Embracing </a:t>
            </a:r>
            <a:r>
              <a:rPr lang="en-US" dirty="0">
                <a:latin typeface="Verdana" panose="020B0604030504040204" pitchFamily="34" charset="0"/>
                <a:ea typeface="Verdana" panose="020B0604030504040204" pitchFamily="34" charset="0"/>
                <a:cs typeface="Verdana" panose="020B0604030504040204" pitchFamily="34" charset="0"/>
              </a:rPr>
              <a:t>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p:txBody>
      </p:sp>
    </p:spTree>
    <p:extLst>
      <p:ext uri="{BB962C8B-B14F-4D97-AF65-F5344CB8AC3E}">
        <p14:creationId xmlns:p14="http://schemas.microsoft.com/office/powerpoint/2010/main" val="9781677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Thanks!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sz="half" idx="1"/>
          </p:nvPr>
        </p:nvSpPr>
        <p:spPr>
          <a:xfrm>
            <a:off x="628649" y="1825625"/>
            <a:ext cx="4633161" cy="4351338"/>
          </a:xfrm>
          <a:solidFill>
            <a:schemeClr val="bg1">
              <a:alpha val="75000"/>
            </a:schemeClr>
          </a:solidFill>
        </p:spPr>
        <p:txBody>
          <a:bodyPr vert="horz" lIns="342900" tIns="342900" rIns="342900" bIns="342900" rtlCol="0">
            <a:normAutofit fontScale="550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hlinkClick r:id="rId4"/>
              </a:rPr>
              <a:t>roblarsen</a:t>
            </a:r>
            <a:r>
              <a:rPr lang="en-US" dirty="0">
                <a:latin typeface="Verdana" panose="020B0604030504040204" pitchFamily="34" charset="0"/>
                <a:ea typeface="Verdana" panose="020B0604030504040204" pitchFamily="34" charset="0"/>
                <a:cs typeface="Verdana" panose="020B0604030504040204" pitchFamily="34" charset="0"/>
              </a:rPr>
              <a:t> on Github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Twitter:</a:t>
            </a:r>
            <a:br>
              <a:rPr lang="en-US" dirty="0" smtClean="0">
                <a:latin typeface="Verdana" panose="020B0604030504040204" pitchFamily="34" charset="0"/>
                <a:ea typeface="Verdana" panose="020B0604030504040204" pitchFamily="34" charset="0"/>
                <a:cs typeface="Verdana" panose="020B0604030504040204" pitchFamily="34" charset="0"/>
              </a:rPr>
            </a:br>
            <a:r>
              <a:rPr lang="en-US" dirty="0" smtClean="0">
                <a:latin typeface="Verdana" panose="020B0604030504040204" pitchFamily="34" charset="0"/>
                <a:ea typeface="Verdana" panose="020B0604030504040204" pitchFamily="34" charset="0"/>
                <a:cs typeface="Verdana" panose="020B0604030504040204" pitchFamily="34" charset="0"/>
                <a:hlinkClick r:id="rId5"/>
              </a:rPr>
              <a:t>@robreact</a:t>
            </a:r>
            <a:r>
              <a:rPr lang="en-US" dirty="0" smtClean="0">
                <a:latin typeface="Verdana" panose="020B0604030504040204" pitchFamily="34" charset="0"/>
                <a:ea typeface="Verdana" panose="020B0604030504040204" pitchFamily="34" charset="0"/>
                <a:cs typeface="Verdana" panose="020B0604030504040204" pitchFamily="34" charset="0"/>
              </a:rPr>
              <a:t> (art | culture | etc.) </a:t>
            </a:r>
            <a:r>
              <a:rPr lang="en-US" dirty="0" smtClean="0">
                <a:latin typeface="Verdana" panose="020B0604030504040204" pitchFamily="34" charset="0"/>
                <a:ea typeface="Verdana" panose="020B0604030504040204" pitchFamily="34" charset="0"/>
                <a:cs typeface="Verdana" panose="020B0604030504040204" pitchFamily="34" charset="0"/>
                <a:hlinkClick r:id="rId6"/>
              </a:rPr>
              <a:t>@</a:t>
            </a:r>
            <a:r>
              <a:rPr lang="en-US" dirty="0">
                <a:latin typeface="Verdana" panose="020B0604030504040204" pitchFamily="34" charset="0"/>
                <a:ea typeface="Verdana" panose="020B0604030504040204" pitchFamily="34" charset="0"/>
                <a:cs typeface="Verdana" panose="020B0604030504040204" pitchFamily="34" charset="0"/>
                <a:hlinkClick r:id="rId6"/>
              </a:rPr>
              <a:t>roblarsenwww</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(tech)</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t>
            </a:r>
            <a:r>
              <a:rPr lang="en-US" dirty="0" smtClean="0">
                <a:latin typeface="Verdana" panose="020B0604030504040204" pitchFamily="34" charset="0"/>
                <a:ea typeface="Verdana" panose="020B0604030504040204" pitchFamily="34" charset="0"/>
                <a:cs typeface="Verdana" panose="020B0604030504040204" pitchFamily="34" charset="0"/>
              </a:rPr>
              <a:t>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hlinkClick r:id="rId7"/>
              </a:rPr>
              <a:t>htmlcssjavascript.com</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t>
            </a:r>
            <a:r>
              <a:rPr lang="en-US" dirty="0" smtClean="0">
                <a:latin typeface="Verdana" panose="020B0604030504040204" pitchFamily="34" charset="0"/>
                <a:ea typeface="Verdana" panose="020B0604030504040204" pitchFamily="34" charset="0"/>
                <a:cs typeface="Verdana" panose="020B0604030504040204" pitchFamily="34" charset="0"/>
              </a:rPr>
              <a:t>ooks: </a:t>
            </a:r>
            <a:r>
              <a:rPr lang="en-US" dirty="0" smtClean="0">
                <a:latin typeface="Verdana" panose="020B0604030504040204" pitchFamily="34" charset="0"/>
                <a:ea typeface="Verdana" panose="020B0604030504040204" pitchFamily="34" charset="0"/>
                <a:cs typeface="Verdana" panose="020B0604030504040204" pitchFamily="34" charset="0"/>
                <a:hlinkClick r:id="rId8"/>
              </a:rPr>
              <a:t>is.gd/rob_larsen_books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New book alert! </a:t>
            </a:r>
            <a:r>
              <a:rPr lang="en-US" dirty="0" smtClean="0">
                <a:latin typeface="Verdana" panose="020B0604030504040204" pitchFamily="34" charset="0"/>
                <a:ea typeface="Verdana" panose="020B0604030504040204" pitchFamily="34" charset="0"/>
                <a:cs typeface="Verdana" panose="020B0604030504040204" pitchFamily="34" charset="0"/>
                <a:hlinkClick r:id="rId9"/>
              </a:rPr>
              <a:t>The Uncertain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sz="1600" dirty="0">
                <a:latin typeface="Verdana" panose="020B0604030504040204" pitchFamily="34" charset="0"/>
                <a:ea typeface="Verdana" panose="020B0604030504040204" pitchFamily="34" charset="0"/>
                <a:cs typeface="Verdana" panose="020B0604030504040204" pitchFamily="34" charset="0"/>
              </a:rPr>
              <a:t>E</a:t>
            </a:r>
            <a:r>
              <a:rPr lang="en-US" sz="1600" dirty="0" smtClean="0">
                <a:latin typeface="Verdana" panose="020B0604030504040204" pitchFamily="34" charset="0"/>
                <a:ea typeface="Verdana" panose="020B0604030504040204" pitchFamily="34" charset="0"/>
                <a:cs typeface="Verdana" panose="020B0604030504040204" pitchFamily="34" charset="0"/>
              </a:rPr>
              <a:t>arly </a:t>
            </a:r>
            <a:r>
              <a:rPr lang="en-US" sz="1600" dirty="0">
                <a:latin typeface="Verdana" panose="020B0604030504040204" pitchFamily="34" charset="0"/>
                <a:ea typeface="Verdana" panose="020B0604030504040204" pitchFamily="34" charset="0"/>
                <a:cs typeface="Verdana" panose="020B0604030504040204" pitchFamily="34" charset="0"/>
              </a:rPr>
              <a:t>release: </a:t>
            </a:r>
            <a:r>
              <a:rPr lang="en-US" sz="1600" dirty="0">
                <a:latin typeface="Verdana" panose="020B0604030504040204" pitchFamily="34" charset="0"/>
                <a:ea typeface="Verdana" panose="020B0604030504040204" pitchFamily="34" charset="0"/>
                <a:cs typeface="Verdana" panose="020B0604030504040204" pitchFamily="34" charset="0"/>
                <a:hlinkClick r:id="rId9"/>
              </a:rPr>
              <a:t>http://</a:t>
            </a:r>
            <a:r>
              <a:rPr lang="en-US" sz="1600" dirty="0" smtClean="0">
                <a:latin typeface="Verdana" panose="020B0604030504040204" pitchFamily="34" charset="0"/>
                <a:ea typeface="Verdana" panose="020B0604030504040204" pitchFamily="34" charset="0"/>
                <a:cs typeface="Verdana" panose="020B0604030504040204" pitchFamily="34" charset="0"/>
                <a:hlinkClick r:id="rId9"/>
              </a:rPr>
              <a:t>shop.oreilly.com/product/0636920032489.do</a:t>
            </a: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My </a:t>
            </a:r>
            <a:r>
              <a:rPr lang="en-US" dirty="0" smtClean="0">
                <a:latin typeface="Verdana" panose="020B0604030504040204" pitchFamily="34" charset="0"/>
                <a:ea typeface="Verdana" panose="020B0604030504040204" pitchFamily="34" charset="0"/>
                <a:cs typeface="Verdana" panose="020B0604030504040204" pitchFamily="34" charset="0"/>
              </a:rPr>
              <a:t>company </a:t>
            </a:r>
            <a:r>
              <a:rPr lang="en-US" dirty="0" smtClean="0">
                <a:latin typeface="Verdana" panose="020B0604030504040204" pitchFamily="34" charset="0"/>
                <a:ea typeface="Verdana" panose="020B0604030504040204" pitchFamily="34" charset="0"/>
                <a:cs typeface="Verdana" panose="020B0604030504040204" pitchFamily="34" charset="0"/>
                <a:hlinkClick r:id="rId10"/>
              </a:rPr>
              <a:t>palatinoconsulting.com</a:t>
            </a:r>
            <a:r>
              <a:rPr lang="en-US" dirty="0">
                <a:latin typeface="Verdana" panose="020B0604030504040204" pitchFamily="34" charset="0"/>
                <a:ea typeface="Verdana" panose="020B0604030504040204" pitchFamily="34" charset="0"/>
                <a:cs typeface="Verdana" panose="020B0604030504040204" pitchFamily="34" charset="0"/>
                <a:hlinkClick r:id="rId1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http://ecx.images-amazon.com/images/I/91tJOKjzmNL.jpg"/>
          <p:cNvPicPr>
            <a:picLocks noGrp="1" noChangeAspect="1" noChangeArrowheads="1"/>
          </p:cNvPicPr>
          <p:nvPr>
            <p:ph sz="half" idx="2"/>
          </p:nvPr>
        </p:nvPicPr>
        <p:blipFill>
          <a:blip r:embed="rId11" cstate="print">
            <a:extLst>
              <a:ext uri="{28A0092B-C50C-407E-A947-70E740481C1C}">
                <a14:useLocalDpi xmlns:a14="http://schemas.microsoft.com/office/drawing/2010/main" val="0"/>
              </a:ext>
            </a:extLst>
          </a:blip>
          <a:srcRect/>
          <a:stretch>
            <a:fillRect/>
          </a:stretch>
        </p:blipFill>
        <p:spPr bwMode="auto">
          <a:xfrm>
            <a:off x="5613892" y="1825625"/>
            <a:ext cx="29014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48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628650" y="2245995"/>
            <a:ext cx="7886700" cy="3583305"/>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Now? An Explosion of Devices &amp;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00100" y="2325823"/>
            <a:ext cx="7498080" cy="1446761"/>
          </a:xfrm>
        </p:spPr>
      </p:pic>
      <p:grpSp>
        <p:nvGrpSpPr>
          <p:cNvPr id="8" name="Group 7"/>
          <p:cNvGrpSpPr/>
          <p:nvPr/>
        </p:nvGrpSpPr>
        <p:grpSpPr>
          <a:xfrm>
            <a:off x="2471738" y="4048125"/>
            <a:ext cx="3611932" cy="1593428"/>
            <a:chOff x="838200" y="4360260"/>
            <a:chExt cx="4815909" cy="212457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8650" y="2872383"/>
            <a:ext cx="7886700" cy="1971675"/>
          </a:xfrm>
        </p:spPr>
      </p:pic>
    </p:spTree>
    <p:extLst>
      <p:ext uri="{BB962C8B-B14F-4D97-AF65-F5344CB8AC3E}">
        <p14:creationId xmlns:p14="http://schemas.microsoft.com/office/powerpoint/2010/main" val="1373096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a:t>
            </a:r>
            <a:r>
              <a:rPr lang="en-US" dirty="0" smtClean="0">
                <a:latin typeface="Verdana" panose="020B0604030504040204" pitchFamily="34" charset="0"/>
                <a:ea typeface="Verdana" panose="020B0604030504040204" pitchFamily="34" charset="0"/>
                <a:cs typeface="Verdana" panose="020B0604030504040204" pitchFamily="34" charset="0"/>
              </a:rPr>
              <a:t>finger, </a:t>
            </a:r>
            <a:r>
              <a:rPr lang="en-US" dirty="0">
                <a:latin typeface="Verdana" panose="020B0604030504040204" pitchFamily="34" charset="0"/>
                <a:ea typeface="Verdana" panose="020B0604030504040204" pitchFamily="34" charset="0"/>
                <a:cs typeface="Verdana" panose="020B0604030504040204" pitchFamily="34" charset="0"/>
              </a:rPr>
              <a:t>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a:t>
            </a:r>
            <a:r>
              <a:rPr lang="en-US" dirty="0" smtClean="0">
                <a:latin typeface="Verdana" panose="020B0604030504040204" pitchFamily="34" charset="0"/>
                <a:ea typeface="Verdana" panose="020B0604030504040204" pitchFamily="34" charset="0"/>
                <a:cs typeface="Verdana" panose="020B0604030504040204" pitchFamily="34" charset="0"/>
              </a:rPr>
              <a:t>this complicated new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14779</TotalTime>
  <Words>5285</Words>
  <Application>Microsoft Office PowerPoint</Application>
  <PresentationFormat>On-screen Show (4:3)</PresentationFormat>
  <Paragraphs>389</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Consolas</vt:lpstr>
      <vt:lpstr>Palatino Linotype</vt:lpstr>
      <vt:lpstr>Verdana</vt:lpstr>
      <vt:lpstr>Office Theme</vt:lpstr>
      <vt:lpstr>Wild World Web</vt:lpstr>
      <vt:lpstr>The Web a Dozen Years Ago</vt:lpstr>
      <vt:lpstr>Just Click the Big Blue E </vt:lpstr>
      <vt:lpstr>Things Were Pretty Stale</vt:lpstr>
      <vt:lpstr>In the Mid-2000s Things Started to Change</vt:lpstr>
      <vt:lpstr>Now? An Explosion of Devices &amp; Browsers</vt:lpstr>
      <vt:lpstr>Browsers!</vt:lpstr>
      <vt:lpstr>No Longer Just the Big Blue E</vt:lpstr>
      <vt:lpstr>So… Let’s Make More Rules?</vt:lpstr>
      <vt:lpstr>New Rules? Not so Great. </vt:lpstr>
      <vt:lpstr>Blame Pesky Device Manufacturers &amp; Browser Vendors</vt:lpstr>
      <vt:lpstr>Nothing could ever challenge the iPhone, right?</vt:lpstr>
      <vt:lpstr>Modernizr.touch == true means you’ve got a phone?</vt:lpstr>
      <vt:lpstr>Modernizr.touch == false means you can’t interact with  the screen?</vt:lpstr>
      <vt:lpstr>One Size Fits All?</vt:lpstr>
      <vt:lpstr>So What Should We Do?</vt:lpstr>
      <vt:lpstr>Embracing Uncertainty</vt:lpstr>
      <vt:lpstr>Embracing Uncertainty</vt:lpstr>
      <vt:lpstr>Don't Blame the Web for being the Web</vt:lpstr>
      <vt:lpstr>This is Just the Way the Web Is</vt:lpstr>
      <vt:lpstr>PowerPoint Presentation</vt:lpstr>
      <vt:lpstr>Identify and embrace your audience</vt:lpstr>
      <vt:lpstr>Who? What? Where?</vt:lpstr>
      <vt:lpstr>Act on the Info</vt:lpstr>
      <vt:lpstr>It Can Make a Big Difference</vt:lpstr>
      <vt:lpstr>Test and pray for the best</vt:lpstr>
      <vt:lpstr>PowerPoint Presentation</vt:lpstr>
      <vt:lpstr>Testing Could Look Like This:</vt:lpstr>
      <vt:lpstr>Or Scaled Down to This</vt:lpstr>
      <vt:lpstr>Whatever your testing set-up looks like...</vt:lpstr>
      <vt:lpstr>Focus on optimal, not absolute solutions</vt:lpstr>
      <vt:lpstr>Embrace Accessibility</vt:lpstr>
      <vt:lpstr>PowerPoint Presentation</vt:lpstr>
      <vt:lpstr>Millions of Users are Directly Affected</vt:lpstr>
      <vt:lpstr>Every User is Indirectly Affected</vt:lpstr>
      <vt:lpstr>Accessibility Guidelines + the Multi-device Landscape</vt:lpstr>
      <vt:lpstr>Accessibility Guidelines + the Multi-device Landscape</vt:lpstr>
      <vt:lpstr>Don't Stop There</vt:lpstr>
      <vt:lpstr>Lose your technology biases</vt:lpstr>
      <vt:lpstr>The iPhone isn’t the only mobile experience</vt:lpstr>
      <vt:lpstr>Even Now…</vt:lpstr>
      <vt:lpstr>Where Do We Put the Back Button?</vt:lpstr>
      <vt:lpstr>Closed. Won't fix. Can't Reproduce.  </vt:lpstr>
      <vt:lpstr>Contrary to Popular Opinion Internet Explorer Does Exist</vt:lpstr>
      <vt:lpstr>PowerPoint Presentation</vt:lpstr>
      <vt:lpstr>Contrary to Popular Opinion Internet Explorer Does Exist</vt:lpstr>
      <vt:lpstr>This is Why You Hate IE</vt:lpstr>
      <vt:lpstr>Embrace Empathy </vt:lpstr>
      <vt:lpstr>Lose your stack biases</vt:lpstr>
      <vt:lpstr>PowerPoint Presentation</vt:lpstr>
      <vt:lpstr>Your Stack is Really Cool</vt:lpstr>
      <vt:lpstr>Don’t Turn HTML back in XHTML</vt:lpstr>
      <vt:lpstr>We Already Had This Figured Out</vt:lpstr>
      <vt:lpstr>The Uncertain Web</vt:lpstr>
      <vt:lpstr>Question Your Assumptions</vt:lpstr>
      <vt:lpstr>Accept the Things You Can’t Control</vt:lpstr>
      <vt:lpstr>Today's web is a wild place.</vt:lpstr>
      <vt:lpstr>Embrace Uncertainty</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96</cp:revision>
  <cp:lastPrinted>2014-11-07T17:02:18Z</cp:lastPrinted>
  <dcterms:created xsi:type="dcterms:W3CDTF">2014-10-10T17:25:25Z</dcterms:created>
  <dcterms:modified xsi:type="dcterms:W3CDTF">2014-11-07T20:00:17Z</dcterms:modified>
</cp:coreProperties>
</file>