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58" r:id="rId3"/>
    <p:sldId id="262" r:id="rId4"/>
    <p:sldId id="325" r:id="rId5"/>
    <p:sldId id="338" r:id="rId6"/>
    <p:sldId id="261" r:id="rId7"/>
    <p:sldId id="260" r:id="rId8"/>
    <p:sldId id="259" r:id="rId9"/>
    <p:sldId id="290" r:id="rId10"/>
    <p:sldId id="298" r:id="rId11"/>
    <p:sldId id="326" r:id="rId12"/>
    <p:sldId id="327" r:id="rId13"/>
    <p:sldId id="314" r:id="rId14"/>
    <p:sldId id="316" r:id="rId15"/>
    <p:sldId id="300" r:id="rId16"/>
    <p:sldId id="297" r:id="rId17"/>
    <p:sldId id="265" r:id="rId18"/>
    <p:sldId id="324" r:id="rId19"/>
    <p:sldId id="266" r:id="rId20"/>
    <p:sldId id="331" r:id="rId21"/>
    <p:sldId id="341" r:id="rId22"/>
    <p:sldId id="267" r:id="rId23"/>
    <p:sldId id="301" r:id="rId24"/>
    <p:sldId id="306" r:id="rId25"/>
    <p:sldId id="340" r:id="rId26"/>
    <p:sldId id="268" r:id="rId27"/>
    <p:sldId id="342" r:id="rId28"/>
    <p:sldId id="305" r:id="rId29"/>
    <p:sldId id="302" r:id="rId30"/>
    <p:sldId id="318" r:id="rId31"/>
    <p:sldId id="269" r:id="rId32"/>
    <p:sldId id="270" r:id="rId33"/>
    <p:sldId id="343" r:id="rId34"/>
    <p:sldId id="271" r:id="rId35"/>
    <p:sldId id="272" r:id="rId36"/>
    <p:sldId id="319" r:id="rId37"/>
    <p:sldId id="277" r:id="rId38"/>
    <p:sldId id="313" r:id="rId39"/>
    <p:sldId id="280" r:id="rId40"/>
    <p:sldId id="281" r:id="rId41"/>
    <p:sldId id="320" r:id="rId42"/>
    <p:sldId id="282" r:id="rId43"/>
    <p:sldId id="283" r:id="rId44"/>
    <p:sldId id="344" r:id="rId45"/>
    <p:sldId id="328" r:id="rId46"/>
    <p:sldId id="321" r:id="rId47"/>
    <p:sldId id="284" r:id="rId48"/>
    <p:sldId id="330" r:id="rId49"/>
    <p:sldId id="345" r:id="rId50"/>
    <p:sldId id="285" r:id="rId51"/>
    <p:sldId id="322" r:id="rId52"/>
    <p:sldId id="329" r:id="rId53"/>
    <p:sldId id="333" r:id="rId54"/>
    <p:sldId id="289" r:id="rId55"/>
    <p:sldId id="335" r:id="rId56"/>
    <p:sldId id="332" r:id="rId57"/>
    <p:sldId id="336" r:id="rId58"/>
    <p:sldId id="334" r:id="rId59"/>
    <p:sldId id="337"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75AE1D8-BBA1-4E9B-A9B1-62D692C99EF3}">
          <p14:sldIdLst>
            <p14:sldId id="256"/>
            <p14:sldId id="258"/>
            <p14:sldId id="262"/>
            <p14:sldId id="325"/>
            <p14:sldId id="338"/>
            <p14:sldId id="261"/>
            <p14:sldId id="260"/>
            <p14:sldId id="259"/>
            <p14:sldId id="290"/>
            <p14:sldId id="298"/>
            <p14:sldId id="326"/>
            <p14:sldId id="327"/>
            <p14:sldId id="314"/>
            <p14:sldId id="316"/>
            <p14:sldId id="300"/>
            <p14:sldId id="297"/>
            <p14:sldId id="265"/>
          </p14:sldIdLst>
        </p14:section>
        <p14:section name="Embrace Uncertainty" id="{14FC114F-660C-4BBC-916A-95FA34FAA30C}">
          <p14:sldIdLst>
            <p14:sldId id="324"/>
            <p14:sldId id="266"/>
            <p14:sldId id="331"/>
            <p14:sldId id="341"/>
            <p14:sldId id="267"/>
            <p14:sldId id="301"/>
            <p14:sldId id="306"/>
            <p14:sldId id="340"/>
            <p14:sldId id="268"/>
            <p14:sldId id="342"/>
            <p14:sldId id="305"/>
            <p14:sldId id="302"/>
            <p14:sldId id="318"/>
            <p14:sldId id="269"/>
            <p14:sldId id="270"/>
            <p14:sldId id="343"/>
            <p14:sldId id="271"/>
            <p14:sldId id="272"/>
            <p14:sldId id="319"/>
            <p14:sldId id="277"/>
            <p14:sldId id="313"/>
            <p14:sldId id="280"/>
            <p14:sldId id="281"/>
            <p14:sldId id="320"/>
            <p14:sldId id="282"/>
            <p14:sldId id="283"/>
            <p14:sldId id="344"/>
            <p14:sldId id="328"/>
            <p14:sldId id="321"/>
            <p14:sldId id="284"/>
            <p14:sldId id="330"/>
            <p14:sldId id="345"/>
            <p14:sldId id="285"/>
            <p14:sldId id="322"/>
            <p14:sldId id="329"/>
            <p14:sldId id="333"/>
            <p14:sldId id="289"/>
            <p14:sldId id="335"/>
            <p14:sldId id="332"/>
            <p14:sldId id="336"/>
            <p14:sldId id="334"/>
            <p14:sldId id="3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53701" autoAdjust="0"/>
  </p:normalViewPr>
  <p:slideViewPr>
    <p:cSldViewPr snapToGrid="0">
      <p:cViewPr varScale="1">
        <p:scale>
          <a:sx n="48" d="100"/>
          <a:sy n="48" d="100"/>
        </p:scale>
        <p:origin x="1762" y="38"/>
      </p:cViewPr>
      <p:guideLst/>
    </p:cSldViewPr>
  </p:slideViewPr>
  <p:outlineViewPr>
    <p:cViewPr>
      <p:scale>
        <a:sx n="33" d="100"/>
        <a:sy n="33" d="100"/>
      </p:scale>
      <p:origin x="0" y="-17358"/>
    </p:cViewPr>
  </p:outlineViewPr>
  <p:notesTextViewPr>
    <p:cViewPr>
      <p:scale>
        <a:sx n="1" d="1"/>
        <a:sy n="1" d="1"/>
      </p:scale>
      <p:origin x="0" y="0"/>
    </p:cViewPr>
  </p:notesTextViewPr>
  <p:sorterViewPr>
    <p:cViewPr>
      <p:scale>
        <a:sx n="100" d="100"/>
        <a:sy n="100" d="100"/>
      </p:scale>
      <p:origin x="0" y="-9972"/>
    </p:cViewPr>
  </p:sorterViewPr>
  <p:notesViewPr>
    <p:cSldViewPr snapToGrid="0">
      <p:cViewPr varScale="1">
        <p:scale>
          <a:sx n="70" d="100"/>
          <a:sy n="70" d="100"/>
        </p:scale>
        <p:origin x="238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D901E-3373-43EA-A121-78007570FC38}" type="datetimeFigureOut">
              <a:rPr lang="en-US" smtClean="0"/>
              <a:t>11/6/2014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A6E423-6D47-4876-A349-ED81EB7FFC21}" type="slidenum">
              <a:rPr lang="en-US" smtClean="0"/>
              <a:t>‹#›</a:t>
            </a:fld>
            <a:endParaRPr lang="en-US"/>
          </a:p>
        </p:txBody>
      </p:sp>
    </p:spTree>
    <p:extLst>
      <p:ext uri="{BB962C8B-B14F-4D97-AF65-F5344CB8AC3E}">
        <p14:creationId xmlns:p14="http://schemas.microsoft.com/office/powerpoint/2010/main" val="220695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www.census.gov/prod/2012pubs/p70-131.pdf"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info.cern.ch/hypertext/WWW/TheProject.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jankfree.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I’m Rob Larsen.</a:t>
            </a:r>
            <a:r>
              <a:rPr lang="en-US" baseline="0" dirty="0" smtClean="0">
                <a:latin typeface="Palatino Linotype" panose="02040502050505030304" pitchFamily="18" charset="0"/>
              </a:rPr>
              <a:t> Welcome to the </a:t>
            </a:r>
            <a:r>
              <a:rPr lang="en-US" dirty="0" smtClean="0">
                <a:latin typeface="Palatino Linotype" panose="02040502050505030304" pitchFamily="18" charset="0"/>
              </a:rPr>
              <a:t>Wild World Web. Today I’m going to be talking about the inherent uncertainty of the modern</a:t>
            </a:r>
            <a:r>
              <a:rPr lang="en-US" baseline="0" dirty="0" smtClean="0">
                <a:latin typeface="Palatino Linotype" panose="02040502050505030304" pitchFamily="18" charset="0"/>
              </a:rPr>
              <a:t> web and what we can do to protect ourselves as developers. </a:t>
            </a:r>
            <a:endParaRPr lang="en-US" b="1" dirty="0"/>
          </a:p>
        </p:txBody>
      </p:sp>
      <p:sp>
        <p:nvSpPr>
          <p:cNvPr id="4" name="Slide Number Placeholder 3"/>
          <p:cNvSpPr>
            <a:spLocks noGrp="1"/>
          </p:cNvSpPr>
          <p:nvPr>
            <p:ph type="sldNum" sz="quarter" idx="10"/>
          </p:nvPr>
        </p:nvSpPr>
        <p:spPr/>
        <p:txBody>
          <a:bodyPr/>
          <a:lstStyle/>
          <a:p>
            <a:fld id="{1EA6E423-6D47-4876-A349-ED81EB7FFC21}" type="slidenum">
              <a:rPr lang="en-US" smtClean="0"/>
              <a:t>1</a:t>
            </a:fld>
            <a:endParaRPr lang="en-US"/>
          </a:p>
        </p:txBody>
      </p:sp>
    </p:spTree>
    <p:extLst>
      <p:ext uri="{BB962C8B-B14F-4D97-AF65-F5344CB8AC3E}">
        <p14:creationId xmlns:p14="http://schemas.microsoft.com/office/powerpoint/2010/main" val="2037667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 thing is, new rules don’t work with the complexity of the web today.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As soon as a new rule was created, it would start to fall apart.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built “iPhone” sites because the iPhone was the only mobile device worth targeting.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a:t>
            </a:r>
            <a:r>
              <a:rPr lang="en-US" dirty="0" smtClean="0">
                <a:latin typeface="Verdana" panose="020B0604030504040204" pitchFamily="34" charset="0"/>
                <a:ea typeface="Verdana" panose="020B0604030504040204" pitchFamily="34" charset="0"/>
                <a:cs typeface="Verdana" panose="020B0604030504040204" pitchFamily="34" charset="0"/>
              </a:rPr>
              <a:t>still test </a:t>
            </a:r>
            <a:r>
              <a:rPr lang="en-US" dirty="0" smtClean="0">
                <a:latin typeface="Verdana" panose="020B0604030504040204" pitchFamily="34" charset="0"/>
                <a:ea typeface="Verdana" panose="020B0604030504040204" pitchFamily="34" charset="0"/>
                <a:cs typeface="Verdana" panose="020B0604030504040204" pitchFamily="34" charset="0"/>
              </a:rPr>
              <a:t>for touch </a:t>
            </a:r>
            <a:r>
              <a:rPr lang="en-US" dirty="0" smtClean="0">
                <a:latin typeface="Verdana" panose="020B0604030504040204" pitchFamily="34" charset="0"/>
                <a:ea typeface="Verdana" panose="020B0604030504040204" pitchFamily="34" charset="0"/>
                <a:cs typeface="Verdana" panose="020B0604030504040204" pitchFamily="34" charset="0"/>
              </a:rPr>
              <a:t>APIs </a:t>
            </a:r>
            <a:r>
              <a:rPr lang="en-US" dirty="0" smtClean="0">
                <a:latin typeface="Verdana" panose="020B0604030504040204" pitchFamily="34" charset="0"/>
                <a:ea typeface="Verdana" panose="020B0604030504040204" pitchFamily="34" charset="0"/>
                <a:cs typeface="Verdana" panose="020B0604030504040204" pitchFamily="34" charset="0"/>
              </a:rPr>
              <a:t>and </a:t>
            </a:r>
            <a:r>
              <a:rPr lang="en-US" dirty="0" smtClean="0">
                <a:latin typeface="Verdana" panose="020B0604030504040204" pitchFamily="34" charset="0"/>
                <a:ea typeface="Verdana" panose="020B0604030504040204" pitchFamily="34" charset="0"/>
                <a:cs typeface="Verdana" panose="020B0604030504040204" pitchFamily="34" charset="0"/>
              </a:rPr>
              <a:t>assume </a:t>
            </a:r>
            <a:r>
              <a:rPr lang="en-US" dirty="0" smtClean="0">
                <a:latin typeface="Verdana" panose="020B0604030504040204" pitchFamily="34" charset="0"/>
                <a:ea typeface="Verdana" panose="020B0604030504040204" pitchFamily="34" charset="0"/>
                <a:cs typeface="Verdana" panose="020B0604030504040204" pitchFamily="34" charset="0"/>
              </a:rPr>
              <a:t>that those users </a:t>
            </a:r>
            <a:r>
              <a:rPr lang="en-US" dirty="0" smtClean="0">
                <a:latin typeface="Verdana" panose="020B0604030504040204" pitchFamily="34" charset="0"/>
                <a:ea typeface="Verdana" panose="020B0604030504040204" pitchFamily="34" charset="0"/>
                <a:cs typeface="Verdana" panose="020B0604030504040204" pitchFamily="34" charset="0"/>
              </a:rPr>
              <a:t>don’t </a:t>
            </a:r>
            <a:r>
              <a:rPr lang="en-US" dirty="0" smtClean="0">
                <a:latin typeface="Verdana" panose="020B0604030504040204" pitchFamily="34" charset="0"/>
                <a:ea typeface="Verdana" panose="020B0604030504040204" pitchFamily="34" charset="0"/>
                <a:cs typeface="Verdana" panose="020B0604030504040204" pitchFamily="34" charset="0"/>
              </a:rPr>
              <a:t>have a mouse.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10</a:t>
            </a:fld>
            <a:endParaRPr lang="en-US"/>
          </a:p>
        </p:txBody>
      </p:sp>
    </p:spTree>
    <p:extLst>
      <p:ext uri="{BB962C8B-B14F-4D97-AF65-F5344CB8AC3E}">
        <p14:creationId xmlns:p14="http://schemas.microsoft.com/office/powerpoint/2010/main" val="994495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As Android’s huge growth over the past few years, and the presence of Chromebooks and Windows 8 laptops with both mouse and touch capabilities have proved, those new rules have a short shelf life.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11</a:t>
            </a:fld>
            <a:endParaRPr lang="en-US"/>
          </a:p>
        </p:txBody>
      </p:sp>
    </p:spTree>
    <p:extLst>
      <p:ext uri="{BB962C8B-B14F-4D97-AF65-F5344CB8AC3E}">
        <p14:creationId xmlns:p14="http://schemas.microsoft.com/office/powerpoint/2010/main" val="224203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Nothing could ever challenge the iPhone. It’s not like Android will ever have 80% market share…</a:t>
            </a:r>
          </a:p>
          <a:p>
            <a:endParaRPr lang="en-US" dirty="0" smtClean="0"/>
          </a:p>
          <a:p>
            <a:r>
              <a:rPr lang="en-US" dirty="0" smtClean="0"/>
              <a:t>Right?</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12</a:t>
            </a:fld>
            <a:endParaRPr lang="en-US"/>
          </a:p>
        </p:txBody>
      </p:sp>
    </p:spTree>
    <p:extLst>
      <p:ext uri="{BB962C8B-B14F-4D97-AF65-F5344CB8AC3E}">
        <p14:creationId xmlns:p14="http://schemas.microsoft.com/office/powerpoint/2010/main" val="4172024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Or</a:t>
            </a:r>
            <a:r>
              <a:rPr lang="en-US" baseline="0" dirty="0" smtClean="0"/>
              <a:t> how about this one? You might not be able to read the screen shot, but this is Spotify telling me that they don’t have a “year in review site” available on mobile.</a:t>
            </a:r>
          </a:p>
          <a:p>
            <a:endParaRPr lang="en-US" baseline="0" dirty="0" smtClean="0"/>
          </a:p>
          <a:p>
            <a:r>
              <a:rPr lang="en-US" baseline="0" dirty="0" smtClean="0"/>
              <a:t>On my laptop.</a:t>
            </a:r>
          </a:p>
          <a:p>
            <a:endParaRPr lang="en-US" baseline="0" dirty="0" smtClean="0"/>
          </a:p>
          <a:p>
            <a:r>
              <a:rPr lang="en-US" baseline="0" dirty="0" smtClean="0"/>
              <a:t>They used the simple </a:t>
            </a:r>
            <a:r>
              <a:rPr lang="en-US" baseline="0" dirty="0" err="1" smtClean="0"/>
              <a:t>Modernizr.touch</a:t>
            </a:r>
            <a:r>
              <a:rPr lang="en-US" baseline="0" dirty="0" smtClean="0"/>
              <a:t> test to see if I was on a phone, not understanding that laptops can expose touch capability as easily as a phone. </a:t>
            </a:r>
          </a:p>
        </p:txBody>
      </p:sp>
      <p:sp>
        <p:nvSpPr>
          <p:cNvPr id="4" name="Slide Number Placeholder 3"/>
          <p:cNvSpPr>
            <a:spLocks noGrp="1"/>
          </p:cNvSpPr>
          <p:nvPr>
            <p:ph type="sldNum" sz="quarter" idx="10"/>
          </p:nvPr>
        </p:nvSpPr>
        <p:spPr/>
        <p:txBody>
          <a:bodyPr/>
          <a:lstStyle/>
          <a:p>
            <a:fld id="{1EA6E423-6D47-4876-A349-ED81EB7FFC21}" type="slidenum">
              <a:rPr lang="en-US" smtClean="0"/>
              <a:t>13</a:t>
            </a:fld>
            <a:endParaRPr lang="en-US"/>
          </a:p>
        </p:txBody>
      </p:sp>
    </p:spTree>
    <p:extLst>
      <p:ext uri="{BB962C8B-B14F-4D97-AF65-F5344CB8AC3E}">
        <p14:creationId xmlns:p14="http://schemas.microsoft.com/office/powerpoint/2010/main" val="3980834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This is a screen</a:t>
            </a:r>
            <a:r>
              <a:rPr lang="en-US" baseline="0" dirty="0" smtClean="0"/>
              <a:t> shot from the same laptop, just in IE11, which doesn’t expose </a:t>
            </a:r>
            <a:r>
              <a:rPr lang="en-US" baseline="0" dirty="0" err="1" smtClean="0"/>
              <a:t>Modernizr.touch</a:t>
            </a:r>
            <a:r>
              <a:rPr lang="en-US" baseline="0" dirty="0" smtClean="0"/>
              <a:t> (even if it does expose touch capabilities under a different API)</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14</a:t>
            </a:fld>
            <a:endParaRPr lang="en-US"/>
          </a:p>
        </p:txBody>
      </p:sp>
    </p:spTree>
    <p:extLst>
      <p:ext uri="{BB962C8B-B14F-4D97-AF65-F5344CB8AC3E}">
        <p14:creationId xmlns:p14="http://schemas.microsoft.com/office/powerpoint/2010/main" val="634455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Even patterns like Responsive Web Design, which some people see as the solution for everything, can fall apart when faced with complicated application patterns, and bandwidth pressure.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15</a:t>
            </a:fld>
            <a:endParaRPr lang="en-US"/>
          </a:p>
        </p:txBody>
      </p:sp>
    </p:spTree>
    <p:extLst>
      <p:ext uri="{BB962C8B-B14F-4D97-AF65-F5344CB8AC3E}">
        <p14:creationId xmlns:p14="http://schemas.microsoft.com/office/powerpoint/2010/main" val="1219436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one-size-fits-all</a:t>
            </a:r>
            <a:r>
              <a:rPr lang="en-US" baseline="0" dirty="0" smtClean="0">
                <a:latin typeface="Verdana" panose="020B0604030504040204" pitchFamily="34" charset="0"/>
                <a:ea typeface="Verdana" panose="020B0604030504040204" pitchFamily="34" charset="0"/>
                <a:cs typeface="Verdana" panose="020B0604030504040204" pitchFamily="34" charset="0"/>
              </a:rPr>
              <a:t> solutions</a:t>
            </a:r>
            <a:r>
              <a:rPr lang="en-US" dirty="0" smtClean="0">
                <a:latin typeface="Verdana" panose="020B0604030504040204" pitchFamily="34" charset="0"/>
                <a:ea typeface="Verdana" panose="020B0604030504040204" pitchFamily="34" charset="0"/>
                <a:cs typeface="Verdana" panose="020B0604030504040204" pitchFamily="34" charset="0"/>
              </a:rPr>
              <a:t> and design for uncertainty. </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This is your best bet for creating future proof web solutions.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16</a:t>
            </a:fld>
            <a:endParaRPr lang="en-US"/>
          </a:p>
        </p:txBody>
      </p:sp>
    </p:spTree>
    <p:extLst>
      <p:ext uri="{BB962C8B-B14F-4D97-AF65-F5344CB8AC3E}">
        <p14:creationId xmlns:p14="http://schemas.microsoft.com/office/powerpoint/2010/main" val="2020887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help you when you're faced with the web's uncertainty.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17</a:t>
            </a:fld>
            <a:endParaRPr lang="en-US"/>
          </a:p>
        </p:txBody>
      </p:sp>
    </p:spTree>
    <p:extLst>
      <p:ext uri="{BB962C8B-B14F-4D97-AF65-F5344CB8AC3E}">
        <p14:creationId xmlns:p14="http://schemas.microsoft.com/office/powerpoint/2010/main" val="3080430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Don't Blame the Web for being the Web</a:t>
            </a:r>
          </a:p>
          <a:p>
            <a:endParaRPr lang="en-US" dirty="0" smtClean="0">
              <a:latin typeface="Palatino Linotype" panose="02040502050505030304" pitchFamily="18" charset="0"/>
            </a:endParaRPr>
          </a:p>
          <a:p>
            <a:r>
              <a:rPr lang="en-US" dirty="0" smtClean="0">
                <a:latin typeface="Palatino Linotype" panose="02040502050505030304" pitchFamily="18" charset="0"/>
              </a:rPr>
              <a:t>This is a concept that helps me get through the day. </a:t>
            </a:r>
          </a:p>
          <a:p>
            <a:endParaRPr lang="en-US" dirty="0" smtClean="0">
              <a:latin typeface="Palatino Linotype" panose="02040502050505030304" pitchFamily="18"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 web is a diverse place that's getting more diverse every single day. </a:t>
            </a:r>
          </a:p>
          <a:p>
            <a:r>
              <a:rPr lang="en-US" dirty="0" smtClean="0">
                <a:latin typeface="Verdana" panose="020B0604030504040204" pitchFamily="34" charset="0"/>
                <a:ea typeface="Verdana" panose="020B0604030504040204" pitchFamily="34" charset="0"/>
                <a:cs typeface="Verdana" panose="020B0604030504040204" pitchFamily="34" charset="0"/>
              </a:rPr>
              <a:t>If you accept the web's diversity (and maybe even celebrate it) and you're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is just the way the web is</a:t>
            </a:r>
            <a:r>
              <a:rPr lang="en-US" dirty="0" smtClean="0">
                <a:latin typeface="Verdana" panose="020B0604030504040204" pitchFamily="34" charset="0"/>
                <a:ea typeface="Verdana" panose="020B0604030504040204" pitchFamily="34" charset="0"/>
                <a:cs typeface="Verdana" panose="020B0604030504040204" pitchFamily="34" charset="0"/>
              </a:rPr>
              <a:t>.</a:t>
            </a:r>
          </a:p>
          <a:p>
            <a:r>
              <a:rPr lang="en-US" i="1" dirty="0" smtClean="0">
                <a:latin typeface="Verdana" panose="020B0604030504040204" pitchFamily="34" charset="0"/>
                <a:ea typeface="Verdana" panose="020B0604030504040204" pitchFamily="34" charset="0"/>
                <a:cs typeface="Verdana" panose="020B0604030504040204" pitchFamily="34" charset="0"/>
              </a:rPr>
              <a:t>Repeat after me: This is just the way the web is</a:t>
            </a:r>
            <a:r>
              <a:rPr lang="en-US" dirty="0" smtClean="0">
                <a:latin typeface="Verdana" panose="020B0604030504040204" pitchFamily="34" charset="0"/>
                <a:ea typeface="Verdana" panose="020B0604030504040204" pitchFamily="34" charset="0"/>
                <a:cs typeface="Verdana" panose="020B0604030504040204" pitchFamily="34" charset="0"/>
              </a:rPr>
              <a:t>. </a:t>
            </a:r>
          </a:p>
        </p:txBody>
      </p:sp>
      <p:sp>
        <p:nvSpPr>
          <p:cNvPr id="4" name="Slide Number Placeholder 3"/>
          <p:cNvSpPr>
            <a:spLocks noGrp="1"/>
          </p:cNvSpPr>
          <p:nvPr>
            <p:ph type="sldNum" sz="quarter" idx="10"/>
          </p:nvPr>
        </p:nvSpPr>
        <p:spPr/>
        <p:txBody>
          <a:bodyPr/>
          <a:lstStyle/>
          <a:p>
            <a:fld id="{1EA6E423-6D47-4876-A349-ED81EB7FFC21}" type="slidenum">
              <a:rPr lang="en-US" smtClean="0"/>
              <a:t>19</a:t>
            </a:fld>
            <a:endParaRPr lang="en-US"/>
          </a:p>
        </p:txBody>
      </p:sp>
    </p:spTree>
    <p:extLst>
      <p:ext uri="{BB962C8B-B14F-4D97-AF65-F5344CB8AC3E}">
        <p14:creationId xmlns:p14="http://schemas.microsoft.com/office/powerpoint/2010/main" val="2057021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Fixating on the web’s shortcomings does no one any good. We need to focus on what the web provides (billions of people,) do our best to make the web a better place and accept the diversity as the price of admission to reach billions of people.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20</a:t>
            </a:fld>
            <a:endParaRPr lang="en-US"/>
          </a:p>
        </p:txBody>
      </p:sp>
    </p:spTree>
    <p:extLst>
      <p:ext uri="{BB962C8B-B14F-4D97-AF65-F5344CB8AC3E}">
        <p14:creationId xmlns:p14="http://schemas.microsoft.com/office/powerpoint/2010/main" val="1918382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 dozen or so years ago, the we</a:t>
            </a:r>
            <a:r>
              <a:rPr lang="en-US" baseline="0" dirty="0" smtClean="0"/>
              <a:t>b was basically </a:t>
            </a:r>
            <a:r>
              <a:rPr lang="en-US" baseline="0" dirty="0" smtClean="0"/>
              <a:t>Internet Explorer 6</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a:t>
            </a:fld>
            <a:endParaRPr lang="en-US"/>
          </a:p>
        </p:txBody>
      </p:sp>
    </p:spTree>
    <p:extLst>
      <p:ext uri="{BB962C8B-B14F-4D97-AF65-F5344CB8AC3E}">
        <p14:creationId xmlns:p14="http://schemas.microsoft.com/office/powerpoint/2010/main" val="3680793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all those people…</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21</a:t>
            </a:fld>
            <a:endParaRPr lang="en-US"/>
          </a:p>
        </p:txBody>
      </p:sp>
    </p:spTree>
    <p:extLst>
      <p:ext uri="{BB962C8B-B14F-4D97-AF65-F5344CB8AC3E}">
        <p14:creationId xmlns:p14="http://schemas.microsoft.com/office/powerpoint/2010/main" val="1458661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Identify and embrace your audience</a:t>
            </a:r>
          </a:p>
          <a:p>
            <a:endParaRPr lang="en-US" dirty="0" smtClean="0">
              <a:latin typeface="Palatino Linotype" panose="02040502050505030304" pitchFamily="18" charset="0"/>
            </a:endParaRPr>
          </a:p>
          <a:p>
            <a:r>
              <a:rPr lang="en-US" dirty="0" smtClean="0">
                <a:latin typeface="Palatino Linotype" panose="02040502050505030304" pitchFamily="18" charset="0"/>
              </a:rPr>
              <a:t>Do you know</a:t>
            </a:r>
            <a:r>
              <a:rPr lang="en-US" baseline="0" dirty="0" smtClean="0">
                <a:latin typeface="Palatino Linotype" panose="02040502050505030304" pitchFamily="18" charset="0"/>
              </a:rPr>
              <a:t> who your audience is? You’d be surprised how many clients I’ve had who couldn’t answer this very well at all. </a:t>
            </a:r>
          </a:p>
          <a:p>
            <a:endParaRPr lang="en-US" baseline="0" dirty="0" smtClean="0">
              <a:latin typeface="Palatino Linotype" panose="02040502050505030304" pitchFamily="18"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things, 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p:txBody>
      </p:sp>
      <p:sp>
        <p:nvSpPr>
          <p:cNvPr id="4" name="Slide Number Placeholder 3"/>
          <p:cNvSpPr>
            <a:spLocks noGrp="1"/>
          </p:cNvSpPr>
          <p:nvPr>
            <p:ph type="sldNum" sz="quarter" idx="10"/>
          </p:nvPr>
        </p:nvSpPr>
        <p:spPr/>
        <p:txBody>
          <a:bodyPr/>
          <a:lstStyle/>
          <a:p>
            <a:fld id="{1EA6E423-6D47-4876-A349-ED81EB7FFC21}" type="slidenum">
              <a:rPr lang="en-US" smtClean="0"/>
              <a:t>22</a:t>
            </a:fld>
            <a:endParaRPr lang="en-US"/>
          </a:p>
        </p:txBody>
      </p:sp>
    </p:spTree>
    <p:extLst>
      <p:ext uri="{BB962C8B-B14F-4D97-AF65-F5344CB8AC3E}">
        <p14:creationId xmlns:p14="http://schemas.microsoft.com/office/powerpoint/2010/main" val="3783469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Where do they live?</a:t>
            </a:r>
          </a:p>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easier. </a:t>
            </a:r>
          </a:p>
          <a:p>
            <a:r>
              <a:rPr lang="en-US" dirty="0" smtClean="0">
                <a:latin typeface="Verdana" panose="020B0604030504040204" pitchFamily="34" charset="0"/>
                <a:ea typeface="Verdana" panose="020B0604030504040204" pitchFamily="34" charset="0"/>
                <a:cs typeface="Verdana" panose="020B0604030504040204" pitchFamily="34" charset="0"/>
              </a:rPr>
              <a:t>Without knowing your specific audience you’re just guessing.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Engineers shouldn’t guess.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23</a:t>
            </a:fld>
            <a:endParaRPr lang="en-US"/>
          </a:p>
        </p:txBody>
      </p:sp>
    </p:spTree>
    <p:extLst>
      <p:ext uri="{BB962C8B-B14F-4D97-AF65-F5344CB8AC3E}">
        <p14:creationId xmlns:p14="http://schemas.microsoft.com/office/powerpoint/2010/main" val="4267647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If the majority of your audience is coming in on mobile, then you probably want to skip the multi-megabyte images and </a:t>
            </a:r>
            <a:r>
              <a:rPr lang="en-US" dirty="0" err="1" smtClean="0">
                <a:latin typeface="Verdana" panose="020B0604030504040204" pitchFamily="34" charset="0"/>
                <a:ea typeface="Verdana" panose="020B0604030504040204" pitchFamily="34" charset="0"/>
                <a:cs typeface="Verdana" panose="020B0604030504040204" pitchFamily="34" charset="0"/>
              </a:rPr>
              <a:t>autoplay</a:t>
            </a:r>
            <a:r>
              <a:rPr lang="en-US" dirty="0" smtClean="0">
                <a:latin typeface="Verdana" panose="020B0604030504040204" pitchFamily="34" charset="0"/>
                <a:ea typeface="Verdana" panose="020B0604030504040204" pitchFamily="34" charset="0"/>
                <a:cs typeface="Verdana" panose="020B0604030504040204" pitchFamily="34" charset="0"/>
              </a:rPr>
              <a:t> HD video you were planning on featuring. </a:t>
            </a:r>
          </a:p>
          <a:p>
            <a:pPr marL="0" indent="0">
              <a:buNone/>
            </a:pPr>
            <a:r>
              <a:rPr lang="en-US" sz="1000" i="1" dirty="0" smtClean="0">
                <a:latin typeface="Verdana" panose="020B0604030504040204" pitchFamily="34" charset="0"/>
                <a:ea typeface="Verdana" panose="020B0604030504040204" pitchFamily="34" charset="0"/>
                <a:cs typeface="Verdana" panose="020B0604030504040204" pitchFamily="34" charset="0"/>
              </a:rPr>
              <a:t>Actually… you should probably skip those features anyway</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24</a:t>
            </a:fld>
            <a:endParaRPr lang="en-US"/>
          </a:p>
        </p:txBody>
      </p:sp>
    </p:spTree>
    <p:extLst>
      <p:ext uri="{BB962C8B-B14F-4D97-AF65-F5344CB8AC3E}">
        <p14:creationId xmlns:p14="http://schemas.microsoft.com/office/powerpoint/2010/main" val="2971030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Or, maybe you get a large percentage of your visits from some place halfway around the world. </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For example, your servers are in Virginia and your audience is in Australia. </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i="1" dirty="0" smtClean="0">
                <a:latin typeface="Verdana" panose="020B0604030504040204" pitchFamily="34" charset="0"/>
                <a:ea typeface="Verdana" panose="020B0604030504040204" pitchFamily="34" charset="0"/>
                <a:cs typeface="Verdana" panose="020B0604030504040204" pitchFamily="34" charset="0"/>
              </a:rPr>
              <a:t>Time to make sure your CDN is up to snuff. You</a:t>
            </a:r>
            <a:r>
              <a:rPr lang="en-US" i="1" baseline="0" dirty="0" smtClean="0">
                <a:latin typeface="Verdana" panose="020B0604030504040204" pitchFamily="34" charset="0"/>
                <a:ea typeface="Verdana" panose="020B0604030504040204" pitchFamily="34" charset="0"/>
                <a:cs typeface="Verdana" panose="020B0604030504040204" pitchFamily="34" charset="0"/>
              </a:rPr>
              <a:t> want to make sure your content is delivered in a geographically optimized way.</a:t>
            </a:r>
            <a:endParaRPr lang="en-US" i="1"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25</a:t>
            </a:fld>
            <a:endParaRPr lang="en-US"/>
          </a:p>
        </p:txBody>
      </p:sp>
    </p:spTree>
    <p:extLst>
      <p:ext uri="{BB962C8B-B14F-4D97-AF65-F5344CB8AC3E}">
        <p14:creationId xmlns:p14="http://schemas.microsoft.com/office/powerpoint/2010/main" val="3026297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a:t>
            </a:r>
          </a:p>
          <a:p>
            <a:endParaRPr lang="en-US" dirty="0" smtClean="0"/>
          </a:p>
          <a:p>
            <a:r>
              <a:rPr lang="en-US" dirty="0" smtClean="0"/>
              <a:t>You’re never going to test everything.</a:t>
            </a:r>
            <a:r>
              <a:rPr lang="en-US" baseline="0" dirty="0" smtClean="0"/>
              <a:t> The days of testing 95% of the web with one PC running IE6 and toggling between two screen resolutions are long gone.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26</a:t>
            </a:fld>
            <a:endParaRPr lang="en-US"/>
          </a:p>
        </p:txBody>
      </p:sp>
    </p:spTree>
    <p:extLst>
      <p:ext uri="{BB962C8B-B14F-4D97-AF65-F5344CB8AC3E}">
        <p14:creationId xmlns:p14="http://schemas.microsoft.com/office/powerpoint/2010/main" val="2311399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you’ve</a:t>
            </a:r>
            <a:r>
              <a:rPr lang="en-US" baseline="0" dirty="0" smtClean="0"/>
              <a:t> got one of these setups at your office. If so…</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27</a:t>
            </a:fld>
            <a:endParaRPr lang="en-US"/>
          </a:p>
        </p:txBody>
      </p:sp>
    </p:spTree>
    <p:extLst>
      <p:ext uri="{BB962C8B-B14F-4D97-AF65-F5344CB8AC3E}">
        <p14:creationId xmlns:p14="http://schemas.microsoft.com/office/powerpoint/2010/main" val="2187615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This is a pretty representative list of</a:t>
            </a:r>
            <a:r>
              <a:rPr lang="en-US" baseline="0" dirty="0" smtClean="0"/>
              <a:t> browsers and operating systems. This will get you pretty awesome coverage. This is also a lot of devices to buy and maintain. </a:t>
            </a:r>
            <a:r>
              <a:rPr lang="en-US" baseline="0" dirty="0" smtClean="0"/>
              <a:t>If </a:t>
            </a:r>
            <a:r>
              <a:rPr lang="en-US" baseline="0" dirty="0" smtClean="0"/>
              <a:t>you can do it, you should. If not, you can scale back, to…</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28</a:t>
            </a:fld>
            <a:endParaRPr lang="en-US"/>
          </a:p>
        </p:txBody>
      </p:sp>
    </p:spTree>
    <p:extLst>
      <p:ext uri="{BB962C8B-B14F-4D97-AF65-F5344CB8AC3E}">
        <p14:creationId xmlns:p14="http://schemas.microsoft.com/office/powerpoint/2010/main" val="614580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Something like this… which</a:t>
            </a:r>
            <a:r>
              <a:rPr lang="en-US" baseline="0" dirty="0" smtClean="0"/>
              <a:t> is still a few different devices but at least it’s manageable and it will give you coverage for the most likely browser and OS combinations.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29</a:t>
            </a:fld>
            <a:endParaRPr lang="en-US"/>
          </a:p>
        </p:txBody>
      </p:sp>
    </p:spTree>
    <p:extLst>
      <p:ext uri="{BB962C8B-B14F-4D97-AF65-F5344CB8AC3E}">
        <p14:creationId xmlns:p14="http://schemas.microsoft.com/office/powerpoint/2010/main" val="4044698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Test on as many </a:t>
            </a:r>
            <a:r>
              <a:rPr lang="en-US" i="1" dirty="0" smtClean="0">
                <a:latin typeface="Verdana" panose="020B0604030504040204" pitchFamily="34" charset="0"/>
                <a:ea typeface="Verdana" panose="020B0604030504040204" pitchFamily="34" charset="0"/>
                <a:cs typeface="Verdana" panose="020B0604030504040204" pitchFamily="34" charset="0"/>
              </a:rPr>
              <a:t>real devices</a:t>
            </a:r>
            <a:r>
              <a:rPr lang="en-US" dirty="0" smtClean="0">
                <a:latin typeface="Verdana" panose="020B0604030504040204" pitchFamily="34" charset="0"/>
                <a:ea typeface="Verdana" panose="020B0604030504040204" pitchFamily="34" charset="0"/>
                <a:cs typeface="Verdana" panose="020B0604030504040204" pitchFamily="34" charset="0"/>
              </a:rPr>
              <a:t> as early and as often as you can.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30</a:t>
            </a:fld>
            <a:endParaRPr lang="en-US"/>
          </a:p>
        </p:txBody>
      </p:sp>
    </p:spTree>
    <p:extLst>
      <p:ext uri="{BB962C8B-B14F-4D97-AF65-F5344CB8AC3E}">
        <p14:creationId xmlns:p14="http://schemas.microsoft.com/office/powerpoint/2010/main" val="169365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At the height of Microsoft’s dominance Windows </a:t>
            </a:r>
            <a:r>
              <a:rPr lang="en-US" dirty="0" smtClean="0">
                <a:latin typeface="Verdana" panose="020B0604030504040204" pitchFamily="34" charset="0"/>
                <a:ea typeface="Verdana" panose="020B0604030504040204" pitchFamily="34" charset="0"/>
                <a:cs typeface="Verdana" panose="020B0604030504040204" pitchFamily="34" charset="0"/>
              </a:rPr>
              <a:t>XP and</a:t>
            </a:r>
            <a:r>
              <a:rPr lang="en-US" baseline="0" dirty="0" smtClean="0">
                <a:latin typeface="Verdana" panose="020B0604030504040204" pitchFamily="34" charset="0"/>
                <a:ea typeface="Verdana" panose="020B0604030504040204" pitchFamily="34" charset="0"/>
                <a:cs typeface="Verdana" panose="020B0604030504040204" pitchFamily="34" charset="0"/>
              </a:rPr>
              <a:t> the</a:t>
            </a:r>
            <a:r>
              <a:rPr lang="en-US" dirty="0" smtClean="0">
                <a:latin typeface="Verdana" panose="020B0604030504040204" pitchFamily="34" charset="0"/>
                <a:ea typeface="Verdana" panose="020B0604030504040204" pitchFamily="34" charset="0"/>
                <a:cs typeface="Verdana" panose="020B0604030504040204" pitchFamily="34" charset="0"/>
              </a:rPr>
              <a:t> Internet Explorer </a:t>
            </a:r>
            <a:r>
              <a:rPr lang="en-US" dirty="0" smtClean="0">
                <a:latin typeface="Verdana" panose="020B0604030504040204" pitchFamily="34" charset="0"/>
                <a:ea typeface="Verdana" panose="020B0604030504040204" pitchFamily="34" charset="0"/>
                <a:cs typeface="Verdana" panose="020B0604030504040204" pitchFamily="34" charset="0"/>
              </a:rPr>
              <a:t>family (IE5-IE6) represented </a:t>
            </a:r>
            <a:r>
              <a:rPr lang="en-US" dirty="0" smtClean="0">
                <a:latin typeface="Verdana" panose="020B0604030504040204" pitchFamily="34" charset="0"/>
                <a:ea typeface="Verdana" panose="020B0604030504040204" pitchFamily="34" charset="0"/>
                <a:cs typeface="Verdana" panose="020B0604030504040204" pitchFamily="34" charset="0"/>
              </a:rPr>
              <a:t>95% of the web</a:t>
            </a:r>
          </a:p>
          <a:p>
            <a:r>
              <a:rPr lang="en-US" dirty="0" smtClean="0">
                <a:latin typeface="Verdana" panose="020B0604030504040204" pitchFamily="34" charset="0"/>
                <a:ea typeface="Verdana" panose="020B0604030504040204" pitchFamily="34" charset="0"/>
                <a:cs typeface="Verdana" panose="020B0604030504040204" pitchFamily="34" charset="0"/>
              </a:rPr>
              <a:t>2 screen resolutions (800 by 600)</a:t>
            </a:r>
            <a:r>
              <a:rPr lang="en-US" baseline="0" dirty="0" smtClean="0">
                <a:latin typeface="Verdana" panose="020B0604030504040204" pitchFamily="34" charset="0"/>
                <a:ea typeface="Verdana" panose="020B0604030504040204" pitchFamily="34" charset="0"/>
                <a:cs typeface="Verdana" panose="020B0604030504040204" pitchFamily="34" charset="0"/>
              </a:rPr>
              <a:t> and </a:t>
            </a:r>
            <a:r>
              <a:rPr lang="en-US" baseline="0" dirty="0" smtClean="0">
                <a:latin typeface="Verdana" panose="020B0604030504040204" pitchFamily="34" charset="0"/>
                <a:ea typeface="Verdana" panose="020B0604030504040204" pitchFamily="34" charset="0"/>
                <a:cs typeface="Verdana" panose="020B0604030504040204" pitchFamily="34" charset="0"/>
              </a:rPr>
              <a:t>(1024 </a:t>
            </a:r>
            <a:r>
              <a:rPr lang="en-US" baseline="0" dirty="0" smtClean="0">
                <a:latin typeface="Verdana" panose="020B0604030504040204" pitchFamily="34" charset="0"/>
                <a:ea typeface="Verdana" panose="020B0604030504040204" pitchFamily="34" charset="0"/>
                <a:cs typeface="Verdana" panose="020B0604030504040204" pitchFamily="34" charset="0"/>
              </a:rPr>
              <a:t>by 768) </a:t>
            </a:r>
            <a:r>
              <a:rPr lang="en-US" dirty="0" smtClean="0">
                <a:latin typeface="Verdana" panose="020B0604030504040204" pitchFamily="34" charset="0"/>
                <a:ea typeface="Verdana" panose="020B0604030504040204" pitchFamily="34" charset="0"/>
                <a:cs typeface="Verdana" panose="020B0604030504040204" pitchFamily="34" charset="0"/>
              </a:rPr>
              <a:t>mattered</a:t>
            </a:r>
          </a:p>
          <a:p>
            <a:r>
              <a:rPr lang="en-US" dirty="0" smtClean="0">
                <a:latin typeface="Verdana" panose="020B0604030504040204" pitchFamily="34" charset="0"/>
                <a:ea typeface="Verdana" panose="020B0604030504040204" pitchFamily="34" charset="0"/>
                <a:cs typeface="Verdana" panose="020B0604030504040204" pitchFamily="34" charset="0"/>
              </a:rPr>
              <a:t>With</a:t>
            </a:r>
            <a:r>
              <a:rPr lang="en-US" baseline="0" dirty="0" smtClean="0">
                <a:latin typeface="Verdana" panose="020B0604030504040204" pitchFamily="34" charset="0"/>
                <a:ea typeface="Verdana" panose="020B0604030504040204" pitchFamily="34" charset="0"/>
                <a:cs typeface="Verdana" panose="020B0604030504040204" pitchFamily="34" charset="0"/>
              </a:rPr>
              <a:t> one Windows PC you could test, with high fidelity, the experience of the vast majority of the web.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a:t>
            </a:fld>
            <a:endParaRPr lang="en-US"/>
          </a:p>
        </p:txBody>
      </p:sp>
    </p:spTree>
    <p:extLst>
      <p:ext uri="{BB962C8B-B14F-4D97-AF65-F5344CB8AC3E}">
        <p14:creationId xmlns:p14="http://schemas.microsoft.com/office/powerpoint/2010/main" val="5387127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Your site is not an absolute thing. The best possible site you can have will be the best possible site for everyone that visits it. If that means it's a high DPI, 25MB monstrosity for a guy on a </a:t>
            </a:r>
            <a:r>
              <a:rPr lang="en-US" dirty="0" err="1" smtClean="0">
                <a:latin typeface="Verdana" panose="020B0604030504040204" pitchFamily="34" charset="0"/>
                <a:ea typeface="Verdana" panose="020B0604030504040204" pitchFamily="34" charset="0"/>
                <a:cs typeface="Verdana" panose="020B0604030504040204" pitchFamily="34" charset="0"/>
              </a:rPr>
              <a:t>Macbook</a:t>
            </a:r>
            <a:r>
              <a:rPr lang="en-US" dirty="0" smtClean="0">
                <a:latin typeface="Verdana" panose="020B0604030504040204" pitchFamily="34" charset="0"/>
                <a:ea typeface="Verdana" panose="020B0604030504040204" pitchFamily="34" charset="0"/>
                <a:cs typeface="Verdana" panose="020B0604030504040204" pitchFamily="34" charset="0"/>
              </a:rPr>
              <a:t> air in a coffee shop in Palo Alto or just a logo and an unordered list for someone on a-rented-by-the-minute feature phone in Lagos, then that's the way it is. </a:t>
            </a:r>
          </a:p>
          <a:p>
            <a:endParaRPr lang="en-US" dirty="0" smtClean="0"/>
          </a:p>
          <a:p>
            <a:r>
              <a:rPr lang="en-US" dirty="0" smtClean="0"/>
              <a:t>People are used to sites looking different</a:t>
            </a:r>
            <a:r>
              <a:rPr lang="en-US" baseline="0" dirty="0" smtClean="0"/>
              <a:t> on different devices so take advantage of it and provide them with the best possible experience for their particular setup.</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31</a:t>
            </a:fld>
            <a:endParaRPr lang="en-US"/>
          </a:p>
        </p:txBody>
      </p:sp>
    </p:spTree>
    <p:extLst>
      <p:ext uri="{BB962C8B-B14F-4D97-AF65-F5344CB8AC3E}">
        <p14:creationId xmlns:p14="http://schemas.microsoft.com/office/powerpoint/2010/main" val="18671047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your site is accessible you're guaranteeing that you'll be able to reach the largest possible audience.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You're also doing the right thing.</a:t>
            </a:r>
          </a:p>
          <a:p>
            <a:endParaRPr lang="en-US" dirty="0" smtClean="0"/>
          </a:p>
          <a:p>
            <a:r>
              <a:rPr lang="en-US" dirty="0" smtClean="0"/>
              <a:t>I can’t stress that enough. You should be doing this anyway.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32</a:t>
            </a:fld>
            <a:endParaRPr lang="en-US"/>
          </a:p>
        </p:txBody>
      </p:sp>
    </p:spTree>
    <p:extLst>
      <p:ext uri="{BB962C8B-B14F-4D97-AF65-F5344CB8AC3E}">
        <p14:creationId xmlns:p14="http://schemas.microsoft.com/office/powerpoint/2010/main" val="1512698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real world</a:t>
            </a:r>
            <a:r>
              <a:rPr lang="en-US" baseline="0" dirty="0" smtClean="0"/>
              <a:t> accessibility enhancements are woven into the fabric of society. Some like this wine bottle, you might notice, but many you don’t because they’re omnipresent (sidewalk cutouts for wheelchairs)</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33</a:t>
            </a:fld>
            <a:endParaRPr lang="en-US"/>
          </a:p>
        </p:txBody>
      </p:sp>
    </p:spTree>
    <p:extLst>
      <p:ext uri="{BB962C8B-B14F-4D97-AF65-F5344CB8AC3E}">
        <p14:creationId xmlns:p14="http://schemas.microsoft.com/office/powerpoint/2010/main" val="37966616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Based 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million Americans were classified as having a disability. That's 18.7% of the population.  Not all disabilities would hinder the ability of a user to access the web, but it still breaks down to millions of users.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And that’s just the </a:t>
            </a:r>
            <a:r>
              <a:rPr lang="en-US" dirty="0" smtClean="0">
                <a:latin typeface="Verdana" panose="020B0604030504040204" pitchFamily="34" charset="0"/>
                <a:ea typeface="Verdana" panose="020B0604030504040204" pitchFamily="34" charset="0"/>
                <a:cs typeface="Verdana" panose="020B0604030504040204" pitchFamily="34" charset="0"/>
              </a:rPr>
              <a:t>US</a:t>
            </a:r>
            <a:r>
              <a:rPr lang="en-US" baseline="0" dirty="0" smtClean="0">
                <a:latin typeface="Verdana" panose="020B0604030504040204" pitchFamily="34" charset="0"/>
                <a:ea typeface="Verdana" panose="020B0604030504040204" pitchFamily="34" charset="0"/>
                <a:cs typeface="Verdana" panose="020B0604030504040204" pitchFamily="34" charset="0"/>
              </a:rPr>
              <a:t> where stats are somewhat available.</a:t>
            </a:r>
          </a:p>
          <a:p>
            <a:pPr marL="0" indent="0">
              <a:lnSpc>
                <a:spcPct val="120000"/>
              </a:lnSpc>
              <a:buNone/>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baseline="0" dirty="0" smtClean="0">
                <a:latin typeface="Verdana" panose="020B0604030504040204" pitchFamily="34" charset="0"/>
                <a:ea typeface="Verdana" panose="020B0604030504040204" pitchFamily="34" charset="0"/>
                <a:cs typeface="Verdana" panose="020B0604030504040204" pitchFamily="34" charset="0"/>
              </a:rPr>
              <a:t>The US represents just a fraction of the population of web users.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34</a:t>
            </a:fld>
            <a:endParaRPr lang="en-US"/>
          </a:p>
        </p:txBody>
      </p:sp>
    </p:spTree>
    <p:extLst>
      <p:ext uri="{BB962C8B-B14F-4D97-AF65-F5344CB8AC3E}">
        <p14:creationId xmlns:p14="http://schemas.microsoft.com/office/powerpoint/2010/main" val="1979410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following slides list some of the more obvious ways that accessibility techniques can help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users.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35</a:t>
            </a:fld>
            <a:endParaRPr lang="en-US"/>
          </a:p>
        </p:txBody>
      </p:sp>
    </p:spTree>
    <p:extLst>
      <p:ext uri="{BB962C8B-B14F-4D97-AF65-F5344CB8AC3E}">
        <p14:creationId xmlns:p14="http://schemas.microsoft.com/office/powerpoint/2010/main" val="4269155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Provide text alternatives for all non-text content</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	If images fail to load or are loading slowly alternative text can provide crucial context to users. </a:t>
            </a:r>
            <a:r>
              <a:rPr lang="en-US" dirty="0" smtClean="0">
                <a:latin typeface="Verdana" panose="020B0604030504040204" pitchFamily="34" charset="0"/>
                <a:ea typeface="Verdana" panose="020B0604030504040204" pitchFamily="34" charset="0"/>
                <a:cs typeface="Verdana" panose="020B0604030504040204" pitchFamily="34" charset="0"/>
              </a:rPr>
              <a:t>Transcriptions</a:t>
            </a:r>
            <a:r>
              <a:rPr lang="en-US" baseline="0" dirty="0" smtClean="0">
                <a:latin typeface="Verdana" panose="020B0604030504040204" pitchFamily="34" charset="0"/>
                <a:ea typeface="Verdana" panose="020B0604030504040204" pitchFamily="34" charset="0"/>
                <a:cs typeface="Verdana" panose="020B0604030504040204" pitchFamily="34" charset="0"/>
              </a:rPr>
              <a:t> of video content can be great for people on low-bandwidth plans or situations.</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presentation</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Good structure for your code makes it much easier to translate into different formats for devices with different capabilities and needs.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Make all functionality operable via a keyboard interface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Do</a:t>
            </a:r>
            <a:r>
              <a:rPr lang="en-US" baseline="0" dirty="0" smtClean="0">
                <a:latin typeface="Verdana" panose="020B0604030504040204" pitchFamily="34" charset="0"/>
                <a:ea typeface="Verdana" panose="020B0604030504040204" pitchFamily="34" charset="0"/>
                <a:cs typeface="Verdana" panose="020B0604030504040204" pitchFamily="34" charset="0"/>
              </a:rPr>
              <a:t> you test your site </a:t>
            </a:r>
            <a:r>
              <a:rPr lang="en-US" dirty="0" smtClean="0">
                <a:latin typeface="Verdana" panose="020B0604030504040204" pitchFamily="34" charset="0"/>
                <a:ea typeface="Verdana" panose="020B0604030504040204" pitchFamily="34" charset="0"/>
                <a:cs typeface="Verdana" panose="020B0604030504040204" pitchFamily="34" charset="0"/>
              </a:rPr>
              <a:t>without a mouse</a:t>
            </a:r>
            <a:r>
              <a:rPr lang="en-US" dirty="0" smtClean="0">
                <a:latin typeface="Verdana" panose="020B0604030504040204" pitchFamily="34" charset="0"/>
                <a:ea typeface="Verdana" panose="020B0604030504040204" pitchFamily="34" charset="0"/>
                <a:cs typeface="Verdana" panose="020B0604030504040204" pitchFamily="34" charset="0"/>
              </a:rPr>
              <a:t>? You really should.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Provide mechanisms to help users find content</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	Make links make sense, give a good sense of where users are within your site or application and give them multiple ways to reach content. The less you ask a mobile user </a:t>
            </a:r>
            <a:r>
              <a:rPr lang="en-US" dirty="0" smtClean="0">
                <a:latin typeface="Verdana" panose="020B0604030504040204" pitchFamily="34" charset="0"/>
                <a:ea typeface="Verdana" panose="020B0604030504040204" pitchFamily="34" charset="0"/>
                <a:cs typeface="Verdana" panose="020B0604030504040204" pitchFamily="34" charset="0"/>
              </a:rPr>
              <a:t>to </a:t>
            </a:r>
            <a:r>
              <a:rPr lang="en-US" dirty="0" smtClean="0">
                <a:latin typeface="Verdana" panose="020B0604030504040204" pitchFamily="34" charset="0"/>
                <a:ea typeface="Verdana" panose="020B0604030504040204" pitchFamily="34" charset="0"/>
                <a:cs typeface="Verdana" panose="020B0604030504040204" pitchFamily="34" charset="0"/>
              </a:rPr>
              <a:t>do to get to their important content, the better.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a:t>
            </a:r>
          </a:p>
          <a:p>
            <a:pPr marL="0" indent="0">
              <a:lnSpc>
                <a:spcPct val="12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36</a:t>
            </a:fld>
            <a:endParaRPr lang="en-US"/>
          </a:p>
        </p:txBody>
      </p:sp>
    </p:spTree>
    <p:extLst>
      <p:ext uri="{BB962C8B-B14F-4D97-AF65-F5344CB8AC3E}">
        <p14:creationId xmlns:p14="http://schemas.microsoft.com/office/powerpoint/2010/main" val="589962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Help users avoid mistakes &amp; make it easy to correct mistakes that do occur</a:t>
            </a:r>
          </a:p>
          <a:p>
            <a:pPr marL="0" marR="0" indent="0" algn="l" defTabSz="914400" rtl="0" eaLnBrk="1" fontAlgn="auto" latinLnBrk="0" hangingPunct="1">
              <a:lnSpc>
                <a:spcPct val="12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	It's hard to fill out forms on the web. The more help you can give users, the better. </a:t>
            </a:r>
            <a:r>
              <a:rPr lang="en-US" i="1" dirty="0" smtClean="0">
                <a:latin typeface="Verdana" panose="020B0604030504040204" pitchFamily="34" charset="0"/>
                <a:ea typeface="Verdana" panose="020B0604030504040204" pitchFamily="34" charset="0"/>
                <a:cs typeface="Verdana" panose="020B0604030504040204" pitchFamily="34" charset="0"/>
              </a:rPr>
              <a:t>This is true for all users.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Support compatibility with current and future user agents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The fact that the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first website ever made still works</a:t>
            </a:r>
            <a:r>
              <a:rPr lang="en-US" dirty="0" smtClean="0">
                <a:latin typeface="Verdana" panose="020B0604030504040204" pitchFamily="34" charset="0"/>
                <a:ea typeface="Verdana" panose="020B0604030504040204" pitchFamily="34" charset="0"/>
                <a:cs typeface="Verdana" panose="020B0604030504040204" pitchFamily="34" charset="0"/>
              </a:rPr>
              <a:t> is a guiding principle here. Don't back yourself into a corner and </a:t>
            </a:r>
            <a:r>
              <a:rPr lang="en-US" dirty="0" smtClean="0">
                <a:latin typeface="Verdana" panose="020B0604030504040204" pitchFamily="34" charset="0"/>
                <a:ea typeface="Verdana" panose="020B0604030504040204" pitchFamily="34" charset="0"/>
                <a:cs typeface="Verdana" panose="020B0604030504040204" pitchFamily="34" charset="0"/>
              </a:rPr>
              <a:t>you too can </a:t>
            </a:r>
            <a:r>
              <a:rPr lang="en-US" dirty="0" smtClean="0">
                <a:latin typeface="Verdana" panose="020B0604030504040204" pitchFamily="34" charset="0"/>
                <a:ea typeface="Verdana" panose="020B0604030504040204" pitchFamily="34" charset="0"/>
                <a:cs typeface="Verdana" panose="020B0604030504040204" pitchFamily="34" charset="0"/>
              </a:rPr>
              <a:t>be sitting pretty in </a:t>
            </a:r>
            <a:r>
              <a:rPr lang="en-US" dirty="0" smtClean="0">
                <a:latin typeface="Verdana" panose="020B0604030504040204" pitchFamily="34" charset="0"/>
                <a:ea typeface="Verdana" panose="020B0604030504040204" pitchFamily="34" charset="0"/>
                <a:cs typeface="Verdana" panose="020B0604030504040204" pitchFamily="34" charset="0"/>
              </a:rPr>
              <a:t>2034.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 will say that getting a basic understanding of how assistive technologies work and how they may work in the future is a good idea to add onto the understanding of the browser and device market. </a:t>
            </a:r>
            <a:r>
              <a:rPr lang="en-US" dirty="0" smtClean="0">
                <a:latin typeface="Verdana" panose="020B0604030504040204" pitchFamily="34" charset="0"/>
                <a:ea typeface="Verdana" panose="020B0604030504040204" pitchFamily="34" charset="0"/>
                <a:cs typeface="Verdana" panose="020B0604030504040204" pitchFamily="34" charset="0"/>
              </a:rPr>
              <a:t>Use</a:t>
            </a:r>
            <a:r>
              <a:rPr lang="en-US" baseline="0" dirty="0" smtClean="0">
                <a:latin typeface="Verdana" panose="020B0604030504040204" pitchFamily="34" charset="0"/>
                <a:ea typeface="Verdana" panose="020B0604030504040204" pitchFamily="34" charset="0"/>
                <a:cs typeface="Verdana" panose="020B0604030504040204" pitchFamily="34" charset="0"/>
              </a:rPr>
              <a:t> a screen reader! There are browser plugins for Chrome and Firefox that I know of that make it (relatively) easy to test one out.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37</a:t>
            </a:fld>
            <a:endParaRPr lang="en-US"/>
          </a:p>
        </p:txBody>
      </p:sp>
    </p:spTree>
    <p:extLst>
      <p:ext uri="{BB962C8B-B14F-4D97-AF65-F5344CB8AC3E}">
        <p14:creationId xmlns:p14="http://schemas.microsoft.com/office/powerpoint/2010/main" val="25945350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In addition to being a vital link for disabled users,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the WCAG guidelines are going to make your site more robust for all users. These examples are just the most obvious ones.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38</a:t>
            </a:fld>
            <a:endParaRPr lang="en-US"/>
          </a:p>
        </p:txBody>
      </p:sp>
    </p:spTree>
    <p:extLst>
      <p:ext uri="{BB962C8B-B14F-4D97-AF65-F5344CB8AC3E}">
        <p14:creationId xmlns:p14="http://schemas.microsoft.com/office/powerpoint/2010/main" val="4777343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Tech folks generally have great hardware and new, high powered smart phones and tablets. Most other people in the world don't. Tech folks tend to forget that. </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For example…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39</a:t>
            </a:fld>
            <a:endParaRPr lang="en-US"/>
          </a:p>
        </p:txBody>
      </p:sp>
    </p:spTree>
    <p:extLst>
      <p:ext uri="{BB962C8B-B14F-4D97-AF65-F5344CB8AC3E}">
        <p14:creationId xmlns:p14="http://schemas.microsoft.com/office/powerpoint/2010/main" val="2522406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then came Android.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40</a:t>
            </a:fld>
            <a:endParaRPr lang="en-US"/>
          </a:p>
        </p:txBody>
      </p:sp>
    </p:spTree>
    <p:extLst>
      <p:ext uri="{BB962C8B-B14F-4D97-AF65-F5344CB8AC3E}">
        <p14:creationId xmlns:p14="http://schemas.microsoft.com/office/powerpoint/2010/main" val="286793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2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We 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for development </a:t>
            </a:r>
            <a:r>
              <a:rPr lang="en-US" dirty="0" smtClean="0">
                <a:latin typeface="Verdana" panose="020B0604030504040204" pitchFamily="34" charset="0"/>
                <a:ea typeface="Verdana" panose="020B0604030504040204" pitchFamily="34" charset="0"/>
                <a:cs typeface="Verdana" panose="020B0604030504040204" pitchFamily="34" charset="0"/>
              </a:rPr>
              <a:t>(Think: 960 pixel grids) and </a:t>
            </a:r>
            <a:r>
              <a:rPr lang="en-US" dirty="0" smtClean="0">
                <a:latin typeface="Verdana" panose="020B0604030504040204" pitchFamily="34" charset="0"/>
                <a:ea typeface="Verdana" panose="020B0604030504040204" pitchFamily="34" charset="0"/>
                <a:cs typeface="Verdana" panose="020B0604030504040204" pitchFamily="34" charset="0"/>
              </a:rPr>
              <a:t>we relied on a bunch</a:t>
            </a:r>
            <a:r>
              <a:rPr lang="en-US" baseline="0" dirty="0" smtClean="0">
                <a:latin typeface="Verdana" panose="020B0604030504040204" pitchFamily="34" charset="0"/>
                <a:ea typeface="Verdana" panose="020B0604030504040204" pitchFamily="34" charset="0"/>
                <a:cs typeface="Verdana" panose="020B0604030504040204" pitchFamily="34" charset="0"/>
              </a:rPr>
              <a:t> of </a:t>
            </a:r>
            <a:r>
              <a:rPr lang="en-US" dirty="0" smtClean="0">
                <a:latin typeface="Verdana" panose="020B0604030504040204" pitchFamily="34" charset="0"/>
                <a:ea typeface="Verdana" panose="020B0604030504040204" pitchFamily="34" charset="0"/>
                <a:cs typeface="Verdana" panose="020B0604030504040204" pitchFamily="34" charset="0"/>
              </a:rPr>
              <a:t>browser specific </a:t>
            </a:r>
            <a:r>
              <a:rPr lang="en-US" dirty="0" smtClean="0">
                <a:latin typeface="Verdana" panose="020B0604030504040204" pitchFamily="34" charset="0"/>
                <a:ea typeface="Verdana" panose="020B0604030504040204" pitchFamily="34" charset="0"/>
                <a:cs typeface="Verdana" panose="020B0604030504040204" pitchFamily="34" charset="0"/>
              </a:rPr>
              <a:t>fixes (think of the Netscape Navigator resize fix and IE conditional)</a:t>
            </a:r>
            <a:r>
              <a:rPr lang="en-US" b="1" dirty="0" smtClean="0">
                <a:latin typeface="Verdana" panose="020B0604030504040204" pitchFamily="34" charset="0"/>
                <a:ea typeface="Verdana" panose="020B0604030504040204" pitchFamily="34" charset="0"/>
                <a:cs typeface="Verdana" panose="020B0604030504040204" pitchFamily="34" charset="0"/>
              </a:rPr>
              <a:t> </a:t>
            </a:r>
            <a:endParaRPr lang="en-US" b="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 dedicated developer could keep cross</a:t>
            </a:r>
            <a:r>
              <a:rPr lang="en-US" baseline="0"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browser issues </a:t>
            </a:r>
            <a:r>
              <a:rPr lang="en-US" baseline="0" dirty="0" smtClean="0">
                <a:latin typeface="Verdana" panose="020B0604030504040204" pitchFamily="34" charset="0"/>
                <a:ea typeface="Verdana" panose="020B0604030504040204" pitchFamily="34" charset="0"/>
                <a:cs typeface="Verdana" panose="020B0604030504040204" pitchFamily="34" charset="0"/>
              </a:rPr>
              <a:t>in their </a:t>
            </a:r>
            <a:r>
              <a:rPr lang="en-US" baseline="0" dirty="0" smtClean="0">
                <a:latin typeface="Verdana" panose="020B0604030504040204" pitchFamily="34" charset="0"/>
                <a:ea typeface="Verdana" panose="020B0604030504040204" pitchFamily="34" charset="0"/>
                <a:cs typeface="Verdana" panose="020B0604030504040204" pitchFamily="34" charset="0"/>
              </a:rPr>
              <a:t>head and code around them by hand. </a:t>
            </a:r>
          </a:p>
          <a:p>
            <a:pPr>
              <a:lnSpc>
                <a:spcPct val="120000"/>
              </a:lnSpc>
            </a:pPr>
            <a:r>
              <a:rPr lang="en-US" baseline="0" dirty="0" smtClean="0">
                <a:latin typeface="Verdana" panose="020B0604030504040204" pitchFamily="34" charset="0"/>
                <a:ea typeface="Verdana" panose="020B0604030504040204" pitchFamily="34" charset="0"/>
                <a:cs typeface="Verdana" panose="020B0604030504040204" pitchFamily="34" charset="0"/>
              </a:rPr>
              <a:t>We had </a:t>
            </a:r>
            <a:r>
              <a:rPr lang="en-US" baseline="0" dirty="0" smtClean="0">
                <a:latin typeface="Verdana" panose="020B0604030504040204" pitchFamily="34" charset="0"/>
                <a:ea typeface="Verdana" panose="020B0604030504040204" pitchFamily="34" charset="0"/>
                <a:cs typeface="Verdana" panose="020B0604030504040204" pitchFamily="34" charset="0"/>
              </a:rPr>
              <a:t>a c</a:t>
            </a:r>
            <a:r>
              <a:rPr lang="en-US" dirty="0" smtClean="0">
                <a:latin typeface="Verdana" panose="020B0604030504040204" pitchFamily="34" charset="0"/>
                <a:ea typeface="Verdana" panose="020B0604030504040204" pitchFamily="34" charset="0"/>
                <a:cs typeface="Verdana" panose="020B0604030504040204" pitchFamily="34" charset="0"/>
              </a:rPr>
              <a:t>alcified specification </a:t>
            </a:r>
            <a:r>
              <a:rPr lang="en-US" dirty="0" smtClean="0">
                <a:latin typeface="Verdana" panose="020B0604030504040204" pitchFamily="34" charset="0"/>
                <a:ea typeface="Verdana" panose="020B0604030504040204" pitchFamily="34" charset="0"/>
                <a:cs typeface="Verdana" panose="020B0604030504040204" pitchFamily="34" charset="0"/>
              </a:rPr>
              <a:t>landscape</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marR="0" lvl="1" indent="0" algn="l" defTabSz="914400" rtl="0" eaLnBrk="1" fontAlgn="auto" latinLnBrk="0" hangingPunct="1">
              <a:lnSpc>
                <a:spcPct val="12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Between December 1997 and September 2001 we had several major</a:t>
            </a:r>
            <a:r>
              <a:rPr lang="en-US" baseline="0" dirty="0" smtClean="0">
                <a:latin typeface="Verdana" panose="020B0604030504040204" pitchFamily="34" charset="0"/>
                <a:ea typeface="Verdana" panose="020B0604030504040204" pitchFamily="34" charset="0"/>
                <a:cs typeface="Verdana" panose="020B0604030504040204" pitchFamily="34" charset="0"/>
              </a:rPr>
              <a:t> releases. </a:t>
            </a: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marL="0" marR="0" lvl="1" indent="0" algn="l" defTabSz="914400" rtl="0" eaLnBrk="1" fontAlgn="auto" latinLnBrk="0" hangingPunct="1">
              <a:lnSpc>
                <a:spcPct val="12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HTML4.0</a:t>
            </a:r>
          </a:p>
          <a:p>
            <a:pPr marL="0" marR="0" lvl="1" indent="0" algn="l" defTabSz="914400" rtl="0" eaLnBrk="1" fontAlgn="auto" latinLnBrk="0" hangingPunct="1">
              <a:lnSpc>
                <a:spcPct val="12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XML 1.0</a:t>
            </a:r>
          </a:p>
          <a:p>
            <a:pPr marL="0" marR="0" lvl="1" indent="0" algn="l" defTabSz="914400" rtl="0" eaLnBrk="1" fontAlgn="auto" latinLnBrk="0" hangingPunct="1">
              <a:lnSpc>
                <a:spcPct val="12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CSS level 2</a:t>
            </a:r>
          </a:p>
          <a:p>
            <a:pPr marL="0" marR="0" lvl="1" indent="0" algn="l" defTabSz="914400" rtl="0" eaLnBrk="1" fontAlgn="auto" latinLnBrk="0" hangingPunct="1">
              <a:lnSpc>
                <a:spcPct val="120000"/>
              </a:lnSpc>
              <a:spcBef>
                <a:spcPts val="0"/>
              </a:spcBef>
              <a:spcAft>
                <a:spcPts val="0"/>
              </a:spcAft>
              <a:buClrTx/>
              <a:buSzTx/>
              <a:buFontTx/>
              <a:buNone/>
              <a:tabLst/>
              <a:defRPr/>
            </a:pPr>
            <a:r>
              <a:rPr lang="en-US" dirty="0" err="1" smtClean="0">
                <a:latin typeface="Verdana" panose="020B0604030504040204" pitchFamily="34" charset="0"/>
                <a:ea typeface="Verdana" panose="020B0604030504040204" pitchFamily="34" charset="0"/>
                <a:cs typeface="Verdana" panose="020B0604030504040204" pitchFamily="34" charset="0"/>
              </a:rPr>
              <a:t>ECMASCript</a:t>
            </a:r>
            <a:r>
              <a:rPr lang="en-US" dirty="0" smtClean="0">
                <a:latin typeface="Verdana" panose="020B0604030504040204" pitchFamily="34" charset="0"/>
                <a:ea typeface="Verdana" panose="020B0604030504040204" pitchFamily="34" charset="0"/>
                <a:cs typeface="Verdana" panose="020B0604030504040204" pitchFamily="34" charset="0"/>
              </a:rPr>
              <a:t> version 3.0,</a:t>
            </a:r>
          </a:p>
          <a:p>
            <a:pPr marL="0" marR="0" lvl="1" indent="0" algn="l" defTabSz="914400" rtl="0" eaLnBrk="1" fontAlgn="auto" latinLnBrk="0" hangingPunct="1">
              <a:lnSpc>
                <a:spcPct val="12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XHTML 1.0,</a:t>
            </a:r>
          </a:p>
          <a:p>
            <a:pPr marL="0" marR="0" lvl="1" indent="0" algn="l" defTabSz="914400" rtl="0" eaLnBrk="1" fontAlgn="auto" latinLnBrk="0" hangingPunct="1">
              <a:lnSpc>
                <a:spcPct val="12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SVG 1.0</a:t>
            </a:r>
          </a:p>
          <a:p>
            <a:pPr marL="0" marR="0" lvl="1" indent="0" algn="l" defTabSz="914400" rtl="0" eaLnBrk="1" fontAlgn="auto" latinLnBrk="0" hangingPunct="1">
              <a:lnSpc>
                <a:spcPct val="12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After </a:t>
            </a:r>
            <a:r>
              <a:rPr lang="en-US" dirty="0" smtClean="0">
                <a:latin typeface="Verdana" panose="020B0604030504040204" pitchFamily="34" charset="0"/>
                <a:ea typeface="Verdana" panose="020B0604030504040204" pitchFamily="34" charset="0"/>
                <a:cs typeface="Verdana" panose="020B0604030504040204" pitchFamily="34" charset="0"/>
              </a:rPr>
              <a:t>that… not </a:t>
            </a:r>
            <a:r>
              <a:rPr lang="en-US" dirty="0" smtClean="0">
                <a:latin typeface="Verdana" panose="020B0604030504040204" pitchFamily="34" charset="0"/>
                <a:ea typeface="Verdana" panose="020B0604030504040204" pitchFamily="34" charset="0"/>
                <a:cs typeface="Verdana" panose="020B0604030504040204" pitchFamily="34" charset="0"/>
              </a:rPr>
              <a:t>much happened for many years on the specification front</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a:t>
            </a:fld>
            <a:endParaRPr lang="en-US"/>
          </a:p>
        </p:txBody>
      </p:sp>
    </p:spTree>
    <p:extLst>
      <p:ext uri="{BB962C8B-B14F-4D97-AF65-F5344CB8AC3E}">
        <p14:creationId xmlns:p14="http://schemas.microsoft.com/office/powerpoint/2010/main" val="4278910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There's only the one button on the iPhone so you need a  software back button. If your vision of the web is </a:t>
            </a:r>
            <a:r>
              <a:rPr lang="en-US" dirty="0" smtClean="0">
                <a:latin typeface="Verdana" panose="020B0604030504040204" pitchFamily="34" charset="0"/>
                <a:ea typeface="Verdana" panose="020B0604030504040204" pitchFamily="34" charset="0"/>
                <a:cs typeface="Verdana" panose="020B0604030504040204" pitchFamily="34" charset="0"/>
              </a:rPr>
              <a:t>iPhone-centric, and for many people it still is, </a:t>
            </a:r>
            <a:r>
              <a:rPr lang="en-US" dirty="0" smtClean="0">
                <a:latin typeface="Verdana" panose="020B0604030504040204" pitchFamily="34" charset="0"/>
                <a:ea typeface="Verdana" panose="020B0604030504040204" pitchFamily="34" charset="0"/>
                <a:cs typeface="Verdana" panose="020B0604030504040204" pitchFamily="34" charset="0"/>
              </a:rPr>
              <a:t>inserting a back button into your web UI seems like a good idea. The thing is, every Android device has a back button built in, either as a dedicated software button on screen or as a physical button on the device. All of them. It's required and it also gets used </a:t>
            </a:r>
            <a:r>
              <a:rPr lang="en-US" i="1" dirty="0" smtClean="0">
                <a:latin typeface="Verdana" panose="020B0604030504040204" pitchFamily="34" charset="0"/>
                <a:ea typeface="Verdana" panose="020B0604030504040204" pitchFamily="34" charset="0"/>
                <a:cs typeface="Verdana" panose="020B0604030504040204" pitchFamily="34" charset="0"/>
              </a:rPr>
              <a:t>all the time</a:t>
            </a:r>
            <a:r>
              <a:rPr lang="en-US" dirty="0" smtClean="0">
                <a:latin typeface="Verdana" panose="020B0604030504040204" pitchFamily="34" charset="0"/>
                <a:ea typeface="Verdana" panose="020B0604030504040204" pitchFamily="34" charset="0"/>
                <a:cs typeface="Verdana" panose="020B0604030504040204" pitchFamily="34" charset="0"/>
              </a:rPr>
              <a:t> so a back button in the UI of a web app, for an Android user, is a foreign experience. You're just wasting precious pixels. But yet, people do it because the iOS experience is all they know.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41</a:t>
            </a:fld>
            <a:endParaRPr lang="en-US"/>
          </a:p>
        </p:txBody>
      </p:sp>
    </p:spTree>
    <p:extLst>
      <p:ext uri="{BB962C8B-B14F-4D97-AF65-F5344CB8AC3E}">
        <p14:creationId xmlns:p14="http://schemas.microsoft.com/office/powerpoint/2010/main" val="23060503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"That animation is super fast on my machine.“</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Another painful example of the trap tech folks fall into is with JavaScript performance.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While there's a lot of talk about being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jank free</a:t>
            </a:r>
            <a:r>
              <a:rPr lang="en-US" dirty="0" smtClean="0">
                <a:latin typeface="Verdana" panose="020B0604030504040204" pitchFamily="34" charset="0"/>
                <a:ea typeface="Verdana" panose="020B0604030504040204" pitchFamily="34" charset="0"/>
                <a:cs typeface="Verdana" panose="020B0604030504040204" pitchFamily="34" charset="0"/>
              </a:rPr>
              <a:t> and the web performance community has grown to be a real force in the industry; the plain fact is most people don't look critically at their application performance in enough devices to truly test performance. There are underpowered mobile devices, old desktops and old browsers aplenty out there waiting to expose problems with your site.</a:t>
            </a:r>
          </a:p>
          <a:p>
            <a:pPr marL="0" indent="0">
              <a:lnSpc>
                <a:spcPct val="120000"/>
              </a:lnSpc>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It's said so often that it's a cliché, but the reality is it can "work on my machine" only to fail catastrophically on some other older hardware/browser combination.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42</a:t>
            </a:fld>
            <a:endParaRPr lang="en-US"/>
          </a:p>
        </p:txBody>
      </p:sp>
    </p:spTree>
    <p:extLst>
      <p:ext uri="{BB962C8B-B14F-4D97-AF65-F5344CB8AC3E}">
        <p14:creationId xmlns:p14="http://schemas.microsoft.com/office/powerpoint/2010/main" val="28336011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People don't test enough in Internet Explorer. </a:t>
            </a:r>
          </a:p>
          <a:p>
            <a:r>
              <a:rPr lang="en-US" dirty="0" smtClean="0">
                <a:latin typeface="Verdana" panose="020B0604030504040204" pitchFamily="34" charset="0"/>
                <a:ea typeface="Verdana" panose="020B0604030504040204" pitchFamily="34" charset="0"/>
                <a:cs typeface="Verdana" panose="020B0604030504040204" pitchFamily="34" charset="0"/>
              </a:rPr>
              <a:t>Whether it's Windows-based developers working all day in Firefox or Chrome or developers on a Mac not wanting to fire up Parallels, people don't test in IE early or often enough. </a:t>
            </a:r>
          </a:p>
          <a:p>
            <a:r>
              <a:rPr lang="en-US" dirty="0" smtClean="0">
                <a:latin typeface="Verdana" panose="020B0604030504040204" pitchFamily="34" charset="0"/>
                <a:ea typeface="Verdana" panose="020B0604030504040204" pitchFamily="34" charset="0"/>
                <a:cs typeface="Verdana" panose="020B0604030504040204" pitchFamily="34" charset="0"/>
              </a:rPr>
              <a:t>That's crazy. </a:t>
            </a:r>
          </a:p>
        </p:txBody>
      </p:sp>
      <p:sp>
        <p:nvSpPr>
          <p:cNvPr id="4" name="Slide Number Placeholder 3"/>
          <p:cNvSpPr>
            <a:spLocks noGrp="1"/>
          </p:cNvSpPr>
          <p:nvPr>
            <p:ph type="sldNum" sz="quarter" idx="10"/>
          </p:nvPr>
        </p:nvSpPr>
        <p:spPr/>
        <p:txBody>
          <a:bodyPr/>
          <a:lstStyle/>
          <a:p>
            <a:fld id="{1EA6E423-6D47-4876-A349-ED81EB7FFC21}" type="slidenum">
              <a:rPr lang="en-US" smtClean="0"/>
              <a:t>43</a:t>
            </a:fld>
            <a:endParaRPr lang="en-US"/>
          </a:p>
        </p:txBody>
      </p:sp>
    </p:spTree>
    <p:extLst>
      <p:ext uri="{BB962C8B-B14F-4D97-AF65-F5344CB8AC3E}">
        <p14:creationId xmlns:p14="http://schemas.microsoft.com/office/powerpoint/2010/main" val="37465906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Really,</a:t>
            </a:r>
            <a:r>
              <a:rPr lang="en-US" baseline="0" dirty="0" smtClean="0"/>
              <a:t> people use it. Hundreds of millions of people.</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44</a:t>
            </a:fld>
            <a:endParaRPr lang="en-US"/>
          </a:p>
        </p:txBody>
      </p:sp>
    </p:spTree>
    <p:extLst>
      <p:ext uri="{BB962C8B-B14F-4D97-AF65-F5344CB8AC3E}">
        <p14:creationId xmlns:p14="http://schemas.microsoft.com/office/powerpoint/2010/main" val="4034388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45</a:t>
            </a:fld>
            <a:endParaRPr lang="en-US"/>
          </a:p>
        </p:txBody>
      </p:sp>
    </p:spTree>
    <p:extLst>
      <p:ext uri="{BB962C8B-B14F-4D97-AF65-F5344CB8AC3E}">
        <p14:creationId xmlns:p14="http://schemas.microsoft.com/office/powerpoint/2010/main" val="29398786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 think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a:t>
            </a:r>
          </a:p>
          <a:p>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46</a:t>
            </a:fld>
            <a:endParaRPr lang="en-US"/>
          </a:p>
        </p:txBody>
      </p:sp>
    </p:spTree>
    <p:extLst>
      <p:ext uri="{BB962C8B-B14F-4D97-AF65-F5344CB8AC3E}">
        <p14:creationId xmlns:p14="http://schemas.microsoft.com/office/powerpoint/2010/main" val="19814874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Don't blind yourself to what your audience actually is by assuming that they are just like you.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They're not. Your average experience at work, at home or on your phone is almost certainly an optimal view of your site. Make sure you look at it, really look at it, in every scenario you can muster. Sure, we're all guilty of demoing code under the best possible circumstances. That's natural. The thing is, that demo is the ideal vision of your site. The thing you're actually building, the down and dirty version, is for people with a completely different relationship with technology than yours.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47</a:t>
            </a:fld>
            <a:endParaRPr lang="en-US"/>
          </a:p>
        </p:txBody>
      </p:sp>
    </p:spTree>
    <p:extLst>
      <p:ext uri="{BB962C8B-B14F-4D97-AF65-F5344CB8AC3E}">
        <p14:creationId xmlns:p14="http://schemas.microsoft.com/office/powerpoint/2010/main" val="22134322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Your users don't care if your stack is clever. What they care about is the speed, usability, look and feel, interactivity and features. If your stack isn't adding to one of those then you might be going down the road to stack obsession.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48</a:t>
            </a:fld>
            <a:endParaRPr lang="en-US"/>
          </a:p>
        </p:txBody>
      </p:sp>
    </p:spTree>
    <p:extLst>
      <p:ext uri="{BB962C8B-B14F-4D97-AF65-F5344CB8AC3E}">
        <p14:creationId xmlns:p14="http://schemas.microsoft.com/office/powerpoint/2010/main" val="26931682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t>
            </a:r>
            <a:r>
              <a:rPr lang="en-US" baseline="0" dirty="0" smtClean="0"/>
              <a:t> my stack is so beautiful</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49</a:t>
            </a:fld>
            <a:endParaRPr lang="en-US"/>
          </a:p>
        </p:txBody>
      </p:sp>
    </p:spTree>
    <p:extLst>
      <p:ext uri="{BB962C8B-B14F-4D97-AF65-F5344CB8AC3E}">
        <p14:creationId xmlns:p14="http://schemas.microsoft.com/office/powerpoint/2010/main" val="26079585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At 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a:t>
            </a:r>
          </a:p>
          <a:p>
            <a:endParaRPr lang="en-US" dirty="0" smtClean="0"/>
          </a:p>
          <a:p>
            <a:r>
              <a:rPr lang="en-US" dirty="0" smtClean="0"/>
              <a:t>I don’t care how cool it is.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50</a:t>
            </a:fld>
            <a:endParaRPr lang="en-US"/>
          </a:p>
        </p:txBody>
      </p:sp>
    </p:spTree>
    <p:extLst>
      <p:ext uri="{BB962C8B-B14F-4D97-AF65-F5344CB8AC3E}">
        <p14:creationId xmlns:p14="http://schemas.microsoft.com/office/powerpoint/2010/main" val="4065800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WHATWG was formed</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Ajax-based development + the explosion of JavaScript Libraries (esp. jQuery) meant the open web platform was cool again</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New browsers came online (Firefox, Chrome, Safari,) Opera continued to fight for the open web</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Even IE was eventually reborn since they had real competition on multiple fronts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 new dedication to standards development by the W3C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a:t>
            </a:fld>
            <a:endParaRPr lang="en-US"/>
          </a:p>
        </p:txBody>
      </p:sp>
    </p:spTree>
    <p:extLst>
      <p:ext uri="{BB962C8B-B14F-4D97-AF65-F5344CB8AC3E}">
        <p14:creationId xmlns:p14="http://schemas.microsoft.com/office/powerpoint/2010/main" val="17195561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While Front-end Model View Controller (MVC) style libraries and frameworks are great, these libraries and frameworks are really designed for </a:t>
            </a:r>
            <a:r>
              <a:rPr lang="en-US" i="1" dirty="0" smtClean="0">
                <a:latin typeface="Verdana" panose="020B0604030504040204" pitchFamily="34" charset="0"/>
                <a:ea typeface="Verdana" panose="020B0604030504040204" pitchFamily="34" charset="0"/>
                <a:cs typeface="Verdana" panose="020B0604030504040204" pitchFamily="34" charset="0"/>
              </a:rPr>
              <a:t>application</a:t>
            </a:r>
            <a:r>
              <a:rPr lang="en-US" dirty="0" smtClean="0">
                <a:latin typeface="Verdana" panose="020B0604030504040204" pitchFamily="34" charset="0"/>
                <a:ea typeface="Verdana" panose="020B0604030504040204" pitchFamily="34" charset="0"/>
                <a:cs typeface="Verdana" panose="020B0604030504040204" pitchFamily="34" charset="0"/>
              </a:rPr>
              <a:t> development- they shouldn't be used for every circumstance.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51</a:t>
            </a:fld>
            <a:endParaRPr lang="en-US"/>
          </a:p>
        </p:txBody>
      </p:sp>
    </p:spTree>
    <p:extLst>
      <p:ext uri="{BB962C8B-B14F-4D97-AF65-F5344CB8AC3E}">
        <p14:creationId xmlns:p14="http://schemas.microsoft.com/office/powerpoint/2010/main" val="32422753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For example, don’t use one of these libraries in place of server side templates for a content site. One of the first lessons of web performance was that most of the performance hit on the page happened in the browser, not on the server. Templates on the server aren't a performance problem. Why, then, are we rushing headlong to push functionality that was handled perfectly well by the server down to the front end?</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52</a:t>
            </a:fld>
            <a:endParaRPr lang="en-US"/>
          </a:p>
        </p:txBody>
      </p:sp>
    </p:spTree>
    <p:extLst>
      <p:ext uri="{BB962C8B-B14F-4D97-AF65-F5344CB8AC3E}">
        <p14:creationId xmlns:p14="http://schemas.microsoft.com/office/powerpoint/2010/main" val="12406256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this point, I'm assuming at least half of you think I'm an idiot.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so, I must be onto something.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Whatever percentage of these concepts you agree with or feel like are applicable to you and your particular situation, the biggest takeaway is the urge to question your assumptions.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54</a:t>
            </a:fld>
            <a:endParaRPr lang="en-US"/>
          </a:p>
        </p:txBody>
      </p:sp>
    </p:spTree>
    <p:extLst>
      <p:ext uri="{BB962C8B-B14F-4D97-AF65-F5344CB8AC3E}">
        <p14:creationId xmlns:p14="http://schemas.microsoft.com/office/powerpoint/2010/main" val="40888120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nSpc>
                <a:spcPct val="100000"/>
              </a:lnSpc>
            </a:pPr>
            <a:r>
              <a:rPr lang="en-US" dirty="0" smtClean="0">
                <a:latin typeface="Verdana" panose="020B0604030504040204" pitchFamily="34" charset="0"/>
                <a:ea typeface="Verdana" panose="020B0604030504040204" pitchFamily="34" charset="0"/>
                <a:cs typeface="Verdana" panose="020B0604030504040204" pitchFamily="34" charset="0"/>
              </a:rPr>
              <a:t>You can’t know everything. </a:t>
            </a:r>
          </a:p>
          <a:p>
            <a:pPr>
              <a:lnSpc>
                <a:spcPct val="100000"/>
              </a:lnSpc>
            </a:pPr>
            <a:r>
              <a:rPr lang="en-US" dirty="0" smtClean="0">
                <a:latin typeface="Verdana" panose="020B0604030504040204" pitchFamily="34" charset="0"/>
                <a:ea typeface="Verdana" panose="020B0604030504040204" pitchFamily="34" charset="0"/>
                <a:cs typeface="Verdana" panose="020B0604030504040204" pitchFamily="34" charset="0"/>
              </a:rPr>
              <a:t>You certainly can’t plan for everything.</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55</a:t>
            </a:fld>
            <a:endParaRPr lang="en-US"/>
          </a:p>
        </p:txBody>
      </p:sp>
    </p:spTree>
    <p:extLst>
      <p:ext uri="{BB962C8B-B14F-4D97-AF65-F5344CB8AC3E}">
        <p14:creationId xmlns:p14="http://schemas.microsoft.com/office/powerpoint/2010/main" val="14083410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The web has </a:t>
            </a:r>
            <a:r>
              <a:rPr lang="en-US" i="1" dirty="0" smtClean="0">
                <a:latin typeface="Verdana" panose="020B0604030504040204" pitchFamily="34" charset="0"/>
                <a:ea typeface="Verdana" panose="020B0604030504040204" pitchFamily="34" charset="0"/>
                <a:cs typeface="Verdana" panose="020B0604030504040204" pitchFamily="34" charset="0"/>
              </a:rPr>
              <a:t>never</a:t>
            </a:r>
            <a:r>
              <a:rPr lang="en-US" dirty="0" smtClean="0">
                <a:latin typeface="Verdana" panose="020B0604030504040204" pitchFamily="34" charset="0"/>
                <a:ea typeface="Verdana" panose="020B0604030504040204" pitchFamily="34" charset="0"/>
                <a:cs typeface="Verdana" panose="020B0604030504040204" pitchFamily="34" charset="0"/>
              </a:rPr>
              <a:t> been a static platform, no matter how much people might wish it were so. You just can't control who's going to request your content. You can't control the browser or device they're using and you certainly can't guarantee things like the operating system, screen resolution, bandwidth or available system fonts.</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56</a:t>
            </a:fld>
            <a:endParaRPr lang="en-US"/>
          </a:p>
        </p:txBody>
      </p:sp>
    </p:spTree>
    <p:extLst>
      <p:ext uri="{BB962C8B-B14F-4D97-AF65-F5344CB8AC3E}">
        <p14:creationId xmlns:p14="http://schemas.microsoft.com/office/powerpoint/2010/main" val="3600259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Standards are changing on, in some cases, a daily or weekly basis; new devices are coming on-line at a furious pace and browser vendors are going at it tooth and nail. With an ecosystem like that, trying to collapse everything you do as a developer into something that can fit into a neat little box is a recipe for frustration.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57</a:t>
            </a:fld>
            <a:endParaRPr lang="en-US"/>
          </a:p>
        </p:txBody>
      </p:sp>
    </p:spTree>
    <p:extLst>
      <p:ext uri="{BB962C8B-B14F-4D97-AF65-F5344CB8AC3E}">
        <p14:creationId xmlns:p14="http://schemas.microsoft.com/office/powerpoint/2010/main" val="19250236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Embracing the ecosystem for the wild mess that it is and developing with an eye towards the uncertainty the web will throw at you is the best way to reach whoever might want to get at your site or application with whatever they have in their pocket or on their desktop- now and in the future.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58</a:t>
            </a:fld>
            <a:endParaRPr lang="en-US"/>
          </a:p>
        </p:txBody>
      </p:sp>
    </p:spTree>
    <p:extLst>
      <p:ext uri="{BB962C8B-B14F-4D97-AF65-F5344CB8AC3E}">
        <p14:creationId xmlns:p14="http://schemas.microsoft.com/office/powerpoint/2010/main" val="2230069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59</a:t>
            </a:fld>
            <a:endParaRPr lang="en-US"/>
          </a:p>
        </p:txBody>
      </p:sp>
    </p:spTree>
    <p:extLst>
      <p:ext uri="{BB962C8B-B14F-4D97-AF65-F5344CB8AC3E}">
        <p14:creationId xmlns:p14="http://schemas.microsoft.com/office/powerpoint/2010/main" val="3238082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These days? In</a:t>
            </a:r>
            <a:r>
              <a:rPr lang="en-US" baseline="0" dirty="0" smtClean="0"/>
              <a:t> any one day I personally might use one of the 8 different configurations shown above to access the web. </a:t>
            </a:r>
            <a:r>
              <a:rPr lang="en-US" baseline="0" dirty="0" smtClean="0"/>
              <a:t>For what it’s worth, this </a:t>
            </a:r>
            <a:r>
              <a:rPr lang="en-US" baseline="0" dirty="0" smtClean="0"/>
              <a:t>isn’t every device I have used in the past month. Toss in a MacBook Pro and a half a dozen other phones for the full list</a:t>
            </a:r>
            <a:r>
              <a:rPr lang="en-US" baseline="0" dirty="0" smtClean="0"/>
              <a:t>…</a:t>
            </a:r>
          </a:p>
          <a:p>
            <a:endParaRPr lang="en-US" baseline="0" dirty="0" smtClean="0"/>
          </a:p>
          <a:p>
            <a:r>
              <a:rPr lang="en-US" baseline="0" dirty="0" smtClean="0"/>
              <a:t>Three are so many permutations of capability, orientation, and speed in these devices it would take forever to list them all and what the differences mean for a developer. We’ll leave it at: it’s complicated.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6</a:t>
            </a:fld>
            <a:endParaRPr lang="en-US"/>
          </a:p>
        </p:txBody>
      </p:sp>
    </p:spTree>
    <p:extLst>
      <p:ext uri="{BB962C8B-B14F-4D97-AF65-F5344CB8AC3E}">
        <p14:creationId xmlns:p14="http://schemas.microsoft.com/office/powerpoint/2010/main" val="3393981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have a lot of devices and form factors and…. A lot of new browsers. I made this graphic and I </a:t>
            </a:r>
            <a:r>
              <a:rPr lang="en-US" dirty="0" smtClean="0"/>
              <a:t>would have a hard time recounting</a:t>
            </a:r>
            <a:r>
              <a:rPr lang="en-US" baseline="0" dirty="0" smtClean="0"/>
              <a:t> all of these browsers.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7</a:t>
            </a:fld>
            <a:endParaRPr lang="en-US"/>
          </a:p>
        </p:txBody>
      </p:sp>
    </p:spTree>
    <p:extLst>
      <p:ext uri="{BB962C8B-B14F-4D97-AF65-F5344CB8AC3E}">
        <p14:creationId xmlns:p14="http://schemas.microsoft.com/office/powerpoint/2010/main" val="2456865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 Web is no longer just the big blue E</a:t>
            </a:r>
          </a:p>
          <a:p>
            <a:r>
              <a:rPr lang="en-US" dirty="0" smtClean="0">
                <a:latin typeface="Verdana" panose="020B0604030504040204" pitchFamily="34" charset="0"/>
                <a:ea typeface="Verdana" panose="020B0604030504040204" pitchFamily="34" charset="0"/>
                <a:cs typeface="Verdana" panose="020B0604030504040204" pitchFamily="34" charset="0"/>
              </a:rPr>
              <a:t>We’ve got:</a:t>
            </a:r>
          </a:p>
          <a:p>
            <a:r>
              <a:rPr lang="en-US" dirty="0" smtClean="0">
                <a:latin typeface="Verdana" panose="020B0604030504040204" pitchFamily="34" charset="0"/>
                <a:ea typeface="Verdana" panose="020B0604030504040204" pitchFamily="34" charset="0"/>
                <a:cs typeface="Verdana" panose="020B0604030504040204" pitchFamily="34" charset="0"/>
              </a:rPr>
              <a:t>Resolutions from 240 x 320 to 3840 x 1080 (or more)</a:t>
            </a:r>
          </a:p>
          <a:p>
            <a:r>
              <a:rPr lang="en-US" dirty="0" smtClean="0">
                <a:latin typeface="Verdana" panose="020B0604030504040204" pitchFamily="34" charset="0"/>
                <a:ea typeface="Verdana" panose="020B0604030504040204" pitchFamily="34" charset="0"/>
                <a:cs typeface="Verdana" panose="020B0604030504040204" pitchFamily="34" charset="0"/>
              </a:rPr>
              <a:t>Pixel densities from 72ppi up past 300ppi</a:t>
            </a:r>
          </a:p>
          <a:p>
            <a:r>
              <a:rPr lang="en-US" dirty="0" smtClean="0">
                <a:latin typeface="Verdana" panose="020B0604030504040204" pitchFamily="34" charset="0"/>
                <a:ea typeface="Verdana" panose="020B0604030504040204" pitchFamily="34" charset="0"/>
                <a:cs typeface="Verdana" panose="020B0604030504040204" pitchFamily="34" charset="0"/>
              </a:rPr>
              <a:t>A broad range of input options (keyboard, stylus, gesture, touch, mouse)</a:t>
            </a:r>
          </a:p>
          <a:p>
            <a:r>
              <a:rPr lang="en-US" dirty="0" smtClean="0">
                <a:latin typeface="Verdana" panose="020B0604030504040204" pitchFamily="34" charset="0"/>
                <a:ea typeface="Verdana" panose="020B0604030504040204" pitchFamily="34" charset="0"/>
                <a:cs typeface="Verdana" panose="020B0604030504040204" pitchFamily="34" charset="0"/>
              </a:rPr>
              <a:t>A dozen </a:t>
            </a:r>
            <a:r>
              <a:rPr lang="en-US" dirty="0" smtClean="0">
                <a:latin typeface="Verdana" panose="020B0604030504040204" pitchFamily="34" charset="0"/>
                <a:ea typeface="Verdana" panose="020B0604030504040204" pitchFamily="34" charset="0"/>
                <a:cs typeface="Verdana" panose="020B0604030504040204" pitchFamily="34" charset="0"/>
              </a:rPr>
              <a:t>or more </a:t>
            </a:r>
            <a:r>
              <a:rPr lang="en-US" dirty="0" smtClean="0">
                <a:latin typeface="Verdana" panose="020B0604030504040204" pitchFamily="34" charset="0"/>
                <a:ea typeface="Verdana" panose="020B0604030504040204" pitchFamily="34" charset="0"/>
                <a:cs typeface="Verdana" panose="020B0604030504040204" pitchFamily="34" charset="0"/>
              </a:rPr>
              <a:t>major and hundreds of minor browser versions in the 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8</a:t>
            </a:fld>
            <a:endParaRPr lang="en-US"/>
          </a:p>
        </p:txBody>
      </p:sp>
    </p:spTree>
    <p:extLst>
      <p:ext uri="{BB962C8B-B14F-4D97-AF65-F5344CB8AC3E}">
        <p14:creationId xmlns:p14="http://schemas.microsoft.com/office/powerpoint/2010/main" val="3079552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Initially, developers and designers tried to navigate this complicated new reality by creating new rules.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9</a:t>
            </a:fld>
            <a:endParaRPr lang="en-US"/>
          </a:p>
        </p:txBody>
      </p:sp>
    </p:spTree>
    <p:extLst>
      <p:ext uri="{BB962C8B-B14F-4D97-AF65-F5344CB8AC3E}">
        <p14:creationId xmlns:p14="http://schemas.microsoft.com/office/powerpoint/2010/main" val="40833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65246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134470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141332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423557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581652-3D9F-435E-AEB0-58C0E756233E}"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13995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581652-3D9F-435E-AEB0-58C0E756233E}"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504308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581652-3D9F-435E-AEB0-58C0E756233E}" type="datetimeFigureOut">
              <a:rPr lang="en-US" smtClean="0"/>
              <a:t>11/6/2014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54982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581652-3D9F-435E-AEB0-58C0E756233E}" type="datetimeFigureOut">
              <a:rPr lang="en-US" smtClean="0"/>
              <a:t>11/6/2014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193488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81652-3D9F-435E-AEB0-58C0E756233E}" type="datetimeFigureOut">
              <a:rPr lang="en-US" smtClean="0"/>
              <a:t>11/6/2014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29223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4232742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418162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81652-3D9F-435E-AEB0-58C0E756233E}" type="datetimeFigureOut">
              <a:rPr lang="en-US" smtClean="0"/>
              <a:t>11/6/2014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E7417-CCEF-47B0-A6BF-430BBD0C2CD4}" type="slidenum">
              <a:rPr lang="en-US" smtClean="0"/>
              <a:t>‹#›</a:t>
            </a:fld>
            <a:endParaRPr lang="en-US"/>
          </a:p>
        </p:txBody>
      </p:sp>
    </p:spTree>
    <p:extLst>
      <p:ext uri="{BB962C8B-B14F-4D97-AF65-F5344CB8AC3E}">
        <p14:creationId xmlns:p14="http://schemas.microsoft.com/office/powerpoint/2010/main" val="3280818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hyperlink" Target="https://www.flickr.com/photos/szene/" TargetMode="External"/><Relationship Id="rId4" Type="http://schemas.openxmlformats.org/officeDocument/2006/relationships/image" Target="../media/image11.jp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hyperlink" Target="https://www.flickr.com/photos/adactio/" TargetMode="External"/><Relationship Id="rId4" Type="http://schemas.openxmlformats.org/officeDocument/2006/relationships/image" Target="../media/image12.jp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www.census.gov/prod/2012pubs/p70-131.pdf"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hyperlink" Target="https://www.flickr.com/photos/kubina/" TargetMode="External"/><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palatinoconsulting.com/" TargetMode="External"/><Relationship Id="rId3" Type="http://schemas.openxmlformats.org/officeDocument/2006/relationships/image" Target="../media/image1.jpg"/><Relationship Id="rId7" Type="http://schemas.openxmlformats.org/officeDocument/2006/relationships/hyperlink" Target="http://is.gd/rob_larsen_books"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hyperlink" Target="http://htmlcssjavascript.com/" TargetMode="External"/><Relationship Id="rId5" Type="http://schemas.openxmlformats.org/officeDocument/2006/relationships/hyperlink" Target="https://twitter.com/roblarsenwww" TargetMode="External"/><Relationship Id="rId4" Type="http://schemas.openxmlformats.org/officeDocument/2006/relationships/hyperlink" Target="https://twitter.com/robreac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a:latin typeface="Palatino Linotype" panose="02040502050505030304" pitchFamily="18" charset="0"/>
              </a:rPr>
              <a:t>Wild </a:t>
            </a:r>
            <a:r>
              <a:rPr lang="en-US" dirty="0" smtClean="0">
                <a:latin typeface="Palatino Linotype" panose="02040502050505030304" pitchFamily="18" charset="0"/>
              </a:rPr>
              <a:t>World Web</a:t>
            </a:r>
            <a:endParaRPr lang="en-US" dirty="0">
              <a:latin typeface="Palatino Linotype" panose="02040502050505030304" pitchFamily="18" charset="0"/>
            </a:endParaRPr>
          </a:p>
        </p:txBody>
      </p:sp>
      <p:sp>
        <p:nvSpPr>
          <p:cNvPr id="3" name="Subtitle 2"/>
          <p:cNvSpPr>
            <a:spLocks noGrp="1"/>
          </p:cNvSpPr>
          <p:nvPr>
            <p:ph type="subTitle" idx="1"/>
          </p:nvPr>
        </p:nvSpPr>
        <p:spPr>
          <a:xfrm>
            <a:off x="1135856" y="3558778"/>
            <a:ext cx="6858000" cy="1241822"/>
          </a:xfrm>
          <a:solidFill>
            <a:schemeClr val="bg1">
              <a:alpha val="70000"/>
            </a:schemeClr>
          </a:solidFill>
        </p:spPr>
        <p:txBody>
          <a:bodyPr anchor="ctr"/>
          <a:lstStyle/>
          <a:p>
            <a:r>
              <a:rPr lang="en-US" dirty="0" smtClean="0">
                <a:latin typeface="Palatino Linotype" panose="02040502050505030304" pitchFamily="18" charset="0"/>
              </a:rPr>
              <a:t>Web Development in a World of Ever-Changing Browsers, Platforms &amp; </a:t>
            </a:r>
            <a:r>
              <a:rPr lang="en-US" dirty="0" smtClean="0">
                <a:latin typeface="Palatino Linotype" panose="02040502050505030304" pitchFamily="18" charset="0"/>
              </a:rPr>
              <a:t>Compatibilities</a:t>
            </a:r>
          </a:p>
          <a:p>
            <a:r>
              <a:rPr lang="en-US" sz="1800" dirty="0" smtClean="0">
                <a:latin typeface="Palatino Linotype" panose="02040502050505030304" pitchFamily="18" charset="0"/>
              </a:rPr>
              <a:t>Rob Larsen 2014/11/11</a:t>
            </a:r>
            <a:endParaRPr lang="en-US" sz="1800" dirty="0"/>
          </a:p>
        </p:txBody>
      </p:sp>
    </p:spTree>
    <p:extLst>
      <p:ext uri="{BB962C8B-B14F-4D97-AF65-F5344CB8AC3E}">
        <p14:creationId xmlns:p14="http://schemas.microsoft.com/office/powerpoint/2010/main" val="1701067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New Rules? Not so Great.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As </a:t>
            </a:r>
            <a:r>
              <a:rPr lang="en-US" dirty="0">
                <a:latin typeface="Verdana" panose="020B0604030504040204" pitchFamily="34" charset="0"/>
                <a:ea typeface="Verdana" panose="020B0604030504040204" pitchFamily="34" charset="0"/>
                <a:cs typeface="Verdana" panose="020B0604030504040204" pitchFamily="34" charset="0"/>
              </a:rPr>
              <a:t>soon as a </a:t>
            </a:r>
            <a:r>
              <a:rPr lang="en-US" dirty="0" smtClean="0">
                <a:latin typeface="Verdana" panose="020B0604030504040204" pitchFamily="34" charset="0"/>
                <a:ea typeface="Verdana" panose="020B0604030504040204" pitchFamily="34" charset="0"/>
                <a:cs typeface="Verdana" panose="020B0604030504040204" pitchFamily="34" charset="0"/>
              </a:rPr>
              <a:t>new rule </a:t>
            </a:r>
            <a:r>
              <a:rPr lang="en-US" dirty="0">
                <a:latin typeface="Verdana" panose="020B0604030504040204" pitchFamily="34" charset="0"/>
                <a:ea typeface="Verdana" panose="020B0604030504040204" pitchFamily="34" charset="0"/>
                <a:cs typeface="Verdana" panose="020B0604030504040204" pitchFamily="34" charset="0"/>
              </a:rPr>
              <a:t>was created, </a:t>
            </a:r>
            <a:r>
              <a:rPr lang="en-US" dirty="0" smtClean="0">
                <a:latin typeface="Verdana" panose="020B0604030504040204" pitchFamily="34" charset="0"/>
                <a:ea typeface="Verdana" panose="020B0604030504040204" pitchFamily="34" charset="0"/>
                <a:cs typeface="Verdana" panose="020B0604030504040204" pitchFamily="34" charset="0"/>
              </a:rPr>
              <a:t>it would start to fall apart.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built </a:t>
            </a:r>
            <a:r>
              <a:rPr lang="en-US" dirty="0">
                <a:latin typeface="Verdana" panose="020B0604030504040204" pitchFamily="34" charset="0"/>
                <a:ea typeface="Verdana" panose="020B0604030504040204" pitchFamily="34" charset="0"/>
                <a:cs typeface="Verdana" panose="020B0604030504040204" pitchFamily="34" charset="0"/>
              </a:rPr>
              <a:t>“iPhone” </a:t>
            </a:r>
            <a:r>
              <a:rPr lang="en-US" dirty="0" smtClean="0">
                <a:latin typeface="Verdana" panose="020B0604030504040204" pitchFamily="34" charset="0"/>
                <a:ea typeface="Verdana" panose="020B0604030504040204" pitchFamily="34" charset="0"/>
                <a:cs typeface="Verdana" panose="020B0604030504040204" pitchFamily="34" charset="0"/>
              </a:rPr>
              <a:t>sites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because the iPhone was the only mobile device worth targeting.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test </a:t>
            </a:r>
            <a:r>
              <a:rPr lang="en-US" dirty="0">
                <a:latin typeface="Verdana" panose="020B0604030504040204" pitchFamily="34" charset="0"/>
                <a:ea typeface="Verdana" panose="020B0604030504040204" pitchFamily="34" charset="0"/>
                <a:cs typeface="Verdana" panose="020B0604030504040204" pitchFamily="34" charset="0"/>
              </a:rPr>
              <a:t>for touch APIs and assume that those users don’t have a mouse. </a:t>
            </a:r>
          </a:p>
        </p:txBody>
      </p:sp>
    </p:spTree>
    <p:extLst>
      <p:ext uri="{BB962C8B-B14F-4D97-AF65-F5344CB8AC3E}">
        <p14:creationId xmlns:p14="http://schemas.microsoft.com/office/powerpoint/2010/main" val="3848680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New Rules? Not so Great.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As Android’s huge growth over the past few years, and the presence of Chromebooks and Windows 8 laptops with both mouse and touch capabilities have proved, those new rules have a short shelf life. </a:t>
            </a:r>
          </a:p>
        </p:txBody>
      </p:sp>
    </p:spTree>
    <p:extLst>
      <p:ext uri="{BB962C8B-B14F-4D97-AF65-F5344CB8AC3E}">
        <p14:creationId xmlns:p14="http://schemas.microsoft.com/office/powerpoint/2010/main" val="1615159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70000"/>
            </a:schemeClr>
          </a:solidFill>
        </p:spPr>
        <p:txBody>
          <a:bodyPr>
            <a:normAutofit/>
          </a:bodyPr>
          <a:lstStyle/>
          <a:p>
            <a:r>
              <a:rPr lang="en-US" dirty="0">
                <a:latin typeface="Palatino Linotype" panose="02040502050505030304" pitchFamily="18" charset="0"/>
              </a:rPr>
              <a:t>Nothing could ever challenge the iPhone, right</a:t>
            </a:r>
            <a:r>
              <a:rPr lang="en-US" dirty="0" smtClean="0">
                <a:latin typeface="Palatino Linotype" panose="02040502050505030304" pitchFamily="18" charset="0"/>
              </a:rPr>
              <a:t>?</a:t>
            </a:r>
            <a:endParaRPr lang="en-US" dirty="0">
              <a:latin typeface="Palatino Linotype" panose="02040502050505030304" pitchFamily="18" charset="0"/>
            </a:endParaRPr>
          </a:p>
        </p:txBody>
      </p:sp>
      <p:sp>
        <p:nvSpPr>
          <p:cNvPr id="3" name="Content Placeholder 2"/>
          <p:cNvSpPr>
            <a:spLocks noGrp="1"/>
          </p:cNvSpPr>
          <p:nvPr>
            <p:ph idx="1"/>
          </p:nvPr>
        </p:nvSpPr>
        <p:spPr/>
        <p:txBody>
          <a:bodyPr/>
          <a:lstStyle/>
          <a:p>
            <a:endParaRPr lang="en-US"/>
          </a:p>
        </p:txBody>
      </p:sp>
      <p:pic>
        <p:nvPicPr>
          <p:cNvPr id="2050" name="Picture 2" descr="https://www.strongswan.org/images/android_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8590" y="1796052"/>
            <a:ext cx="5841214" cy="4380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422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bg1">
              <a:alpha val="70000"/>
            </a:schemeClr>
          </a:solidFill>
        </p:spPr>
        <p:txBody>
          <a:bodyPr>
            <a:normAutofit fontScale="90000"/>
          </a:bodyPr>
          <a:lstStyle/>
          <a:p>
            <a:r>
              <a:rPr lang="en-US" dirty="0" err="1">
                <a:latin typeface="Consolas" panose="020B0609020204030204" pitchFamily="49" charset="0"/>
                <a:cs typeface="Consolas" panose="020B0609020204030204" pitchFamily="49" charset="0"/>
              </a:rPr>
              <a:t>M</a:t>
            </a:r>
            <a:r>
              <a:rPr lang="en-US" dirty="0" err="1" smtClean="0">
                <a:latin typeface="Consolas" panose="020B0609020204030204" pitchFamily="49" charset="0"/>
                <a:cs typeface="Consolas" panose="020B0609020204030204" pitchFamily="49" charset="0"/>
              </a:rPr>
              <a:t>odernizr.touch</a:t>
            </a:r>
            <a:r>
              <a:rPr lang="en-US" dirty="0" smtClean="0">
                <a:latin typeface="Consolas" panose="020B0609020204030204" pitchFamily="49" charset="0"/>
                <a:cs typeface="Consolas" panose="020B0609020204030204" pitchFamily="49" charset="0"/>
              </a:rPr>
              <a:t> == true </a:t>
            </a:r>
            <a:r>
              <a:rPr lang="en-US" dirty="0" smtClean="0">
                <a:latin typeface="Palatino Linotype" panose="02040502050505030304" pitchFamily="18" charset="0"/>
              </a:rPr>
              <a:t>means you’ve got a phone, right?</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8650" y="1886673"/>
            <a:ext cx="7886700" cy="4229242"/>
          </a:xfrm>
        </p:spPr>
      </p:pic>
    </p:spTree>
    <p:extLst>
      <p:ext uri="{BB962C8B-B14F-4D97-AF65-F5344CB8AC3E}">
        <p14:creationId xmlns:p14="http://schemas.microsoft.com/office/powerpoint/2010/main" val="807987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8650" y="1886673"/>
            <a:ext cx="7886700" cy="4229242"/>
          </a:xfrm>
        </p:spPr>
      </p:pic>
      <p:sp>
        <p:nvSpPr>
          <p:cNvPr id="5" name="Title 5"/>
          <p:cNvSpPr>
            <a:spLocks noGrp="1"/>
          </p:cNvSpPr>
          <p:nvPr>
            <p:ph type="title"/>
          </p:nvPr>
        </p:nvSpPr>
        <p:spPr>
          <a:xfrm>
            <a:off x="628650" y="365126"/>
            <a:ext cx="7886700" cy="1325563"/>
          </a:xfrm>
          <a:solidFill>
            <a:schemeClr val="bg1">
              <a:alpha val="70000"/>
            </a:schemeClr>
          </a:solidFill>
        </p:spPr>
        <p:txBody>
          <a:bodyPr>
            <a:normAutofit fontScale="90000"/>
          </a:bodyPr>
          <a:lstStyle/>
          <a:p>
            <a:r>
              <a:rPr lang="en-US" dirty="0" err="1">
                <a:latin typeface="Consolas" panose="020B0609020204030204" pitchFamily="49" charset="0"/>
                <a:cs typeface="Consolas" panose="020B0609020204030204" pitchFamily="49" charset="0"/>
              </a:rPr>
              <a:t>M</a:t>
            </a:r>
            <a:r>
              <a:rPr lang="en-US" dirty="0" err="1" smtClean="0">
                <a:latin typeface="Consolas" panose="020B0609020204030204" pitchFamily="49" charset="0"/>
                <a:cs typeface="Consolas" panose="020B0609020204030204" pitchFamily="49" charset="0"/>
              </a:rPr>
              <a:t>odernizr.touch</a:t>
            </a:r>
            <a:r>
              <a:rPr lang="en-US" dirty="0" smtClean="0">
                <a:latin typeface="Consolas" panose="020B0609020204030204" pitchFamily="49" charset="0"/>
                <a:cs typeface="Consolas" panose="020B0609020204030204" pitchFamily="49" charset="0"/>
              </a:rPr>
              <a:t> == </a:t>
            </a:r>
            <a:r>
              <a:rPr lang="en-US" dirty="0" smtClean="0">
                <a:latin typeface="Consolas" panose="020B0609020204030204" pitchFamily="49" charset="0"/>
                <a:cs typeface="Consolas" panose="020B0609020204030204" pitchFamily="49" charset="0"/>
              </a:rPr>
              <a:t>false </a:t>
            </a:r>
            <a:r>
              <a:rPr lang="en-US" dirty="0" smtClean="0">
                <a:latin typeface="Palatino Linotype" panose="02040502050505030304" pitchFamily="18" charset="0"/>
              </a:rPr>
              <a:t>means </a:t>
            </a:r>
            <a:r>
              <a:rPr lang="en-US" dirty="0" smtClean="0">
                <a:latin typeface="Palatino Linotype" panose="02040502050505030304" pitchFamily="18" charset="0"/>
              </a:rPr>
              <a:t>you’re on a laptop, </a:t>
            </a:r>
            <a:r>
              <a:rPr lang="en-US" dirty="0" smtClean="0">
                <a:latin typeface="Palatino Linotype" panose="02040502050505030304" pitchFamily="18" charset="0"/>
              </a:rPr>
              <a:t>right?</a:t>
            </a:r>
            <a:endParaRPr lang="en-US" dirty="0">
              <a:latin typeface="Palatino Linotype" panose="02040502050505030304" pitchFamily="18" charset="0"/>
            </a:endParaRPr>
          </a:p>
        </p:txBody>
      </p:sp>
    </p:spTree>
    <p:extLst>
      <p:ext uri="{BB962C8B-B14F-4D97-AF65-F5344CB8AC3E}">
        <p14:creationId xmlns:p14="http://schemas.microsoft.com/office/powerpoint/2010/main" val="127835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One Size Fits All?</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Even </a:t>
            </a:r>
            <a:r>
              <a:rPr lang="en-US" dirty="0">
                <a:latin typeface="Verdana" panose="020B0604030504040204" pitchFamily="34" charset="0"/>
                <a:ea typeface="Verdana" panose="020B0604030504040204" pitchFamily="34" charset="0"/>
                <a:cs typeface="Verdana" panose="020B0604030504040204" pitchFamily="34" charset="0"/>
              </a:rPr>
              <a:t>patterns like Responsive Web </a:t>
            </a:r>
            <a:r>
              <a:rPr lang="en-US" dirty="0" smtClean="0">
                <a:latin typeface="Verdana" panose="020B0604030504040204" pitchFamily="34" charset="0"/>
                <a:ea typeface="Verdana" panose="020B0604030504040204" pitchFamily="34" charset="0"/>
                <a:cs typeface="Verdana" panose="020B0604030504040204" pitchFamily="34" charset="0"/>
              </a:rPr>
              <a:t>Design, which some people see as the solution for everything, can </a:t>
            </a:r>
            <a:r>
              <a:rPr lang="en-US" dirty="0" smtClean="0">
                <a:latin typeface="Verdana" panose="020B0604030504040204" pitchFamily="34" charset="0"/>
                <a:ea typeface="Verdana" panose="020B0604030504040204" pitchFamily="34" charset="0"/>
                <a:cs typeface="Verdana" panose="020B0604030504040204" pitchFamily="34" charset="0"/>
              </a:rPr>
              <a:t>fall </a:t>
            </a:r>
            <a:r>
              <a:rPr lang="en-US" dirty="0" smtClean="0">
                <a:latin typeface="Verdana" panose="020B0604030504040204" pitchFamily="34" charset="0"/>
                <a:ea typeface="Verdana" panose="020B0604030504040204" pitchFamily="34" charset="0"/>
                <a:cs typeface="Verdana" panose="020B0604030504040204" pitchFamily="34" charset="0"/>
              </a:rPr>
              <a:t>apart </a:t>
            </a:r>
            <a:r>
              <a:rPr lang="en-US" dirty="0">
                <a:latin typeface="Verdana" panose="020B0604030504040204" pitchFamily="34" charset="0"/>
                <a:ea typeface="Verdana" panose="020B0604030504040204" pitchFamily="34" charset="0"/>
                <a:cs typeface="Verdana" panose="020B0604030504040204" pitchFamily="34" charset="0"/>
              </a:rPr>
              <a:t>when </a:t>
            </a:r>
            <a:r>
              <a:rPr lang="en-US" dirty="0" smtClean="0">
                <a:latin typeface="Verdana" panose="020B0604030504040204" pitchFamily="34" charset="0"/>
                <a:ea typeface="Verdana" panose="020B0604030504040204" pitchFamily="34" charset="0"/>
                <a:cs typeface="Verdana" panose="020B0604030504040204" pitchFamily="34" charset="0"/>
              </a:rPr>
              <a:t>faced with complicated application </a:t>
            </a:r>
            <a:r>
              <a:rPr lang="en-US" dirty="0" smtClean="0">
                <a:latin typeface="Verdana" panose="020B0604030504040204" pitchFamily="34" charset="0"/>
                <a:ea typeface="Verdana" panose="020B0604030504040204" pitchFamily="34" charset="0"/>
                <a:cs typeface="Verdana" panose="020B0604030504040204" pitchFamily="34" charset="0"/>
              </a:rPr>
              <a:t>patterns, </a:t>
            </a:r>
            <a:r>
              <a:rPr lang="en-US" dirty="0" smtClean="0">
                <a:latin typeface="Verdana" panose="020B0604030504040204" pitchFamily="34" charset="0"/>
                <a:ea typeface="Verdana" panose="020B0604030504040204" pitchFamily="34" charset="0"/>
                <a:cs typeface="Verdana" panose="020B0604030504040204" pitchFamily="34" charset="0"/>
              </a:rPr>
              <a:t>and bandwidth pressure.</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60229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What Are We Supposed to Do?</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one-size-fits-all solutions and design for uncertainty.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This is your best bet for creating future proof web solutions.  </a:t>
            </a:r>
          </a:p>
          <a:p>
            <a:endParaRPr lang="en-US" dirty="0"/>
          </a:p>
        </p:txBody>
      </p:sp>
    </p:spTree>
    <p:extLst>
      <p:ext uri="{BB962C8B-B14F-4D97-AF65-F5344CB8AC3E}">
        <p14:creationId xmlns:p14="http://schemas.microsoft.com/office/powerpoint/2010/main" val="748311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a:t>
            </a:r>
            <a:r>
              <a:rPr lang="en-US" dirty="0" smtClean="0">
                <a:latin typeface="Verdana" panose="020B0604030504040204" pitchFamily="34" charset="0"/>
                <a:ea typeface="Verdana" panose="020B0604030504040204" pitchFamily="34" charset="0"/>
                <a:cs typeface="Verdana" panose="020B0604030504040204" pitchFamily="34" charset="0"/>
              </a:rPr>
              <a:t>help you </a:t>
            </a:r>
            <a:r>
              <a:rPr lang="en-US" dirty="0">
                <a:latin typeface="Verdana" panose="020B0604030504040204" pitchFamily="34" charset="0"/>
                <a:ea typeface="Verdana" panose="020B0604030504040204" pitchFamily="34" charset="0"/>
                <a:cs typeface="Verdana" panose="020B0604030504040204" pitchFamily="34" charset="0"/>
              </a:rPr>
              <a:t>when you're faced with the web's uncertainty. </a:t>
            </a:r>
          </a:p>
        </p:txBody>
      </p:sp>
    </p:spTree>
    <p:extLst>
      <p:ext uri="{BB962C8B-B14F-4D97-AF65-F5344CB8AC3E}">
        <p14:creationId xmlns:p14="http://schemas.microsoft.com/office/powerpoint/2010/main" val="2655210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5124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The web </a:t>
            </a:r>
            <a:r>
              <a:rPr lang="en-US" dirty="0">
                <a:latin typeface="Verdana" panose="020B0604030504040204" pitchFamily="34" charset="0"/>
                <a:ea typeface="Verdana" panose="020B0604030504040204" pitchFamily="34" charset="0"/>
                <a:cs typeface="Verdana" panose="020B0604030504040204" pitchFamily="34" charset="0"/>
              </a:rPr>
              <a:t>is a diverse place that's getting more diverse every single day.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you accept the web's diversity (and maybe even celebrate it) and you're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a:t>
            </a:r>
            <a:r>
              <a:rPr lang="en-US" i="1" dirty="0">
                <a:latin typeface="Verdana" panose="020B0604030504040204" pitchFamily="34" charset="0"/>
                <a:ea typeface="Verdana" panose="020B0604030504040204" pitchFamily="34" charset="0"/>
                <a:cs typeface="Verdana" panose="020B0604030504040204" pitchFamily="34" charset="0"/>
              </a:rPr>
              <a:t>is just the way the web </a:t>
            </a:r>
            <a:r>
              <a:rPr lang="en-US" i="1" dirty="0" smtClean="0">
                <a:latin typeface="Verdana" panose="020B0604030504040204" pitchFamily="34" charset="0"/>
                <a:ea typeface="Verdana" panose="020B0604030504040204" pitchFamily="34" charset="0"/>
                <a:cs typeface="Verdana" panose="020B0604030504040204" pitchFamily="34" charset="0"/>
              </a:rPr>
              <a:t>is</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19160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a:t>
            </a:r>
            <a:r>
              <a:rPr lang="en-US" smtClean="0">
                <a:latin typeface="Palatino Linotype" panose="02040502050505030304" pitchFamily="18" charset="0"/>
              </a:rPr>
              <a:t>Web a Dozen </a:t>
            </a:r>
            <a:r>
              <a:rPr lang="en-US" dirty="0" smtClean="0">
                <a:latin typeface="Palatino Linotype" panose="02040502050505030304" pitchFamily="18" charset="0"/>
              </a:rPr>
              <a:t>Years Ago</a:t>
            </a:r>
            <a:endParaRPr lang="en-US" dirty="0">
              <a:latin typeface="Palatino Linotype" panose="02040502050505030304" pitchFamily="18" charset="0"/>
            </a:endParaRPr>
          </a:p>
        </p:txBody>
      </p:sp>
      <p:pic>
        <p:nvPicPr>
          <p:cNvPr id="4" name="Picture 2" descr="http://upload.wikimedia.org/wikipedia/it/a/aa/Internet_Explorer_logo_6.pn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28650" y="2449881"/>
            <a:ext cx="7847627" cy="2802724"/>
          </a:xfrm>
          <a:prstGeom prst="rect">
            <a:avLst/>
          </a:prstGeom>
          <a:solidFill>
            <a:schemeClr val="bg1"/>
          </a:solidFill>
        </p:spPr>
      </p:pic>
    </p:spTree>
    <p:extLst>
      <p:ext uri="{BB962C8B-B14F-4D97-AF65-F5344CB8AC3E}">
        <p14:creationId xmlns:p14="http://schemas.microsoft.com/office/powerpoint/2010/main" val="423479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Fixating </a:t>
            </a:r>
            <a:r>
              <a:rPr lang="en-US" dirty="0">
                <a:latin typeface="Verdana" panose="020B0604030504040204" pitchFamily="34" charset="0"/>
                <a:ea typeface="Verdana" panose="020B0604030504040204" pitchFamily="34" charset="0"/>
                <a:cs typeface="Verdana" panose="020B0604030504040204" pitchFamily="34" charset="0"/>
              </a:rPr>
              <a:t>on the web’s shortcomings does no one any good. We need to focus on what the web provides </a:t>
            </a:r>
            <a:r>
              <a:rPr lang="en-US" dirty="0" smtClean="0">
                <a:latin typeface="Verdana" panose="020B0604030504040204" pitchFamily="34" charset="0"/>
                <a:ea typeface="Verdana" panose="020B0604030504040204" pitchFamily="34" charset="0"/>
                <a:cs typeface="Verdana" panose="020B0604030504040204" pitchFamily="34" charset="0"/>
              </a:rPr>
              <a:t>(billions </a:t>
            </a:r>
            <a:r>
              <a:rPr lang="en-US" dirty="0">
                <a:latin typeface="Verdana" panose="020B0604030504040204" pitchFamily="34" charset="0"/>
                <a:ea typeface="Verdana" panose="020B0604030504040204" pitchFamily="34" charset="0"/>
                <a:cs typeface="Verdana" panose="020B0604030504040204" pitchFamily="34" charset="0"/>
              </a:rPr>
              <a:t>of </a:t>
            </a:r>
            <a:r>
              <a:rPr lang="en-US" dirty="0" smtClean="0">
                <a:latin typeface="Verdana" panose="020B0604030504040204" pitchFamily="34" charset="0"/>
                <a:ea typeface="Verdana" panose="020B0604030504040204" pitchFamily="34" charset="0"/>
                <a:cs typeface="Verdana" panose="020B0604030504040204" pitchFamily="34" charset="0"/>
              </a:rPr>
              <a:t>people,) do our best to make the web a better place and </a:t>
            </a:r>
            <a:r>
              <a:rPr lang="en-US" dirty="0">
                <a:latin typeface="Verdana" panose="020B0604030504040204" pitchFamily="34" charset="0"/>
                <a:ea typeface="Verdana" panose="020B0604030504040204" pitchFamily="34" charset="0"/>
                <a:cs typeface="Verdana" panose="020B0604030504040204" pitchFamily="34" charset="0"/>
              </a:rPr>
              <a:t>accept the diversity as the price of admission to reach billions of people.</a:t>
            </a:r>
          </a:p>
        </p:txBody>
      </p:sp>
    </p:spTree>
    <p:extLst>
      <p:ext uri="{BB962C8B-B14F-4D97-AF65-F5344CB8AC3E}">
        <p14:creationId xmlns:p14="http://schemas.microsoft.com/office/powerpoint/2010/main" val="1823059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4736" y="758952"/>
            <a:ext cx="8034528" cy="5340096"/>
          </a:xfrm>
          <a:prstGeom prst="rect">
            <a:avLst/>
          </a:prstGeom>
        </p:spPr>
      </p:pic>
    </p:spTree>
    <p:extLst>
      <p:ext uri="{BB962C8B-B14F-4D97-AF65-F5344CB8AC3E}">
        <p14:creationId xmlns:p14="http://schemas.microsoft.com/office/powerpoint/2010/main" val="3377482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a:t>
            </a:r>
            <a:r>
              <a:rPr lang="en-US" dirty="0" smtClean="0">
                <a:latin typeface="Verdana" panose="020B0604030504040204" pitchFamily="34" charset="0"/>
                <a:ea typeface="Verdana" panose="020B0604030504040204" pitchFamily="34" charset="0"/>
                <a:cs typeface="Verdana" panose="020B0604030504040204" pitchFamily="34" charset="0"/>
              </a:rPr>
              <a:t>things are and where they’re going, </a:t>
            </a:r>
            <a:r>
              <a:rPr lang="en-US" dirty="0" smtClean="0">
                <a:latin typeface="Verdana" panose="020B0604030504040204" pitchFamily="34" charset="0"/>
                <a:ea typeface="Verdana" panose="020B0604030504040204" pitchFamily="34" charset="0"/>
                <a:cs typeface="Verdana" panose="020B0604030504040204" pitchFamily="34" charset="0"/>
              </a:rPr>
              <a:t>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p:txBody>
      </p:sp>
    </p:spTree>
    <p:extLst>
      <p:ext uri="{BB962C8B-B14F-4D97-AF65-F5344CB8AC3E}">
        <p14:creationId xmlns:p14="http://schemas.microsoft.com/office/powerpoint/2010/main" val="3371039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Where do they live?</a:t>
            </a:r>
          </a:p>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easier. </a:t>
            </a:r>
          </a:p>
          <a:p>
            <a:r>
              <a:rPr lang="en-US" dirty="0" smtClean="0">
                <a:latin typeface="Verdana" panose="020B0604030504040204" pitchFamily="34" charset="0"/>
                <a:ea typeface="Verdana" panose="020B0604030504040204" pitchFamily="34" charset="0"/>
                <a:cs typeface="Verdana" panose="020B0604030504040204" pitchFamily="34" charset="0"/>
              </a:rPr>
              <a:t>Without knowing your specific audience you’re just guessing. </a:t>
            </a:r>
            <a:r>
              <a:rPr lang="en-US" dirty="0" smtClean="0">
                <a:latin typeface="Verdana" panose="020B0604030504040204" pitchFamily="34" charset="0"/>
                <a:ea typeface="Verdana" panose="020B0604030504040204" pitchFamily="34" charset="0"/>
                <a:cs typeface="Verdana" panose="020B0604030504040204" pitchFamily="34" charset="0"/>
              </a:rPr>
              <a:t>Engineers shouldn’t guess. </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11985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If the majority of your audience is coming in on mobile, then you probably want to skip the multi-megabyte images and </a:t>
            </a:r>
            <a:r>
              <a:rPr lang="en-US" dirty="0" err="1" smtClean="0">
                <a:latin typeface="Verdana" panose="020B0604030504040204" pitchFamily="34" charset="0"/>
                <a:ea typeface="Verdana" panose="020B0604030504040204" pitchFamily="34" charset="0"/>
                <a:cs typeface="Verdana" panose="020B0604030504040204" pitchFamily="34" charset="0"/>
              </a:rPr>
              <a:t>autoplay</a:t>
            </a:r>
            <a:r>
              <a:rPr lang="en-US" dirty="0" smtClean="0">
                <a:latin typeface="Verdana" panose="020B0604030504040204" pitchFamily="34" charset="0"/>
                <a:ea typeface="Verdana" panose="020B0604030504040204" pitchFamily="34" charset="0"/>
                <a:cs typeface="Verdana" panose="020B0604030504040204" pitchFamily="34" charset="0"/>
              </a:rPr>
              <a:t> HD video you were planning on featuring. </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800" i="1" dirty="0" smtClean="0">
                <a:latin typeface="Verdana" panose="020B0604030504040204" pitchFamily="34" charset="0"/>
                <a:ea typeface="Verdana" panose="020B0604030504040204" pitchFamily="34" charset="0"/>
                <a:cs typeface="Verdana" panose="020B0604030504040204" pitchFamily="34" charset="0"/>
              </a:rPr>
              <a:t>Actually… you </a:t>
            </a:r>
            <a:r>
              <a:rPr lang="en-US" sz="1800" i="1" dirty="0" smtClean="0">
                <a:latin typeface="Verdana" panose="020B0604030504040204" pitchFamily="34" charset="0"/>
                <a:ea typeface="Verdana" panose="020B0604030504040204" pitchFamily="34" charset="0"/>
                <a:cs typeface="Verdana" panose="020B0604030504040204" pitchFamily="34" charset="0"/>
              </a:rPr>
              <a:t>should probably skip </a:t>
            </a:r>
            <a:r>
              <a:rPr lang="en-US" sz="1800" i="1" dirty="0" smtClean="0">
                <a:latin typeface="Verdana" panose="020B0604030504040204" pitchFamily="34" charset="0"/>
                <a:ea typeface="Verdana" panose="020B0604030504040204" pitchFamily="34" charset="0"/>
                <a:cs typeface="Verdana" panose="020B0604030504040204" pitchFamily="34" charset="0"/>
              </a:rPr>
              <a:t>those features anyway</a:t>
            </a:r>
          </a:p>
        </p:txBody>
      </p:sp>
    </p:spTree>
    <p:extLst>
      <p:ext uri="{BB962C8B-B14F-4D97-AF65-F5344CB8AC3E}">
        <p14:creationId xmlns:p14="http://schemas.microsoft.com/office/powerpoint/2010/main" val="1508580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Or, maybe you get a large percentage of your visits from some place halfway around the world. </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For example, your servers are in Virginia and your audience is in Australia. </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i="1" dirty="0" smtClean="0">
                <a:latin typeface="Verdana" panose="020B0604030504040204" pitchFamily="34" charset="0"/>
                <a:ea typeface="Verdana" panose="020B0604030504040204" pitchFamily="34" charset="0"/>
                <a:cs typeface="Verdana" panose="020B0604030504040204" pitchFamily="34" charset="0"/>
              </a:rPr>
              <a:t>Time to make sure your CDN is up to snuff. </a:t>
            </a:r>
            <a:endParaRPr lang="en-US" i="1"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88547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a:t>
            </a:r>
          </a:p>
        </p:txBody>
      </p:sp>
    </p:spTree>
    <p:extLst>
      <p:ext uri="{BB962C8B-B14F-4D97-AF65-F5344CB8AC3E}">
        <p14:creationId xmlns:p14="http://schemas.microsoft.com/office/powerpoint/2010/main" val="3343154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 y="814169"/>
            <a:ext cx="8128000" cy="5397500"/>
          </a:xfrm>
          <a:prstGeom prst="rect">
            <a:avLst/>
          </a:prstGeom>
        </p:spPr>
      </p:pic>
      <p:sp>
        <p:nvSpPr>
          <p:cNvPr id="3" name="Rectangle 2"/>
          <p:cNvSpPr/>
          <p:nvPr/>
        </p:nvSpPr>
        <p:spPr>
          <a:xfrm>
            <a:off x="508000" y="6211669"/>
            <a:ext cx="8081264" cy="261610"/>
          </a:xfrm>
          <a:prstGeom prst="rect">
            <a:avLst/>
          </a:prstGeom>
        </p:spPr>
        <p:txBody>
          <a:bodyPr wrap="square">
            <a:spAutoFit/>
          </a:bodyPr>
          <a:lstStyle/>
          <a:p>
            <a:pPr algn="ctr"/>
            <a:r>
              <a:rPr lang="en-US" sz="11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100" b="1" dirty="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Andreas Dantz's photostream"/>
              </a:rPr>
              <a:t>Andreas </a:t>
            </a:r>
            <a:r>
              <a:rPr lang="en-US" sz="1100" b="1" dirty="0" err="1"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Andreas Dantz's photostream"/>
              </a:rPr>
              <a:t>Dantz</a:t>
            </a:r>
            <a:r>
              <a:rPr lang="en-US" sz="11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https</a:t>
            </a:r>
            <a:r>
              <a:rPr lang="en-US" sz="1100" dirty="0">
                <a:solidFill>
                  <a:schemeClr val="bg1"/>
                </a:solidFill>
                <a:latin typeface="Verdana" panose="020B0604030504040204" pitchFamily="34" charset="0"/>
                <a:ea typeface="Verdana" panose="020B0604030504040204" pitchFamily="34" charset="0"/>
                <a:cs typeface="Verdana" panose="020B0604030504040204" pitchFamily="34" charset="0"/>
              </a:rPr>
              <a:t>://www.flickr.com/photos/szene/8220511232/</a:t>
            </a:r>
          </a:p>
        </p:txBody>
      </p:sp>
    </p:spTree>
    <p:extLst>
      <p:ext uri="{BB962C8B-B14F-4D97-AF65-F5344CB8AC3E}">
        <p14:creationId xmlns:p14="http://schemas.microsoft.com/office/powerpoint/2010/main" val="3212198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Testing Could Look Like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2" rtlCol="0">
            <a:normAutofit fontScale="40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S3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S4</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Note III</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Note </a:t>
            </a:r>
            <a:r>
              <a:rPr lang="en-US" dirty="0" smtClean="0">
                <a:latin typeface="Verdana" panose="020B0604030504040204" pitchFamily="34" charset="0"/>
                <a:ea typeface="Verdana" panose="020B0604030504040204" pitchFamily="34" charset="0"/>
                <a:cs typeface="Verdana" panose="020B0604030504040204" pitchFamily="34" charset="0"/>
              </a:rPr>
              <a:t>4</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Nexus </a:t>
            </a:r>
            <a:r>
              <a:rPr lang="en-US" dirty="0">
                <a:latin typeface="Verdana" panose="020B0604030504040204" pitchFamily="34" charset="0"/>
                <a:ea typeface="Verdana" panose="020B0604030504040204" pitchFamily="34" charset="0"/>
                <a:cs typeface="Verdana" panose="020B0604030504040204" pitchFamily="34" charset="0"/>
              </a:rPr>
              <a:t>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Kindle </a:t>
            </a:r>
            <a:r>
              <a:rPr lang="en-US" dirty="0">
                <a:latin typeface="Verdana" panose="020B0604030504040204" pitchFamily="34" charset="0"/>
                <a:ea typeface="Verdana" panose="020B0604030504040204" pitchFamily="34" charset="0"/>
                <a:cs typeface="Verdana" panose="020B0604030504040204" pitchFamily="34" charset="0"/>
              </a:rPr>
              <a:t>Fire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 (Android 2.3)</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Google </a:t>
            </a:r>
            <a:r>
              <a:rPr lang="en-US" dirty="0">
                <a:latin typeface="Verdana" panose="020B0604030504040204" pitchFamily="34" charset="0"/>
                <a:ea typeface="Verdana" panose="020B0604030504040204" pitchFamily="34" charset="0"/>
                <a:cs typeface="Verdana" panose="020B0604030504040204" pitchFamily="34" charset="0"/>
              </a:rPr>
              <a:t>Nexus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Nokia </a:t>
            </a:r>
            <a:r>
              <a:rPr lang="en-US" dirty="0">
                <a:latin typeface="Verdana" panose="020B0604030504040204" pitchFamily="34" charset="0"/>
                <a:ea typeface="Verdana" panose="020B0604030504040204" pitchFamily="34" charset="0"/>
                <a:cs typeface="Verdana" panose="020B0604030504040204" pitchFamily="34" charset="0"/>
              </a:rPr>
              <a:t>Lumia 920</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4S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5s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6</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PC and a Chromebook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E </a:t>
            </a:r>
            <a:r>
              <a:rPr lang="en-US" dirty="0">
                <a:latin typeface="Verdana" panose="020B0604030504040204" pitchFamily="34" charset="0"/>
                <a:ea typeface="Verdana" panose="020B0604030504040204" pitchFamily="34" charset="0"/>
                <a:cs typeface="Verdana" panose="020B0604030504040204" pitchFamily="34" charset="0"/>
              </a:rPr>
              <a:t>10.0 Windows 7/8 -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7/8/8.1 -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4031273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Or Scaled Down to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2" rtlCol="0">
            <a:normAutofit fontScale="85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S4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6</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10.0 Windows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8</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327334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Just Click the Big Blue E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Windows XP + Internet Explorer (5,5.5 and 6) was 95% of the web</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Just 2 screen resolutions mattered</a:t>
            </a:r>
          </a:p>
        </p:txBody>
      </p:sp>
    </p:spTree>
    <p:extLst>
      <p:ext uri="{BB962C8B-B14F-4D97-AF65-F5344CB8AC3E}">
        <p14:creationId xmlns:p14="http://schemas.microsoft.com/office/powerpoint/2010/main" val="39270188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Whatever your testing set-up looks like...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1"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Test on as many </a:t>
            </a:r>
            <a:r>
              <a:rPr lang="en-US" i="1" dirty="0" smtClean="0">
                <a:latin typeface="Verdana" panose="020B0604030504040204" pitchFamily="34" charset="0"/>
                <a:ea typeface="Verdana" panose="020B0604030504040204" pitchFamily="34" charset="0"/>
                <a:cs typeface="Verdana" panose="020B0604030504040204" pitchFamily="34" charset="0"/>
              </a:rPr>
              <a:t>real devices</a:t>
            </a:r>
            <a:r>
              <a:rPr lang="en-US" dirty="0" smtClean="0">
                <a:latin typeface="Verdana" panose="020B0604030504040204" pitchFamily="34" charset="0"/>
                <a:ea typeface="Verdana" panose="020B0604030504040204" pitchFamily="34" charset="0"/>
                <a:cs typeface="Verdana" panose="020B0604030504040204" pitchFamily="34" charset="0"/>
              </a:rPr>
              <a:t> as early and as often as you can. It makes a big difference.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Try to have dedicated devices for everyone on your team to use.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0953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Focus on optimal, not absolute solutions</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2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site is not an absolute thing. </a:t>
            </a: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best possible site you can have will be the best possible site for everyone that visits it. If that means it's a high DPI, 25MB monstrosity </a:t>
            </a:r>
            <a:r>
              <a:rPr lang="en-US" dirty="0" smtClean="0">
                <a:latin typeface="Verdana" panose="020B0604030504040204" pitchFamily="34" charset="0"/>
                <a:ea typeface="Verdana" panose="020B0604030504040204" pitchFamily="34" charset="0"/>
                <a:cs typeface="Verdana" panose="020B0604030504040204" pitchFamily="34" charset="0"/>
              </a:rPr>
              <a:t>for a guy on a </a:t>
            </a:r>
            <a:r>
              <a:rPr lang="en-US" dirty="0" err="1" smtClean="0">
                <a:latin typeface="Verdana" panose="020B0604030504040204" pitchFamily="34" charset="0"/>
                <a:ea typeface="Verdana" panose="020B0604030504040204" pitchFamily="34" charset="0"/>
                <a:cs typeface="Verdana" panose="020B0604030504040204" pitchFamily="34" charset="0"/>
              </a:rPr>
              <a:t>Macbook</a:t>
            </a:r>
            <a:r>
              <a:rPr lang="en-US" dirty="0" smtClean="0">
                <a:latin typeface="Verdana" panose="020B0604030504040204" pitchFamily="34" charset="0"/>
                <a:ea typeface="Verdana" panose="020B0604030504040204" pitchFamily="34" charset="0"/>
                <a:cs typeface="Verdana" panose="020B0604030504040204" pitchFamily="34" charset="0"/>
              </a:rPr>
              <a:t> air in a coffee shop in Palo Alto or </a:t>
            </a:r>
            <a:r>
              <a:rPr lang="en-US" dirty="0">
                <a:latin typeface="Verdana" panose="020B0604030504040204" pitchFamily="34" charset="0"/>
                <a:ea typeface="Verdana" panose="020B0604030504040204" pitchFamily="34" charset="0"/>
                <a:cs typeface="Verdana" panose="020B0604030504040204" pitchFamily="34" charset="0"/>
              </a:rPr>
              <a:t>just a logo and an unordered list for someone on a-rented-by-the-minute feature phone in Lagos, then that's the way it is. </a:t>
            </a:r>
          </a:p>
        </p:txBody>
      </p:sp>
    </p:spTree>
    <p:extLst>
      <p:ext uri="{BB962C8B-B14F-4D97-AF65-F5344CB8AC3E}">
        <p14:creationId xmlns:p14="http://schemas.microsoft.com/office/powerpoint/2010/main" val="2274259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Embrace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Palatino Linotype" panose="02040502050505030304" pitchFamily="18"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f </a:t>
            </a:r>
            <a:r>
              <a:rPr lang="en-US" dirty="0">
                <a:latin typeface="Verdana" panose="020B0604030504040204" pitchFamily="34" charset="0"/>
                <a:ea typeface="Verdana" panose="020B0604030504040204" pitchFamily="34" charset="0"/>
                <a:cs typeface="Verdana" panose="020B0604030504040204" pitchFamily="34" charset="0"/>
              </a:rPr>
              <a:t>your site is accessible you're guaranteeing that you'll be able to reach the largest possible audience.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You're </a:t>
            </a:r>
            <a:r>
              <a:rPr lang="en-US" dirty="0">
                <a:latin typeface="Verdana" panose="020B0604030504040204" pitchFamily="34" charset="0"/>
                <a:ea typeface="Verdana" panose="020B0604030504040204" pitchFamily="34" charset="0"/>
                <a:cs typeface="Verdana" panose="020B0604030504040204" pitchFamily="34" charset="0"/>
              </a:rPr>
              <a:t>also doing the right thing</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6269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093" y="461198"/>
            <a:ext cx="8128000" cy="6096000"/>
          </a:xfrm>
          <a:prstGeom prst="rect">
            <a:avLst/>
          </a:prstGeom>
        </p:spPr>
      </p:pic>
      <p:sp>
        <p:nvSpPr>
          <p:cNvPr id="6" name="Rectangle 5"/>
          <p:cNvSpPr/>
          <p:nvPr/>
        </p:nvSpPr>
        <p:spPr>
          <a:xfrm>
            <a:off x="507999" y="6557198"/>
            <a:ext cx="7946189" cy="276999"/>
          </a:xfrm>
          <a:prstGeom prst="rect">
            <a:avLst/>
          </a:prstGeom>
        </p:spPr>
        <p:txBody>
          <a:bodyPr wrap="square">
            <a:spAutoFit/>
          </a:bodyPr>
          <a:lstStyle/>
          <a:p>
            <a:pPr algn="ct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remy Keith's photostream"/>
              </a:rPr>
              <a:t>Jeremy </a:t>
            </a:r>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remy Keith's photostream"/>
              </a:rPr>
              <a:t>Keith</a:t>
            </a:r>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https</a:t>
            </a: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://www.flickr.com/photos/adactio/89778576/i</a:t>
            </a:r>
          </a:p>
        </p:txBody>
      </p:sp>
    </p:spTree>
    <p:extLst>
      <p:ext uri="{BB962C8B-B14F-4D97-AF65-F5344CB8AC3E}">
        <p14:creationId xmlns:p14="http://schemas.microsoft.com/office/powerpoint/2010/main" val="4012500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Millions of Users are 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Based </a:t>
            </a:r>
            <a:r>
              <a:rPr lang="en-US" dirty="0">
                <a:latin typeface="Verdana" panose="020B0604030504040204" pitchFamily="34" charset="0"/>
                <a:ea typeface="Verdana" panose="020B0604030504040204" pitchFamily="34" charset="0"/>
                <a:cs typeface="Verdana" panose="020B0604030504040204" pitchFamily="34" charset="0"/>
              </a:rPr>
              <a:t>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4"/>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a:t>
            </a:r>
            <a:r>
              <a:rPr lang="en-US" dirty="0">
                <a:latin typeface="Verdana" panose="020B0604030504040204" pitchFamily="34" charset="0"/>
                <a:ea typeface="Verdana" panose="020B0604030504040204" pitchFamily="34" charset="0"/>
                <a:cs typeface="Verdana" panose="020B0604030504040204" pitchFamily="34" charset="0"/>
              </a:rPr>
              <a:t>million Americans were </a:t>
            </a:r>
            <a:r>
              <a:rPr lang="en-US" dirty="0" smtClean="0">
                <a:latin typeface="Verdana" panose="020B0604030504040204" pitchFamily="34" charset="0"/>
                <a:ea typeface="Verdana" panose="020B0604030504040204" pitchFamily="34" charset="0"/>
                <a:cs typeface="Verdana" panose="020B0604030504040204" pitchFamily="34" charset="0"/>
              </a:rPr>
              <a:t>classified </a:t>
            </a:r>
            <a:r>
              <a:rPr lang="en-US" dirty="0">
                <a:latin typeface="Verdana" panose="020B0604030504040204" pitchFamily="34" charset="0"/>
                <a:ea typeface="Verdana" panose="020B0604030504040204" pitchFamily="34" charset="0"/>
                <a:cs typeface="Verdana" panose="020B0604030504040204" pitchFamily="34" charset="0"/>
              </a:rPr>
              <a:t>as having a disability. That's 18.7% of the </a:t>
            </a:r>
            <a:r>
              <a:rPr lang="en-US" dirty="0" smtClean="0">
                <a:latin typeface="Verdana" panose="020B0604030504040204" pitchFamily="34" charset="0"/>
                <a:ea typeface="Verdana" panose="020B0604030504040204" pitchFamily="34" charset="0"/>
                <a:cs typeface="Verdana" panose="020B0604030504040204" pitchFamily="34" charset="0"/>
              </a:rPr>
              <a:t>population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Not all disabilities would hinder the ability of a user to access the web, but it still breaks down to millions of users.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And that’s just the </a:t>
            </a:r>
            <a:r>
              <a:rPr lang="en-US" dirty="0" smtClean="0">
                <a:latin typeface="Verdana" panose="020B0604030504040204" pitchFamily="34" charset="0"/>
                <a:ea typeface="Verdana" panose="020B0604030504040204" pitchFamily="34" charset="0"/>
                <a:cs typeface="Verdana" panose="020B0604030504040204" pitchFamily="34" charset="0"/>
              </a:rPr>
              <a:t>US where stats are somewhat available.</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8273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Every User is </a:t>
            </a:r>
            <a:r>
              <a:rPr lang="en-US" dirty="0">
                <a:latin typeface="Palatino Linotype" panose="02040502050505030304" pitchFamily="18" charset="0"/>
                <a:ea typeface="Verdana" panose="020B0604030504040204" pitchFamily="34" charset="0"/>
                <a:cs typeface="Verdana" panose="020B0604030504040204" pitchFamily="34" charset="0"/>
              </a:rPr>
              <a:t>I</a:t>
            </a:r>
            <a:r>
              <a:rPr lang="en-US" dirty="0" smtClean="0">
                <a:latin typeface="Palatino Linotype" panose="02040502050505030304" pitchFamily="18" charset="0"/>
                <a:ea typeface="Verdana" panose="020B0604030504040204" pitchFamily="34" charset="0"/>
                <a:cs typeface="Verdana" panose="020B0604030504040204" pitchFamily="34" charset="0"/>
              </a:rPr>
              <a:t>ndirectly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following slides list some of the </a:t>
            </a:r>
            <a:r>
              <a:rPr lang="en-US" dirty="0" smtClean="0">
                <a:latin typeface="Verdana" panose="020B0604030504040204" pitchFamily="34" charset="0"/>
                <a:ea typeface="Verdana" panose="020B0604030504040204" pitchFamily="34" charset="0"/>
                <a:cs typeface="Verdana" panose="020B0604030504040204" pitchFamily="34" charset="0"/>
              </a:rPr>
              <a:t>more obvious ways </a:t>
            </a:r>
            <a:r>
              <a:rPr lang="en-US" dirty="0" smtClean="0">
                <a:latin typeface="Verdana" panose="020B0604030504040204" pitchFamily="34" charset="0"/>
                <a:ea typeface="Verdana" panose="020B0604030504040204" pitchFamily="34" charset="0"/>
                <a:cs typeface="Verdana" panose="020B0604030504040204" pitchFamily="34" charset="0"/>
              </a:rPr>
              <a:t>that accessibility techniques can help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users.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0519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fontScale="90000"/>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Accessibility Guidelines that Especially Aid the Multi-device Landscape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20078" y="2226469"/>
            <a:ext cx="7886700" cy="3263504"/>
          </a:xfrm>
          <a:solidFill>
            <a:schemeClr val="bg1">
              <a:alpha val="75000"/>
            </a:schemeClr>
          </a:solidFill>
        </p:spPr>
        <p:txBody>
          <a:bodyPr vert="horz" lIns="342900" tIns="342900" rIns="342900" bIns="342900" rtlCol="0">
            <a:normAutofit fontScale="775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text alternatives for all non-text content</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presentation</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Make </a:t>
            </a:r>
            <a:r>
              <a:rPr lang="en-US" dirty="0">
                <a:latin typeface="Verdana" panose="020B0604030504040204" pitchFamily="34" charset="0"/>
                <a:ea typeface="Verdana" panose="020B0604030504040204" pitchFamily="34" charset="0"/>
                <a:cs typeface="Verdana" panose="020B0604030504040204" pitchFamily="34" charset="0"/>
              </a:rPr>
              <a:t>all functionality operable via a keyboard interface</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mechanisms to help users find content</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55810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fontScale="90000"/>
          </a:bodyPr>
          <a:lstStyle/>
          <a:p>
            <a:r>
              <a:rPr lang="en-US" dirty="0">
                <a:latin typeface="Palatino Linotype" panose="02040502050505030304" pitchFamily="18" charset="0"/>
                <a:ea typeface="Verdana" panose="020B0604030504040204" pitchFamily="34" charset="0"/>
                <a:cs typeface="Verdana" panose="020B0604030504040204" pitchFamily="34" charset="0"/>
              </a:rPr>
              <a:t>Accessibility Guidelines that Especially Aid the Multi-device Landscape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Help users avoid mistakes &amp; make it easy to correct mistakes that do </a:t>
            </a:r>
            <a:r>
              <a:rPr lang="en-US" dirty="0" smtClean="0">
                <a:latin typeface="Verdana" panose="020B0604030504040204" pitchFamily="34" charset="0"/>
                <a:ea typeface="Verdana" panose="020B0604030504040204" pitchFamily="34" charset="0"/>
                <a:cs typeface="Verdana" panose="020B0604030504040204" pitchFamily="34" charset="0"/>
              </a:rPr>
              <a:t>occur</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Support compatibility with current and future user agents </a:t>
            </a:r>
          </a:p>
        </p:txBody>
      </p:sp>
    </p:spTree>
    <p:extLst>
      <p:ext uri="{BB962C8B-B14F-4D97-AF65-F5344CB8AC3E}">
        <p14:creationId xmlns:p14="http://schemas.microsoft.com/office/powerpoint/2010/main" val="3486258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Don't Stop There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In addition to being a vital link for disabled users,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the WCAG guidelines are </a:t>
            </a:r>
            <a:r>
              <a:rPr lang="en-US" dirty="0" smtClean="0">
                <a:latin typeface="Verdana" panose="020B0604030504040204" pitchFamily="34" charset="0"/>
                <a:ea typeface="Verdana" panose="020B0604030504040204" pitchFamily="34" charset="0"/>
                <a:cs typeface="Verdana" panose="020B0604030504040204" pitchFamily="34" charset="0"/>
              </a:rPr>
              <a:t>also going </a:t>
            </a:r>
            <a:r>
              <a:rPr lang="en-US" dirty="0">
                <a:latin typeface="Verdana" panose="020B0604030504040204" pitchFamily="34" charset="0"/>
                <a:ea typeface="Verdana" panose="020B0604030504040204" pitchFamily="34" charset="0"/>
                <a:cs typeface="Verdana" panose="020B0604030504040204" pitchFamily="34" charset="0"/>
              </a:rPr>
              <a:t>to make your site more robust for all users. </a:t>
            </a:r>
            <a:r>
              <a:rPr lang="en-US" dirty="0" smtClean="0">
                <a:latin typeface="Verdana" panose="020B0604030504040204" pitchFamily="34" charset="0"/>
                <a:ea typeface="Verdana" panose="020B0604030504040204" pitchFamily="34" charset="0"/>
                <a:cs typeface="Verdana" panose="020B0604030504040204" pitchFamily="34" charset="0"/>
              </a:rPr>
              <a:t>These examples are just the most obvious ones. </a:t>
            </a:r>
          </a:p>
          <a:p>
            <a:pPr marL="0" indent="0">
              <a:lnSpc>
                <a:spcPct val="10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72808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vert="horz" lIns="342900" tIns="27432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Tech </a:t>
            </a:r>
            <a:r>
              <a:rPr lang="en-US" dirty="0">
                <a:latin typeface="Verdana" panose="020B0604030504040204" pitchFamily="34" charset="0"/>
                <a:ea typeface="Verdana" panose="020B0604030504040204" pitchFamily="34" charset="0"/>
                <a:cs typeface="Verdana" panose="020B0604030504040204" pitchFamily="34" charset="0"/>
              </a:rPr>
              <a:t>folks generally have great hardware and new, high powered smart phones and tablets. Most other people in the world don't. Tech folks tend to forget that. </a:t>
            </a:r>
          </a:p>
        </p:txBody>
      </p:sp>
    </p:spTree>
    <p:extLst>
      <p:ext uri="{BB962C8B-B14F-4D97-AF65-F5344CB8AC3E}">
        <p14:creationId xmlns:p14="http://schemas.microsoft.com/office/powerpoint/2010/main" val="157346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Things Were Pretty Stale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925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We 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and </a:t>
            </a:r>
            <a:r>
              <a:rPr lang="en-US" dirty="0">
                <a:latin typeface="Verdana" panose="020B0604030504040204" pitchFamily="34" charset="0"/>
                <a:ea typeface="Verdana" panose="020B0604030504040204" pitchFamily="34" charset="0"/>
                <a:cs typeface="Verdana" panose="020B0604030504040204" pitchFamily="34" charset="0"/>
              </a:rPr>
              <a:t>browser specific fixes</a:t>
            </a:r>
            <a:r>
              <a:rPr lang="en-US" b="1"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lvl="1">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Think: 960 pixel grids, the Netscape Navigator resize fix and </a:t>
            </a:r>
            <a:r>
              <a:rPr lang="en-US" dirty="0" smtClean="0">
                <a:latin typeface="Verdana" panose="020B0604030504040204" pitchFamily="34" charset="0"/>
                <a:ea typeface="Verdana" panose="020B0604030504040204" pitchFamily="34" charset="0"/>
                <a:cs typeface="Verdana" panose="020B0604030504040204" pitchFamily="34" charset="0"/>
              </a:rPr>
              <a:t>IE conditional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Calcified specifications</a:t>
            </a:r>
            <a:endParaRPr lang="en-US" dirty="0">
              <a:latin typeface="Verdana" panose="020B0604030504040204" pitchFamily="34" charset="0"/>
              <a:ea typeface="Verdana" panose="020B0604030504040204" pitchFamily="34" charset="0"/>
              <a:cs typeface="Verdana" panose="020B0604030504040204" pitchFamily="34" charset="0"/>
            </a:endParaRPr>
          </a:p>
          <a:p>
            <a:pPr lvl="1">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Between December </a:t>
            </a:r>
            <a:r>
              <a:rPr lang="en-US" dirty="0" smtClean="0">
                <a:latin typeface="Verdana" panose="020B0604030504040204" pitchFamily="34" charset="0"/>
                <a:ea typeface="Verdana" panose="020B0604030504040204" pitchFamily="34" charset="0"/>
                <a:cs typeface="Verdana" panose="020B0604030504040204" pitchFamily="34" charset="0"/>
              </a:rPr>
              <a:t>1997 and September 2001 we had: HTML4.0, XML 1.0, CSS </a:t>
            </a:r>
            <a:r>
              <a:rPr lang="en-US" dirty="0">
                <a:latin typeface="Verdana" panose="020B0604030504040204" pitchFamily="34" charset="0"/>
                <a:ea typeface="Verdana" panose="020B0604030504040204" pitchFamily="34" charset="0"/>
                <a:cs typeface="Verdana" panose="020B0604030504040204" pitchFamily="34" charset="0"/>
              </a:rPr>
              <a:t>level </a:t>
            </a:r>
            <a:r>
              <a:rPr lang="en-US" dirty="0" smtClean="0">
                <a:latin typeface="Verdana" panose="020B0604030504040204" pitchFamily="34" charset="0"/>
                <a:ea typeface="Verdana" panose="020B0604030504040204" pitchFamily="34" charset="0"/>
                <a:cs typeface="Verdana" panose="020B0604030504040204" pitchFamily="34" charset="0"/>
              </a:rPr>
              <a:t>2, </a:t>
            </a:r>
            <a:r>
              <a:rPr lang="en-US" dirty="0" err="1" smtClean="0">
                <a:latin typeface="Verdana" panose="020B0604030504040204" pitchFamily="34" charset="0"/>
                <a:ea typeface="Verdana" panose="020B0604030504040204" pitchFamily="34" charset="0"/>
                <a:cs typeface="Verdana" panose="020B0604030504040204" pitchFamily="34" charset="0"/>
              </a:rPr>
              <a:t>ECMASCript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version </a:t>
            </a:r>
            <a:r>
              <a:rPr lang="en-US" dirty="0" smtClean="0">
                <a:latin typeface="Verdana" panose="020B0604030504040204" pitchFamily="34" charset="0"/>
                <a:ea typeface="Verdana" panose="020B0604030504040204" pitchFamily="34" charset="0"/>
                <a:cs typeface="Verdana" panose="020B0604030504040204" pitchFamily="34" charset="0"/>
              </a:rPr>
              <a:t>3.0, XHTML 1.0, </a:t>
            </a:r>
            <a:r>
              <a:rPr lang="en-US" dirty="0" smtClean="0">
                <a:latin typeface="Verdana" panose="020B0604030504040204" pitchFamily="34" charset="0"/>
                <a:ea typeface="Verdana" panose="020B0604030504040204" pitchFamily="34" charset="0"/>
                <a:cs typeface="Verdana" panose="020B0604030504040204" pitchFamily="34" charset="0"/>
              </a:rPr>
              <a:t>and </a:t>
            </a:r>
            <a:r>
              <a:rPr lang="en-US" dirty="0" smtClean="0">
                <a:latin typeface="Verdana" panose="020B0604030504040204" pitchFamily="34" charset="0"/>
                <a:ea typeface="Verdana" panose="020B0604030504040204" pitchFamily="34" charset="0"/>
                <a:cs typeface="Verdana" panose="020B0604030504040204" pitchFamily="34" charset="0"/>
              </a:rPr>
              <a:t>SVG 1.0</a:t>
            </a:r>
          </a:p>
          <a:p>
            <a:pPr lvl="1">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After that… not </a:t>
            </a:r>
            <a:r>
              <a:rPr lang="en-US" dirty="0" smtClean="0">
                <a:latin typeface="Verdana" panose="020B0604030504040204" pitchFamily="34" charset="0"/>
                <a:ea typeface="Verdana" panose="020B0604030504040204" pitchFamily="34" charset="0"/>
                <a:cs typeface="Verdana" panose="020B0604030504040204" pitchFamily="34" charset="0"/>
              </a:rPr>
              <a:t>much for many years on the specification front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685147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The iPhone </a:t>
            </a:r>
            <a:r>
              <a:rPr lang="en-US" dirty="0" smtClean="0">
                <a:latin typeface="Palatino Linotype" panose="02040502050505030304" pitchFamily="18" charset="0"/>
                <a:ea typeface="Verdana" panose="020B0604030504040204" pitchFamily="34" charset="0"/>
                <a:cs typeface="Verdana" panose="020B0604030504040204" pitchFamily="34" charset="0"/>
              </a:rPr>
              <a:t>isn’t </a:t>
            </a:r>
            <a:r>
              <a:rPr lang="en-US" dirty="0">
                <a:latin typeface="Palatino Linotype" panose="02040502050505030304" pitchFamily="18" charset="0"/>
                <a:ea typeface="Verdana" panose="020B0604030504040204" pitchFamily="34" charset="0"/>
                <a:cs typeface="Verdana" panose="020B0604030504040204" pitchFamily="34" charset="0"/>
              </a:rPr>
              <a:t>the only mobile experience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then came Android. </a:t>
            </a:r>
          </a:p>
        </p:txBody>
      </p:sp>
    </p:spTree>
    <p:extLst>
      <p:ext uri="{BB962C8B-B14F-4D97-AF65-F5344CB8AC3E}">
        <p14:creationId xmlns:p14="http://schemas.microsoft.com/office/powerpoint/2010/main" val="1487235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Where Do We Put the Back Button?</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your vision of the web is iPhone-centric</a:t>
            </a:r>
            <a:r>
              <a:rPr lang="en-US" dirty="0" smtClean="0">
                <a:latin typeface="Verdana" panose="020B0604030504040204" pitchFamily="34" charset="0"/>
                <a:ea typeface="Verdana" panose="020B0604030504040204" pitchFamily="34" charset="0"/>
                <a:cs typeface="Verdana" panose="020B0604030504040204" pitchFamily="34" charset="0"/>
              </a:rPr>
              <a:t>, and for many people it still is, </a:t>
            </a:r>
            <a:r>
              <a:rPr lang="en-US" dirty="0" smtClean="0">
                <a:latin typeface="Verdana" panose="020B0604030504040204" pitchFamily="34" charset="0"/>
                <a:ea typeface="Verdana" panose="020B0604030504040204" pitchFamily="34" charset="0"/>
                <a:cs typeface="Verdana" panose="020B0604030504040204" pitchFamily="34" charset="0"/>
              </a:rPr>
              <a:t>inserting a back button into your web UI seems like a good idea. The thing is, every Android device has a back button built in, either as a dedicated software button on screen or as a physical button on the device.</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93620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Closed. Won't fix. Can't Reproduce.  </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i="1" dirty="0" smtClean="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That animation is super fast on my machine</a:t>
            </a:r>
            <a:r>
              <a:rPr lang="en-US" i="1" dirty="0" smtClean="0">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Another </a:t>
            </a:r>
            <a:r>
              <a:rPr lang="en-US" dirty="0">
                <a:latin typeface="Verdana" panose="020B0604030504040204" pitchFamily="34" charset="0"/>
                <a:ea typeface="Verdana" panose="020B0604030504040204" pitchFamily="34" charset="0"/>
                <a:cs typeface="Verdana" panose="020B0604030504040204" pitchFamily="34" charset="0"/>
              </a:rPr>
              <a:t>painful example of the trap tech folks fall into is with </a:t>
            </a:r>
            <a:r>
              <a:rPr lang="en-US" dirty="0" smtClean="0">
                <a:latin typeface="Verdana" panose="020B0604030504040204" pitchFamily="34" charset="0"/>
                <a:ea typeface="Verdana" panose="020B0604030504040204" pitchFamily="34" charset="0"/>
                <a:cs typeface="Verdana" panose="020B0604030504040204" pitchFamily="34" charset="0"/>
              </a:rPr>
              <a:t>application </a:t>
            </a:r>
            <a:r>
              <a:rPr lang="en-US" dirty="0">
                <a:latin typeface="Verdana" panose="020B0604030504040204" pitchFamily="34" charset="0"/>
                <a:ea typeface="Verdana" panose="020B0604030504040204" pitchFamily="34" charset="0"/>
                <a:cs typeface="Verdana" panose="020B0604030504040204" pitchFamily="34" charset="0"/>
              </a:rPr>
              <a:t>performance.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M</a:t>
            </a:r>
            <a:r>
              <a:rPr lang="en-US" dirty="0" smtClean="0">
                <a:latin typeface="Verdana" panose="020B0604030504040204" pitchFamily="34" charset="0"/>
                <a:ea typeface="Verdana" panose="020B0604030504040204" pitchFamily="34" charset="0"/>
                <a:cs typeface="Verdana" panose="020B0604030504040204" pitchFamily="34" charset="0"/>
              </a:rPr>
              <a:t>ost </a:t>
            </a:r>
            <a:r>
              <a:rPr lang="en-US" dirty="0">
                <a:latin typeface="Verdana" panose="020B0604030504040204" pitchFamily="34" charset="0"/>
                <a:ea typeface="Verdana" panose="020B0604030504040204" pitchFamily="34" charset="0"/>
                <a:cs typeface="Verdana" panose="020B0604030504040204" pitchFamily="34" charset="0"/>
              </a:rPr>
              <a:t>people don't look critically at their application performance in enough devices to truly </a:t>
            </a:r>
            <a:r>
              <a:rPr lang="en-US" dirty="0" smtClean="0">
                <a:latin typeface="Verdana" panose="020B0604030504040204" pitchFamily="34" charset="0"/>
                <a:ea typeface="Verdana" panose="020B0604030504040204" pitchFamily="34" charset="0"/>
                <a:cs typeface="Verdana" panose="020B0604030504040204" pitchFamily="34" charset="0"/>
              </a:rPr>
              <a:t>test performance.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3847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a:t>
            </a:r>
            <a:r>
              <a:rPr lang="en-US" dirty="0">
                <a:latin typeface="Verdana" panose="020B0604030504040204" pitchFamily="34" charset="0"/>
                <a:ea typeface="Verdana" panose="020B0604030504040204" pitchFamily="34" charset="0"/>
                <a:cs typeface="Verdana" panose="020B0604030504040204" pitchFamily="34" charset="0"/>
              </a:rPr>
              <a:t>don't test enough in Internet Explorer.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Whether </a:t>
            </a:r>
            <a:r>
              <a:rPr lang="en-US" dirty="0">
                <a:latin typeface="Verdana" panose="020B0604030504040204" pitchFamily="34" charset="0"/>
                <a:ea typeface="Verdana" panose="020B0604030504040204" pitchFamily="34" charset="0"/>
                <a:cs typeface="Verdana" panose="020B0604030504040204" pitchFamily="34" charset="0"/>
              </a:rPr>
              <a:t>it's Windows-based developers working all day in Firefox or Chrome or developers on a Mac not wanting to fire up Parallels, people don't test in IE early or often enough</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7826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263" y="2120449"/>
            <a:ext cx="8053137" cy="2389655"/>
          </a:xfrm>
          <a:prstGeom prst="rect">
            <a:avLst/>
          </a:prstGeom>
        </p:spPr>
      </p:pic>
    </p:spTree>
    <p:extLst>
      <p:ext uri="{BB962C8B-B14F-4D97-AF65-F5344CB8AC3E}">
        <p14:creationId xmlns:p14="http://schemas.microsoft.com/office/powerpoint/2010/main" val="2866627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 </a:t>
            </a:r>
            <a:r>
              <a:rPr lang="en-US" dirty="0">
                <a:latin typeface="Verdana" panose="020B0604030504040204" pitchFamily="34" charset="0"/>
                <a:ea typeface="Verdana" panose="020B0604030504040204" pitchFamily="34" charset="0"/>
                <a:cs typeface="Verdana" panose="020B0604030504040204" pitchFamily="34" charset="0"/>
              </a:rPr>
              <a:t>know it's the bogeyman, but it remains a huge portion of the browser </a:t>
            </a:r>
            <a:r>
              <a:rPr lang="en-US" dirty="0" smtClean="0">
                <a:latin typeface="Verdana" panose="020B0604030504040204" pitchFamily="34" charset="0"/>
                <a:ea typeface="Verdana" panose="020B0604030504040204" pitchFamily="34" charset="0"/>
                <a:cs typeface="Verdana" panose="020B0604030504040204" pitchFamily="34" charset="0"/>
              </a:rPr>
              <a:t>market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with hundreds of millions of users</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Yet, people </a:t>
            </a:r>
            <a:r>
              <a:rPr lang="en-US" dirty="0">
                <a:latin typeface="Verdana" panose="020B0604030504040204" pitchFamily="34" charset="0"/>
                <a:ea typeface="Verdana" panose="020B0604030504040204" pitchFamily="34" charset="0"/>
                <a:cs typeface="Verdana" panose="020B0604030504040204" pitchFamily="34" charset="0"/>
              </a:rPr>
              <a:t>treat it like an afterthought.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261976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This is Why You Hate IE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Since so many people save IE for later on in the development process, or downright ignore it, their only experience with the browser is one of shock and betrayal.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15385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a:latin typeface="Palatino Linotype" panose="02040502050505030304" pitchFamily="18" charset="0"/>
                <a:ea typeface="Verdana" panose="020B0604030504040204" pitchFamily="34" charset="0"/>
                <a:cs typeface="Verdana" panose="020B0604030504040204" pitchFamily="34" charset="0"/>
              </a:rPr>
              <a:t>Embrace Empathy </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Don't </a:t>
            </a:r>
            <a:r>
              <a:rPr lang="en-US" dirty="0">
                <a:latin typeface="Verdana" panose="020B0604030504040204" pitchFamily="34" charset="0"/>
                <a:ea typeface="Verdana" panose="020B0604030504040204" pitchFamily="34" charset="0"/>
                <a:cs typeface="Verdana" panose="020B0604030504040204" pitchFamily="34" charset="0"/>
              </a:rPr>
              <a:t>blind yourself to what your audience actually is by assuming that they are just like you.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p:txBody>
      </p:sp>
    </p:spTree>
    <p:extLst>
      <p:ext uri="{BB962C8B-B14F-4D97-AF65-F5344CB8AC3E}">
        <p14:creationId xmlns:p14="http://schemas.microsoft.com/office/powerpoint/2010/main" val="2958901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stack biases</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users don't care if </a:t>
            </a: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stack is </a:t>
            </a:r>
            <a:r>
              <a:rPr lang="en-US" dirty="0" smtClean="0">
                <a:latin typeface="Verdana" panose="020B0604030504040204" pitchFamily="34" charset="0"/>
                <a:ea typeface="Verdana" panose="020B0604030504040204" pitchFamily="34" charset="0"/>
                <a:cs typeface="Verdana" panose="020B0604030504040204" pitchFamily="34" charset="0"/>
              </a:rPr>
              <a:t>clever. </a:t>
            </a:r>
            <a:r>
              <a:rPr lang="en-US" dirty="0">
                <a:latin typeface="Verdana" panose="020B0604030504040204" pitchFamily="34" charset="0"/>
                <a:ea typeface="Verdana" panose="020B0604030504040204" pitchFamily="34" charset="0"/>
                <a:cs typeface="Verdana" panose="020B0604030504040204" pitchFamily="34" charset="0"/>
              </a:rPr>
              <a:t>What they care about is the speed, usability, look and feel, interactivity and features. If your stack isn't adding to one of those then you might be going down the road to stack obsession.  </a:t>
            </a:r>
          </a:p>
        </p:txBody>
      </p:sp>
    </p:spTree>
    <p:extLst>
      <p:ext uri="{BB962C8B-B14F-4D97-AF65-F5344CB8AC3E}">
        <p14:creationId xmlns:p14="http://schemas.microsoft.com/office/powerpoint/2010/main" val="2533641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 y="717550"/>
            <a:ext cx="8128000" cy="5422900"/>
          </a:xfrm>
          <a:prstGeom prst="rect">
            <a:avLst/>
          </a:prstGeom>
        </p:spPr>
      </p:pic>
      <p:sp>
        <p:nvSpPr>
          <p:cNvPr id="3" name="Rectangle 2"/>
          <p:cNvSpPr/>
          <p:nvPr/>
        </p:nvSpPr>
        <p:spPr>
          <a:xfrm>
            <a:off x="508000" y="6300871"/>
            <a:ext cx="8128000" cy="276999"/>
          </a:xfrm>
          <a:prstGeom prst="rect">
            <a:avLst/>
          </a:prstGeom>
        </p:spPr>
        <p:txBody>
          <a:bodyPr wrap="square">
            <a:spAutoFit/>
          </a:bodyPr>
          <a:lstStyle/>
          <a:p>
            <a:pPr algn="ct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ff Kubina's photostream"/>
              </a:rPr>
              <a:t>Jeff </a:t>
            </a:r>
            <a:r>
              <a:rPr lang="en-US" sz="1200" dirty="0" err="1"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ff Kubina's photostream"/>
              </a:rPr>
              <a:t>Kubina</a:t>
            </a: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 https://www.flickr.com/photos/kubina/278696130/</a:t>
            </a:r>
          </a:p>
        </p:txBody>
      </p:sp>
    </p:spTree>
    <p:extLst>
      <p:ext uri="{BB962C8B-B14F-4D97-AF65-F5344CB8AC3E}">
        <p14:creationId xmlns:p14="http://schemas.microsoft.com/office/powerpoint/2010/main" val="266695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In the Mid-2000s Things Started to Change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700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WHATWG was formed</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Ajax-based development </a:t>
            </a:r>
            <a:r>
              <a:rPr lang="en-US" dirty="0">
                <a:latin typeface="Verdana" panose="020B0604030504040204" pitchFamily="34" charset="0"/>
                <a:ea typeface="Verdana" panose="020B0604030504040204" pitchFamily="34" charset="0"/>
                <a:cs typeface="Verdana" panose="020B0604030504040204" pitchFamily="34" charset="0"/>
              </a:rPr>
              <a:t>+ the explosion of JavaScript Libraries (esp. </a:t>
            </a:r>
            <a:r>
              <a:rPr lang="en-US" dirty="0" smtClean="0">
                <a:latin typeface="Verdana" panose="020B0604030504040204" pitchFamily="34" charset="0"/>
                <a:ea typeface="Verdana" panose="020B0604030504040204" pitchFamily="34" charset="0"/>
                <a:cs typeface="Verdana" panose="020B0604030504040204" pitchFamily="34" charset="0"/>
              </a:rPr>
              <a:t>jQuery) meant the open web platform was cool again</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New browsers came online (Firefox, Chrome, Safari,) Opera continued to fight for the open web</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Even IE was eventually reborn since they had real competition on multiple fronts</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A</a:t>
            </a:r>
            <a:r>
              <a:rPr lang="en-US" dirty="0" smtClean="0">
                <a:latin typeface="Verdana" panose="020B0604030504040204" pitchFamily="34" charset="0"/>
                <a:ea typeface="Verdana" panose="020B0604030504040204" pitchFamily="34" charset="0"/>
                <a:cs typeface="Verdana" panose="020B0604030504040204" pitchFamily="34" charset="0"/>
              </a:rPr>
              <a:t> new dedication to </a:t>
            </a:r>
            <a:r>
              <a:rPr lang="en-US" dirty="0">
                <a:latin typeface="Verdana" panose="020B0604030504040204" pitchFamily="34" charset="0"/>
                <a:ea typeface="Verdana" panose="020B0604030504040204" pitchFamily="34" charset="0"/>
                <a:cs typeface="Verdana" panose="020B0604030504040204" pitchFamily="34" charset="0"/>
              </a:rPr>
              <a:t>s</a:t>
            </a:r>
            <a:r>
              <a:rPr lang="en-US" dirty="0" smtClean="0">
                <a:latin typeface="Verdana" panose="020B0604030504040204" pitchFamily="34" charset="0"/>
                <a:ea typeface="Verdana" panose="020B0604030504040204" pitchFamily="34" charset="0"/>
                <a:cs typeface="Verdana" panose="020B0604030504040204" pitchFamily="34" charset="0"/>
              </a:rPr>
              <a:t>tandards development by the W3C </a:t>
            </a:r>
          </a:p>
        </p:txBody>
      </p:sp>
    </p:spTree>
    <p:extLst>
      <p:ext uri="{BB962C8B-B14F-4D97-AF65-F5344CB8AC3E}">
        <p14:creationId xmlns:p14="http://schemas.microsoft.com/office/powerpoint/2010/main" val="4443426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stack biases</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850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a:t>
            </a:r>
            <a:r>
              <a:rPr lang="en-US" dirty="0">
                <a:latin typeface="Verdana" panose="020B0604030504040204" pitchFamily="34" charset="0"/>
                <a:ea typeface="Verdana" panose="020B0604030504040204" pitchFamily="34" charset="0"/>
                <a:cs typeface="Verdana" panose="020B0604030504040204" pitchFamily="34" charset="0"/>
              </a:rPr>
              <a:t>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68552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E.g., Don’t Turn HTML back in XHTML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While Front-end </a:t>
            </a:r>
            <a:r>
              <a:rPr lang="en-US" dirty="0">
                <a:latin typeface="Verdana" panose="020B0604030504040204" pitchFamily="34" charset="0"/>
                <a:ea typeface="Verdana" panose="020B0604030504040204" pitchFamily="34" charset="0"/>
                <a:cs typeface="Verdana" panose="020B0604030504040204" pitchFamily="34" charset="0"/>
              </a:rPr>
              <a:t>Model View Controller (MVC) style libraries and </a:t>
            </a:r>
            <a:r>
              <a:rPr lang="en-US" dirty="0" smtClean="0">
                <a:latin typeface="Verdana" panose="020B0604030504040204" pitchFamily="34" charset="0"/>
                <a:ea typeface="Verdana" panose="020B0604030504040204" pitchFamily="34" charset="0"/>
                <a:cs typeface="Verdana" panose="020B0604030504040204" pitchFamily="34" charset="0"/>
              </a:rPr>
              <a:t>frameworks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are great, these </a:t>
            </a:r>
            <a:r>
              <a:rPr lang="en-US" dirty="0">
                <a:latin typeface="Verdana" panose="020B0604030504040204" pitchFamily="34" charset="0"/>
                <a:ea typeface="Verdana" panose="020B0604030504040204" pitchFamily="34" charset="0"/>
                <a:cs typeface="Verdana" panose="020B0604030504040204" pitchFamily="34" charset="0"/>
              </a:rPr>
              <a:t>libraries and frameworks are really designed for </a:t>
            </a:r>
            <a:r>
              <a:rPr lang="en-US" i="1" dirty="0" smtClean="0">
                <a:latin typeface="Verdana" panose="020B0604030504040204" pitchFamily="34" charset="0"/>
                <a:ea typeface="Verdana" panose="020B0604030504040204" pitchFamily="34" charset="0"/>
                <a:cs typeface="Verdana" panose="020B0604030504040204" pitchFamily="34" charset="0"/>
              </a:rPr>
              <a:t>application</a:t>
            </a:r>
            <a:r>
              <a:rPr lang="en-US" dirty="0" smtClean="0">
                <a:latin typeface="Verdana" panose="020B0604030504040204" pitchFamily="34" charset="0"/>
                <a:ea typeface="Verdana" panose="020B0604030504040204" pitchFamily="34" charset="0"/>
                <a:cs typeface="Verdana" panose="020B0604030504040204" pitchFamily="34" charset="0"/>
              </a:rPr>
              <a:t> development- </a:t>
            </a:r>
            <a:r>
              <a:rPr lang="en-US" dirty="0">
                <a:latin typeface="Verdana" panose="020B0604030504040204" pitchFamily="34" charset="0"/>
                <a:ea typeface="Verdana" panose="020B0604030504040204" pitchFamily="34" charset="0"/>
                <a:cs typeface="Verdana" panose="020B0604030504040204" pitchFamily="34" charset="0"/>
              </a:rPr>
              <a:t>they shouldn't be </a:t>
            </a:r>
            <a:r>
              <a:rPr lang="en-US" dirty="0" smtClean="0">
                <a:latin typeface="Verdana" panose="020B0604030504040204" pitchFamily="34" charset="0"/>
                <a:ea typeface="Verdana" panose="020B0604030504040204" pitchFamily="34" charset="0"/>
                <a:cs typeface="Verdana" panose="020B0604030504040204" pitchFamily="34" charset="0"/>
              </a:rPr>
              <a:t>used </a:t>
            </a:r>
            <a:r>
              <a:rPr lang="en-US" dirty="0">
                <a:latin typeface="Verdana" panose="020B0604030504040204" pitchFamily="34" charset="0"/>
                <a:ea typeface="Verdana" panose="020B0604030504040204" pitchFamily="34" charset="0"/>
                <a:cs typeface="Verdana" panose="020B0604030504040204" pitchFamily="34" charset="0"/>
              </a:rPr>
              <a:t>for every circumstance. </a:t>
            </a:r>
          </a:p>
        </p:txBody>
      </p:sp>
    </p:spTree>
    <p:extLst>
      <p:ext uri="{BB962C8B-B14F-4D97-AF65-F5344CB8AC3E}">
        <p14:creationId xmlns:p14="http://schemas.microsoft.com/office/powerpoint/2010/main" val="475731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E.g., Don’t Turn HTML back in XHTML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85000" lnSpcReduction="10000"/>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For </a:t>
            </a:r>
            <a:r>
              <a:rPr lang="en-US" dirty="0">
                <a:latin typeface="Verdana" panose="020B0604030504040204" pitchFamily="34" charset="0"/>
                <a:ea typeface="Verdana" panose="020B0604030504040204" pitchFamily="34" charset="0"/>
                <a:cs typeface="Verdana" panose="020B0604030504040204" pitchFamily="34" charset="0"/>
              </a:rPr>
              <a:t>example, </a:t>
            </a:r>
            <a:r>
              <a:rPr lang="en-US" dirty="0" smtClean="0">
                <a:latin typeface="Verdana" panose="020B0604030504040204" pitchFamily="34" charset="0"/>
                <a:ea typeface="Verdana" panose="020B0604030504040204" pitchFamily="34" charset="0"/>
                <a:cs typeface="Verdana" panose="020B0604030504040204" pitchFamily="34" charset="0"/>
              </a:rPr>
              <a:t>don’t use </a:t>
            </a:r>
            <a:r>
              <a:rPr lang="en-US" dirty="0">
                <a:latin typeface="Verdana" panose="020B0604030504040204" pitchFamily="34" charset="0"/>
                <a:ea typeface="Verdana" panose="020B0604030504040204" pitchFamily="34" charset="0"/>
                <a:cs typeface="Verdana" panose="020B0604030504040204" pitchFamily="34" charset="0"/>
              </a:rPr>
              <a:t>one of these libraries in place of </a:t>
            </a:r>
            <a:r>
              <a:rPr lang="en-US" dirty="0" smtClean="0">
                <a:latin typeface="Verdana" panose="020B0604030504040204" pitchFamily="34" charset="0"/>
                <a:ea typeface="Verdana" panose="020B0604030504040204" pitchFamily="34" charset="0"/>
                <a:cs typeface="Verdana" panose="020B0604030504040204" pitchFamily="34" charset="0"/>
              </a:rPr>
              <a:t>server </a:t>
            </a:r>
            <a:r>
              <a:rPr lang="en-US" dirty="0">
                <a:latin typeface="Verdana" panose="020B0604030504040204" pitchFamily="34" charset="0"/>
                <a:ea typeface="Verdana" panose="020B0604030504040204" pitchFamily="34" charset="0"/>
                <a:cs typeface="Verdana" panose="020B0604030504040204" pitchFamily="34" charset="0"/>
              </a:rPr>
              <a:t>side </a:t>
            </a:r>
            <a:r>
              <a:rPr lang="en-US" dirty="0" smtClean="0">
                <a:latin typeface="Verdana" panose="020B0604030504040204" pitchFamily="34" charset="0"/>
                <a:ea typeface="Verdana" panose="020B0604030504040204" pitchFamily="34" charset="0"/>
                <a:cs typeface="Verdana" panose="020B0604030504040204" pitchFamily="34" charset="0"/>
              </a:rPr>
              <a:t>templates for </a:t>
            </a:r>
            <a:r>
              <a:rPr lang="en-US" dirty="0">
                <a:latin typeface="Verdana" panose="020B0604030504040204" pitchFamily="34" charset="0"/>
                <a:ea typeface="Verdana" panose="020B0604030504040204" pitchFamily="34" charset="0"/>
                <a:cs typeface="Verdana" panose="020B0604030504040204" pitchFamily="34" charset="0"/>
              </a:rPr>
              <a:t>a content </a:t>
            </a:r>
            <a:r>
              <a:rPr lang="en-US" dirty="0" smtClean="0">
                <a:latin typeface="Verdana" panose="020B0604030504040204" pitchFamily="34" charset="0"/>
                <a:ea typeface="Verdana" panose="020B0604030504040204" pitchFamily="34" charset="0"/>
                <a:cs typeface="Verdana" panose="020B0604030504040204" pitchFamily="34" charset="0"/>
              </a:rPr>
              <a:t>site. One </a:t>
            </a:r>
            <a:r>
              <a:rPr lang="en-US" dirty="0">
                <a:latin typeface="Verdana" panose="020B0604030504040204" pitchFamily="34" charset="0"/>
                <a:ea typeface="Verdana" panose="020B0604030504040204" pitchFamily="34" charset="0"/>
                <a:cs typeface="Verdana" panose="020B0604030504040204" pitchFamily="34" charset="0"/>
              </a:rPr>
              <a:t>of the </a:t>
            </a:r>
            <a:r>
              <a:rPr lang="en-US" dirty="0" smtClean="0">
                <a:latin typeface="Verdana" panose="020B0604030504040204" pitchFamily="34" charset="0"/>
                <a:ea typeface="Verdana" panose="020B0604030504040204" pitchFamily="34" charset="0"/>
                <a:cs typeface="Verdana" panose="020B0604030504040204" pitchFamily="34" charset="0"/>
              </a:rPr>
              <a:t>first lessons of web performance was </a:t>
            </a:r>
            <a:r>
              <a:rPr lang="en-US" dirty="0">
                <a:latin typeface="Verdana" panose="020B0604030504040204" pitchFamily="34" charset="0"/>
                <a:ea typeface="Verdana" panose="020B0604030504040204" pitchFamily="34" charset="0"/>
                <a:cs typeface="Verdana" panose="020B0604030504040204" pitchFamily="34" charset="0"/>
              </a:rPr>
              <a:t>that most of the performance hit on </a:t>
            </a:r>
            <a:r>
              <a:rPr lang="en-US" dirty="0" smtClean="0">
                <a:latin typeface="Verdana" panose="020B0604030504040204" pitchFamily="34" charset="0"/>
                <a:ea typeface="Verdana" panose="020B0604030504040204" pitchFamily="34" charset="0"/>
                <a:cs typeface="Verdana" panose="020B0604030504040204" pitchFamily="34" charset="0"/>
              </a:rPr>
              <a:t>the page </a:t>
            </a:r>
            <a:r>
              <a:rPr lang="en-US" dirty="0">
                <a:latin typeface="Verdana" panose="020B0604030504040204" pitchFamily="34" charset="0"/>
                <a:ea typeface="Verdana" panose="020B0604030504040204" pitchFamily="34" charset="0"/>
                <a:cs typeface="Verdana" panose="020B0604030504040204" pitchFamily="34" charset="0"/>
              </a:rPr>
              <a:t>happened in the browser, not on the server. </a:t>
            </a:r>
            <a:r>
              <a:rPr lang="en-US" dirty="0" smtClean="0">
                <a:latin typeface="Verdana" panose="020B0604030504040204" pitchFamily="34" charset="0"/>
                <a:ea typeface="Verdana" panose="020B0604030504040204" pitchFamily="34" charset="0"/>
                <a:cs typeface="Verdana" panose="020B0604030504040204" pitchFamily="34" charset="0"/>
              </a:rPr>
              <a:t>Templates </a:t>
            </a:r>
            <a:r>
              <a:rPr lang="en-US" dirty="0">
                <a:latin typeface="Verdana" panose="020B0604030504040204" pitchFamily="34" charset="0"/>
                <a:ea typeface="Verdana" panose="020B0604030504040204" pitchFamily="34" charset="0"/>
                <a:cs typeface="Verdana" panose="020B0604030504040204" pitchFamily="34" charset="0"/>
              </a:rPr>
              <a:t>on the server </a:t>
            </a:r>
            <a:r>
              <a:rPr lang="en-US" dirty="0" smtClean="0">
                <a:latin typeface="Verdana" panose="020B0604030504040204" pitchFamily="34" charset="0"/>
                <a:ea typeface="Verdana" panose="020B0604030504040204" pitchFamily="34" charset="0"/>
                <a:cs typeface="Verdana" panose="020B0604030504040204" pitchFamily="34" charset="0"/>
              </a:rPr>
              <a:t>aren't a performance problem. Why</a:t>
            </a:r>
            <a:r>
              <a:rPr lang="en-US" dirty="0">
                <a:latin typeface="Verdana" panose="020B0604030504040204" pitchFamily="34" charset="0"/>
                <a:ea typeface="Verdana" panose="020B0604030504040204" pitchFamily="34" charset="0"/>
                <a:cs typeface="Verdana" panose="020B0604030504040204" pitchFamily="34" charset="0"/>
              </a:rPr>
              <a:t>, then, are we rushing headlong to push functionality that was handled perfectly well by the server down to the front end</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359997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a:latin typeface="Palatino Linotype" panose="02040502050505030304" pitchFamily="18" charset="0"/>
                <a:ea typeface="Verdana" panose="020B0604030504040204" pitchFamily="34" charset="0"/>
                <a:cs typeface="Verdana" panose="020B0604030504040204" pitchFamily="34" charset="0"/>
              </a:rPr>
              <a:t>Question Your Assumptions</a:t>
            </a:r>
            <a:endParaRPr lang="en-US" dirty="0">
              <a:latin typeface="Palatino Linotype" panose="02040502050505030304" pitchFamily="18" charset="0"/>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584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Question </a:t>
            </a:r>
            <a:r>
              <a:rPr lang="en-US" dirty="0">
                <a:latin typeface="Palatino Linotype" panose="02040502050505030304" pitchFamily="18" charset="0"/>
                <a:ea typeface="Verdana" panose="020B0604030504040204" pitchFamily="34" charset="0"/>
                <a:cs typeface="Verdana" panose="020B0604030504040204" pitchFamily="34" charset="0"/>
              </a:rPr>
              <a:t>Your </a:t>
            </a:r>
            <a:r>
              <a:rPr lang="en-US" dirty="0" smtClean="0">
                <a:latin typeface="Palatino Linotype" panose="02040502050505030304" pitchFamily="18" charset="0"/>
                <a:ea typeface="Verdana" panose="020B0604030504040204" pitchFamily="34" charset="0"/>
                <a:cs typeface="Verdana" panose="020B0604030504040204" pitchFamily="34" charset="0"/>
              </a:rPr>
              <a:t>Assumptions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this point, I'm </a:t>
            </a:r>
            <a:r>
              <a:rPr lang="en-US" dirty="0">
                <a:latin typeface="Verdana" panose="020B0604030504040204" pitchFamily="34" charset="0"/>
                <a:ea typeface="Verdana" panose="020B0604030504040204" pitchFamily="34" charset="0"/>
                <a:cs typeface="Verdana" panose="020B0604030504040204" pitchFamily="34" charset="0"/>
              </a:rPr>
              <a:t>assuming at least half of you think I'm an idiot.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so, I must be onto something.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Whatever </a:t>
            </a:r>
            <a:r>
              <a:rPr lang="en-US" dirty="0">
                <a:latin typeface="Verdana" panose="020B0604030504040204" pitchFamily="34" charset="0"/>
                <a:ea typeface="Verdana" panose="020B0604030504040204" pitchFamily="34" charset="0"/>
                <a:cs typeface="Verdana" panose="020B0604030504040204" pitchFamily="34" charset="0"/>
              </a:rPr>
              <a:t>percentage of these concepts you agree with or feel like are applicable to you and your particular situation, the biggest takeaway is the urge to question your assumptions. </a:t>
            </a:r>
          </a:p>
        </p:txBody>
      </p:sp>
    </p:spTree>
    <p:extLst>
      <p:ext uri="{BB962C8B-B14F-4D97-AF65-F5344CB8AC3E}">
        <p14:creationId xmlns:p14="http://schemas.microsoft.com/office/powerpoint/2010/main" val="3442606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pPr>
              <a:lnSpc>
                <a:spcPct val="100000"/>
              </a:lnSpc>
            </a:pPr>
            <a:r>
              <a:rPr lang="en-US" dirty="0">
                <a:latin typeface="Verdana" panose="020B0604030504040204" pitchFamily="34" charset="0"/>
                <a:ea typeface="Verdana" panose="020B0604030504040204" pitchFamily="34" charset="0"/>
                <a:cs typeface="Verdana" panose="020B0604030504040204" pitchFamily="34" charset="0"/>
              </a:rPr>
              <a:t>You can’t know </a:t>
            </a:r>
            <a:r>
              <a:rPr lang="en-US" dirty="0" smtClean="0">
                <a:latin typeface="Verdana" panose="020B0604030504040204" pitchFamily="34" charset="0"/>
                <a:ea typeface="Verdana" panose="020B0604030504040204" pitchFamily="34" charset="0"/>
                <a:cs typeface="Verdana" panose="020B0604030504040204" pitchFamily="34" charset="0"/>
              </a:rPr>
              <a:t>everything</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00000"/>
              </a:lnSpc>
            </a:pPr>
            <a:r>
              <a:rPr lang="en-US" dirty="0" smtClean="0">
                <a:latin typeface="Verdana" panose="020B0604030504040204" pitchFamily="34" charset="0"/>
                <a:ea typeface="Verdana" panose="020B0604030504040204" pitchFamily="34" charset="0"/>
                <a:cs typeface="Verdana" panose="020B0604030504040204" pitchFamily="34" charset="0"/>
              </a:rPr>
              <a:t>You </a:t>
            </a:r>
            <a:r>
              <a:rPr lang="en-US" dirty="0" smtClean="0">
                <a:latin typeface="Verdana" panose="020B0604030504040204" pitchFamily="34" charset="0"/>
                <a:ea typeface="Verdana" panose="020B0604030504040204" pitchFamily="34" charset="0"/>
                <a:cs typeface="Verdana" panose="020B0604030504040204" pitchFamily="34" charset="0"/>
              </a:rPr>
              <a:t>certainly can’t plan for everything</a:t>
            </a:r>
            <a:r>
              <a:rPr lang="en-US" dirty="0" smtClean="0">
                <a:latin typeface="Verdana" panose="020B0604030504040204" pitchFamily="34" charset="0"/>
                <a:ea typeface="Verdana" panose="020B0604030504040204" pitchFamily="34" charset="0"/>
                <a:cs typeface="Verdana" panose="020B0604030504040204" pitchFamily="34" charset="0"/>
              </a:rPr>
              <a:t>. So don’t try</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68175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Today's web is a wild place.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web has </a:t>
            </a:r>
            <a:r>
              <a:rPr lang="en-US" i="1" dirty="0" smtClean="0">
                <a:latin typeface="Verdana" panose="020B0604030504040204" pitchFamily="34" charset="0"/>
                <a:ea typeface="Verdana" panose="020B0604030504040204" pitchFamily="34" charset="0"/>
                <a:cs typeface="Verdana" panose="020B0604030504040204" pitchFamily="34" charset="0"/>
              </a:rPr>
              <a:t>never</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been a static platform, no matter how much people might wish it were so. You just can't control who's going to request your content. You can't control the browser or device they're using and you certainly can't guarantee things like the operating system, screen resolution, bandwidth or available system </a:t>
            </a:r>
            <a:r>
              <a:rPr lang="en-US" dirty="0" smtClean="0">
                <a:latin typeface="Verdana" panose="020B0604030504040204" pitchFamily="34" charset="0"/>
                <a:ea typeface="Verdana" panose="020B0604030504040204" pitchFamily="34" charset="0"/>
                <a:cs typeface="Verdana" panose="020B0604030504040204" pitchFamily="34" charset="0"/>
              </a:rPr>
              <a:t>fonts.</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7207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Today's web is a wild place.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Standards </a:t>
            </a:r>
            <a:r>
              <a:rPr lang="en-US" dirty="0">
                <a:latin typeface="Verdana" panose="020B0604030504040204" pitchFamily="34" charset="0"/>
                <a:ea typeface="Verdana" panose="020B0604030504040204" pitchFamily="34" charset="0"/>
                <a:cs typeface="Verdana" panose="020B0604030504040204" pitchFamily="34" charset="0"/>
              </a:rPr>
              <a:t>are changing on, in some cases, a daily or weekly basis; new devices are coming on-line at a furious pace and browser vendors are going at it tooth and </a:t>
            </a:r>
            <a:r>
              <a:rPr lang="en-US" dirty="0" smtClean="0">
                <a:latin typeface="Verdana" panose="020B0604030504040204" pitchFamily="34" charset="0"/>
                <a:ea typeface="Verdana" panose="020B0604030504040204" pitchFamily="34" charset="0"/>
                <a:cs typeface="Verdana" panose="020B0604030504040204" pitchFamily="34" charset="0"/>
              </a:rPr>
              <a:t>nail. </a:t>
            </a:r>
            <a:r>
              <a:rPr lang="en-US" dirty="0">
                <a:latin typeface="Verdana" panose="020B0604030504040204" pitchFamily="34" charset="0"/>
                <a:ea typeface="Verdana" panose="020B0604030504040204" pitchFamily="34" charset="0"/>
                <a:cs typeface="Verdana" panose="020B0604030504040204" pitchFamily="34" charset="0"/>
              </a:rPr>
              <a:t>With an ecosystem like that, trying to collapse everything you do as a developer into something that can fit into a neat little box is a recipe for frustration. </a:t>
            </a:r>
          </a:p>
        </p:txBody>
      </p:sp>
    </p:spTree>
    <p:extLst>
      <p:ext uri="{BB962C8B-B14F-4D97-AF65-F5344CB8AC3E}">
        <p14:creationId xmlns:p14="http://schemas.microsoft.com/office/powerpoint/2010/main" val="1708157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Today's web is a wild place.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Embracing </a:t>
            </a:r>
            <a:r>
              <a:rPr lang="en-US" dirty="0">
                <a:latin typeface="Verdana" panose="020B0604030504040204" pitchFamily="34" charset="0"/>
                <a:ea typeface="Verdana" panose="020B0604030504040204" pitchFamily="34" charset="0"/>
                <a:cs typeface="Verdana" panose="020B0604030504040204" pitchFamily="34" charset="0"/>
              </a:rPr>
              <a:t>the ecosystem for the wild mess that it is and developing with an eye towards the uncertainty the web will throw at you is the best way to reach whoever might want to get at your site or application with whatever they have in their pocket or on their desktop- now and in the future.</a:t>
            </a:r>
          </a:p>
        </p:txBody>
      </p:sp>
    </p:spTree>
    <p:extLst>
      <p:ext uri="{BB962C8B-B14F-4D97-AF65-F5344CB8AC3E}">
        <p14:creationId xmlns:p14="http://schemas.microsoft.com/office/powerpoint/2010/main" val="9781677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Thanks!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I’m </a:t>
            </a:r>
            <a:r>
              <a:rPr lang="en-US" dirty="0" err="1" smtClean="0">
                <a:latin typeface="Verdana" panose="020B0604030504040204" pitchFamily="34" charset="0"/>
                <a:ea typeface="Verdana" panose="020B0604030504040204" pitchFamily="34" charset="0"/>
                <a:cs typeface="Verdana" panose="020B0604030504040204" pitchFamily="34" charset="0"/>
              </a:rPr>
              <a:t>roblarsen</a:t>
            </a:r>
            <a:r>
              <a:rPr lang="en-US" dirty="0">
                <a:latin typeface="Verdana" panose="020B0604030504040204" pitchFamily="34" charset="0"/>
                <a:ea typeface="Verdana" panose="020B0604030504040204" pitchFamily="34" charset="0"/>
                <a:cs typeface="Verdana" panose="020B0604030504040204" pitchFamily="34" charset="0"/>
              </a:rPr>
              <a:t> on </a:t>
            </a:r>
            <a:r>
              <a:rPr lang="en-US" dirty="0" err="1">
                <a:latin typeface="Verdana" panose="020B0604030504040204" pitchFamily="34" charset="0"/>
                <a:ea typeface="Verdana" panose="020B0604030504040204" pitchFamily="34" charset="0"/>
                <a:cs typeface="Verdana" panose="020B0604030504040204" pitchFamily="34" charset="0"/>
              </a:rPr>
              <a:t>Github</a:t>
            </a:r>
            <a:r>
              <a:rPr lang="en-US"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I’m </a:t>
            </a:r>
            <a:r>
              <a:rPr lang="en-US" dirty="0" smtClean="0">
                <a:latin typeface="Verdana" panose="020B0604030504040204" pitchFamily="34" charset="0"/>
                <a:ea typeface="Verdana" panose="020B0604030504040204" pitchFamily="34" charset="0"/>
                <a:cs typeface="Verdana" panose="020B0604030504040204" pitchFamily="34" charset="0"/>
                <a:hlinkClick r:id="rId4"/>
              </a:rPr>
              <a:t>@</a:t>
            </a:r>
            <a:r>
              <a:rPr lang="en-US" dirty="0" err="1" smtClean="0">
                <a:latin typeface="Verdana" panose="020B0604030504040204" pitchFamily="34" charset="0"/>
                <a:ea typeface="Verdana" panose="020B0604030504040204" pitchFamily="34" charset="0"/>
                <a:cs typeface="Verdana" panose="020B0604030504040204" pitchFamily="34" charset="0"/>
                <a:hlinkClick r:id="rId4"/>
              </a:rPr>
              <a:t>robreact</a:t>
            </a:r>
            <a:r>
              <a:rPr lang="en-US" dirty="0">
                <a:latin typeface="Verdana" panose="020B0604030504040204" pitchFamily="34" charset="0"/>
                <a:ea typeface="Verdana" panose="020B0604030504040204" pitchFamily="34" charset="0"/>
                <a:cs typeface="Verdana" panose="020B0604030504040204" pitchFamily="34" charset="0"/>
              </a:rPr>
              <a:t>/</a:t>
            </a:r>
            <a:r>
              <a:rPr lang="en-US" dirty="0">
                <a:latin typeface="Verdana" panose="020B0604030504040204" pitchFamily="34" charset="0"/>
                <a:ea typeface="Verdana" panose="020B0604030504040204" pitchFamily="34" charset="0"/>
                <a:cs typeface="Verdana" panose="020B0604030504040204" pitchFamily="34" charset="0"/>
                <a:hlinkClick r:id="rId5"/>
              </a:rPr>
              <a:t>@</a:t>
            </a:r>
            <a:r>
              <a:rPr lang="en-US" dirty="0" err="1">
                <a:latin typeface="Verdana" panose="020B0604030504040204" pitchFamily="34" charset="0"/>
                <a:ea typeface="Verdana" panose="020B0604030504040204" pitchFamily="34" charset="0"/>
                <a:cs typeface="Verdana" panose="020B0604030504040204" pitchFamily="34" charset="0"/>
                <a:hlinkClick r:id="rId5"/>
              </a:rPr>
              <a:t>roblarsenwww</a:t>
            </a:r>
            <a:r>
              <a:rPr lang="en-US" dirty="0">
                <a:latin typeface="Verdana" panose="020B0604030504040204" pitchFamily="34" charset="0"/>
                <a:ea typeface="Verdana" panose="020B0604030504040204" pitchFamily="34" charset="0"/>
                <a:cs typeface="Verdana" panose="020B0604030504040204" pitchFamily="34" charset="0"/>
              </a:rPr>
              <a:t> on Twitter </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 blog </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hlinkClick r:id="rId6"/>
              </a:rPr>
              <a:t>htmlcssjavascript.com</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 write books: </a:t>
            </a:r>
            <a:r>
              <a:rPr lang="en-US" dirty="0" smtClean="0">
                <a:latin typeface="Verdana" panose="020B0604030504040204" pitchFamily="34" charset="0"/>
                <a:ea typeface="Verdana" panose="020B0604030504040204" pitchFamily="34" charset="0"/>
                <a:cs typeface="Verdana" panose="020B0604030504040204" pitchFamily="34" charset="0"/>
                <a:hlinkClick r:id="rId7"/>
              </a:rPr>
              <a:t>is.gd/</a:t>
            </a:r>
            <a:r>
              <a:rPr lang="en-US" dirty="0" err="1" smtClean="0">
                <a:latin typeface="Verdana" panose="020B0604030504040204" pitchFamily="34" charset="0"/>
                <a:ea typeface="Verdana" panose="020B0604030504040204" pitchFamily="34" charset="0"/>
                <a:cs typeface="Verdana" panose="020B0604030504040204" pitchFamily="34" charset="0"/>
                <a:hlinkClick r:id="rId7"/>
              </a:rPr>
              <a:t>rob_larsen_books</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a:latin typeface="Verdana" panose="020B0604030504040204" pitchFamily="34" charset="0"/>
                <a:ea typeface="Verdana" panose="020B0604030504040204" pitchFamily="34" charset="0"/>
                <a:cs typeface="Verdana" panose="020B0604030504040204" pitchFamily="34" charset="0"/>
              </a:rPr>
              <a:t>My </a:t>
            </a:r>
            <a:r>
              <a:rPr lang="en-US" dirty="0" smtClean="0">
                <a:latin typeface="Verdana" panose="020B0604030504040204" pitchFamily="34" charset="0"/>
                <a:ea typeface="Verdana" panose="020B0604030504040204" pitchFamily="34" charset="0"/>
                <a:cs typeface="Verdana" panose="020B0604030504040204" pitchFamily="34" charset="0"/>
              </a:rPr>
              <a:t>company: </a:t>
            </a:r>
            <a:r>
              <a:rPr lang="en-US" dirty="0" smtClean="0">
                <a:latin typeface="Verdana" panose="020B0604030504040204" pitchFamily="34" charset="0"/>
                <a:ea typeface="Verdana" panose="020B0604030504040204" pitchFamily="34" charset="0"/>
                <a:cs typeface="Verdana" panose="020B0604030504040204" pitchFamily="34" charset="0"/>
                <a:hlinkClick r:id="rId8"/>
              </a:rPr>
              <a:t>palatinoconsulting.com</a:t>
            </a:r>
            <a:r>
              <a:rPr lang="en-US" dirty="0">
                <a:latin typeface="Verdana" panose="020B0604030504040204" pitchFamily="34" charset="0"/>
                <a:ea typeface="Verdana" panose="020B0604030504040204" pitchFamily="34" charset="0"/>
                <a:cs typeface="Verdana" panose="020B0604030504040204" pitchFamily="34" charset="0"/>
                <a:hlinkClick r:id="rId8"/>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6548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628650" y="2245995"/>
            <a:ext cx="7886700" cy="3583305"/>
          </a:xfrm>
          <a:prstGeom prst="rect">
            <a:avLst/>
          </a:prstGeom>
          <a:solidFill>
            <a:schemeClr val="bg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Now? An Explosion of Devices &amp; Browsers</a:t>
            </a:r>
            <a:endParaRPr lang="en-US" dirty="0">
              <a:latin typeface="Palatino Linotype" panose="02040502050505030304" pitchFamily="18" charset="0"/>
            </a:endParaRP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800100" y="2325823"/>
            <a:ext cx="7498080" cy="1446761"/>
          </a:xfrm>
        </p:spPr>
      </p:pic>
      <p:grpSp>
        <p:nvGrpSpPr>
          <p:cNvPr id="8" name="Group 7"/>
          <p:cNvGrpSpPr/>
          <p:nvPr/>
        </p:nvGrpSpPr>
        <p:grpSpPr>
          <a:xfrm>
            <a:off x="2471738" y="4048125"/>
            <a:ext cx="3611932" cy="1593428"/>
            <a:chOff x="838200" y="4360260"/>
            <a:chExt cx="4815909" cy="2124570"/>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5545" y="4360260"/>
              <a:ext cx="1458564" cy="212457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200" y="4360260"/>
              <a:ext cx="3357345" cy="2124570"/>
            </a:xfrm>
            <a:prstGeom prst="rect">
              <a:avLst/>
            </a:prstGeom>
          </p:spPr>
        </p:pic>
      </p:grpSp>
      <p:sp>
        <p:nvSpPr>
          <p:cNvPr id="3" name="TextBox 2"/>
          <p:cNvSpPr txBox="1"/>
          <p:nvPr/>
        </p:nvSpPr>
        <p:spPr>
          <a:xfrm>
            <a:off x="6228755" y="4928325"/>
            <a:ext cx="2141508" cy="715581"/>
          </a:xfrm>
          <a:prstGeom prst="rect">
            <a:avLst/>
          </a:prstGeom>
          <a:noFill/>
        </p:spPr>
        <p:txBody>
          <a:bodyPr wrap="square" rtlCol="0">
            <a:spAutoFit/>
          </a:bodyPr>
          <a:lstStyle/>
          <a:p>
            <a:r>
              <a:rPr lang="en-US" sz="1350" dirty="0"/>
              <a:t>I’d list out all </a:t>
            </a:r>
            <a:r>
              <a:rPr lang="en-US" sz="1350" dirty="0" smtClean="0"/>
              <a:t>these </a:t>
            </a:r>
            <a:r>
              <a:rPr lang="en-US" sz="1350" dirty="0"/>
              <a:t>different modes </a:t>
            </a:r>
            <a:r>
              <a:rPr lang="en-US" sz="1350" dirty="0" smtClean="0"/>
              <a:t>but </a:t>
            </a:r>
            <a:r>
              <a:rPr lang="en-US" sz="1350" dirty="0"/>
              <a:t>it </a:t>
            </a:r>
            <a:r>
              <a:rPr lang="en-US" sz="1350" dirty="0" smtClean="0"/>
              <a:t>would </a:t>
            </a:r>
            <a:r>
              <a:rPr lang="en-US" sz="1350" dirty="0"/>
              <a:t>take a while. </a:t>
            </a:r>
            <a:endParaRPr lang="en-US" sz="1350" dirty="0"/>
          </a:p>
        </p:txBody>
      </p:sp>
    </p:spTree>
    <p:extLst>
      <p:ext uri="{BB962C8B-B14F-4D97-AF65-F5344CB8AC3E}">
        <p14:creationId xmlns:p14="http://schemas.microsoft.com/office/powerpoint/2010/main" val="3959090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Browsers!</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8650" y="2872383"/>
            <a:ext cx="7886700" cy="1971675"/>
          </a:xfrm>
        </p:spPr>
      </p:pic>
    </p:spTree>
    <p:extLst>
      <p:ext uri="{BB962C8B-B14F-4D97-AF65-F5344CB8AC3E}">
        <p14:creationId xmlns:p14="http://schemas.microsoft.com/office/powerpoint/2010/main" val="1373096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No Longer Just the Big Blue 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92500"/>
          </a:bodyPr>
          <a:lstStyle/>
          <a:p>
            <a:r>
              <a:rPr lang="en-US" dirty="0">
                <a:latin typeface="Verdana" panose="020B0604030504040204" pitchFamily="34" charset="0"/>
                <a:ea typeface="Verdana" panose="020B0604030504040204" pitchFamily="34" charset="0"/>
                <a:cs typeface="Verdana" panose="020B0604030504040204" pitchFamily="34" charset="0"/>
              </a:rPr>
              <a:t>Resolutions from 240 x 320 to 3840 x</a:t>
            </a:r>
            <a:r>
              <a:rPr lang="en-US" dirty="0" smtClean="0">
                <a:latin typeface="Verdana" panose="020B0604030504040204" pitchFamily="34" charset="0"/>
                <a:ea typeface="Verdana" panose="020B0604030504040204" pitchFamily="34" charset="0"/>
                <a:cs typeface="Verdana" panose="020B0604030504040204" pitchFamily="34" charset="0"/>
              </a:rPr>
              <a:t> 1080 (or more)</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Pixel densities from 72ppi up past </a:t>
            </a:r>
            <a:r>
              <a:rPr lang="en-US" dirty="0" smtClean="0">
                <a:latin typeface="Verdana" panose="020B0604030504040204" pitchFamily="34" charset="0"/>
                <a:ea typeface="Verdana" panose="020B0604030504040204" pitchFamily="34" charset="0"/>
                <a:cs typeface="Verdana" panose="020B0604030504040204" pitchFamily="34" charset="0"/>
              </a:rPr>
              <a:t>300ppi</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broad range of input options (keyboard, stylus, </a:t>
            </a:r>
            <a:r>
              <a:rPr lang="en-US" dirty="0" smtClean="0">
                <a:latin typeface="Verdana" panose="020B0604030504040204" pitchFamily="34" charset="0"/>
                <a:ea typeface="Verdana" panose="020B0604030504040204" pitchFamily="34" charset="0"/>
                <a:cs typeface="Verdana" panose="020B0604030504040204" pitchFamily="34" charset="0"/>
              </a:rPr>
              <a:t>finger, </a:t>
            </a:r>
            <a:r>
              <a:rPr lang="en-US" dirty="0">
                <a:latin typeface="Verdana" panose="020B0604030504040204" pitchFamily="34" charset="0"/>
                <a:ea typeface="Verdana" panose="020B0604030504040204" pitchFamily="34" charset="0"/>
                <a:cs typeface="Verdana" panose="020B0604030504040204" pitchFamily="34" charset="0"/>
              </a:rPr>
              <a:t>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t>
            </a:r>
            <a:r>
              <a:rPr lang="en-US" dirty="0">
                <a:latin typeface="Verdana" panose="020B0604030504040204" pitchFamily="34" charset="0"/>
                <a:ea typeface="Verdana" panose="020B0604030504040204" pitchFamily="34" charset="0"/>
                <a:cs typeface="Verdana" panose="020B0604030504040204" pitchFamily="34" charset="0"/>
              </a:rPr>
              <a:t>and </a:t>
            </a:r>
            <a:r>
              <a:rPr lang="en-US" dirty="0" smtClean="0">
                <a:latin typeface="Verdana" panose="020B0604030504040204" pitchFamily="34" charset="0"/>
                <a:ea typeface="Verdana" panose="020B0604030504040204" pitchFamily="34" charset="0"/>
                <a:cs typeface="Verdana" panose="020B0604030504040204" pitchFamily="34" charset="0"/>
              </a:rPr>
              <a:t>hundreds of minor browser </a:t>
            </a:r>
            <a:r>
              <a:rPr lang="en-US" dirty="0">
                <a:latin typeface="Verdana" panose="020B0604030504040204" pitchFamily="34" charset="0"/>
                <a:ea typeface="Verdana" panose="020B0604030504040204" pitchFamily="34" charset="0"/>
                <a:cs typeface="Verdana" panose="020B0604030504040204" pitchFamily="34" charset="0"/>
              </a:rPr>
              <a:t>versions in the </a:t>
            </a:r>
            <a:r>
              <a:rPr lang="en-US" dirty="0" smtClean="0">
                <a:latin typeface="Verdana" panose="020B0604030504040204" pitchFamily="34" charset="0"/>
                <a:ea typeface="Verdana" panose="020B0604030504040204" pitchFamily="34" charset="0"/>
                <a:cs typeface="Verdana" panose="020B0604030504040204" pitchFamily="34" charset="0"/>
              </a:rPr>
              <a:t>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8398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Let’s Make More Rules?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Initially, developers and designers tried to navigate </a:t>
            </a:r>
            <a:r>
              <a:rPr lang="en-US" dirty="0" smtClean="0">
                <a:latin typeface="Verdana" panose="020B0604030504040204" pitchFamily="34" charset="0"/>
                <a:ea typeface="Verdana" panose="020B0604030504040204" pitchFamily="34" charset="0"/>
                <a:cs typeface="Verdana" panose="020B0604030504040204" pitchFamily="34" charset="0"/>
              </a:rPr>
              <a:t>this complicated new reality </a:t>
            </a:r>
            <a:r>
              <a:rPr lang="en-US" dirty="0">
                <a:latin typeface="Verdana" panose="020B0604030504040204" pitchFamily="34" charset="0"/>
                <a:ea typeface="Verdana" panose="020B0604030504040204" pitchFamily="34" charset="0"/>
                <a:cs typeface="Verdana" panose="020B0604030504040204" pitchFamily="34" charset="0"/>
              </a:rPr>
              <a:t>by creating new rules. </a:t>
            </a:r>
          </a:p>
        </p:txBody>
      </p:sp>
    </p:spTree>
    <p:extLst>
      <p:ext uri="{BB962C8B-B14F-4D97-AF65-F5344CB8AC3E}">
        <p14:creationId xmlns:p14="http://schemas.microsoft.com/office/powerpoint/2010/main" val="1642766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14574</TotalTime>
  <Words>5232</Words>
  <Application>Microsoft Office PowerPoint</Application>
  <PresentationFormat>On-screen Show (4:3)</PresentationFormat>
  <Paragraphs>388</Paragraphs>
  <Slides>59</Slides>
  <Notes>57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Consolas</vt:lpstr>
      <vt:lpstr>Palatino Linotype</vt:lpstr>
      <vt:lpstr>Verdana</vt:lpstr>
      <vt:lpstr>Office Theme</vt:lpstr>
      <vt:lpstr>Wild World Web</vt:lpstr>
      <vt:lpstr>The Web a Dozen Years Ago</vt:lpstr>
      <vt:lpstr>Just Click the Big Blue E </vt:lpstr>
      <vt:lpstr>Things Were Pretty Stale</vt:lpstr>
      <vt:lpstr>In the Mid-2000s Things Started to Change</vt:lpstr>
      <vt:lpstr>Now? An Explosion of Devices &amp; Browsers</vt:lpstr>
      <vt:lpstr>Browsers!</vt:lpstr>
      <vt:lpstr>No Longer Just the Big Blue E</vt:lpstr>
      <vt:lpstr>So… Let’s Make More Rules?</vt:lpstr>
      <vt:lpstr>New Rules? Not so Great. </vt:lpstr>
      <vt:lpstr>New Rules? Not so Great. </vt:lpstr>
      <vt:lpstr>Nothing could ever challenge the iPhone, right?</vt:lpstr>
      <vt:lpstr>Modernizr.touch == true means you’ve got a phone, right?</vt:lpstr>
      <vt:lpstr>Modernizr.touch == false means you’re on a laptop, right?</vt:lpstr>
      <vt:lpstr>One Size Fits All?</vt:lpstr>
      <vt:lpstr>So What Are We Supposed to Do?</vt:lpstr>
      <vt:lpstr>Embracing Uncertainty</vt:lpstr>
      <vt:lpstr>Embracing Uncertainty</vt:lpstr>
      <vt:lpstr>Don't Blame the Web for being the Web</vt:lpstr>
      <vt:lpstr>Don't Blame the Web for being the Web</vt:lpstr>
      <vt:lpstr>PowerPoint Presentation</vt:lpstr>
      <vt:lpstr>Identify and embrace your audience</vt:lpstr>
      <vt:lpstr>Identify and embrace your audience</vt:lpstr>
      <vt:lpstr>Identify and embrace your audience</vt:lpstr>
      <vt:lpstr>Identify and embrace your audience</vt:lpstr>
      <vt:lpstr>Test and pray for the best</vt:lpstr>
      <vt:lpstr>PowerPoint Presentation</vt:lpstr>
      <vt:lpstr>Testing Could Look Like This:</vt:lpstr>
      <vt:lpstr>Or Scaled Down to This</vt:lpstr>
      <vt:lpstr>Whatever your testing set-up looks like...</vt:lpstr>
      <vt:lpstr>Focus on optimal, not absolute solutions</vt:lpstr>
      <vt:lpstr>Embrace Accessibility</vt:lpstr>
      <vt:lpstr>PowerPoint Presentation</vt:lpstr>
      <vt:lpstr>Millions of Users are Directly Affected</vt:lpstr>
      <vt:lpstr>Every User is Indirectly Affected</vt:lpstr>
      <vt:lpstr>Accessibility Guidelines that Especially Aid the Multi-device Landscape</vt:lpstr>
      <vt:lpstr>Accessibility Guidelines that Especially Aid the Multi-device Landscape</vt:lpstr>
      <vt:lpstr>Don't Stop There</vt:lpstr>
      <vt:lpstr>Lose your technology biases</vt:lpstr>
      <vt:lpstr>The iPhone isn’t the only mobile experience</vt:lpstr>
      <vt:lpstr>Where Do We Put the Back Button?</vt:lpstr>
      <vt:lpstr>Closed. Won't fix. Can't Reproduce.  </vt:lpstr>
      <vt:lpstr>Contrary to Popular Opinion Internet Explorer Does Exist</vt:lpstr>
      <vt:lpstr>PowerPoint Presentation</vt:lpstr>
      <vt:lpstr>Contrary to Popular Opinion Internet Explorer Does Exist</vt:lpstr>
      <vt:lpstr>This is Why You Hate IE</vt:lpstr>
      <vt:lpstr>Embrace Empathy </vt:lpstr>
      <vt:lpstr>Lose your stack biases</vt:lpstr>
      <vt:lpstr>PowerPoint Presentation</vt:lpstr>
      <vt:lpstr>Lose your stack biases</vt:lpstr>
      <vt:lpstr>E.g., Don’t Turn HTML back in XHTML</vt:lpstr>
      <vt:lpstr>E.g., Don’t Turn HTML back in XHTML</vt:lpstr>
      <vt:lpstr>Question Your Assumptions</vt:lpstr>
      <vt:lpstr>Question Your Assumptions</vt:lpstr>
      <vt:lpstr>You can’t know everything</vt:lpstr>
      <vt:lpstr>Today's web is a wild place.</vt:lpstr>
      <vt:lpstr>Today's web is a wild place.</vt:lpstr>
      <vt:lpstr>Today's web is a wild place.</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Larsen</dc:creator>
  <cp:lastModifiedBy>Rob Larsen</cp:lastModifiedBy>
  <cp:revision>89</cp:revision>
  <dcterms:created xsi:type="dcterms:W3CDTF">2014-10-10T17:25:25Z</dcterms:created>
  <dcterms:modified xsi:type="dcterms:W3CDTF">2014-11-06T22:28:16Z</dcterms:modified>
</cp:coreProperties>
</file>