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262" r:id="rId4"/>
    <p:sldId id="325" r:id="rId5"/>
    <p:sldId id="261" r:id="rId6"/>
    <p:sldId id="260" r:id="rId7"/>
    <p:sldId id="259" r:id="rId8"/>
    <p:sldId id="290" r:id="rId9"/>
    <p:sldId id="298" r:id="rId10"/>
    <p:sldId id="326" r:id="rId11"/>
    <p:sldId id="327" r:id="rId12"/>
    <p:sldId id="314" r:id="rId13"/>
    <p:sldId id="316" r:id="rId14"/>
    <p:sldId id="300" r:id="rId15"/>
    <p:sldId id="297" r:id="rId16"/>
    <p:sldId id="265" r:id="rId17"/>
    <p:sldId id="324" r:id="rId18"/>
    <p:sldId id="266" r:id="rId19"/>
    <p:sldId id="267" r:id="rId20"/>
    <p:sldId id="301" r:id="rId21"/>
    <p:sldId id="306" r:id="rId22"/>
    <p:sldId id="268" r:id="rId23"/>
    <p:sldId id="305" r:id="rId24"/>
    <p:sldId id="302" r:id="rId25"/>
    <p:sldId id="318" r:id="rId26"/>
    <p:sldId id="269" r:id="rId27"/>
    <p:sldId id="270" r:id="rId28"/>
    <p:sldId id="271" r:id="rId29"/>
    <p:sldId id="308" r:id="rId30"/>
    <p:sldId id="307" r:id="rId31"/>
    <p:sldId id="272" r:id="rId32"/>
    <p:sldId id="319" r:id="rId33"/>
    <p:sldId id="277" r:id="rId34"/>
    <p:sldId id="313" r:id="rId35"/>
    <p:sldId id="279" r:id="rId36"/>
    <p:sldId id="280" r:id="rId37"/>
    <p:sldId id="281" r:id="rId38"/>
    <p:sldId id="320" r:id="rId39"/>
    <p:sldId id="282" r:id="rId40"/>
    <p:sldId id="283" r:id="rId41"/>
    <p:sldId id="328" r:id="rId42"/>
    <p:sldId id="321" r:id="rId43"/>
    <p:sldId id="284" r:id="rId44"/>
    <p:sldId id="285" r:id="rId45"/>
    <p:sldId id="323" r:id="rId46"/>
    <p:sldId id="322" r:id="rId47"/>
    <p:sldId id="329" r:id="rId48"/>
    <p:sldId id="28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5AE1D8-BBA1-4E9B-A9B1-62D692C99EF3}">
          <p14:sldIdLst>
            <p14:sldId id="256"/>
            <p14:sldId id="258"/>
            <p14:sldId id="262"/>
            <p14:sldId id="325"/>
            <p14:sldId id="261"/>
            <p14:sldId id="260"/>
            <p14:sldId id="259"/>
            <p14:sldId id="290"/>
            <p14:sldId id="298"/>
            <p14:sldId id="326"/>
            <p14:sldId id="327"/>
            <p14:sldId id="314"/>
            <p14:sldId id="316"/>
            <p14:sldId id="300"/>
            <p14:sldId id="297"/>
            <p14:sldId id="265"/>
          </p14:sldIdLst>
        </p14:section>
        <p14:section name="Embrace Uncertainty" id="{14FC114F-660C-4BBC-916A-95FA34FAA30C}">
          <p14:sldIdLst>
            <p14:sldId id="324"/>
            <p14:sldId id="266"/>
            <p14:sldId id="267"/>
            <p14:sldId id="301"/>
            <p14:sldId id="306"/>
            <p14:sldId id="268"/>
            <p14:sldId id="305"/>
            <p14:sldId id="302"/>
            <p14:sldId id="318"/>
            <p14:sldId id="269"/>
            <p14:sldId id="270"/>
            <p14:sldId id="271"/>
            <p14:sldId id="308"/>
            <p14:sldId id="307"/>
            <p14:sldId id="272"/>
            <p14:sldId id="319"/>
            <p14:sldId id="277"/>
            <p14:sldId id="313"/>
            <p14:sldId id="279"/>
            <p14:sldId id="280"/>
            <p14:sldId id="281"/>
            <p14:sldId id="320"/>
            <p14:sldId id="282"/>
            <p14:sldId id="283"/>
            <p14:sldId id="328"/>
            <p14:sldId id="321"/>
            <p14:sldId id="284"/>
            <p14:sldId id="285"/>
            <p14:sldId id="323"/>
            <p14:sldId id="322"/>
            <p14:sldId id="329"/>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53701" autoAdjust="0"/>
  </p:normalViewPr>
  <p:slideViewPr>
    <p:cSldViewPr snapToGrid="0">
      <p:cViewPr varScale="1">
        <p:scale>
          <a:sx n="49" d="100"/>
          <a:sy n="49" d="100"/>
        </p:scale>
        <p:origin x="1410" y="54"/>
      </p:cViewPr>
      <p:guideLst/>
    </p:cSldViewPr>
  </p:slideViewPr>
  <p:outlineViewPr>
    <p:cViewPr>
      <p:scale>
        <a:sx n="33" d="100"/>
        <a:sy n="33" d="100"/>
      </p:scale>
      <p:origin x="0" y="-17358"/>
    </p:cViewPr>
  </p:outlineViewPr>
  <p:notesTextViewPr>
    <p:cViewPr>
      <p:scale>
        <a:sx n="1" d="1"/>
        <a:sy n="1" d="1"/>
      </p:scale>
      <p:origin x="0" y="0"/>
    </p:cViewPr>
  </p:notesTextViewPr>
  <p:sorterViewPr>
    <p:cViewPr>
      <p:scale>
        <a:sx n="100" d="100"/>
        <a:sy n="100" d="100"/>
      </p:scale>
      <p:origin x="0" y="-9972"/>
    </p:cViewPr>
  </p:sorterViewPr>
  <p:notesViewPr>
    <p:cSldViewPr snapToGrid="0">
      <p:cViewPr varScale="1">
        <p:scale>
          <a:sx n="70" d="100"/>
          <a:sy n="70" d="100"/>
        </p:scale>
        <p:origin x="238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D901E-3373-43EA-A121-78007570FC38}" type="datetimeFigureOut">
              <a:rPr lang="en-US" smtClean="0"/>
              <a:t>10/31/2014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A6E423-6D47-4876-A349-ED81EB7FFC21}" type="slidenum">
              <a:rPr lang="en-US" smtClean="0"/>
              <a:t>‹#›</a:t>
            </a:fld>
            <a:endParaRPr lang="en-US"/>
          </a:p>
        </p:txBody>
      </p:sp>
    </p:spTree>
    <p:extLst>
      <p:ext uri="{BB962C8B-B14F-4D97-AF65-F5344CB8AC3E}">
        <p14:creationId xmlns:p14="http://schemas.microsoft.com/office/powerpoint/2010/main" val="220695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info.cern.ch/hypertext/WWW/TheProject.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nkfree.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Nothing could ever challenge the iPhone,</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11</a:t>
            </a:fld>
            <a:endParaRPr lang="en-US"/>
          </a:p>
        </p:txBody>
      </p:sp>
    </p:spTree>
    <p:extLst>
      <p:ext uri="{BB962C8B-B14F-4D97-AF65-F5344CB8AC3E}">
        <p14:creationId xmlns:p14="http://schemas.microsoft.com/office/powerpoint/2010/main" val="4172024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smtClean="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smtClean="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smtClean="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40</a:t>
            </a:fld>
            <a:endParaRPr lang="en-US"/>
          </a:p>
        </p:txBody>
      </p:sp>
    </p:spTree>
    <p:extLst>
      <p:ext uri="{BB962C8B-B14F-4D97-AF65-F5344CB8AC3E}">
        <p14:creationId xmlns:p14="http://schemas.microsoft.com/office/powerpoint/2010/main" val="3746590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smtClean="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smtClean="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smtClean="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41</a:t>
            </a:fld>
            <a:endParaRPr lang="en-US"/>
          </a:p>
        </p:txBody>
      </p:sp>
    </p:spTree>
    <p:extLst>
      <p:ext uri="{BB962C8B-B14F-4D97-AF65-F5344CB8AC3E}">
        <p14:creationId xmlns:p14="http://schemas.microsoft.com/office/powerpoint/2010/main" val="2939878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smtClean="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smtClean="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smtClean="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smtClean="0">
              <a:latin typeface="Verdana" panose="020B0604030504040204" pitchFamily="34" charset="0"/>
              <a:ea typeface="Verdana" panose="020B0604030504040204" pitchFamily="34" charset="0"/>
              <a:cs typeface="Verdana" panose="020B0604030504040204" pitchFamily="34" charset="0"/>
            </a:endParaRPr>
          </a:p>
          <a:p>
            <a:endParaRPr lang="en-US"/>
          </a:p>
        </p:txBody>
      </p:sp>
      <p:sp>
        <p:nvSpPr>
          <p:cNvPr id="4" name="Slide Number Placeholder 3"/>
          <p:cNvSpPr>
            <a:spLocks noGrp="1"/>
          </p:cNvSpPr>
          <p:nvPr>
            <p:ph type="sldNum" sz="quarter" idx="10"/>
          </p:nvPr>
        </p:nvSpPr>
        <p:spPr/>
        <p:txBody>
          <a:bodyPr/>
          <a:lstStyle/>
          <a:p>
            <a:fld id="{1EA6E423-6D47-4876-A349-ED81EB7FFC21}" type="slidenum">
              <a:rPr lang="en-US" smtClean="0"/>
              <a:t>42</a:t>
            </a:fld>
            <a:endParaRPr lang="en-US"/>
          </a:p>
        </p:txBody>
      </p:sp>
    </p:spTree>
    <p:extLst>
      <p:ext uri="{BB962C8B-B14F-4D97-AF65-F5344CB8AC3E}">
        <p14:creationId xmlns:p14="http://schemas.microsoft.com/office/powerpoint/2010/main" val="198148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They're 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43</a:t>
            </a:fld>
            <a:endParaRPr lang="en-US"/>
          </a:p>
        </p:txBody>
      </p:sp>
    </p:spTree>
    <p:extLst>
      <p:ext uri="{BB962C8B-B14F-4D97-AF65-F5344CB8AC3E}">
        <p14:creationId xmlns:p14="http://schemas.microsoft.com/office/powerpoint/2010/main" val="2213432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 Why, when the goal is to simplify and lighten the payload in the front end are we willingly passing a task that was solved 15 years ago on the server to the browser? Having to download a framework as well as any other dependencies is going to slow your site down. Downloading Ajax requests with the content data, parsing it and inserting it into the DOM is also a performance penalty. We've learned to minimize the number of DOM traversals and manipulations. Why add more when the server can send a rendered page on the back of one HTTP request? It doesn't make sense.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46</a:t>
            </a:fld>
            <a:endParaRPr lang="en-US"/>
          </a:p>
        </p:txBody>
      </p:sp>
    </p:spTree>
    <p:extLst>
      <p:ext uri="{BB962C8B-B14F-4D97-AF65-F5344CB8AC3E}">
        <p14:creationId xmlns:p14="http://schemas.microsoft.com/office/powerpoint/2010/main" val="3242275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 Why, when the goal is to simplify and lighten the payload in the front end are we willingly passing a task that was solved 15 years ago on the server to the browser? Having to download a framework as well as any other dependencies is going to slow your site down. Downloading Ajax requests with the content data, parsing it and inserting it into the DOM is also a performance penalty. We've learned to minimize the number of DOM traversals and manipulations. Why add more when the server can send a rendered page on the back of one HTTP request? It doesn't make sense.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47</a:t>
            </a:fld>
            <a:endParaRPr lang="en-US"/>
          </a:p>
        </p:txBody>
      </p:sp>
    </p:spTree>
    <p:extLst>
      <p:ext uri="{BB962C8B-B14F-4D97-AF65-F5344CB8AC3E}">
        <p14:creationId xmlns:p14="http://schemas.microsoft.com/office/powerpoint/2010/main" val="1240625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48</a:t>
            </a:fld>
            <a:endParaRPr lang="en-US"/>
          </a:p>
        </p:txBody>
      </p:sp>
    </p:spTree>
    <p:extLst>
      <p:ext uri="{BB962C8B-B14F-4D97-AF65-F5344CB8AC3E}">
        <p14:creationId xmlns:p14="http://schemas.microsoft.com/office/powerpoint/2010/main" val="4088812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With the understanding that individuals might have one or more class of disability, and that not all disabilities would hinder the ability of a user to access the web the following table shows the number of Americans with disabilities that might interfere with their use of the web.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28</a:t>
            </a:fld>
            <a:endParaRPr lang="en-US"/>
          </a:p>
        </p:txBody>
      </p:sp>
    </p:spTree>
    <p:extLst>
      <p:ext uri="{BB962C8B-B14F-4D97-AF65-F5344CB8AC3E}">
        <p14:creationId xmlns:p14="http://schemas.microsoft.com/office/powerpoint/2010/main" val="1979410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A6E423-6D47-4876-A349-ED81EB7FFC21}" type="slidenum">
              <a:rPr lang="en-US" smtClean="0"/>
              <a:t>29</a:t>
            </a:fld>
            <a:endParaRPr lang="en-US"/>
          </a:p>
        </p:txBody>
      </p:sp>
    </p:spTree>
    <p:extLst>
      <p:ext uri="{BB962C8B-B14F-4D97-AF65-F5344CB8AC3E}">
        <p14:creationId xmlns:p14="http://schemas.microsoft.com/office/powerpoint/2010/main" val="982904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A6E423-6D47-4876-A349-ED81EB7FFC21}" type="slidenum">
              <a:rPr lang="en-US" smtClean="0"/>
              <a:t>30</a:t>
            </a:fld>
            <a:endParaRPr lang="en-US"/>
          </a:p>
        </p:txBody>
      </p:sp>
    </p:spTree>
    <p:extLst>
      <p:ext uri="{BB962C8B-B14F-4D97-AF65-F5344CB8AC3E}">
        <p14:creationId xmlns:p14="http://schemas.microsoft.com/office/powerpoint/2010/main" val="396582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transcripts and other access</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31</a:t>
            </a:fld>
            <a:endParaRPr lang="en-US"/>
          </a:p>
        </p:txBody>
      </p:sp>
    </p:spTree>
    <p:extLst>
      <p:ext uri="{BB962C8B-B14F-4D97-AF65-F5344CB8AC3E}">
        <p14:creationId xmlns:p14="http://schemas.microsoft.com/office/powerpoint/2010/main" val="4269155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images fail to load or are loading slowly alternative text can provide crucial context to users. </a:t>
            </a:r>
          </a:p>
          <a:p>
            <a:pPr marL="0" marR="0" indent="0" algn="l" defTabSz="914400" rtl="0" eaLnBrk="1" fontAlgn="auto" latinLnBrk="0" hangingPunct="1">
              <a:lnSpc>
                <a:spcPct val="120000"/>
              </a:lnSpc>
              <a:spcBef>
                <a:spcPts val="0"/>
              </a:spcBef>
              <a:spcAft>
                <a:spcPts val="0"/>
              </a:spcAft>
              <a:buClrTx/>
              <a:buSzTx/>
              <a:buFontTx/>
              <a:buNone/>
              <a:tabLst/>
              <a:defRPr/>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Good structure for your code makes it much easier to translate into different formats for devices with different capabilities and needs. This used to be a much bigger issue when people commonly used tables for layout, but it's still important now. </a:t>
            </a: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The intent of this guideline is to ensure that visually impaired or cognitively-disabled users have time to digest your content. </a:t>
            </a:r>
          </a:p>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Ensure that video, audio and time-based visualizations can be controlled by the user</a:t>
            </a:r>
          </a:p>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Avoid automatically refreshing content after a set period of time or to allow that functionality to be turned off. </a:t>
            </a: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Don't force updates down your user's throat. In addition to the accessibility concerns, all users can benefit from avoiding this practice. On mobile, for example, this rule is important for all users because battery life, bandwidth and processor time are all important factors in the overall mobile experience. You don't want to download unnecessarily updates, wasting kilobytes of data and battery life.</a:t>
            </a:r>
          </a:p>
          <a:p>
            <a:pPr marL="0" marR="0" indent="0" algn="l" defTabSz="914400" rtl="0" eaLnBrk="1" fontAlgn="auto" latinLnBrk="0" hangingPunct="1">
              <a:lnSpc>
                <a:spcPct val="120000"/>
              </a:lnSpc>
              <a:spcBef>
                <a:spcPts val="0"/>
              </a:spcBef>
              <a:spcAft>
                <a:spcPts val="0"/>
              </a:spcAft>
              <a:buClrTx/>
              <a:buSzTx/>
              <a:buFontTx/>
              <a:buNone/>
              <a:tabLst/>
              <a:defRPr/>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This is just good sense, of course, but is especially true when dealing with smaller screens. Make links make sense, give a good sense of where users are within your site or application and give them multiple ways to reach content. The less you ask a mobile user to do to get to their important content, the better.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Having a clearly labeled "contact us" link with a big fat button that takes them to a simple list which includes your telephone number is worth more for the customer's experience than pretty much anything else you can do on the web. You might have the most beautiful site in the world, but if your customer can't find your phone number you might as well have made your site out of sticks and glue. It's useless. </a:t>
            </a:r>
          </a:p>
          <a:p>
            <a:pPr marL="0" marR="0" indent="0" algn="l" defTabSz="914400" rtl="0" eaLnBrk="1" fontAlgn="auto" latinLnBrk="0" hangingPunct="1">
              <a:lnSpc>
                <a:spcPct val="120000"/>
              </a:lnSpc>
              <a:spcBef>
                <a:spcPts val="0"/>
              </a:spcBef>
              <a:spcAft>
                <a:spcPts val="0"/>
              </a:spcAft>
              <a:buClrTx/>
              <a:buSzTx/>
              <a:buFontTx/>
              <a:buNone/>
              <a:tabLst/>
              <a:defRPr/>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32</a:t>
            </a:fld>
            <a:endParaRPr lang="en-US"/>
          </a:p>
        </p:txBody>
      </p:sp>
    </p:spTree>
    <p:extLst>
      <p:ext uri="{BB962C8B-B14F-4D97-AF65-F5344CB8AC3E}">
        <p14:creationId xmlns:p14="http://schemas.microsoft.com/office/powerpoint/2010/main" val="58996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It's hard to fill out forms on the web. The more help you can give users, the better. </a:t>
            </a:r>
            <a:r>
              <a:rPr lang="en-US" i="1" dirty="0" smtClean="0">
                <a:latin typeface="Verdana" panose="020B0604030504040204" pitchFamily="34" charset="0"/>
                <a:ea typeface="Verdana" panose="020B0604030504040204" pitchFamily="34" charset="0"/>
                <a:cs typeface="Verdana" panose="020B0604030504040204" pitchFamily="34" charset="0"/>
              </a:rPr>
              <a:t>This is true for all users.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more time and care you spend on your forms, the better off you'll be. Making it difficult for people to make errors, offering meaningful error messages and designing forms to lessen the user's cognitive load are going to directly affect your bottom line.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For example, offering inline validation (checking the form data for validity as they enter it) and providing help text in context can help users more confidently enter the correct information in form fields.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(including assistive technologies)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fact that the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first website ever made still works</a:t>
            </a:r>
            <a:r>
              <a:rPr lang="en-US" dirty="0" smtClean="0">
                <a:latin typeface="Verdana" panose="020B0604030504040204" pitchFamily="34" charset="0"/>
                <a:ea typeface="Verdana" panose="020B0604030504040204" pitchFamily="34" charset="0"/>
                <a:cs typeface="Verdana" panose="020B0604030504040204" pitchFamily="34" charset="0"/>
              </a:rPr>
              <a:t> is a guiding principle here. Don't back yourself into a corner and you'll be sitting pretty in 2025.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33</a:t>
            </a:fld>
            <a:endParaRPr lang="en-US"/>
          </a:p>
        </p:txBody>
      </p:sp>
    </p:spTree>
    <p:extLst>
      <p:ext uri="{BB962C8B-B14F-4D97-AF65-F5344CB8AC3E}">
        <p14:creationId xmlns:p14="http://schemas.microsoft.com/office/powerpoint/2010/main" val="259453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There's only the one button on the iPhone so you need a  software back button. If your vision of the web is iPhone-centric, inserting a back button into your web UI seems like a good idea. The thing is, every Android device has a back button built in, either as a dedicated software button on screen or as a physical button on the device. All of them. It's required and it also gets used </a:t>
            </a:r>
            <a:r>
              <a:rPr lang="en-US" i="1" dirty="0" smtClean="0">
                <a:latin typeface="Verdana" panose="020B0604030504040204" pitchFamily="34" charset="0"/>
                <a:ea typeface="Verdana" panose="020B0604030504040204" pitchFamily="34" charset="0"/>
                <a:cs typeface="Verdana" panose="020B0604030504040204" pitchFamily="34" charset="0"/>
              </a:rPr>
              <a:t>all the time</a:t>
            </a:r>
            <a:r>
              <a:rPr lang="en-US" dirty="0" smtClean="0">
                <a:latin typeface="Verdana" panose="020B0604030504040204" pitchFamily="34" charset="0"/>
                <a:ea typeface="Verdana" panose="020B0604030504040204" pitchFamily="34" charset="0"/>
                <a:cs typeface="Verdana" panose="020B0604030504040204" pitchFamily="34" charset="0"/>
              </a:rPr>
              <a:t> so a back button in the UI of a web app, for an Android user, is a foreign experience. You're just wasting precious pixels. But yet, people do it because the iOS experience is all they know.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38</a:t>
            </a:fld>
            <a:endParaRPr lang="en-US"/>
          </a:p>
        </p:txBody>
      </p:sp>
    </p:spTree>
    <p:extLst>
      <p:ext uri="{BB962C8B-B14F-4D97-AF65-F5344CB8AC3E}">
        <p14:creationId xmlns:p14="http://schemas.microsoft.com/office/powerpoint/2010/main" val="2306050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"That animation is super fast on my machine.“</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there's a lot of talk about being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jank free</a:t>
            </a:r>
            <a:r>
              <a:rPr lang="en-US" dirty="0" smtClean="0">
                <a:latin typeface="Verdana" panose="020B0604030504040204" pitchFamily="34" charset="0"/>
                <a:ea typeface="Verdana" panose="020B0604030504040204" pitchFamily="34" charset="0"/>
                <a:cs typeface="Verdana" panose="020B0604030504040204" pitchFamily="34" charset="0"/>
              </a:rPr>
              <a:t> and the web performance community has grown to be a real force in the industry; the plain fact is most people don't look critically at their application performance in enough devices to truly test performance. There are underpowered mobile devices, old desktops and old browsers aplenty out there waiting to expose problems with your site.  You can easily trip long running script errors, freeze the screen and even crash the browser if you're not careful. If you think you're getting a second look from a user whose browser you just crashed, you've got another thing coming.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It's said so often that it's a cliché, but the reality is it can "work on my machine" only to fail on some other hardware/browser combination.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39</a:t>
            </a:fld>
            <a:endParaRPr lang="en-US"/>
          </a:p>
        </p:txBody>
      </p:sp>
    </p:spTree>
    <p:extLst>
      <p:ext uri="{BB962C8B-B14F-4D97-AF65-F5344CB8AC3E}">
        <p14:creationId xmlns:p14="http://schemas.microsoft.com/office/powerpoint/2010/main" val="2833601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91894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3953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62241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99989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8152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581652-3D9F-435E-AEB0-58C0E756233E}" type="datetimeFigureOut">
              <a:rPr lang="en-US" smtClean="0"/>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41488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581652-3D9F-435E-AEB0-58C0E756233E}" type="datetimeFigureOut">
              <a:rPr lang="en-US" smtClean="0"/>
              <a:t>10/31/2014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423744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581652-3D9F-435E-AEB0-58C0E756233E}" type="datetimeFigureOut">
              <a:rPr lang="en-US" smtClean="0"/>
              <a:t>10/31/2014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1936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10/31/2014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73349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20397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59952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10/31/2014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a:p>
        </p:txBody>
      </p:sp>
    </p:spTree>
    <p:extLst>
      <p:ext uri="{BB962C8B-B14F-4D97-AF65-F5344CB8AC3E}">
        <p14:creationId xmlns:p14="http://schemas.microsoft.com/office/powerpoint/2010/main" val="3871862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apsvg.io/" TargetMode="External"/><Relationship Id="rId2" Type="http://schemas.openxmlformats.org/officeDocument/2006/relationships/hyperlink" Target="http://raphaeljs.com/%5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ensus.gov/prod/2012pubs/p70-13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FortAwesome/Font-Awesome/issues/2269" TargetMode="External"/><Relationship Id="rId2" Type="http://schemas.openxmlformats.org/officeDocument/2006/relationships/hyperlink" Target="http://timkadlec.com/2013/11/Avoiding-the-300ms-click-delay-accessibly/"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514475" y="3602038"/>
            <a:ext cx="9144000" cy="165576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endParaRPr lang="en-US" dirty="0"/>
          </a:p>
        </p:txBody>
      </p:sp>
    </p:spTree>
    <p:extLst>
      <p:ext uri="{BB962C8B-B14F-4D97-AF65-F5344CB8AC3E}">
        <p14:creationId xmlns:p14="http://schemas.microsoft.com/office/powerpoint/2010/main" val="1701067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1515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s://www.strongswan.org/images/android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421" y="350094"/>
            <a:ext cx="7769158" cy="5826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2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Simple Rules Definitely Don’t Work</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8808" y="1825625"/>
            <a:ext cx="8114383" cy="4351338"/>
          </a:xfrm>
        </p:spPr>
      </p:pic>
    </p:spTree>
    <p:extLst>
      <p:ext uri="{BB962C8B-B14F-4D97-AF65-F5344CB8AC3E}">
        <p14:creationId xmlns:p14="http://schemas.microsoft.com/office/powerpoint/2010/main" val="807987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8808" y="1825625"/>
            <a:ext cx="8114383" cy="4351338"/>
          </a:xfrm>
        </p:spPr>
      </p:pic>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2783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One Size Fits All?</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Design (RWD), </a:t>
            </a:r>
            <a:r>
              <a:rPr lang="en-US" dirty="0" smtClean="0">
                <a:latin typeface="Verdana" panose="020B0604030504040204" pitchFamily="34" charset="0"/>
                <a:ea typeface="Verdana" panose="020B0604030504040204" pitchFamily="34" charset="0"/>
                <a:cs typeface="Verdana" panose="020B0604030504040204" pitchFamily="34" charset="0"/>
              </a:rPr>
              <a:t>which some people see as the solution for everything, can get hectic </a:t>
            </a:r>
            <a:r>
              <a:rPr lang="en-US" dirty="0">
                <a:latin typeface="Verdana" panose="020B0604030504040204" pitchFamily="34" charset="0"/>
                <a:ea typeface="Verdana" panose="020B0604030504040204" pitchFamily="34" charset="0"/>
                <a:cs typeface="Verdana" panose="020B0604030504040204" pitchFamily="34" charset="0"/>
              </a:rPr>
              <a:t>when applied against complicated application patterns and the questions of bandwidth and the challenge of mobile performance. </a:t>
            </a:r>
          </a:p>
        </p:txBody>
      </p:sp>
    </p:spTree>
    <p:extLst>
      <p:ext uri="{BB962C8B-B14F-4D97-AF65-F5344CB8AC3E}">
        <p14:creationId xmlns:p14="http://schemas.microsoft.com/office/powerpoint/2010/main" val="2260229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What Are We Supposed to Do?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design for uncertainty.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a:latin typeface="Verdana" panose="020B0604030504040204" pitchFamily="34" charset="0"/>
                <a:ea typeface="Verdana" panose="020B0604030504040204" pitchFamily="34" charset="0"/>
                <a:cs typeface="Verdana" panose="020B0604030504040204" pitchFamily="34" charset="0"/>
              </a:rPr>
              <a:t>is the best bet for creating future proof web solutions.  </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831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t>
            </a:r>
            <a:r>
              <a:rPr lang="en-US" dirty="0" smtClean="0">
                <a:latin typeface="Verdana" panose="020B0604030504040204" pitchFamily="34" charset="0"/>
                <a:ea typeface="Verdana" panose="020B0604030504040204" pitchFamily="34" charset="0"/>
                <a:cs typeface="Verdana" panose="020B0604030504040204" pitchFamily="34" charset="0"/>
              </a:rPr>
              <a:t>help you </a:t>
            </a:r>
            <a:r>
              <a:rPr lang="en-US" dirty="0">
                <a:latin typeface="Verdana" panose="020B0604030504040204" pitchFamily="34" charset="0"/>
                <a:ea typeface="Verdana" panose="020B0604030504040204" pitchFamily="34" charset="0"/>
                <a:cs typeface="Verdana" panose="020B0604030504040204" pitchFamily="34" charset="0"/>
              </a:rPr>
              <a:t>when you're faced with the web's uncertainty. </a:t>
            </a:r>
          </a:p>
        </p:txBody>
      </p:sp>
    </p:spTree>
    <p:extLst>
      <p:ext uri="{BB962C8B-B14F-4D97-AF65-F5344CB8AC3E}">
        <p14:creationId xmlns:p14="http://schemas.microsoft.com/office/powerpoint/2010/main" val="265521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5124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r>
              <a:rPr lang="en-US" dirty="0" smtClean="0">
                <a:latin typeface="Verdana" panose="020B0604030504040204" pitchFamily="34" charset="0"/>
                <a:ea typeface="Verdana" panose="020B0604030504040204" pitchFamily="34" charset="0"/>
                <a:cs typeface="Verdana" panose="020B0604030504040204" pitchFamily="34" charset="0"/>
              </a:rPr>
              <a:t>The web </a:t>
            </a:r>
            <a:r>
              <a:rPr lang="en-US" dirty="0">
                <a:latin typeface="Verdana" panose="020B0604030504040204" pitchFamily="34" charset="0"/>
                <a:ea typeface="Verdana" panose="020B0604030504040204" pitchFamily="34" charset="0"/>
                <a:cs typeface="Verdana" panose="020B0604030504040204" pitchFamily="34" charset="0"/>
              </a:rPr>
              <a:t>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a:t>
            </a:r>
            <a:r>
              <a:rPr lang="en-US" i="1" dirty="0" smtClean="0">
                <a:latin typeface="Verdana" panose="020B0604030504040204" pitchFamily="34" charset="0"/>
                <a:ea typeface="Verdana" panose="020B0604030504040204" pitchFamily="34" charset="0"/>
                <a:cs typeface="Verdana" panose="020B0604030504040204" pitchFamily="34" charset="0"/>
              </a:rPr>
              <a:t>is</a:t>
            </a:r>
            <a:r>
              <a:rPr lang="en-US" dirty="0" smtClean="0">
                <a:latin typeface="Verdana" panose="020B0604030504040204" pitchFamily="34" charset="0"/>
                <a:ea typeface="Verdana" panose="020B0604030504040204" pitchFamily="34" charset="0"/>
                <a:cs typeface="Verdana" panose="020B0604030504040204" pitchFamily="34" charset="0"/>
              </a:rPr>
              <a:t>.</a:t>
            </a:r>
          </a:p>
          <a:p>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is</a:t>
            </a: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19160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7103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smtClean="0">
                <a:latin typeface="Palatino Linotype" panose="02040502050505030304" pitchFamily="18" charset="0"/>
              </a:rPr>
              <a:t>Web a Dozen </a:t>
            </a:r>
            <a:r>
              <a:rPr lang="en-US" dirty="0" smtClean="0">
                <a:latin typeface="Palatino Linotype" panose="02040502050505030304" pitchFamily="18" charset="0"/>
              </a:rPr>
              <a:t>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23508"/>
            <a:ext cx="10463502" cy="3736965"/>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p:txBody>
      </p:sp>
    </p:spTree>
    <p:extLst>
      <p:ext uri="{BB962C8B-B14F-4D97-AF65-F5344CB8AC3E}">
        <p14:creationId xmlns:p14="http://schemas.microsoft.com/office/powerpoint/2010/main" val="3611985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for example, you're planning on leveraging SVG for data visualizations, and you still have big legacy IE audience you would want to look at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Raphaël</a:t>
            </a:r>
            <a:r>
              <a:rPr lang="en-US" dirty="0" smtClean="0">
                <a:latin typeface="Verdana" panose="020B0604030504040204" pitchFamily="34" charset="0"/>
                <a:ea typeface="Verdana" panose="020B0604030504040204" pitchFamily="34" charset="0"/>
                <a:cs typeface="Verdana" panose="020B0604030504040204" pitchFamily="34" charset="0"/>
              </a:rPr>
              <a:t>, which has built-in support for legacy IE rather than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Snap.svg</a:t>
            </a:r>
            <a:r>
              <a:rPr lang="en-US" dirty="0" smtClean="0">
                <a:latin typeface="Verdana" panose="020B0604030504040204" pitchFamily="34" charset="0"/>
                <a:ea typeface="Verdana" panose="020B0604030504040204" pitchFamily="34" charset="0"/>
                <a:cs typeface="Verdana" panose="020B0604030504040204" pitchFamily="34" charset="0"/>
              </a:rPr>
              <a:t>, the successor which solely leverages modern browser features.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858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p:txBody>
      </p:sp>
    </p:spTree>
    <p:extLst>
      <p:ext uri="{BB962C8B-B14F-4D97-AF65-F5344CB8AC3E}">
        <p14:creationId xmlns:p14="http://schemas.microsoft.com/office/powerpoint/2010/main" val="334315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Testing </a:t>
            </a:r>
            <a:r>
              <a:rPr lang="en-US" dirty="0" smtClean="0">
                <a:latin typeface="Palatino Linotype" panose="02040502050505030304" pitchFamily="18" charset="0"/>
              </a:rPr>
              <a:t>Could Look Like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numCol="2">
            <a:normAutofit fontScale="40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S3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S4</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Note III</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Note </a:t>
            </a:r>
            <a:r>
              <a:rPr lang="en-US" dirty="0" smtClean="0">
                <a:latin typeface="Verdana" panose="020B0604030504040204" pitchFamily="34" charset="0"/>
                <a:ea typeface="Verdana" panose="020B0604030504040204" pitchFamily="34" charset="0"/>
                <a:cs typeface="Verdana" panose="020B0604030504040204" pitchFamily="34" charset="0"/>
              </a:rPr>
              <a:t>4</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Nexus </a:t>
            </a:r>
            <a:r>
              <a:rPr lang="en-US" dirty="0">
                <a:latin typeface="Verdana" panose="020B0604030504040204" pitchFamily="34" charset="0"/>
                <a:ea typeface="Verdana" panose="020B0604030504040204" pitchFamily="34" charset="0"/>
                <a:cs typeface="Verdana" panose="020B0604030504040204" pitchFamily="34" charset="0"/>
              </a:rPr>
              <a:t>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Kindle </a:t>
            </a:r>
            <a:r>
              <a:rPr lang="en-US" dirty="0">
                <a:latin typeface="Verdana" panose="020B0604030504040204" pitchFamily="34" charset="0"/>
                <a:ea typeface="Verdana" panose="020B0604030504040204" pitchFamily="34" charset="0"/>
                <a:cs typeface="Verdana" panose="020B0604030504040204" pitchFamily="34" charset="0"/>
              </a:rPr>
              <a:t>Fire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 (Android 2.3)</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Google </a:t>
            </a:r>
            <a:r>
              <a:rPr lang="en-US" dirty="0">
                <a:latin typeface="Verdana" panose="020B0604030504040204" pitchFamily="34" charset="0"/>
                <a:ea typeface="Verdana" panose="020B0604030504040204" pitchFamily="34" charset="0"/>
                <a:cs typeface="Verdana" panose="020B0604030504040204" pitchFamily="34" charset="0"/>
              </a:rPr>
              <a:t>Nexus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Nokia </a:t>
            </a:r>
            <a:r>
              <a:rPr lang="en-US" dirty="0">
                <a:latin typeface="Verdana" panose="020B0604030504040204" pitchFamily="34" charset="0"/>
                <a:ea typeface="Verdana" panose="020B0604030504040204" pitchFamily="34" charset="0"/>
                <a:cs typeface="Verdana" panose="020B0604030504040204" pitchFamily="34" charset="0"/>
              </a:rPr>
              <a:t>Lumia 920</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4S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5s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6</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PC and a Chromebook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E </a:t>
            </a:r>
            <a:r>
              <a:rPr lang="en-US" dirty="0">
                <a:latin typeface="Verdana" panose="020B0604030504040204" pitchFamily="34" charset="0"/>
                <a:ea typeface="Verdana" panose="020B0604030504040204" pitchFamily="34" charset="0"/>
                <a:cs typeface="Verdana" panose="020B0604030504040204" pitchFamily="34" charset="0"/>
              </a:rPr>
              <a:t>10.0 Windows 7/8 -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7/8/8.1 -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4031273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Or Scaled Down to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numCol="2">
            <a:normAutofit fontScale="85000" lnSpcReduction="1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6</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10.0 Windows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8</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3273343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Whatever it 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numCol="1">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Test on </a:t>
            </a:r>
            <a:r>
              <a:rPr lang="en-US" dirty="0" smtClean="0">
                <a:latin typeface="Verdana" panose="020B0604030504040204" pitchFamily="34" charset="0"/>
                <a:ea typeface="Verdana" panose="020B0604030504040204" pitchFamily="34" charset="0"/>
                <a:cs typeface="Verdana" panose="020B0604030504040204" pitchFamily="34" charset="0"/>
              </a:rPr>
              <a:t>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You will be surprised.</a:t>
            </a: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0953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site is not an absolute thing. </a:t>
            </a: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best possible site you can have will be the best possible site for everyone that visits it. If that means it's a high DPI, 25MB monstrosity </a:t>
            </a:r>
            <a:r>
              <a:rPr lang="en-US" dirty="0" smtClean="0">
                <a:latin typeface="Verdana" panose="020B0604030504040204" pitchFamily="34" charset="0"/>
                <a:ea typeface="Verdana" panose="020B0604030504040204" pitchFamily="34" charset="0"/>
                <a:cs typeface="Verdana" panose="020B0604030504040204" pitchFamily="34" charset="0"/>
              </a:rPr>
              <a:t>for a guy on a </a:t>
            </a:r>
            <a:r>
              <a:rPr lang="en-US" dirty="0" err="1" smtClean="0">
                <a:latin typeface="Verdana" panose="020B0604030504040204" pitchFamily="34" charset="0"/>
                <a:ea typeface="Verdana" panose="020B0604030504040204" pitchFamily="34" charset="0"/>
                <a:cs typeface="Verdana" panose="020B0604030504040204" pitchFamily="34" charset="0"/>
              </a:rPr>
              <a:t>Macbook</a:t>
            </a:r>
            <a:r>
              <a:rPr lang="en-US" dirty="0" smtClean="0">
                <a:latin typeface="Verdana" panose="020B0604030504040204" pitchFamily="34" charset="0"/>
                <a:ea typeface="Verdana" panose="020B0604030504040204" pitchFamily="34" charset="0"/>
                <a:cs typeface="Verdana" panose="020B0604030504040204" pitchFamily="34" charset="0"/>
              </a:rPr>
              <a:t> air in a coffee shop in Palo Alto or </a:t>
            </a:r>
            <a:r>
              <a:rPr lang="en-US" dirty="0">
                <a:latin typeface="Verdana" panose="020B0604030504040204" pitchFamily="34" charset="0"/>
                <a:ea typeface="Verdana" panose="020B0604030504040204" pitchFamily="34" charset="0"/>
                <a:cs typeface="Verdana" panose="020B0604030504040204" pitchFamily="34" charset="0"/>
              </a:rPr>
              <a:t>just a logo and an unordered list for someone on a-rented-by-the-minute feature phone in Lagos, then that's the way it is. </a:t>
            </a:r>
          </a:p>
        </p:txBody>
      </p:sp>
    </p:spTree>
    <p:extLst>
      <p:ext uri="{BB962C8B-B14F-4D97-AF65-F5344CB8AC3E}">
        <p14:creationId xmlns:p14="http://schemas.microsoft.com/office/powerpoint/2010/main" val="2274259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Palatino Linotype" panose="02040502050505030304" pitchFamily="18"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Simply </a:t>
            </a:r>
            <a:r>
              <a:rPr lang="en-US" dirty="0">
                <a:latin typeface="Verdana" panose="020B0604030504040204" pitchFamily="34" charset="0"/>
                <a:ea typeface="Verdana" panose="020B0604030504040204" pitchFamily="34" charset="0"/>
                <a:cs typeface="Verdana" panose="020B0604030504040204" pitchFamily="34" charset="0"/>
              </a:rPr>
              <a:t>put, if your site is accessible you're guaranteeing that you'll be able to reach the largest possible audience. </a:t>
            </a: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269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If Doing the Right Thing Isn’t Enough…</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a:t>
            </a:r>
            <a:r>
              <a:rPr lang="en-US" dirty="0">
                <a:latin typeface="Verdana" panose="020B0604030504040204" pitchFamily="34" charset="0"/>
                <a:ea typeface="Verdana" panose="020B0604030504040204" pitchFamily="34" charset="0"/>
                <a:cs typeface="Verdana" panose="020B0604030504040204" pitchFamily="34" charset="0"/>
              </a:rPr>
              <a:t>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a:t>
            </a:r>
            <a:r>
              <a:rPr lang="en-US" dirty="0">
                <a:latin typeface="Verdana" panose="020B0604030504040204" pitchFamily="34" charset="0"/>
                <a:ea typeface="Verdana" panose="020B0604030504040204" pitchFamily="34" charset="0"/>
                <a:cs typeface="Verdana" panose="020B0604030504040204" pitchFamily="34" charset="0"/>
              </a:rPr>
              <a:t>million Americans were </a:t>
            </a:r>
            <a:r>
              <a:rPr lang="en-US" dirty="0" smtClean="0">
                <a:latin typeface="Verdana" panose="020B0604030504040204" pitchFamily="34" charset="0"/>
                <a:ea typeface="Verdana" panose="020B0604030504040204" pitchFamily="34" charset="0"/>
                <a:cs typeface="Verdana" panose="020B0604030504040204" pitchFamily="34" charset="0"/>
              </a:rPr>
              <a:t>classified </a:t>
            </a:r>
            <a:r>
              <a:rPr lang="en-US" dirty="0">
                <a:latin typeface="Verdana" panose="020B0604030504040204" pitchFamily="34" charset="0"/>
                <a:ea typeface="Verdana" panose="020B0604030504040204" pitchFamily="34" charset="0"/>
                <a:cs typeface="Verdana" panose="020B0604030504040204" pitchFamily="34" charset="0"/>
              </a:rPr>
              <a:t>as having a disability. That's 18.7% of the </a:t>
            </a:r>
            <a:r>
              <a:rPr lang="en-US" dirty="0" smtClean="0">
                <a:latin typeface="Verdana" panose="020B0604030504040204" pitchFamily="34" charset="0"/>
                <a:ea typeface="Verdana" panose="020B0604030504040204" pitchFamily="34" charset="0"/>
                <a:cs typeface="Verdana" panose="020B0604030504040204" pitchFamily="34" charset="0"/>
              </a:rPr>
              <a:t>population</a:t>
            </a:r>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338273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…Tens of Millions of People Are 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a:bodyPr>
          <a:lstStyle/>
          <a:p>
            <a:pPr marL="0" indent="0">
              <a:lnSpc>
                <a:spcPct val="120000"/>
              </a:lnSpc>
              <a:buNone/>
            </a:pPr>
            <a:r>
              <a:rPr lang="en-US" dirty="0">
                <a:latin typeface="Verdana" panose="020B0604030504040204" pitchFamily="34" charset="0"/>
                <a:ea typeface="Verdana" panose="020B0604030504040204" pitchFamily="34" charset="0"/>
                <a:cs typeface="Verdana" panose="020B0604030504040204" pitchFamily="34" charset="0"/>
              </a:rPr>
              <a:t>Numbers for this are hard to come by, but even using these numbers as a rough guide you can estimate that there are millions of Americans that rely on the accessibility of sites to use the web. Getting numbers outside of the US is even more difficult, but </a:t>
            </a:r>
            <a:r>
              <a:rPr lang="en-US" dirty="0" smtClean="0">
                <a:latin typeface="Verdana" panose="020B0604030504040204" pitchFamily="34" charset="0"/>
                <a:ea typeface="Verdana" panose="020B0604030504040204" pitchFamily="34" charset="0"/>
                <a:cs typeface="Verdana" panose="020B0604030504040204" pitchFamily="34" charset="0"/>
              </a:rPr>
              <a:t>the rest if the world </a:t>
            </a:r>
            <a:r>
              <a:rPr lang="en-US" i="1" dirty="0" smtClean="0">
                <a:latin typeface="Verdana" panose="020B0604030504040204" pitchFamily="34" charset="0"/>
                <a:ea typeface="Verdana" panose="020B0604030504040204" pitchFamily="34" charset="0"/>
                <a:cs typeface="Verdana" panose="020B0604030504040204" pitchFamily="34" charset="0"/>
              </a:rPr>
              <a:t>is </a:t>
            </a:r>
            <a:r>
              <a:rPr lang="en-US" dirty="0" smtClean="0">
                <a:latin typeface="Verdana" panose="020B0604030504040204" pitchFamily="34" charset="0"/>
                <a:ea typeface="Verdana" panose="020B0604030504040204" pitchFamily="34" charset="0"/>
                <a:cs typeface="Verdana" panose="020B0604030504040204" pitchFamily="34" charset="0"/>
              </a:rPr>
              <a:t>a lot bigger than the US, so millions in the US means many more millions in the rest of the world.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2156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Just Click the </a:t>
            </a:r>
            <a:r>
              <a:rPr lang="en-US" dirty="0" smtClean="0">
                <a:latin typeface="Palatino Linotype" panose="02040502050505030304" pitchFamily="18" charset="0"/>
              </a:rPr>
              <a:t>Big Blue E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lstStyle/>
          <a:p>
            <a:r>
              <a:rPr lang="en-US" dirty="0" smtClean="0">
                <a:latin typeface="Verdana" panose="020B0604030504040204" pitchFamily="34" charset="0"/>
                <a:ea typeface="Verdana" panose="020B0604030504040204" pitchFamily="34" charset="0"/>
                <a:cs typeface="Verdana" panose="020B0604030504040204" pitchFamily="34" charset="0"/>
              </a:rPr>
              <a:t>At the height of their dominance, Windows XP + Internet Explorer (5,5.5 and 6) was 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Just 2</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screen resolutions </a:t>
            </a:r>
            <a:r>
              <a:rPr lang="en-US" dirty="0" smtClean="0">
                <a:latin typeface="Verdana" panose="020B0604030504040204" pitchFamily="34" charset="0"/>
                <a:ea typeface="Verdana" panose="020B0604030504040204" pitchFamily="34" charset="0"/>
                <a:cs typeface="Verdana" panose="020B0604030504040204" pitchFamily="34" charset="0"/>
              </a:rPr>
              <a:t>mattered</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27018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86280692"/>
              </p:ext>
            </p:extLst>
          </p:nvPr>
        </p:nvGraphicFramePr>
        <p:xfrm>
          <a:off x="1049020" y="457202"/>
          <a:ext cx="10095232" cy="5628046"/>
        </p:xfrm>
        <a:graphic>
          <a:graphicData uri="http://schemas.openxmlformats.org/drawingml/2006/table">
            <a:tbl>
              <a:tblPr firstRow="1" bandRow="1">
                <a:tableStyleId>{5C22544A-7EE6-4342-B048-85BDC9FD1C3A}</a:tableStyleId>
              </a:tblPr>
              <a:tblGrid>
                <a:gridCol w="2523808"/>
                <a:gridCol w="2523808"/>
                <a:gridCol w="2523808"/>
                <a:gridCol w="2523808"/>
              </a:tblGrid>
              <a:tr h="1065381">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Class of Disability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 of Americans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Total # of Americans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Note</a:t>
                      </a:r>
                    </a:p>
                  </a:txBody>
                  <a:tcPr/>
                </a:tc>
              </a:tr>
              <a:tr h="1065381">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Visual</a:t>
                      </a:r>
                    </a:p>
                    <a:p>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3.3</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8,077,000</a:t>
                      </a:r>
                      <a:endParaRPr lang="en-US" dirty="0"/>
                    </a:p>
                  </a:txBody>
                  <a:tcPr/>
                </a:tc>
                <a:tc>
                  <a:txBody>
                    <a:bodyPr/>
                    <a:lstStyle/>
                    <a:p>
                      <a:endParaRPr lang="en-US" dirty="0"/>
                    </a:p>
                  </a:txBody>
                  <a:tcPr/>
                </a:tc>
              </a:tr>
              <a:tr h="1065381">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Hearing</a:t>
                      </a:r>
                    </a:p>
                    <a:p>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3.1</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7,572,000</a:t>
                      </a:r>
                      <a:endParaRPr lang="en-US" dirty="0"/>
                    </a:p>
                  </a:txBody>
                  <a:tcPr/>
                </a:tc>
                <a:tc>
                  <a:txBody>
                    <a:bodyPr/>
                    <a:lstStyle/>
                    <a:p>
                      <a:endParaRPr lang="en-US"/>
                    </a:p>
                  </a:txBody>
                  <a:tcPr/>
                </a:tc>
              </a:tr>
              <a:tr h="1366522">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Motor</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2.8</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6,700,000</a:t>
                      </a:r>
                      <a:endParaRPr lang="en-US" dirty="0"/>
                    </a:p>
                  </a:txBody>
                  <a:tcPr/>
                </a:tc>
                <a:tc>
                  <a:txBody>
                    <a:bodyPr/>
                    <a:lstStyle/>
                    <a:p>
                      <a:r>
                        <a:rPr lang="en-US" sz="1200" dirty="0" smtClean="0">
                          <a:latin typeface="Verdana" panose="020B0604030504040204" pitchFamily="34" charset="0"/>
                          <a:ea typeface="Verdana" panose="020B0604030504040204" pitchFamily="34" charset="0"/>
                          <a:cs typeface="Verdana" panose="020B0604030504040204" pitchFamily="34" charset="0"/>
                        </a:rPr>
                        <a:t>Based on the number Americans with "difficulty grasping objects </a:t>
                      </a:r>
                    </a:p>
                    <a:p>
                      <a:r>
                        <a:rPr lang="en-US" sz="1200" dirty="0" smtClean="0">
                          <a:latin typeface="Verdana" panose="020B0604030504040204" pitchFamily="34" charset="0"/>
                          <a:ea typeface="Verdana" panose="020B0604030504040204" pitchFamily="34" charset="0"/>
                          <a:cs typeface="Verdana" panose="020B0604030504040204" pitchFamily="34" charset="0"/>
                        </a:rPr>
                        <a:t>like a glass or pencil" as a rough analog for mouse use</a:t>
                      </a:r>
                    </a:p>
                  </a:txBody>
                  <a:tcPr/>
                </a:tc>
              </a:tr>
              <a:tr h="1065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Cognitive</a:t>
                      </a:r>
                    </a:p>
                    <a:p>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6.3</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15,155,000</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Covers all mental disabilities</a:t>
                      </a:r>
                      <a:endParaRPr lang="en-US" dirty="0"/>
                    </a:p>
                  </a:txBody>
                  <a:tcPr/>
                </a:tc>
              </a:tr>
            </a:tbl>
          </a:graphicData>
        </a:graphic>
      </p:graphicFrame>
    </p:spTree>
    <p:extLst>
      <p:ext uri="{BB962C8B-B14F-4D97-AF65-F5344CB8AC3E}">
        <p14:creationId xmlns:p14="http://schemas.microsoft.com/office/powerpoint/2010/main" val="1472131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i="1" dirty="0" smtClean="0">
                <a:latin typeface="Palatino Linotype" panose="02040502050505030304" pitchFamily="18" charset="0"/>
                <a:ea typeface="Verdana" panose="020B0604030504040204" pitchFamily="34" charset="0"/>
                <a:cs typeface="Verdana" panose="020B0604030504040204" pitchFamily="34" charset="0"/>
              </a:rPr>
              <a:t>Every</a:t>
            </a:r>
            <a:r>
              <a:rPr lang="en-US" dirty="0" smtClean="0">
                <a:latin typeface="Palatino Linotype" panose="02040502050505030304" pitchFamily="18" charset="0"/>
                <a:ea typeface="Verdana" panose="020B0604030504040204" pitchFamily="34" charset="0"/>
                <a:cs typeface="Verdana" panose="020B0604030504040204" pitchFamily="34" charset="0"/>
              </a:rPr>
              <a:t> User is </a:t>
            </a:r>
            <a:r>
              <a:rPr lang="en-US" dirty="0">
                <a:latin typeface="Palatino Linotype" panose="02040502050505030304" pitchFamily="18" charset="0"/>
                <a:ea typeface="Verdana" panose="020B0604030504040204" pitchFamily="34" charset="0"/>
                <a:cs typeface="Verdana" panose="020B0604030504040204" pitchFamily="34" charset="0"/>
              </a:rPr>
              <a:t>I</a:t>
            </a:r>
            <a:r>
              <a:rPr lang="en-US" dirty="0" smtClean="0">
                <a:latin typeface="Palatino Linotype" panose="02040502050505030304" pitchFamily="18" charset="0"/>
                <a:ea typeface="Verdana" panose="020B0604030504040204" pitchFamily="34" charset="0"/>
                <a:cs typeface="Verdana" panose="020B0604030504040204" pitchFamily="34" charset="0"/>
              </a:rPr>
              <a:t>ndirectly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Accessibility Guidelines that Especially Aid the Multi-device Landscape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26770" y="1825625"/>
            <a:ext cx="10515600" cy="4351338"/>
          </a:xfrm>
          <a:solidFill>
            <a:schemeClr val="bg1">
              <a:alpha val="75000"/>
            </a:schemeClr>
          </a:solidFill>
        </p:spPr>
        <p:txBody>
          <a:bodyPr lIns="457200" tIns="457200" rIns="457200" bIns="457200">
            <a:normAutofit fontScale="925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text alternatives for all non-text </a:t>
            </a:r>
            <a:r>
              <a:rPr lang="en-US" dirty="0">
                <a:latin typeface="Verdana" panose="020B0604030504040204" pitchFamily="34" charset="0"/>
                <a:ea typeface="Verdana" panose="020B0604030504040204" pitchFamily="34" charset="0"/>
                <a:cs typeface="Verdana" panose="020B0604030504040204" pitchFamily="34" charset="0"/>
              </a:rPr>
              <a:t>content</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a:t>
            </a:r>
            <a:r>
              <a:rPr lang="en-US" dirty="0">
                <a:latin typeface="Verdana" panose="020B0604030504040204" pitchFamily="34" charset="0"/>
                <a:ea typeface="Verdana" panose="020B0604030504040204" pitchFamily="34" charset="0"/>
                <a:cs typeface="Verdana" panose="020B0604030504040204" pitchFamily="34" charset="0"/>
              </a:rPr>
              <a:t>presentation</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Content can be paused by the user</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Make all functionality operable via a keyboard interface</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mechanisms to help users find content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5581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More Accessibility Guidelines that Help Everyone in the Multi-Device </a:t>
            </a:r>
            <a:r>
              <a:rPr lang="en-US" dirty="0" smtClean="0">
                <a:latin typeface="Palatino Linotype" panose="02040502050505030304" pitchFamily="18" charset="0"/>
                <a:ea typeface="Verdana" panose="020B0604030504040204" pitchFamily="34" charset="0"/>
                <a:cs typeface="Verdana" panose="020B0604030504040204" pitchFamily="34" charset="0"/>
              </a:rPr>
              <a:t>Landscape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20000"/>
              </a:lnSpc>
            </a:pPr>
            <a:r>
              <a:rPr lang="en-US" dirty="0">
                <a:latin typeface="Palatino Linotype" panose="02040502050505030304" pitchFamily="18" charset="0"/>
                <a:ea typeface="Verdana" panose="020B0604030504040204" pitchFamily="34" charset="0"/>
                <a:cs typeface="Verdana" panose="020B0604030504040204" pitchFamily="34" charset="0"/>
              </a:rPr>
              <a:t>Help users avoid mistakes &amp; make it easy to correct mistakes that do </a:t>
            </a:r>
            <a:r>
              <a:rPr lang="en-US" dirty="0" smtClean="0">
                <a:latin typeface="Palatino Linotype" panose="02040502050505030304" pitchFamily="18" charset="0"/>
                <a:ea typeface="Verdana" panose="020B0604030504040204" pitchFamily="34" charset="0"/>
                <a:cs typeface="Verdana" panose="020B0604030504040204" pitchFamily="34" charset="0"/>
              </a:rPr>
              <a:t>occur</a:t>
            </a:r>
          </a:p>
          <a:p>
            <a:pPr>
              <a:lnSpc>
                <a:spcPct val="120000"/>
              </a:lnSpc>
            </a:pPr>
            <a:r>
              <a:rPr lang="en-US" dirty="0">
                <a:latin typeface="Palatino Linotype" panose="02040502050505030304" pitchFamily="18" charset="0"/>
                <a:ea typeface="Verdana" panose="020B0604030504040204" pitchFamily="34" charset="0"/>
                <a:cs typeface="Verdana" panose="020B0604030504040204" pitchFamily="34" charset="0"/>
              </a:rPr>
              <a:t>Support compatibility with current and future user agents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6258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Don't Stop There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a:t>
            </a:r>
            <a:r>
              <a:rPr lang="en-US" dirty="0" smtClean="0">
                <a:latin typeface="Verdana" panose="020B0604030504040204" pitchFamily="34" charset="0"/>
                <a:ea typeface="Verdana" panose="020B0604030504040204" pitchFamily="34" charset="0"/>
                <a:cs typeface="Verdana" panose="020B0604030504040204" pitchFamily="34" charset="0"/>
              </a:rPr>
              <a:t>ll </a:t>
            </a:r>
            <a:r>
              <a:rPr lang="en-US" dirty="0">
                <a:latin typeface="Verdana" panose="020B0604030504040204" pitchFamily="34" charset="0"/>
                <a:ea typeface="Verdana" panose="020B0604030504040204" pitchFamily="34" charset="0"/>
                <a:cs typeface="Verdana" panose="020B0604030504040204" pitchFamily="34" charset="0"/>
              </a:rPr>
              <a:t>the WCAG guidelines are going to make your site more robust for all users. </a:t>
            </a:r>
          </a:p>
        </p:txBody>
      </p:sp>
    </p:spTree>
    <p:extLst>
      <p:ext uri="{BB962C8B-B14F-4D97-AF65-F5344CB8AC3E}">
        <p14:creationId xmlns:p14="http://schemas.microsoft.com/office/powerpoint/2010/main" val="2972808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Don't Stop There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10000"/>
              </a:lnSpc>
              <a:buNone/>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t's </a:t>
            </a:r>
            <a:r>
              <a:rPr lang="en-US" dirty="0">
                <a:latin typeface="Verdana" panose="020B0604030504040204" pitchFamily="34" charset="0"/>
                <a:ea typeface="Verdana" panose="020B0604030504040204" pitchFamily="34" charset="0"/>
                <a:cs typeface="Verdana" panose="020B0604030504040204" pitchFamily="34" charset="0"/>
              </a:rPr>
              <a:t>important to assess the compatibility and accessibility impact of new technologies and technology patterns. Issues like the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300ms </a:t>
            </a:r>
            <a:r>
              <a:rPr lang="en-US" dirty="0">
                <a:latin typeface="Verdana" panose="020B0604030504040204" pitchFamily="34" charset="0"/>
                <a:ea typeface="Verdana" panose="020B0604030504040204" pitchFamily="34" charset="0"/>
                <a:cs typeface="Verdana" panose="020B0604030504040204" pitchFamily="34" charset="0"/>
                <a:hlinkClick r:id="rId2"/>
              </a:rPr>
              <a:t>delay for tap/click on touch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devices</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and </a:t>
            </a:r>
            <a:r>
              <a:rPr lang="en-US" dirty="0">
                <a:latin typeface="Verdana" panose="020B0604030504040204" pitchFamily="34" charset="0"/>
                <a:ea typeface="Verdana" panose="020B0604030504040204" pitchFamily="34" charset="0"/>
                <a:cs typeface="Verdana" panose="020B0604030504040204" pitchFamily="34" charset="0"/>
              </a:rPr>
              <a:t>the use of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icon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fonts</a:t>
            </a:r>
            <a:r>
              <a:rPr lang="en-US" dirty="0" smtClean="0">
                <a:latin typeface="Verdana" panose="020B0604030504040204" pitchFamily="34" charset="0"/>
                <a:ea typeface="Verdana" panose="020B0604030504040204" pitchFamily="34" charset="0"/>
                <a:cs typeface="Verdana" panose="020B0604030504040204" pitchFamily="34" charset="0"/>
              </a:rPr>
              <a:t> are multi-faceted problems.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9458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lIns="457200" tIns="36576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a:t>
            </a:r>
            <a:r>
              <a:rPr lang="en-US" dirty="0">
                <a:latin typeface="Verdana" panose="020B0604030504040204" pitchFamily="34" charset="0"/>
                <a:ea typeface="Verdana" panose="020B0604030504040204" pitchFamily="34" charset="0"/>
                <a:cs typeface="Verdana" panose="020B0604030504040204" pitchFamily="34" charset="0"/>
              </a:rPr>
              <a:t>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The iPhone </a:t>
            </a:r>
            <a:r>
              <a:rPr lang="en-US" dirty="0" smtClean="0">
                <a:latin typeface="Palatino Linotype" panose="02040502050505030304" pitchFamily="18" charset="0"/>
                <a:ea typeface="Verdana" panose="020B0604030504040204" pitchFamily="34" charset="0"/>
                <a:cs typeface="Verdana" panose="020B0604030504040204" pitchFamily="34" charset="0"/>
              </a:rPr>
              <a:t>isn’t </a:t>
            </a:r>
            <a:r>
              <a:rPr lang="en-US" dirty="0">
                <a:latin typeface="Palatino Linotype" panose="02040502050505030304" pitchFamily="18" charset="0"/>
                <a:ea typeface="Verdana" panose="020B0604030504040204" pitchFamily="34" charset="0"/>
                <a:cs typeface="Verdana" panose="020B0604030504040204" pitchFamily="34" charset="0"/>
              </a:rPr>
              <a:t>the only mobile experience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a:t>
            </a:r>
            <a:r>
              <a:rPr lang="en-US" dirty="0" smtClean="0">
                <a:latin typeface="Verdana" panose="020B0604030504040204" pitchFamily="34" charset="0"/>
                <a:ea typeface="Verdana" panose="020B0604030504040204" pitchFamily="34" charset="0"/>
                <a:cs typeface="Verdana" panose="020B0604030504040204" pitchFamily="34" charset="0"/>
              </a:rPr>
              <a:t>the height of the iPhone's dominance as a mobile platform, it was typical to base mobile web designs on the interface and interaction model of the iPhone.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a:t>
            </a:r>
            <a:r>
              <a:rPr lang="en-US" dirty="0" smtClean="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1487235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Where Do We Put the Back Button?</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If your vision of the web is iPhone-centric, </a:t>
            </a:r>
            <a:r>
              <a:rPr lang="en-US" dirty="0" smtClean="0">
                <a:latin typeface="Verdana" panose="020B0604030504040204" pitchFamily="34" charset="0"/>
                <a:ea typeface="Verdana" panose="020B0604030504040204" pitchFamily="34" charset="0"/>
                <a:cs typeface="Verdana" panose="020B0604030504040204" pitchFamily="34" charset="0"/>
              </a:rPr>
              <a:t>inserting a back button into your web UI </a:t>
            </a:r>
            <a:r>
              <a:rPr lang="en-US" dirty="0" smtClean="0">
                <a:latin typeface="Verdana" panose="020B0604030504040204" pitchFamily="34" charset="0"/>
                <a:ea typeface="Verdana" panose="020B0604030504040204" pitchFamily="34" charset="0"/>
                <a:cs typeface="Verdana" panose="020B0604030504040204" pitchFamily="34" charset="0"/>
              </a:rPr>
              <a:t>seems like a </a:t>
            </a:r>
            <a:r>
              <a:rPr lang="en-US" dirty="0" smtClean="0">
                <a:latin typeface="Verdana" panose="020B0604030504040204" pitchFamily="34" charset="0"/>
                <a:ea typeface="Verdana" panose="020B0604030504040204" pitchFamily="34" charset="0"/>
                <a:cs typeface="Verdana" panose="020B0604030504040204" pitchFamily="34" charset="0"/>
              </a:rPr>
              <a:t>good idea. The thing is, </a:t>
            </a:r>
            <a:r>
              <a:rPr lang="en-US" dirty="0" smtClean="0">
                <a:latin typeface="Verdana" panose="020B0604030504040204" pitchFamily="34" charset="0"/>
                <a:ea typeface="Verdana" panose="020B0604030504040204" pitchFamily="34" charset="0"/>
                <a:cs typeface="Verdana" panose="020B0604030504040204" pitchFamily="34" charset="0"/>
              </a:rPr>
              <a:t>every </a:t>
            </a:r>
            <a:r>
              <a:rPr lang="en-US" dirty="0" smtClean="0">
                <a:latin typeface="Verdana" panose="020B0604030504040204" pitchFamily="34" charset="0"/>
                <a:ea typeface="Verdana" panose="020B0604030504040204" pitchFamily="34" charset="0"/>
                <a:cs typeface="Verdana" panose="020B0604030504040204" pitchFamily="34" charset="0"/>
              </a:rPr>
              <a:t>Android device has a back button built in, either as a dedicated software button on screen or as a physical button on the device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93620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Closed. Won't fix. Can't Reproduce.  </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i="1" dirty="0" smtClean="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That animation is super fast on my machine</a:t>
            </a:r>
            <a:r>
              <a:rPr lang="en-US" i="1" dirty="0" smtClean="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a:t>
            </a:r>
            <a:r>
              <a:rPr lang="en-US" dirty="0">
                <a:latin typeface="Verdana" panose="020B0604030504040204" pitchFamily="34" charset="0"/>
                <a:ea typeface="Verdana" panose="020B0604030504040204" pitchFamily="34" charset="0"/>
                <a:cs typeface="Verdana" panose="020B0604030504040204" pitchFamily="34" charset="0"/>
              </a:rPr>
              <a:t>painful example of the trap tech folks fall into is with JavaScript performance.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M</a:t>
            </a:r>
            <a:r>
              <a:rPr lang="en-US" dirty="0" smtClean="0">
                <a:latin typeface="Verdana" panose="020B0604030504040204" pitchFamily="34" charset="0"/>
                <a:ea typeface="Verdana" panose="020B0604030504040204" pitchFamily="34" charset="0"/>
                <a:cs typeface="Verdana" panose="020B0604030504040204" pitchFamily="34" charset="0"/>
              </a:rPr>
              <a:t>ost </a:t>
            </a:r>
            <a:r>
              <a:rPr lang="en-US" dirty="0">
                <a:latin typeface="Verdana" panose="020B0604030504040204" pitchFamily="34" charset="0"/>
                <a:ea typeface="Verdana" panose="020B0604030504040204" pitchFamily="34" charset="0"/>
                <a:cs typeface="Verdana" panose="020B0604030504040204" pitchFamily="34" charset="0"/>
              </a:rPr>
              <a:t>people don't look critically at their application performance in enough devices to truly </a:t>
            </a:r>
            <a:r>
              <a:rPr lang="en-US" dirty="0" smtClean="0">
                <a:latin typeface="Verdana" panose="020B0604030504040204" pitchFamily="34" charset="0"/>
                <a:ea typeface="Verdana" panose="020B0604030504040204" pitchFamily="34" charset="0"/>
                <a:cs typeface="Verdana" panose="020B0604030504040204" pitchFamily="34" charset="0"/>
              </a:rPr>
              <a:t>test performance.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Things Were Pretty Stale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fontScale="92500" lnSpcReduction="20000"/>
          </a:bodyPr>
          <a:lstStyle/>
          <a:p>
            <a:r>
              <a:rPr lang="en-US" dirty="0">
                <a:latin typeface="Verdana" panose="020B0604030504040204" pitchFamily="34" charset="0"/>
                <a:ea typeface="Verdana" panose="020B0604030504040204" pitchFamily="34" charset="0"/>
                <a:cs typeface="Verdana" panose="020B0604030504040204" pitchFamily="34" charset="0"/>
              </a:rPr>
              <a:t>We had </a:t>
            </a:r>
            <a:r>
              <a:rPr lang="en-US" i="1" dirty="0">
                <a:latin typeface="Verdana" panose="020B0604030504040204" pitchFamily="34" charset="0"/>
                <a:ea typeface="Verdana" panose="020B0604030504040204" pitchFamily="34" charset="0"/>
                <a:cs typeface="Verdana" panose="020B0604030504040204" pitchFamily="34" charset="0"/>
              </a:rPr>
              <a:t>rules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iand</a:t>
            </a:r>
            <a:r>
              <a:rPr lang="en-US" dirty="0">
                <a:latin typeface="Verdana" panose="020B0604030504040204" pitchFamily="34" charset="0"/>
                <a:ea typeface="Verdana" panose="020B0604030504040204" pitchFamily="34" charset="0"/>
                <a:cs typeface="Verdana" panose="020B0604030504040204" pitchFamily="34" charset="0"/>
              </a:rPr>
              <a:t> browser specific fixes</a:t>
            </a:r>
            <a:r>
              <a:rPr lang="en-US" b="1"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a:latin typeface="Verdana" panose="020B0604030504040204" pitchFamily="34" charset="0"/>
                <a:ea typeface="Verdana" panose="020B0604030504040204" pitchFamily="34" charset="0"/>
                <a:cs typeface="Verdana" panose="020B0604030504040204" pitchFamily="34" charset="0"/>
              </a:rPr>
              <a:t>Think: 960 pixel grids, the Netscape Navigator resize fix and conditional comments all over the place</a:t>
            </a:r>
          </a:p>
          <a:p>
            <a:r>
              <a:rPr lang="en-US" dirty="0">
                <a:latin typeface="Verdana" panose="020B0604030504040204" pitchFamily="34" charset="0"/>
                <a:ea typeface="Verdana" panose="020B0604030504040204" pitchFamily="34" charset="0"/>
                <a:cs typeface="Verdana" panose="020B0604030504040204" pitchFamily="34" charset="0"/>
              </a:rPr>
              <a:t>We had a calcified specification &amp; browser landscape</a:t>
            </a:r>
          </a:p>
          <a:p>
            <a:pPr lvl="1"/>
            <a:r>
              <a:rPr lang="en-US" dirty="0">
                <a:latin typeface="Verdana" panose="020B0604030504040204" pitchFamily="34" charset="0"/>
                <a:ea typeface="Verdana" panose="020B0604030504040204" pitchFamily="34" charset="0"/>
                <a:cs typeface="Verdana" panose="020B0604030504040204" pitchFamily="34" charset="0"/>
              </a:rPr>
              <a:t>Between December 1997: HTML4.0 specification</a:t>
            </a:r>
          </a:p>
          <a:p>
            <a:pPr lvl="1"/>
            <a:r>
              <a:rPr lang="en-US" dirty="0">
                <a:latin typeface="Verdana" panose="020B0604030504040204" pitchFamily="34" charset="0"/>
                <a:ea typeface="Verdana" panose="020B0604030504040204" pitchFamily="34" charset="0"/>
                <a:cs typeface="Verdana" panose="020B0604030504040204" pitchFamily="34" charset="0"/>
              </a:rPr>
              <a:t>Early 1998: XML 1.0 Standard</a:t>
            </a:r>
          </a:p>
          <a:p>
            <a:pPr lvl="1"/>
            <a:r>
              <a:rPr lang="en-US" dirty="0">
                <a:latin typeface="Verdana" panose="020B0604030504040204" pitchFamily="34" charset="0"/>
                <a:ea typeface="Verdana" panose="020B0604030504040204" pitchFamily="34" charset="0"/>
                <a:cs typeface="Verdana" panose="020B0604030504040204" pitchFamily="34" charset="0"/>
              </a:rPr>
              <a:t>May 1998: CSS level 2 specification</a:t>
            </a:r>
          </a:p>
          <a:p>
            <a:pPr lvl="1"/>
            <a:r>
              <a:rPr lang="en-US" dirty="0">
                <a:latin typeface="Verdana" panose="020B0604030504040204" pitchFamily="34" charset="0"/>
                <a:ea typeface="Verdana" panose="020B0604030504040204" pitchFamily="34" charset="0"/>
                <a:cs typeface="Verdana" panose="020B0604030504040204" pitchFamily="34" charset="0"/>
              </a:rPr>
              <a:t>December 1999: </a:t>
            </a:r>
            <a:r>
              <a:rPr lang="en-US" dirty="0" err="1">
                <a:latin typeface="Verdana" panose="020B0604030504040204" pitchFamily="34" charset="0"/>
                <a:ea typeface="Verdana" panose="020B0604030504040204" pitchFamily="34" charset="0"/>
                <a:cs typeface="Verdana" panose="020B0604030504040204" pitchFamily="34" charset="0"/>
              </a:rPr>
              <a:t>ECMASCript</a:t>
            </a:r>
            <a:r>
              <a:rPr lang="en-US" dirty="0">
                <a:latin typeface="Verdana" panose="020B0604030504040204" pitchFamily="34" charset="0"/>
                <a:ea typeface="Verdana" panose="020B0604030504040204" pitchFamily="34" charset="0"/>
                <a:cs typeface="Verdana" panose="020B0604030504040204" pitchFamily="34" charset="0"/>
              </a:rPr>
              <a:t> version 3.0</a:t>
            </a:r>
          </a:p>
          <a:p>
            <a:pPr lvl="1"/>
            <a:r>
              <a:rPr lang="en-US" dirty="0">
                <a:latin typeface="Verdana" panose="020B0604030504040204" pitchFamily="34" charset="0"/>
                <a:ea typeface="Verdana" panose="020B0604030504040204" pitchFamily="34" charset="0"/>
                <a:cs typeface="Verdana" panose="020B0604030504040204" pitchFamily="34" charset="0"/>
              </a:rPr>
              <a:t>January 2000: XHTML 1.0</a:t>
            </a:r>
          </a:p>
          <a:p>
            <a:pPr lvl="1"/>
            <a:r>
              <a:rPr lang="en-US" dirty="0">
                <a:latin typeface="Verdana" panose="020B0604030504040204" pitchFamily="34" charset="0"/>
                <a:ea typeface="Verdana" panose="020B0604030504040204" pitchFamily="34" charset="0"/>
                <a:cs typeface="Verdana" panose="020B0604030504040204" pitchFamily="34" charset="0"/>
              </a:rPr>
              <a:t>Internet Explorer 6 was released August 27, 2001</a:t>
            </a:r>
          </a:p>
          <a:p>
            <a:pPr lvl="1"/>
            <a:r>
              <a:rPr lang="en-US" dirty="0">
                <a:latin typeface="Verdana" panose="020B0604030504040204" pitchFamily="34" charset="0"/>
                <a:ea typeface="Verdana" panose="020B0604030504040204" pitchFamily="34" charset="0"/>
                <a:cs typeface="Verdana" panose="020B0604030504040204" pitchFamily="34" charset="0"/>
              </a:rPr>
              <a:t>September 2001: SVG 1.0 W3C Recommendation</a:t>
            </a:r>
          </a:p>
          <a:p>
            <a:pPr lvl="1"/>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68514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a:latin typeface="Verdana" panose="020B0604030504040204" pitchFamily="34" charset="0"/>
                <a:ea typeface="Verdana" panose="020B0604030504040204" pitchFamily="34" charset="0"/>
                <a:cs typeface="Verdana" panose="020B0604030504040204" pitchFamily="34" charset="0"/>
              </a:rPr>
              <a:t>don't test enough in Internet Explorer.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Whether </a:t>
            </a:r>
            <a:r>
              <a:rPr lang="en-US" dirty="0">
                <a:latin typeface="Verdana" panose="020B0604030504040204" pitchFamily="34" charset="0"/>
                <a:ea typeface="Verdana" panose="020B0604030504040204" pitchFamily="34" charset="0"/>
                <a:cs typeface="Verdana" panose="020B0604030504040204" pitchFamily="34" charset="0"/>
              </a:rPr>
              <a:t>it's Windows-based developers working all day in Firefox or Chrome or developers on a Mac not wanting to fire up Parallels, people don't test in IE early or often enough</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 </a:t>
            </a:r>
            <a:r>
              <a:rPr lang="en-US" dirty="0">
                <a:latin typeface="Verdana" panose="020B0604030504040204" pitchFamily="34" charset="0"/>
                <a:ea typeface="Verdana" panose="020B0604030504040204" pitchFamily="34" charset="0"/>
                <a:cs typeface="Verdana" panose="020B0604030504040204" pitchFamily="34" charset="0"/>
              </a:rPr>
              <a:t>know it's the bogeyman, but it remains a huge portion of the browser </a:t>
            </a:r>
            <a:r>
              <a:rPr lang="en-US" dirty="0" smtClean="0">
                <a:latin typeface="Verdana" panose="020B0604030504040204" pitchFamily="34" charset="0"/>
                <a:ea typeface="Verdana" panose="020B0604030504040204" pitchFamily="34" charset="0"/>
                <a:cs typeface="Verdana" panose="020B0604030504040204" pitchFamily="34" charset="0"/>
              </a:rPr>
              <a:t>market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with hundreds of millions of users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Yet, p</a:t>
            </a:r>
            <a:r>
              <a:rPr lang="en-US" dirty="0" smtClean="0">
                <a:latin typeface="Verdana" panose="020B0604030504040204" pitchFamily="34" charset="0"/>
                <a:ea typeface="Verdana" panose="020B0604030504040204" pitchFamily="34" charset="0"/>
                <a:cs typeface="Verdana" panose="020B0604030504040204" pitchFamily="34" charset="0"/>
              </a:rPr>
              <a:t>eople </a:t>
            </a:r>
            <a:r>
              <a:rPr lang="en-US" dirty="0">
                <a:latin typeface="Verdana" panose="020B0604030504040204" pitchFamily="34" charset="0"/>
                <a:ea typeface="Verdana" panose="020B0604030504040204" pitchFamily="34" charset="0"/>
                <a:cs typeface="Verdana" panose="020B0604030504040204" pitchFamily="34" charset="0"/>
              </a:rPr>
              <a:t>treat it like an afterthought.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26197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lnSpcReduction="10000"/>
          </a:bodyPr>
          <a:lstStyle/>
          <a:p>
            <a:pPr>
              <a:lnSpc>
                <a:spcPct val="100000"/>
              </a:lnSpc>
            </a:pPr>
            <a:r>
              <a:rPr lang="en-US" dirty="0" smtClean="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pPr>
              <a:lnSpc>
                <a:spcPct val="100000"/>
              </a:lnSpc>
            </a:pPr>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15385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Palatino Linotype" panose="02040502050505030304" pitchFamily="18" charset="0"/>
                <a:ea typeface="Verdana" panose="020B0604030504040204" pitchFamily="34" charset="0"/>
                <a:cs typeface="Verdana" panose="020B0604030504040204" pitchFamily="34" charset="0"/>
              </a:rPr>
              <a:t>Embrace Empathy </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a:latin typeface="Verdana" panose="020B0604030504040204" pitchFamily="34" charset="0"/>
                <a:ea typeface="Verdana" panose="020B0604030504040204" pitchFamily="34" charset="0"/>
                <a:cs typeface="Verdana" panose="020B0604030504040204" pitchFamily="34" charset="0"/>
              </a:rPr>
              <a:t>blind yourself to what your audience actually is by assuming that they are just like you.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p:txBody>
      </p:sp>
    </p:spTree>
    <p:extLst>
      <p:ext uri="{BB962C8B-B14F-4D97-AF65-F5344CB8AC3E}">
        <p14:creationId xmlns:p14="http://schemas.microsoft.com/office/powerpoint/2010/main" val="2958901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stack biases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700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users don't care if </a:t>
            </a: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stack is </a:t>
            </a:r>
            <a:r>
              <a:rPr lang="en-US" dirty="0" smtClean="0">
                <a:latin typeface="Verdana" panose="020B0604030504040204" pitchFamily="34" charset="0"/>
                <a:ea typeface="Verdana" panose="020B0604030504040204" pitchFamily="34" charset="0"/>
                <a:cs typeface="Verdana" panose="020B0604030504040204" pitchFamily="34" charset="0"/>
              </a:rPr>
              <a:t>clever. </a:t>
            </a:r>
            <a:r>
              <a:rPr lang="en-US" dirty="0">
                <a:latin typeface="Verdana" panose="020B0604030504040204" pitchFamily="34" charset="0"/>
                <a:ea typeface="Verdana" panose="020B0604030504040204" pitchFamily="34" charset="0"/>
                <a:cs typeface="Verdana" panose="020B0604030504040204" pitchFamily="34" charset="0"/>
              </a:rPr>
              <a:t>What they care about is the speed, usability, look and feel, interactivity and features. If your stack isn't adding to one of those then you might be going down the road to stack obsession.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a:t>
            </a:r>
            <a:r>
              <a:rPr lang="en-US" dirty="0">
                <a:latin typeface="Verdana" panose="020B0604030504040204" pitchFamily="34" charset="0"/>
                <a:ea typeface="Verdana" panose="020B0604030504040204" pitchFamily="34" charset="0"/>
                <a:cs typeface="Verdana" panose="020B0604030504040204" pitchFamily="34" charset="0"/>
              </a:rPr>
              <a:t>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There was a time…	</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…when front end development heroes </a:t>
            </a:r>
            <a:r>
              <a:rPr lang="en-US" i="1" dirty="0" smtClean="0">
                <a:latin typeface="Verdana" panose="020B0604030504040204" pitchFamily="34" charset="0"/>
                <a:ea typeface="Verdana" panose="020B0604030504040204" pitchFamily="34" charset="0"/>
                <a:cs typeface="Verdana" panose="020B0604030504040204" pitchFamily="34" charset="0"/>
              </a:rPr>
              <a:t>made things and showed you how to make things. </a:t>
            </a:r>
            <a:r>
              <a:rPr lang="en-US" dirty="0" smtClean="0">
                <a:latin typeface="Verdana" panose="020B0604030504040204" pitchFamily="34" charset="0"/>
                <a:ea typeface="Verdana" panose="020B0604030504040204" pitchFamily="34" charset="0"/>
                <a:cs typeface="Verdana" panose="020B0604030504040204" pitchFamily="34" charset="0"/>
              </a:rPr>
              <a:t>Now, they make things to help you make things and talk about plumbing. </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61271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E.g., Don’t 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While Front-end </a:t>
            </a:r>
            <a:r>
              <a:rPr lang="en-US" dirty="0">
                <a:latin typeface="Verdana" panose="020B0604030504040204" pitchFamily="34" charset="0"/>
                <a:ea typeface="Verdana" panose="020B0604030504040204" pitchFamily="34" charset="0"/>
                <a:cs typeface="Verdana" panose="020B0604030504040204" pitchFamily="34" charset="0"/>
              </a:rPr>
              <a:t>Model View Controller (MVC) style libraries and </a:t>
            </a:r>
            <a:r>
              <a:rPr lang="en-US" dirty="0" smtClean="0">
                <a:latin typeface="Verdana" panose="020B0604030504040204" pitchFamily="34" charset="0"/>
                <a:ea typeface="Verdana" panose="020B0604030504040204" pitchFamily="34" charset="0"/>
                <a:cs typeface="Verdana" panose="020B0604030504040204" pitchFamily="34" charset="0"/>
              </a:rPr>
              <a:t>frameworks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are great, these </a:t>
            </a:r>
            <a:r>
              <a:rPr lang="en-US" dirty="0">
                <a:latin typeface="Verdana" panose="020B0604030504040204" pitchFamily="34" charset="0"/>
                <a:ea typeface="Verdana" panose="020B0604030504040204" pitchFamily="34" charset="0"/>
                <a:cs typeface="Verdana" panose="020B0604030504040204" pitchFamily="34" charset="0"/>
              </a:rPr>
              <a:t>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a:latin typeface="Verdana" panose="020B0604030504040204" pitchFamily="34" charset="0"/>
                <a:ea typeface="Verdana" panose="020B0604030504040204" pitchFamily="34" charset="0"/>
                <a:cs typeface="Verdana" panose="020B0604030504040204" pitchFamily="34" charset="0"/>
              </a:rPr>
              <a:t>they shouldn't be </a:t>
            </a:r>
            <a:r>
              <a:rPr lang="en-US" dirty="0" smtClean="0">
                <a:latin typeface="Verdana" panose="020B0604030504040204" pitchFamily="34" charset="0"/>
                <a:ea typeface="Verdana" panose="020B0604030504040204" pitchFamily="34" charset="0"/>
                <a:cs typeface="Verdana" panose="020B0604030504040204" pitchFamily="34" charset="0"/>
              </a:rPr>
              <a:t>used </a:t>
            </a:r>
            <a:r>
              <a:rPr lang="en-US" dirty="0">
                <a:latin typeface="Verdana" panose="020B0604030504040204" pitchFamily="34" charset="0"/>
                <a:ea typeface="Verdana" panose="020B0604030504040204" pitchFamily="34" charset="0"/>
                <a:cs typeface="Verdana" panose="020B0604030504040204" pitchFamily="34" charset="0"/>
              </a:rPr>
              <a:t>for every circumstance. </a:t>
            </a:r>
          </a:p>
        </p:txBody>
      </p:sp>
    </p:spTree>
    <p:extLst>
      <p:ext uri="{BB962C8B-B14F-4D97-AF65-F5344CB8AC3E}">
        <p14:creationId xmlns:p14="http://schemas.microsoft.com/office/powerpoint/2010/main" val="47573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E.g., Don’t 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lnSpcReduction="10000"/>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For </a:t>
            </a:r>
            <a:r>
              <a:rPr lang="en-US" dirty="0">
                <a:latin typeface="Verdana" panose="020B0604030504040204" pitchFamily="34" charset="0"/>
                <a:ea typeface="Verdana" panose="020B0604030504040204" pitchFamily="34" charset="0"/>
                <a:cs typeface="Verdana" panose="020B0604030504040204" pitchFamily="34" charset="0"/>
              </a:rPr>
              <a:t>example, </a:t>
            </a:r>
            <a:r>
              <a:rPr lang="en-US" dirty="0" smtClean="0">
                <a:latin typeface="Verdana" panose="020B0604030504040204" pitchFamily="34" charset="0"/>
                <a:ea typeface="Verdana" panose="020B0604030504040204" pitchFamily="34" charset="0"/>
                <a:cs typeface="Verdana" panose="020B0604030504040204" pitchFamily="34" charset="0"/>
              </a:rPr>
              <a:t>don’t use </a:t>
            </a:r>
            <a:r>
              <a:rPr lang="en-US" dirty="0">
                <a:latin typeface="Verdana" panose="020B0604030504040204" pitchFamily="34" charset="0"/>
                <a:ea typeface="Verdana" panose="020B0604030504040204" pitchFamily="34" charset="0"/>
                <a:cs typeface="Verdana" panose="020B0604030504040204" pitchFamily="34" charset="0"/>
              </a:rPr>
              <a:t>one of these libraries in place of </a:t>
            </a:r>
            <a:r>
              <a:rPr lang="en-US" dirty="0" smtClean="0">
                <a:latin typeface="Verdana" panose="020B0604030504040204" pitchFamily="34" charset="0"/>
                <a:ea typeface="Verdana" panose="020B0604030504040204" pitchFamily="34" charset="0"/>
                <a:cs typeface="Verdana" panose="020B0604030504040204" pitchFamily="34" charset="0"/>
              </a:rPr>
              <a:t>server </a:t>
            </a:r>
            <a:r>
              <a:rPr lang="en-US" dirty="0">
                <a:latin typeface="Verdana" panose="020B0604030504040204" pitchFamily="34" charset="0"/>
                <a:ea typeface="Verdana" panose="020B0604030504040204" pitchFamily="34" charset="0"/>
                <a:cs typeface="Verdana" panose="020B0604030504040204" pitchFamily="34" charset="0"/>
              </a:rPr>
              <a:t>side </a:t>
            </a:r>
            <a:r>
              <a:rPr lang="en-US" dirty="0" smtClean="0">
                <a:latin typeface="Verdana" panose="020B0604030504040204" pitchFamily="34" charset="0"/>
                <a:ea typeface="Verdana" panose="020B0604030504040204" pitchFamily="34" charset="0"/>
                <a:cs typeface="Verdana" panose="020B0604030504040204" pitchFamily="34" charset="0"/>
              </a:rPr>
              <a:t>templates for </a:t>
            </a:r>
            <a:r>
              <a:rPr lang="en-US" dirty="0">
                <a:latin typeface="Verdana" panose="020B0604030504040204" pitchFamily="34" charset="0"/>
                <a:ea typeface="Verdana" panose="020B0604030504040204" pitchFamily="34" charset="0"/>
                <a:cs typeface="Verdana" panose="020B0604030504040204" pitchFamily="34" charset="0"/>
              </a:rPr>
              <a:t>a content </a:t>
            </a:r>
            <a:r>
              <a:rPr lang="en-US" dirty="0" smtClean="0">
                <a:latin typeface="Verdana" panose="020B0604030504040204" pitchFamily="34" charset="0"/>
                <a:ea typeface="Verdana" panose="020B0604030504040204" pitchFamily="34" charset="0"/>
                <a:cs typeface="Verdana" panose="020B0604030504040204" pitchFamily="34" charset="0"/>
              </a:rPr>
              <a:t>site. One </a:t>
            </a:r>
            <a:r>
              <a:rPr lang="en-US" dirty="0">
                <a:latin typeface="Verdana" panose="020B0604030504040204" pitchFamily="34" charset="0"/>
                <a:ea typeface="Verdana" panose="020B0604030504040204" pitchFamily="34" charset="0"/>
                <a:cs typeface="Verdana" panose="020B0604030504040204" pitchFamily="34" charset="0"/>
              </a:rPr>
              <a:t>of the </a:t>
            </a:r>
            <a:r>
              <a:rPr lang="en-US" dirty="0" smtClean="0">
                <a:latin typeface="Verdana" panose="020B0604030504040204" pitchFamily="34" charset="0"/>
                <a:ea typeface="Verdana" panose="020B0604030504040204" pitchFamily="34" charset="0"/>
                <a:cs typeface="Verdana" panose="020B0604030504040204" pitchFamily="34" charset="0"/>
              </a:rPr>
              <a:t>first lessons of web performance was </a:t>
            </a:r>
            <a:r>
              <a:rPr lang="en-US" dirty="0">
                <a:latin typeface="Verdana" panose="020B0604030504040204" pitchFamily="34" charset="0"/>
                <a:ea typeface="Verdana" panose="020B0604030504040204" pitchFamily="34" charset="0"/>
                <a:cs typeface="Verdana" panose="020B0604030504040204" pitchFamily="34" charset="0"/>
              </a:rPr>
              <a:t>that most of the performance hit on </a:t>
            </a:r>
            <a:r>
              <a:rPr lang="en-US" dirty="0" smtClean="0">
                <a:latin typeface="Verdana" panose="020B0604030504040204" pitchFamily="34" charset="0"/>
                <a:ea typeface="Verdana" panose="020B0604030504040204" pitchFamily="34" charset="0"/>
                <a:cs typeface="Verdana" panose="020B0604030504040204" pitchFamily="34" charset="0"/>
              </a:rPr>
              <a:t>the page </a:t>
            </a:r>
            <a:r>
              <a:rPr lang="en-US" dirty="0">
                <a:latin typeface="Verdana" panose="020B0604030504040204" pitchFamily="34" charset="0"/>
                <a:ea typeface="Verdana" panose="020B0604030504040204" pitchFamily="34" charset="0"/>
                <a:cs typeface="Verdana" panose="020B0604030504040204" pitchFamily="34" charset="0"/>
              </a:rPr>
              <a:t>happened in the browser, not on the server. </a:t>
            </a:r>
            <a:r>
              <a:rPr lang="en-US" dirty="0" smtClean="0">
                <a:latin typeface="Verdana" panose="020B0604030504040204" pitchFamily="34" charset="0"/>
                <a:ea typeface="Verdana" panose="020B0604030504040204" pitchFamily="34" charset="0"/>
                <a:cs typeface="Verdana" panose="020B0604030504040204" pitchFamily="34" charset="0"/>
              </a:rPr>
              <a:t>Templates </a:t>
            </a:r>
            <a:r>
              <a:rPr lang="en-US" dirty="0">
                <a:latin typeface="Verdana" panose="020B0604030504040204" pitchFamily="34" charset="0"/>
                <a:ea typeface="Verdana" panose="020B0604030504040204" pitchFamily="34" charset="0"/>
                <a:cs typeface="Verdana" panose="020B0604030504040204" pitchFamily="34" charset="0"/>
              </a:rPr>
              <a:t>on the server </a:t>
            </a:r>
            <a:r>
              <a:rPr lang="en-US" dirty="0" smtClean="0">
                <a:latin typeface="Verdana" panose="020B0604030504040204" pitchFamily="34" charset="0"/>
                <a:ea typeface="Verdana" panose="020B0604030504040204" pitchFamily="34" charset="0"/>
                <a:cs typeface="Verdana" panose="020B0604030504040204" pitchFamily="34" charset="0"/>
              </a:rPr>
              <a:t>aren't a performance problem. Why</a:t>
            </a:r>
            <a:r>
              <a:rPr lang="en-US" dirty="0">
                <a:latin typeface="Verdana" panose="020B0604030504040204" pitchFamily="34" charset="0"/>
                <a:ea typeface="Verdana" panose="020B0604030504040204" pitchFamily="34" charset="0"/>
                <a:cs typeface="Verdana" panose="020B0604030504040204" pitchFamily="34" charset="0"/>
              </a:rPr>
              <a:t>, then, are we rushing headlong to push functionality that was handled perfectly well by the server down to the front end</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5999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Spread Your </a:t>
            </a:r>
            <a:r>
              <a:rPr lang="en-US" dirty="0" smtClean="0">
                <a:latin typeface="Verdana" panose="020B0604030504040204" pitchFamily="34" charset="0"/>
                <a:ea typeface="Verdana" panose="020B0604030504040204" pitchFamily="34" charset="0"/>
                <a:cs typeface="Verdana" panose="020B0604030504040204" pitchFamily="34" charset="0"/>
              </a:rPr>
              <a:t>Wings and Question </a:t>
            </a:r>
            <a:r>
              <a:rPr lang="en-US" dirty="0">
                <a:latin typeface="Verdana" panose="020B0604030504040204" pitchFamily="34" charset="0"/>
                <a:ea typeface="Verdana" panose="020B0604030504040204" pitchFamily="34" charset="0"/>
                <a:cs typeface="Verdana" panose="020B0604030504040204" pitchFamily="34" charset="0"/>
              </a:rPr>
              <a:t>Your </a:t>
            </a:r>
            <a:r>
              <a:rPr lang="en-US" dirty="0" smtClean="0">
                <a:latin typeface="Verdana" panose="020B0604030504040204" pitchFamily="34" charset="0"/>
                <a:ea typeface="Verdana" panose="020B0604030504040204" pitchFamily="34" charset="0"/>
                <a:cs typeface="Verdana" panose="020B0604030504040204" pitchFamily="34" charset="0"/>
              </a:rPr>
              <a:t>Assumptions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this point, I'm </a:t>
            </a:r>
            <a:r>
              <a:rPr lang="en-US" dirty="0">
                <a:latin typeface="Verdana" panose="020B0604030504040204" pitchFamily="34" charset="0"/>
                <a:ea typeface="Verdana" panose="020B0604030504040204" pitchFamily="34" charset="0"/>
                <a:cs typeface="Verdana" panose="020B0604030504040204" pitchFamily="34" charset="0"/>
              </a:rPr>
              <a:t>assuming at least half of you think I'm an idiot.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so, I must be onto something.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a:t>
            </a:r>
            <a:r>
              <a:rPr lang="en-US" dirty="0">
                <a:latin typeface="Verdana" panose="020B0604030504040204" pitchFamily="34" charset="0"/>
                <a:ea typeface="Verdana" panose="020B0604030504040204" pitchFamily="34" charset="0"/>
                <a:cs typeface="Verdana" panose="020B0604030504040204" pitchFamily="34" charset="0"/>
              </a:rPr>
              <a:t>percentage of these concepts you agree with or feel like are applicable to you and your particular situation, the biggest takeaway is the urge to question your assumptions. </a:t>
            </a:r>
          </a:p>
        </p:txBody>
      </p:sp>
    </p:spTree>
    <p:extLst>
      <p:ext uri="{BB962C8B-B14F-4D97-AF65-F5344CB8AC3E}">
        <p14:creationId xmlns:p14="http://schemas.microsoft.com/office/powerpoint/2010/main" val="344260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1851660"/>
            <a:ext cx="10515600" cy="4777740"/>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is Facing An </a:t>
            </a:r>
            <a:r>
              <a:rPr lang="en-US" dirty="0" smtClean="0">
                <a:latin typeface="Palatino Linotype" panose="02040502050505030304" pitchFamily="18" charset="0"/>
              </a:rPr>
              <a:t>Explosion of Devices and Browsers</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958097"/>
            <a:ext cx="9997440" cy="1929015"/>
          </a:xfrm>
        </p:spPr>
      </p:pic>
      <p:grpSp>
        <p:nvGrpSpPr>
          <p:cNvPr id="8" name="Group 7"/>
          <p:cNvGrpSpPr/>
          <p:nvPr/>
        </p:nvGrpSpPr>
        <p:grpSpPr>
          <a:xfrm>
            <a:off x="3295650" y="4254500"/>
            <a:ext cx="4815909" cy="2124570"/>
            <a:chOff x="838200" y="4360260"/>
            <a:chExt cx="4815909" cy="212457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
        <p:nvSpPr>
          <p:cNvPr id="3" name="TextBox 2"/>
          <p:cNvSpPr txBox="1"/>
          <p:nvPr/>
        </p:nvSpPr>
        <p:spPr>
          <a:xfrm>
            <a:off x="8305007" y="5428099"/>
            <a:ext cx="2855344" cy="923330"/>
          </a:xfrm>
          <a:prstGeom prst="rect">
            <a:avLst/>
          </a:prstGeom>
          <a:noFill/>
        </p:spPr>
        <p:txBody>
          <a:bodyPr wrap="square" rtlCol="0">
            <a:spAutoFit/>
          </a:bodyPr>
          <a:lstStyle/>
          <a:p>
            <a:r>
              <a:rPr lang="en-US" dirty="0" smtClean="0"/>
              <a:t>I’d list out all </a:t>
            </a:r>
            <a:r>
              <a:rPr lang="en-US" dirty="0" smtClean="0"/>
              <a:t>the </a:t>
            </a:r>
            <a:r>
              <a:rPr lang="en-US" dirty="0" smtClean="0"/>
              <a:t>different modes </a:t>
            </a:r>
            <a:r>
              <a:rPr lang="en-US" dirty="0" smtClean="0"/>
              <a:t>I might use in a day but it might take a while. </a:t>
            </a:r>
            <a:endParaRPr lang="en-US" dirty="0"/>
          </a:p>
        </p:txBody>
      </p:sp>
    </p:spTree>
    <p:extLst>
      <p:ext uri="{BB962C8B-B14F-4D97-AF65-F5344CB8AC3E}">
        <p14:creationId xmlns:p14="http://schemas.microsoft.com/office/powerpoint/2010/main" val="395909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Lots of Browsers:</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86844"/>
            <a:ext cx="10515600" cy="2628900"/>
          </a:xfrm>
        </p:spPr>
      </p:pic>
    </p:spTree>
    <p:extLst>
      <p:ext uri="{BB962C8B-B14F-4D97-AF65-F5344CB8AC3E}">
        <p14:creationId xmlns:p14="http://schemas.microsoft.com/office/powerpoint/2010/main" val="137309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is No Longer Just the Big Blue 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x</a:t>
            </a:r>
            <a:r>
              <a:rPr lang="en-US" dirty="0" smtClean="0">
                <a:latin typeface="Verdana" panose="020B0604030504040204" pitchFamily="34" charset="0"/>
                <a:ea typeface="Verdana" panose="020B0604030504040204" pitchFamily="34" charset="0"/>
                <a:cs typeface="Verdana" panose="020B0604030504040204" pitchFamily="34" charset="0"/>
              </a:rPr>
              <a:t> 1080 (or more)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Let’s </a:t>
            </a:r>
            <a:r>
              <a:rPr lang="en-US" dirty="0" smtClean="0">
                <a:latin typeface="Palatino Linotype" panose="02040502050505030304" pitchFamily="18" charset="0"/>
              </a:rPr>
              <a:t>Make More </a:t>
            </a:r>
            <a:r>
              <a:rPr lang="en-US" dirty="0" smtClean="0">
                <a:latin typeface="Palatino Linotype" panose="02040502050505030304" pitchFamily="18" charset="0"/>
              </a:rPr>
              <a:t>Rules?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this new </a:t>
            </a:r>
            <a:r>
              <a:rPr lang="en-US" dirty="0" smtClean="0">
                <a:latin typeface="Verdana" panose="020B0604030504040204" pitchFamily="34" charset="0"/>
                <a:ea typeface="Verdana" panose="020B0604030504040204" pitchFamily="34" charset="0"/>
                <a:cs typeface="Verdana" panose="020B0604030504040204" pitchFamily="34" charset="0"/>
              </a:rPr>
              <a:t>complicated reality </a:t>
            </a:r>
            <a:r>
              <a:rPr lang="en-US" dirty="0">
                <a:latin typeface="Verdana" panose="020B0604030504040204" pitchFamily="34" charset="0"/>
                <a:ea typeface="Verdana" panose="020B0604030504040204" pitchFamily="34" charset="0"/>
                <a:cs typeface="Verdana" panose="020B0604030504040204" pitchFamily="34" charset="0"/>
              </a:rPr>
              <a:t>by creating new rules. </a:t>
            </a:r>
          </a:p>
        </p:txBody>
      </p:sp>
    </p:spTree>
    <p:extLst>
      <p:ext uri="{BB962C8B-B14F-4D97-AF65-F5344CB8AC3E}">
        <p14:creationId xmlns:p14="http://schemas.microsoft.com/office/powerpoint/2010/main" val="164276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soon as a </a:t>
            </a:r>
            <a:r>
              <a:rPr lang="en-US" dirty="0" smtClean="0">
                <a:latin typeface="Verdana" panose="020B0604030504040204" pitchFamily="34" charset="0"/>
                <a:ea typeface="Verdana" panose="020B0604030504040204" pitchFamily="34" charset="0"/>
                <a:cs typeface="Verdana" panose="020B0604030504040204" pitchFamily="34" charset="0"/>
              </a:rPr>
              <a:t>new rule </a:t>
            </a:r>
            <a:r>
              <a:rPr lang="en-US" dirty="0">
                <a:latin typeface="Verdana" panose="020B0604030504040204" pitchFamily="34" charset="0"/>
                <a:ea typeface="Verdana" panose="020B0604030504040204" pitchFamily="34" charset="0"/>
                <a:cs typeface="Verdana" panose="020B0604030504040204" pitchFamily="34" charset="0"/>
              </a:rPr>
              <a:t>was created, </a:t>
            </a:r>
            <a:r>
              <a:rPr lang="en-US" dirty="0" smtClean="0">
                <a:latin typeface="Verdana" panose="020B0604030504040204" pitchFamily="34" charset="0"/>
                <a:ea typeface="Verdana" panose="020B0604030504040204" pitchFamily="34" charset="0"/>
                <a:cs typeface="Verdana" panose="020B0604030504040204" pitchFamily="34" charset="0"/>
              </a:rPr>
              <a:t>it would start to fall apart.  </a:t>
            </a:r>
            <a:r>
              <a:rPr lang="en-US" dirty="0">
                <a:latin typeface="Verdana" panose="020B0604030504040204" pitchFamily="34" charset="0"/>
                <a:ea typeface="Verdana" panose="020B0604030504040204" pitchFamily="34" charset="0"/>
                <a:cs typeface="Verdana" panose="020B0604030504040204" pitchFamily="34" charset="0"/>
              </a:rPr>
              <a:t>People </a:t>
            </a:r>
            <a:r>
              <a:rPr lang="en-US" dirty="0" smtClean="0">
                <a:latin typeface="Verdana" panose="020B0604030504040204" pitchFamily="34" charset="0"/>
                <a:ea typeface="Verdana" panose="020B0604030504040204" pitchFamily="34" charset="0"/>
                <a:cs typeface="Verdana" panose="020B0604030504040204" pitchFamily="34" charset="0"/>
              </a:rPr>
              <a:t>built </a:t>
            </a:r>
            <a:r>
              <a:rPr lang="en-US" dirty="0">
                <a:latin typeface="Verdana" panose="020B0604030504040204" pitchFamily="34" charset="0"/>
                <a:ea typeface="Verdana" panose="020B0604030504040204" pitchFamily="34" charset="0"/>
                <a:cs typeface="Verdana" panose="020B0604030504040204" pitchFamily="34" charset="0"/>
              </a:rPr>
              <a:t>“iPhone” </a:t>
            </a:r>
            <a:r>
              <a:rPr lang="en-US" dirty="0" smtClean="0">
                <a:latin typeface="Verdana" panose="020B0604030504040204" pitchFamily="34" charset="0"/>
                <a:ea typeface="Verdana" panose="020B0604030504040204" pitchFamily="34" charset="0"/>
                <a:cs typeface="Verdana" panose="020B0604030504040204" pitchFamily="34" charset="0"/>
              </a:rPr>
              <a:t>sites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because the iPhone was the only mobile device worth targeting</a:t>
            </a:r>
            <a:r>
              <a:rPr lang="en-US" dirty="0" smtClean="0">
                <a:latin typeface="Verdana" panose="020B0604030504040204" pitchFamily="34" charset="0"/>
                <a:ea typeface="Verdana" panose="020B0604030504040204" pitchFamily="34" charset="0"/>
                <a:cs typeface="Verdana" panose="020B0604030504040204" pitchFamily="34" charset="0"/>
              </a:rPr>
              <a:t>. People </a:t>
            </a:r>
            <a:r>
              <a:rPr lang="en-US" dirty="0">
                <a:latin typeface="Verdana" panose="020B0604030504040204" pitchFamily="34" charset="0"/>
                <a:ea typeface="Verdana" panose="020B0604030504040204" pitchFamily="34" charset="0"/>
                <a:cs typeface="Verdana" panose="020B0604030504040204" pitchFamily="34" charset="0"/>
              </a:rPr>
              <a:t>tested for touch capabilities and </a:t>
            </a:r>
            <a:r>
              <a:rPr lang="en-US" dirty="0" smtClean="0">
                <a:latin typeface="Verdana" panose="020B0604030504040204" pitchFamily="34" charset="0"/>
                <a:ea typeface="Verdana" panose="020B0604030504040204" pitchFamily="34" charset="0"/>
                <a:cs typeface="Verdana" panose="020B0604030504040204" pitchFamily="34" charset="0"/>
              </a:rPr>
              <a:t>assumed that those </a:t>
            </a:r>
            <a:r>
              <a:rPr lang="en-US" dirty="0">
                <a:latin typeface="Verdana" panose="020B0604030504040204" pitchFamily="34" charset="0"/>
                <a:ea typeface="Verdana" panose="020B0604030504040204" pitchFamily="34" charset="0"/>
                <a:cs typeface="Verdana" panose="020B0604030504040204" pitchFamily="34" charset="0"/>
              </a:rPr>
              <a:t>users would never have a mouse. </a:t>
            </a:r>
          </a:p>
        </p:txBody>
      </p:sp>
    </p:spTree>
    <p:extLst>
      <p:ext uri="{BB962C8B-B14F-4D97-AF65-F5344CB8AC3E}">
        <p14:creationId xmlns:p14="http://schemas.microsoft.com/office/powerpoint/2010/main" val="3848680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11421</TotalTime>
  <Words>4594</Words>
  <Application>Microsoft Office PowerPoint</Application>
  <PresentationFormat>Widescreen</PresentationFormat>
  <Paragraphs>247</Paragraphs>
  <Slides>48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Palatino Linotype</vt:lpstr>
      <vt:lpstr>Verdana</vt:lpstr>
      <vt:lpstr>Office Theme</vt:lpstr>
      <vt:lpstr>Wild World Web</vt:lpstr>
      <vt:lpstr>The Web a Dozen Years Ago</vt:lpstr>
      <vt:lpstr>Just Click the Big Blue E </vt:lpstr>
      <vt:lpstr>Things Were Pretty Stale</vt:lpstr>
      <vt:lpstr>The Web is Facing An Explosion of Devices and Browsers</vt:lpstr>
      <vt:lpstr>Lots of Browsers:</vt:lpstr>
      <vt:lpstr>The Web is No Longer Just the Big Blue E</vt:lpstr>
      <vt:lpstr>So… Let’s Make More Rules?</vt:lpstr>
      <vt:lpstr>New Rules? Not so Great. </vt:lpstr>
      <vt:lpstr>New Rules? Not so Great. </vt:lpstr>
      <vt:lpstr>PowerPoint Presentation</vt:lpstr>
      <vt:lpstr>Simple Rules Definitely Don’t Work</vt:lpstr>
      <vt:lpstr>PowerPoint Presentation</vt:lpstr>
      <vt:lpstr>One Size Fits All?</vt:lpstr>
      <vt:lpstr>So What Are We Supposed to Do?</vt:lpstr>
      <vt:lpstr>Embracing Uncertainty</vt:lpstr>
      <vt:lpstr>Embracing Uncertainty</vt:lpstr>
      <vt:lpstr>Don't Blame the Web for being the Web</vt:lpstr>
      <vt:lpstr>Identify and embrace your audience</vt:lpstr>
      <vt:lpstr>Identify and embrace your audience</vt:lpstr>
      <vt:lpstr>Identify and embrace your audience</vt:lpstr>
      <vt:lpstr>Test and pray for the best</vt:lpstr>
      <vt:lpstr>Testing Could Look Like This:</vt:lpstr>
      <vt:lpstr>Or Scaled Down to This</vt:lpstr>
      <vt:lpstr>Whatever it is…</vt:lpstr>
      <vt:lpstr>Focus on optimal, not absolute solutions</vt:lpstr>
      <vt:lpstr>Embrace Accessibility</vt:lpstr>
      <vt:lpstr>If Doing the Right Thing Isn’t Enough…</vt:lpstr>
      <vt:lpstr>…Tens of Millions of People Are Directly Affected</vt:lpstr>
      <vt:lpstr>PowerPoint Presentation</vt:lpstr>
      <vt:lpstr>Every User is Indirectly Affected</vt:lpstr>
      <vt:lpstr>Accessibility Guidelines that Especially Aid the Multi-device Landscape</vt:lpstr>
      <vt:lpstr>More Accessibility Guidelines that Help Everyone in the Multi-Device Landscape</vt:lpstr>
      <vt:lpstr>Don't Stop There</vt:lpstr>
      <vt:lpstr>Don't Stop There</vt:lpstr>
      <vt:lpstr>Lose your technology biases</vt:lpstr>
      <vt:lpstr>The iPhone isn’t the only mobile experience</vt:lpstr>
      <vt:lpstr>Where Do We Put the Back Button?</vt:lpstr>
      <vt:lpstr>Closed. Won't fix. Can't Reproduce.  </vt:lpstr>
      <vt:lpstr>Contrary to Popular Opinion Internet Explorer Does Exist</vt:lpstr>
      <vt:lpstr>Contrary to Popular Opinion Internet Explorer Does Exist</vt:lpstr>
      <vt:lpstr>Contrary to Popular Opinion Internet Explorer Does Exist</vt:lpstr>
      <vt:lpstr>Embrace Empathy </vt:lpstr>
      <vt:lpstr>Lose your stack biases</vt:lpstr>
      <vt:lpstr>There was a time… </vt:lpstr>
      <vt:lpstr>E.g., Don’t Turn HTML back in XHTML</vt:lpstr>
      <vt:lpstr>E.g., Don’t Turn HTML back in XHTML</vt:lpstr>
      <vt:lpstr>Spread Your Wings and Question Your Assumptions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57</cp:revision>
  <dcterms:created xsi:type="dcterms:W3CDTF">2014-10-10T17:25:25Z</dcterms:created>
  <dcterms:modified xsi:type="dcterms:W3CDTF">2014-11-03T05:00:17Z</dcterms:modified>
</cp:coreProperties>
</file>