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8" r:id="rId3"/>
    <p:sldId id="262" r:id="rId4"/>
    <p:sldId id="325" r:id="rId5"/>
    <p:sldId id="261" r:id="rId6"/>
    <p:sldId id="260" r:id="rId7"/>
    <p:sldId id="259" r:id="rId8"/>
    <p:sldId id="290" r:id="rId9"/>
    <p:sldId id="298" r:id="rId10"/>
    <p:sldId id="326" r:id="rId11"/>
    <p:sldId id="327" r:id="rId12"/>
    <p:sldId id="314" r:id="rId13"/>
    <p:sldId id="316" r:id="rId14"/>
    <p:sldId id="300" r:id="rId15"/>
    <p:sldId id="297" r:id="rId16"/>
    <p:sldId id="265" r:id="rId17"/>
    <p:sldId id="324" r:id="rId18"/>
    <p:sldId id="266" r:id="rId19"/>
    <p:sldId id="331" r:id="rId20"/>
    <p:sldId id="267" r:id="rId21"/>
    <p:sldId id="301" r:id="rId22"/>
    <p:sldId id="306" r:id="rId23"/>
    <p:sldId id="268" r:id="rId24"/>
    <p:sldId id="305" r:id="rId25"/>
    <p:sldId id="302" r:id="rId26"/>
    <p:sldId id="318" r:id="rId27"/>
    <p:sldId id="269" r:id="rId28"/>
    <p:sldId id="270" r:id="rId29"/>
    <p:sldId id="271" r:id="rId30"/>
    <p:sldId id="272" r:id="rId31"/>
    <p:sldId id="319" r:id="rId32"/>
    <p:sldId id="277" r:id="rId33"/>
    <p:sldId id="313" r:id="rId34"/>
    <p:sldId id="280" r:id="rId35"/>
    <p:sldId id="281" r:id="rId36"/>
    <p:sldId id="320" r:id="rId37"/>
    <p:sldId id="282" r:id="rId38"/>
    <p:sldId id="283" r:id="rId39"/>
    <p:sldId id="328" r:id="rId40"/>
    <p:sldId id="321" r:id="rId41"/>
    <p:sldId id="284" r:id="rId42"/>
    <p:sldId id="330" r:id="rId43"/>
    <p:sldId id="285" r:id="rId44"/>
    <p:sldId id="322" r:id="rId45"/>
    <p:sldId id="329" r:id="rId46"/>
    <p:sldId id="333" r:id="rId47"/>
    <p:sldId id="289" r:id="rId48"/>
    <p:sldId id="335" r:id="rId49"/>
    <p:sldId id="332" r:id="rId50"/>
    <p:sldId id="336" r:id="rId51"/>
    <p:sldId id="33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261"/>
            <p14:sldId id="260"/>
            <p14:sldId id="259"/>
            <p14:sldId id="290"/>
            <p14:sldId id="298"/>
            <p14:sldId id="326"/>
            <p14:sldId id="327"/>
            <p14:sldId id="314"/>
            <p14:sldId id="316"/>
            <p14:sldId id="300"/>
            <p14:sldId id="297"/>
            <p14:sldId id="265"/>
          </p14:sldIdLst>
        </p14:section>
        <p14:section name="Embrace Uncertainty" id="{14FC114F-660C-4BBC-916A-95FA34FAA30C}">
          <p14:sldIdLst>
            <p14:sldId id="324"/>
            <p14:sldId id="266"/>
            <p14:sldId id="331"/>
            <p14:sldId id="267"/>
            <p14:sldId id="301"/>
            <p14:sldId id="306"/>
            <p14:sldId id="268"/>
            <p14:sldId id="305"/>
            <p14:sldId id="302"/>
            <p14:sldId id="318"/>
            <p14:sldId id="269"/>
            <p14:sldId id="270"/>
            <p14:sldId id="271"/>
            <p14:sldId id="272"/>
            <p14:sldId id="319"/>
            <p14:sldId id="277"/>
            <p14:sldId id="313"/>
            <p14:sldId id="280"/>
            <p14:sldId id="281"/>
            <p14:sldId id="320"/>
            <p14:sldId id="282"/>
            <p14:sldId id="283"/>
            <p14:sldId id="328"/>
            <p14:sldId id="321"/>
            <p14:sldId id="284"/>
            <p14:sldId id="330"/>
            <p14:sldId id="285"/>
            <p14:sldId id="322"/>
            <p14:sldId id="329"/>
            <p14:sldId id="333"/>
            <p14:sldId id="289"/>
            <p14:sldId id="335"/>
            <p14:sldId id="332"/>
            <p14:sldId id="336"/>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3701" autoAdjust="0"/>
  </p:normalViewPr>
  <p:slideViewPr>
    <p:cSldViewPr snapToGrid="0">
      <p:cViewPr varScale="1">
        <p:scale>
          <a:sx n="49" d="100"/>
          <a:sy n="49" d="100"/>
        </p:scale>
        <p:origin x="1410" y="54"/>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70" d="100"/>
          <a:sy n="70" d="100"/>
        </p:scale>
        <p:origin x="238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D901E-3373-43EA-A121-78007570FC38}" type="datetimeFigureOut">
              <a:rPr lang="en-US" smtClean="0"/>
              <a:t>11/5/2014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6E423-6D47-4876-A349-ED81EB7FFC21}" type="slidenum">
              <a:rPr lang="en-US" smtClean="0"/>
              <a:t>‹#›</a:t>
            </a:fld>
            <a:endParaRPr lang="en-US"/>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dozen or so years ago, the we</a:t>
            </a:r>
            <a:r>
              <a:rPr lang="en-US" baseline="0" dirty="0" smtClean="0"/>
              <a:t>b was basically IE6.</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a:t>
            </a:fld>
            <a:endParaRPr lang="en-US"/>
          </a:p>
        </p:txBody>
      </p:sp>
    </p:spTree>
    <p:extLst>
      <p:ext uri="{BB962C8B-B14F-4D97-AF65-F5344CB8AC3E}">
        <p14:creationId xmlns:p14="http://schemas.microsoft.com/office/powerpoint/2010/main" val="368079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Nothing could ever challenge the iPhone. It’s not like Android will ever have 80% market share…</a:t>
            </a:r>
          </a:p>
          <a:p>
            <a:endParaRPr lang="en-US" dirty="0" smtClean="0"/>
          </a:p>
          <a:p>
            <a:r>
              <a:rPr lang="en-US" dirty="0" smtClean="0"/>
              <a:t>Right?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a:p>
        </p:txBody>
      </p:sp>
    </p:spTree>
    <p:extLst>
      <p:ext uri="{BB962C8B-B14F-4D97-AF65-F5344CB8AC3E}">
        <p14:creationId xmlns:p14="http://schemas.microsoft.com/office/powerpoint/2010/main" val="417202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t>
            </a:r>
            <a:r>
              <a:rPr lang="en-US" baseline="0" dirty="0" smtClean="0"/>
              <a:t> how about this one? You might not be able to read the screen shot, but this is Spotify telling me that they don’t have a “year in review site” available on mobile.</a:t>
            </a:r>
          </a:p>
          <a:p>
            <a:endParaRPr lang="en-US" baseline="0" dirty="0" smtClean="0"/>
          </a:p>
          <a:p>
            <a:r>
              <a:rPr lang="en-US" baseline="0" dirty="0" smtClean="0"/>
              <a:t>On my laptop.</a:t>
            </a:r>
          </a:p>
          <a:p>
            <a:endParaRPr lang="en-US" baseline="0" dirty="0" smtClean="0"/>
          </a:p>
          <a:p>
            <a:r>
              <a:rPr lang="en-US" baseline="0" dirty="0" smtClean="0"/>
              <a:t>They used the simple </a:t>
            </a:r>
            <a:r>
              <a:rPr lang="en-US" baseline="0" dirty="0" err="1" smtClean="0"/>
              <a:t>Modernizr.touch</a:t>
            </a:r>
            <a:r>
              <a:rPr lang="en-US" baseline="0" dirty="0" smtClean="0"/>
              <a:t> test to see if I was on a phone, not understanding that laptops can expose touch capability as easily as a phone. </a:t>
            </a:r>
          </a:p>
        </p:txBody>
      </p:sp>
      <p:sp>
        <p:nvSpPr>
          <p:cNvPr id="4" name="Slide Number Placeholder 3"/>
          <p:cNvSpPr>
            <a:spLocks noGrp="1"/>
          </p:cNvSpPr>
          <p:nvPr>
            <p:ph type="sldNum" sz="quarter" idx="10"/>
          </p:nvPr>
        </p:nvSpPr>
        <p:spPr/>
        <p:txBody>
          <a:bodyPr/>
          <a:lstStyle/>
          <a:p>
            <a:fld id="{1EA6E423-6D47-4876-A349-ED81EB7FFC21}" type="slidenum">
              <a:rPr lang="en-US" smtClean="0"/>
              <a:t>12</a:t>
            </a:fld>
            <a:endParaRPr lang="en-US"/>
          </a:p>
        </p:txBody>
      </p:sp>
    </p:spTree>
    <p:extLst>
      <p:ext uri="{BB962C8B-B14F-4D97-AF65-F5344CB8AC3E}">
        <p14:creationId xmlns:p14="http://schemas.microsoft.com/office/powerpoint/2010/main" val="3980834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screen</a:t>
            </a:r>
            <a:r>
              <a:rPr lang="en-US" baseline="0" dirty="0" smtClean="0"/>
              <a:t> shot from the same laptop, just in IE11, which doesn’t expose </a:t>
            </a:r>
            <a:r>
              <a:rPr lang="en-US" baseline="0" dirty="0" err="1" smtClean="0"/>
              <a:t>Modernizr.touch</a:t>
            </a:r>
            <a:r>
              <a:rPr lang="en-US" baseline="0" dirty="0" smtClean="0"/>
              <a:t> (even if it does expose touch capabilities under a different API)</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13</a:t>
            </a:fld>
            <a:endParaRPr lang="en-US"/>
          </a:p>
        </p:txBody>
      </p:sp>
    </p:spTree>
    <p:extLst>
      <p:ext uri="{BB962C8B-B14F-4D97-AF65-F5344CB8AC3E}">
        <p14:creationId xmlns:p14="http://schemas.microsoft.com/office/powerpoint/2010/main" val="634455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patterns like Responsive Web Design (RWD), which some people see as the solution for everything, can get fall apart when applied against complicated application patterns, bandwidth pressures and the general challenge of mobile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14</a:t>
            </a:fld>
            <a:endParaRPr lang="en-US"/>
          </a:p>
        </p:txBody>
      </p:sp>
    </p:spTree>
    <p:extLst>
      <p:ext uri="{BB962C8B-B14F-4D97-AF65-F5344CB8AC3E}">
        <p14:creationId xmlns:p14="http://schemas.microsoft.com/office/powerpoint/2010/main" val="1219436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a:t>
            </a:r>
            <a:r>
              <a:rPr lang="en-US" baseline="0" dirty="0" smtClean="0">
                <a:latin typeface="Verdana" panose="020B0604030504040204" pitchFamily="34" charset="0"/>
                <a:ea typeface="Verdana" panose="020B0604030504040204" pitchFamily="34" charset="0"/>
                <a:cs typeface="Verdana" panose="020B0604030504040204" pitchFamily="34" charset="0"/>
              </a:rPr>
              <a:t> solutions</a:t>
            </a:r>
            <a:r>
              <a:rPr lang="en-US" dirty="0" smtClean="0">
                <a:latin typeface="Verdana" panose="020B0604030504040204" pitchFamily="34" charset="0"/>
                <a:ea typeface="Verdana" panose="020B0604030504040204" pitchFamily="34" charset="0"/>
                <a:cs typeface="Verdana" panose="020B0604030504040204" pitchFamily="34" charset="0"/>
              </a:rPr>
              <a:t> and design for uncertainty.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15</a:t>
            </a:fld>
            <a:endParaRPr lang="en-US"/>
          </a:p>
        </p:txBody>
      </p:sp>
    </p:spTree>
    <p:extLst>
      <p:ext uri="{BB962C8B-B14F-4D97-AF65-F5344CB8AC3E}">
        <p14:creationId xmlns:p14="http://schemas.microsoft.com/office/powerpoint/2010/main" val="2020887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help you when you're faced with the web's uncertainty.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16</a:t>
            </a:fld>
            <a:endParaRPr lang="en-US"/>
          </a:p>
        </p:txBody>
      </p:sp>
    </p:spTree>
    <p:extLst>
      <p:ext uri="{BB962C8B-B14F-4D97-AF65-F5344CB8AC3E}">
        <p14:creationId xmlns:p14="http://schemas.microsoft.com/office/powerpoint/2010/main" val="3080430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Don't Blame the Web for being the Web</a:t>
            </a:r>
          </a:p>
          <a:p>
            <a:endParaRPr lang="en-US" dirty="0" smtClean="0">
              <a:latin typeface="Palatino Linotype" panose="02040502050505030304" pitchFamily="18" charset="0"/>
            </a:endParaRPr>
          </a:p>
          <a:p>
            <a:r>
              <a:rPr lang="en-US" dirty="0" smtClean="0">
                <a:latin typeface="Palatino Linotype" panose="02040502050505030304" pitchFamily="18" charset="0"/>
              </a:rPr>
              <a:t>This is a concept that helps me get through the day. </a:t>
            </a:r>
          </a:p>
          <a:p>
            <a:endParaRPr lang="en-US"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web is a diverse place that's getting more diverse every single day. </a:t>
            </a:r>
          </a:p>
          <a:p>
            <a:r>
              <a:rPr lang="en-US" dirty="0" smtClean="0">
                <a:latin typeface="Verdana" panose="020B0604030504040204" pitchFamily="34" charset="0"/>
                <a:ea typeface="Verdana" panose="020B0604030504040204" pitchFamily="34" charset="0"/>
                <a:cs typeface="Verdana" panose="020B0604030504040204" pitchFamily="34" charset="0"/>
              </a:rPr>
              <a:t>If 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a:t>
            </a:r>
          </a:p>
          <a:p>
            <a:r>
              <a:rPr lang="en-US" i="1" dirty="0" smtClean="0">
                <a:latin typeface="Verdana" panose="020B0604030504040204" pitchFamily="34" charset="0"/>
                <a:ea typeface="Verdana" panose="020B0604030504040204" pitchFamily="34" charset="0"/>
                <a:cs typeface="Verdana" panose="020B0604030504040204" pitchFamily="34" charset="0"/>
              </a:rPr>
              <a:t>Repeat after me: 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 </a:t>
            </a:r>
          </a:p>
        </p:txBody>
      </p:sp>
      <p:sp>
        <p:nvSpPr>
          <p:cNvPr id="4" name="Slide Number Placeholder 3"/>
          <p:cNvSpPr>
            <a:spLocks noGrp="1"/>
          </p:cNvSpPr>
          <p:nvPr>
            <p:ph type="sldNum" sz="quarter" idx="10"/>
          </p:nvPr>
        </p:nvSpPr>
        <p:spPr/>
        <p:txBody>
          <a:bodyPr/>
          <a:lstStyle/>
          <a:p>
            <a:fld id="{1EA6E423-6D47-4876-A349-ED81EB7FFC21}" type="slidenum">
              <a:rPr lang="en-US" smtClean="0"/>
              <a:t>18</a:t>
            </a:fld>
            <a:endParaRPr lang="en-US"/>
          </a:p>
        </p:txBody>
      </p:sp>
    </p:spTree>
    <p:extLst>
      <p:ext uri="{BB962C8B-B14F-4D97-AF65-F5344CB8AC3E}">
        <p14:creationId xmlns:p14="http://schemas.microsoft.com/office/powerpoint/2010/main" val="2057021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on the web’s shortcomings does no one any good. We need to focus on what the web provides (billions of people,) do our best to make the web a better place and accept the diversity as the price of admission to reach billions of people.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19</a:t>
            </a:fld>
            <a:endParaRPr lang="en-US"/>
          </a:p>
        </p:txBody>
      </p:sp>
    </p:spTree>
    <p:extLst>
      <p:ext uri="{BB962C8B-B14F-4D97-AF65-F5344CB8AC3E}">
        <p14:creationId xmlns:p14="http://schemas.microsoft.com/office/powerpoint/2010/main" val="191838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Identify and embrace your audience</a:t>
            </a:r>
          </a:p>
          <a:p>
            <a:endParaRPr lang="en-US" dirty="0" smtClean="0">
              <a:latin typeface="Palatino Linotype" panose="02040502050505030304" pitchFamily="18" charset="0"/>
            </a:endParaRPr>
          </a:p>
          <a:p>
            <a:r>
              <a:rPr lang="en-US" dirty="0" smtClean="0">
                <a:latin typeface="Palatino Linotype" panose="02040502050505030304" pitchFamily="18" charset="0"/>
              </a:rPr>
              <a:t>Do you know</a:t>
            </a:r>
            <a:r>
              <a:rPr lang="en-US" baseline="0" dirty="0" smtClean="0">
                <a:latin typeface="Palatino Linotype" panose="02040502050505030304" pitchFamily="18" charset="0"/>
              </a:rPr>
              <a:t> who your audience is? You’d be surprised how many clients I’ve had who couldn’t answer this very well at all. </a:t>
            </a:r>
          </a:p>
          <a:p>
            <a:endParaRPr lang="en-US" baseline="0" dirty="0" smtClean="0">
              <a:latin typeface="Palatino Linotype" panose="02040502050505030304" pitchFamily="18"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
        <p:nvSpPr>
          <p:cNvPr id="4" name="Slide Number Placeholder 3"/>
          <p:cNvSpPr>
            <a:spLocks noGrp="1"/>
          </p:cNvSpPr>
          <p:nvPr>
            <p:ph type="sldNum" sz="quarter" idx="10"/>
          </p:nvPr>
        </p:nvSpPr>
        <p:spPr/>
        <p:txBody>
          <a:bodyPr/>
          <a:lstStyle/>
          <a:p>
            <a:fld id="{1EA6E423-6D47-4876-A349-ED81EB7FFC21}" type="slidenum">
              <a:rPr lang="en-US" smtClean="0"/>
              <a:t>20</a:t>
            </a:fld>
            <a:endParaRPr lang="en-US"/>
          </a:p>
        </p:txBody>
      </p:sp>
    </p:spTree>
    <p:extLst>
      <p:ext uri="{BB962C8B-B14F-4D97-AF65-F5344CB8AC3E}">
        <p14:creationId xmlns:p14="http://schemas.microsoft.com/office/powerpoint/2010/main" val="3783469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21</a:t>
            </a:fld>
            <a:endParaRPr lang="en-US"/>
          </a:p>
        </p:txBody>
      </p:sp>
    </p:spTree>
    <p:extLst>
      <p:ext uri="{BB962C8B-B14F-4D97-AF65-F5344CB8AC3E}">
        <p14:creationId xmlns:p14="http://schemas.microsoft.com/office/powerpoint/2010/main" val="426764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Windows XP and</a:t>
            </a:r>
            <a:r>
              <a:rPr lang="en-US" baseline="0" dirty="0" smtClean="0">
                <a:latin typeface="Verdana" panose="020B0604030504040204" pitchFamily="34" charset="0"/>
                <a:ea typeface="Verdana" panose="020B0604030504040204" pitchFamily="34" charset="0"/>
                <a:cs typeface="Verdana" panose="020B0604030504040204" pitchFamily="34" charset="0"/>
              </a:rPr>
              <a:t> the</a:t>
            </a:r>
            <a:r>
              <a:rPr lang="en-US" dirty="0" smtClean="0">
                <a:latin typeface="Verdana" panose="020B0604030504040204" pitchFamily="34" charset="0"/>
                <a:ea typeface="Verdana" panose="020B0604030504040204" pitchFamily="34" charset="0"/>
                <a:cs typeface="Verdana" panose="020B0604030504040204" pitchFamily="34" charset="0"/>
              </a:rPr>
              <a:t> Internet Explorer represented 95% of the web</a:t>
            </a:r>
          </a:p>
          <a:p>
            <a:r>
              <a:rPr lang="en-US" dirty="0" smtClean="0">
                <a:latin typeface="Verdana" panose="020B0604030504040204" pitchFamily="34" charset="0"/>
                <a:ea typeface="Verdana" panose="020B0604030504040204" pitchFamily="34" charset="0"/>
                <a:cs typeface="Verdana" panose="020B0604030504040204" pitchFamily="34" charset="0"/>
              </a:rPr>
              <a:t>2 screen resolutions (800 by 600)</a:t>
            </a:r>
            <a:r>
              <a:rPr lang="en-US" baseline="0" dirty="0" smtClean="0">
                <a:latin typeface="Verdana" panose="020B0604030504040204" pitchFamily="34" charset="0"/>
                <a:ea typeface="Verdana" panose="020B0604030504040204" pitchFamily="34" charset="0"/>
                <a:cs typeface="Verdana" panose="020B0604030504040204" pitchFamily="34" charset="0"/>
              </a:rPr>
              <a:t> and 1024 by 768) </a:t>
            </a:r>
            <a:r>
              <a:rPr lang="en-US" dirty="0" smtClean="0">
                <a:latin typeface="Verdana" panose="020B0604030504040204" pitchFamily="34" charset="0"/>
                <a:ea typeface="Verdana" panose="020B0604030504040204" pitchFamily="34" charset="0"/>
                <a:cs typeface="Verdana" panose="020B0604030504040204" pitchFamily="34" charset="0"/>
              </a:rPr>
              <a:t>mattered</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a:t>
            </a:fld>
            <a:endParaRPr lang="en-US"/>
          </a:p>
        </p:txBody>
      </p:sp>
    </p:spTree>
    <p:extLst>
      <p:ext uri="{BB962C8B-B14F-4D97-AF65-F5344CB8AC3E}">
        <p14:creationId xmlns:p14="http://schemas.microsoft.com/office/powerpoint/2010/main" val="538712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t>
            </a:r>
            <a:r>
              <a:rPr lang="en-US" dirty="0" err="1" smtClean="0">
                <a:latin typeface="Verdana" panose="020B0604030504040204" pitchFamily="34" charset="0"/>
                <a:ea typeface="Verdana" panose="020B0604030504040204" pitchFamily="34" charset="0"/>
                <a:cs typeface="Verdana" panose="020B0604030504040204" pitchFamily="34" charset="0"/>
              </a:rPr>
              <a:t>autoplay</a:t>
            </a:r>
            <a:r>
              <a:rPr lang="en-US" dirty="0" smtClean="0">
                <a:latin typeface="Verdana" panose="020B0604030504040204" pitchFamily="34" charset="0"/>
                <a:ea typeface="Verdana" panose="020B0604030504040204" pitchFamily="34" charset="0"/>
                <a:cs typeface="Verdana" panose="020B0604030504040204" pitchFamily="34" charset="0"/>
              </a:rPr>
              <a:t> HD video you were planning on featuring. </a:t>
            </a: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(you should probably skip those anyway)</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22</a:t>
            </a:fld>
            <a:endParaRPr lang="en-US"/>
          </a:p>
        </p:txBody>
      </p:sp>
    </p:spTree>
    <p:extLst>
      <p:ext uri="{BB962C8B-B14F-4D97-AF65-F5344CB8AC3E}">
        <p14:creationId xmlns:p14="http://schemas.microsoft.com/office/powerpoint/2010/main" val="2971030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a:p>
            <a:endParaRPr lang="en-US" dirty="0" smtClean="0"/>
          </a:p>
          <a:p>
            <a:r>
              <a:rPr lang="en-US" dirty="0" smtClean="0"/>
              <a:t>You’re never going to test everything.</a:t>
            </a:r>
            <a:r>
              <a:rPr lang="en-US" baseline="0" dirty="0" smtClean="0"/>
              <a:t> The days of testing 95% of the web with one PC running IE6 and toggling between two screen resolutions are long gone.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23</a:t>
            </a:fld>
            <a:endParaRPr lang="en-US"/>
          </a:p>
        </p:txBody>
      </p:sp>
    </p:spTree>
    <p:extLst>
      <p:ext uri="{BB962C8B-B14F-4D97-AF65-F5344CB8AC3E}">
        <p14:creationId xmlns:p14="http://schemas.microsoft.com/office/powerpoint/2010/main" val="231139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pretty representative list of</a:t>
            </a:r>
            <a:r>
              <a:rPr lang="en-US" baseline="0" dirty="0" smtClean="0"/>
              <a:t> browsers and operating systems. This will get you pretty awesome coverage. This is also a lot of devices to buy and maintain. IF you can do it, you should. If not, you can scale back, to…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24</a:t>
            </a:fld>
            <a:endParaRPr lang="en-US"/>
          </a:p>
        </p:txBody>
      </p:sp>
    </p:spTree>
    <p:extLst>
      <p:ext uri="{BB962C8B-B14F-4D97-AF65-F5344CB8AC3E}">
        <p14:creationId xmlns:p14="http://schemas.microsoft.com/office/powerpoint/2010/main" val="614580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Something like this… which</a:t>
            </a:r>
            <a:r>
              <a:rPr lang="en-US" baseline="0" dirty="0" smtClean="0"/>
              <a:t> is still a few different devices but at least it’s manageable and it will give you coverage for the most likely browser and OS combinations.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25</a:t>
            </a:fld>
            <a:endParaRPr lang="en-US"/>
          </a:p>
        </p:txBody>
      </p:sp>
    </p:spTree>
    <p:extLst>
      <p:ext uri="{BB962C8B-B14F-4D97-AF65-F5344CB8AC3E}">
        <p14:creationId xmlns:p14="http://schemas.microsoft.com/office/powerpoint/2010/main" val="4044698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26</a:t>
            </a:fld>
            <a:endParaRPr lang="en-US"/>
          </a:p>
        </p:txBody>
      </p:sp>
    </p:spTree>
    <p:extLst>
      <p:ext uri="{BB962C8B-B14F-4D97-AF65-F5344CB8AC3E}">
        <p14:creationId xmlns:p14="http://schemas.microsoft.com/office/powerpoint/2010/main" val="1693651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Your site is not an absolute thing. The best possible site you can have will be the best possible site for everyone that visits it. If that means it's a high DPI, 25MB monstrosity for a guy on a </a:t>
            </a:r>
            <a:r>
              <a:rPr lang="en-US" dirty="0" err="1" smtClean="0">
                <a:latin typeface="Verdana" panose="020B0604030504040204" pitchFamily="34" charset="0"/>
                <a:ea typeface="Verdana" panose="020B0604030504040204" pitchFamily="34" charset="0"/>
                <a:cs typeface="Verdana" panose="020B0604030504040204" pitchFamily="34" charset="0"/>
              </a:rPr>
              <a:t>Macbook</a:t>
            </a:r>
            <a:r>
              <a:rPr lang="en-US" dirty="0" smtClean="0">
                <a:latin typeface="Verdana" panose="020B0604030504040204" pitchFamily="34" charset="0"/>
                <a:ea typeface="Verdana" panose="020B0604030504040204" pitchFamily="34" charset="0"/>
                <a:cs typeface="Verdana" panose="020B0604030504040204" pitchFamily="34" charset="0"/>
              </a:rPr>
              <a:t> air in a coffee shop in Palo Alto or just a logo and an unordered list for someone on a-rented-by-the-minute feature phone in Lagos, then that's the way it is. </a:t>
            </a:r>
          </a:p>
          <a:p>
            <a:endParaRPr lang="en-US" dirty="0" smtClean="0"/>
          </a:p>
          <a:p>
            <a:r>
              <a:rPr lang="en-US" dirty="0" smtClean="0"/>
              <a:t>People are used to sites looking different</a:t>
            </a:r>
            <a:r>
              <a:rPr lang="en-US" baseline="0" dirty="0" smtClean="0"/>
              <a:t> on different devices so take advantage of it and provide them with the best possible experience for their particular setup.</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27</a:t>
            </a:fld>
            <a:endParaRPr lang="en-US"/>
          </a:p>
        </p:txBody>
      </p:sp>
    </p:spTree>
    <p:extLst>
      <p:ext uri="{BB962C8B-B14F-4D97-AF65-F5344CB8AC3E}">
        <p14:creationId xmlns:p14="http://schemas.microsoft.com/office/powerpoint/2010/main" val="1867104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site is accessible you're guaranteeing that you'll be able to reach the largest possible audience.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also doing the right thing.</a:t>
            </a:r>
          </a:p>
          <a:p>
            <a:endParaRPr lang="en-US" dirty="0" smtClean="0"/>
          </a:p>
          <a:p>
            <a:r>
              <a:rPr lang="en-US" dirty="0" smtClean="0"/>
              <a:t>I can’t stress that enough. You should be doing this anyway.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a:p>
        </p:txBody>
      </p:sp>
    </p:spTree>
    <p:extLst>
      <p:ext uri="{BB962C8B-B14F-4D97-AF65-F5344CB8AC3E}">
        <p14:creationId xmlns:p14="http://schemas.microsoft.com/office/powerpoint/2010/main" val="1512698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million Americans were classified as having a disability. That's 18.7% of the population.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a:p>
        </p:txBody>
      </p:sp>
    </p:spTree>
    <p:extLst>
      <p:ext uri="{BB962C8B-B14F-4D97-AF65-F5344CB8AC3E}">
        <p14:creationId xmlns:p14="http://schemas.microsoft.com/office/powerpoint/2010/main" val="1979410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slides list some of the ways that accessibility techniques can help all users. </a:t>
            </a:r>
            <a:endParaRPr lang="en-US" dirty="0" smtClean="0"/>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a:p>
        </p:txBody>
      </p:sp>
    </p:spTree>
    <p:extLst>
      <p:ext uri="{BB962C8B-B14F-4D97-AF65-F5344CB8AC3E}">
        <p14:creationId xmlns:p14="http://schemas.microsoft.com/office/powerpoint/2010/main" val="4269155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	If images fail to load or are loading slowly alternative text can provide crucial context to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Good structure for your code makes it much easier to translate into different formats for devices with different capabilities and needs.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Do</a:t>
            </a:r>
            <a:r>
              <a:rPr lang="en-US" baseline="0" dirty="0" smtClean="0">
                <a:latin typeface="Verdana" panose="020B0604030504040204" pitchFamily="34" charset="0"/>
                <a:ea typeface="Verdana" panose="020B0604030504040204" pitchFamily="34" charset="0"/>
                <a:cs typeface="Verdana" panose="020B0604030504040204" pitchFamily="34" charset="0"/>
              </a:rPr>
              <a:t> you test your site </a:t>
            </a:r>
            <a:r>
              <a:rPr lang="en-US" dirty="0" smtClean="0">
                <a:latin typeface="Verdana" panose="020B0604030504040204" pitchFamily="34" charset="0"/>
                <a:ea typeface="Verdana" panose="020B0604030504040204" pitchFamily="34" charset="0"/>
                <a:cs typeface="Verdana" panose="020B0604030504040204" pitchFamily="34" charset="0"/>
              </a:rPr>
              <a:t>without a mouse?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	Make </a:t>
            </a:r>
            <a:r>
              <a:rPr lang="en-US" dirty="0" smtClean="0">
                <a:latin typeface="Verdana" panose="020B0604030504040204" pitchFamily="34" charset="0"/>
                <a:ea typeface="Verdana" panose="020B0604030504040204" pitchFamily="34" charset="0"/>
                <a:cs typeface="Verdana" panose="020B0604030504040204" pitchFamily="34" charset="0"/>
              </a:rPr>
              <a:t>links make sense, give a good sense of where users are within your site or application and give them multiple ways to reach content. The less you ask a mobile user to 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a:p>
        </p:txBody>
      </p:sp>
    </p:spTree>
    <p:extLst>
      <p:ext uri="{BB962C8B-B14F-4D97-AF65-F5344CB8AC3E}">
        <p14:creationId xmlns:p14="http://schemas.microsoft.com/office/powerpoint/2010/main" val="58996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for development and we relied on a bunch</a:t>
            </a:r>
            <a:r>
              <a:rPr lang="en-US" baseline="0" dirty="0" smtClean="0">
                <a:latin typeface="Verdana" panose="020B0604030504040204" pitchFamily="34" charset="0"/>
                <a:ea typeface="Verdana" panose="020B0604030504040204" pitchFamily="34" charset="0"/>
                <a:cs typeface="Verdana" panose="020B0604030504040204" pitchFamily="34" charset="0"/>
              </a:rPr>
              <a:t> of </a:t>
            </a:r>
            <a:r>
              <a:rPr lang="en-US" dirty="0" smtClean="0">
                <a:latin typeface="Verdana" panose="020B0604030504040204" pitchFamily="34" charset="0"/>
                <a:ea typeface="Verdana" panose="020B0604030504040204" pitchFamily="34" charset="0"/>
                <a:cs typeface="Verdana" panose="020B0604030504040204" pitchFamily="34" charset="0"/>
              </a:rPr>
              <a:t>browser specific fixes</a:t>
            </a:r>
            <a:r>
              <a:rPr lang="en-US" b="1" dirty="0" smtClean="0">
                <a:latin typeface="Verdana" panose="020B0604030504040204" pitchFamily="34" charset="0"/>
                <a:ea typeface="Verdana" panose="020B0604030504040204" pitchFamily="34" charset="0"/>
                <a:cs typeface="Verdana" panose="020B0604030504040204" pitchFamily="34" charset="0"/>
              </a:rPr>
              <a:t> </a:t>
            </a:r>
            <a:endParaRPr lang="en-US" b="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You could keep browser specific issues</a:t>
            </a:r>
            <a:r>
              <a:rPr lang="en-US" baseline="0" dirty="0" smtClean="0">
                <a:latin typeface="Verdana" panose="020B0604030504040204" pitchFamily="34" charset="0"/>
                <a:ea typeface="Verdana" panose="020B0604030504040204" pitchFamily="34" charset="0"/>
                <a:cs typeface="Verdana" panose="020B0604030504040204" pitchFamily="34" charset="0"/>
              </a:rPr>
              <a:t> in your head and code around them by hand. </a:t>
            </a: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We had a c</a:t>
            </a:r>
            <a:r>
              <a:rPr lang="en-US" dirty="0" smtClean="0">
                <a:latin typeface="Verdana" panose="020B0604030504040204" pitchFamily="34" charset="0"/>
                <a:ea typeface="Verdana" panose="020B0604030504040204" pitchFamily="34" charset="0"/>
                <a:cs typeface="Verdana" panose="020B0604030504040204" pitchFamily="34" charset="0"/>
              </a:rPr>
              <a:t>alcified specification &amp; browser landscape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Between December 1997 and September 2001 we had several major</a:t>
            </a:r>
            <a:r>
              <a:rPr lang="en-US" baseline="0" dirty="0" smtClean="0">
                <a:latin typeface="Verdana" panose="020B0604030504040204" pitchFamily="34" charset="0"/>
                <a:ea typeface="Verdana" panose="020B0604030504040204" pitchFamily="34" charset="0"/>
                <a:cs typeface="Verdana" panose="020B0604030504040204" pitchFamily="34" charset="0"/>
              </a:rPr>
              <a:t> releases.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much.</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a:t>
            </a:fld>
            <a:endParaRPr lang="en-US"/>
          </a:p>
        </p:txBody>
      </p:sp>
    </p:spTree>
    <p:extLst>
      <p:ext uri="{BB962C8B-B14F-4D97-AF65-F5344CB8AC3E}">
        <p14:creationId xmlns:p14="http://schemas.microsoft.com/office/powerpoint/2010/main" val="4278910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occur</a:t>
            </a:r>
          </a:p>
          <a:p>
            <a:pPr marL="0" marR="0"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	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The </a:t>
            </a:r>
            <a:r>
              <a:rPr lang="en-US" dirty="0" smtClean="0">
                <a:latin typeface="Verdana" panose="020B0604030504040204" pitchFamily="34" charset="0"/>
                <a:ea typeface="Verdana" panose="020B0604030504040204" pitchFamily="34" charset="0"/>
                <a:cs typeface="Verdana" panose="020B0604030504040204" pitchFamily="34" charset="0"/>
              </a:rPr>
              <a:t>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you'll be sitting pretty in 2025.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a:p>
        </p:txBody>
      </p:sp>
    </p:spTree>
    <p:extLst>
      <p:ext uri="{BB962C8B-B14F-4D97-AF65-F5344CB8AC3E}">
        <p14:creationId xmlns:p14="http://schemas.microsoft.com/office/powerpoint/2010/main" val="2594535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the WCAG guidelines are going to make your site more robust for all users. These examples are just the most obvious ones.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a:p>
        </p:txBody>
      </p:sp>
    </p:spTree>
    <p:extLst>
      <p:ext uri="{BB962C8B-B14F-4D97-AF65-F5344CB8AC3E}">
        <p14:creationId xmlns:p14="http://schemas.microsoft.com/office/powerpoint/2010/main" val="477734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34</a:t>
            </a:fld>
            <a:endParaRPr lang="en-US"/>
          </a:p>
        </p:txBody>
      </p:sp>
    </p:spTree>
    <p:extLst>
      <p:ext uri="{BB962C8B-B14F-4D97-AF65-F5344CB8AC3E}">
        <p14:creationId xmlns:p14="http://schemas.microsoft.com/office/powerpoint/2010/main" val="2522406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35</a:t>
            </a:fld>
            <a:endParaRPr lang="en-US"/>
          </a:p>
        </p:txBody>
      </p:sp>
    </p:spTree>
    <p:extLst>
      <p:ext uri="{BB962C8B-B14F-4D97-AF65-F5344CB8AC3E}">
        <p14:creationId xmlns:p14="http://schemas.microsoft.com/office/powerpoint/2010/main" val="2867939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There's only the one button on the iPhone so you need a  software back button. If your vision of the web is iPhone-centric, inserting a back button into your web UI seems like a good idea. 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a:p>
        </p:txBody>
      </p:sp>
    </p:spTree>
    <p:extLst>
      <p:ext uri="{BB962C8B-B14F-4D97-AF65-F5344CB8AC3E}">
        <p14:creationId xmlns:p14="http://schemas.microsoft.com/office/powerpoint/2010/main" val="2306050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a:t>
            </a:r>
            <a:r>
              <a:rPr lang="en-US" dirty="0" smtClean="0">
                <a:latin typeface="Verdana" panose="020B0604030504040204" pitchFamily="34" charset="0"/>
                <a:ea typeface="Verdana" panose="020B0604030504040204" pitchFamily="34" charset="0"/>
                <a:cs typeface="Verdana" panose="020B0604030504040204" pitchFamily="34" charset="0"/>
              </a:rPr>
              <a:t>site.</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a:t>
            </a:r>
            <a:r>
              <a:rPr lang="en-US" dirty="0" smtClean="0">
                <a:latin typeface="Verdana" panose="020B0604030504040204" pitchFamily="34" charset="0"/>
                <a:ea typeface="Verdana" panose="020B0604030504040204" pitchFamily="34" charset="0"/>
                <a:cs typeface="Verdana" panose="020B0604030504040204" pitchFamily="34" charset="0"/>
              </a:rPr>
              <a:t>catastrophically on </a:t>
            </a:r>
            <a:r>
              <a:rPr lang="en-US" dirty="0" smtClean="0">
                <a:latin typeface="Verdana" panose="020B0604030504040204" pitchFamily="34" charset="0"/>
                <a:ea typeface="Verdana" panose="020B0604030504040204" pitchFamily="34" charset="0"/>
                <a:cs typeface="Verdana" panose="020B0604030504040204" pitchFamily="34" charset="0"/>
              </a:rPr>
              <a:t>some other </a:t>
            </a:r>
            <a:r>
              <a:rPr lang="en-US" dirty="0" smtClean="0">
                <a:latin typeface="Verdana" panose="020B0604030504040204" pitchFamily="34" charset="0"/>
                <a:ea typeface="Verdana" panose="020B0604030504040204" pitchFamily="34" charset="0"/>
                <a:cs typeface="Verdana" panose="020B0604030504040204" pitchFamily="34" charset="0"/>
              </a:rPr>
              <a:t>older hardware/browser </a:t>
            </a:r>
            <a:r>
              <a:rPr lang="en-US" dirty="0" smtClean="0">
                <a:latin typeface="Verdana" panose="020B0604030504040204" pitchFamily="34" charset="0"/>
                <a:ea typeface="Verdana" panose="020B0604030504040204" pitchFamily="34" charset="0"/>
                <a:cs typeface="Verdana" panose="020B0604030504040204" pitchFamily="34" charset="0"/>
              </a:rPr>
              <a:t>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a:p>
        </p:txBody>
      </p:sp>
    </p:spTree>
    <p:extLst>
      <p:ext uri="{BB962C8B-B14F-4D97-AF65-F5344CB8AC3E}">
        <p14:creationId xmlns:p14="http://schemas.microsoft.com/office/powerpoint/2010/main" val="28336011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a:p>
        </p:txBody>
      </p:sp>
    </p:spTree>
    <p:extLst>
      <p:ext uri="{BB962C8B-B14F-4D97-AF65-F5344CB8AC3E}">
        <p14:creationId xmlns:p14="http://schemas.microsoft.com/office/powerpoint/2010/main" val="3746590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smtClean="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market. Depending on where you look for your stats, it's got a larger market share than Firefox and Safari combined. Yet, people treat it like an afterthought.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a:p>
        </p:txBody>
      </p:sp>
    </p:spTree>
    <p:extLst>
      <p:ext uri="{BB962C8B-B14F-4D97-AF65-F5344CB8AC3E}">
        <p14:creationId xmlns:p14="http://schemas.microsoft.com/office/powerpoint/2010/main" val="2939878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smtClean="0">
                <a:latin typeface="Verdana" panose="020B0604030504040204" pitchFamily="34" charset="0"/>
                <a:ea typeface="Verdana" panose="020B0604030504040204" pitchFamily="34" charset="0"/>
                <a:cs typeface="Verdana" panose="020B0604030504040204" pitchFamily="34" charset="0"/>
              </a:rPr>
              <a:t>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a:p>
        </p:txBody>
      </p:sp>
    </p:spTree>
    <p:extLst>
      <p:ext uri="{BB962C8B-B14F-4D97-AF65-F5344CB8AC3E}">
        <p14:creationId xmlns:p14="http://schemas.microsoft.com/office/powerpoint/2010/main" val="19814874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They're </a:t>
            </a:r>
            <a:r>
              <a:rPr lang="en-US" dirty="0" smtClean="0">
                <a:latin typeface="Verdana" panose="020B0604030504040204" pitchFamily="34" charset="0"/>
                <a:ea typeface="Verdana" panose="020B0604030504040204" pitchFamily="34" charset="0"/>
                <a:cs typeface="Verdana" panose="020B0604030504040204" pitchFamily="34" charset="0"/>
              </a:rPr>
              <a:t>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a:p>
        </p:txBody>
      </p:sp>
    </p:spTree>
    <p:extLst>
      <p:ext uri="{BB962C8B-B14F-4D97-AF65-F5344CB8AC3E}">
        <p14:creationId xmlns:p14="http://schemas.microsoft.com/office/powerpoint/2010/main" val="2213432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days? In</a:t>
            </a:r>
            <a:r>
              <a:rPr lang="en-US" baseline="0" dirty="0" smtClean="0"/>
              <a:t> any one day I personally might use one of the 8 different configurations shown above to access the web. This isn’t every device I have used in the past month. Toss in a MacBook Pro and a half a dozen other phones for the full list…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a:t>
            </a:fld>
            <a:endParaRPr lang="en-US"/>
          </a:p>
        </p:txBody>
      </p:sp>
    </p:spTree>
    <p:extLst>
      <p:ext uri="{BB962C8B-B14F-4D97-AF65-F5344CB8AC3E}">
        <p14:creationId xmlns:p14="http://schemas.microsoft.com/office/powerpoint/2010/main" val="3393981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Your users don't care if your stack is clever. What they care about is the speed, usability, look and feel, interactivity and features. If your stack isn't adding to one of those then you might be going down the road to stack obsession.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42</a:t>
            </a:fld>
            <a:endParaRPr lang="en-US"/>
          </a:p>
        </p:txBody>
      </p:sp>
    </p:spTree>
    <p:extLst>
      <p:ext uri="{BB962C8B-B14F-4D97-AF65-F5344CB8AC3E}">
        <p14:creationId xmlns:p14="http://schemas.microsoft.com/office/powerpoint/2010/main" val="2693168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p>
          <a:p>
            <a:endParaRPr lang="en-US" dirty="0" smtClean="0"/>
          </a:p>
          <a:p>
            <a:r>
              <a:rPr lang="en-US" dirty="0" smtClean="0"/>
              <a:t>I don’t care how cool it is.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43</a:t>
            </a:fld>
            <a:endParaRPr lang="en-US"/>
          </a:p>
        </p:txBody>
      </p:sp>
    </p:spTree>
    <p:extLst>
      <p:ext uri="{BB962C8B-B14F-4D97-AF65-F5344CB8AC3E}">
        <p14:creationId xmlns:p14="http://schemas.microsoft.com/office/powerpoint/2010/main" val="4065800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Model View Controller (MVC) style libraries and frameworks are great, these 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they shouldn't be used for every circumstance.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44</a:t>
            </a:fld>
            <a:endParaRPr lang="en-US"/>
          </a:p>
        </p:txBody>
      </p:sp>
    </p:spTree>
    <p:extLst>
      <p:ext uri="{BB962C8B-B14F-4D97-AF65-F5344CB8AC3E}">
        <p14:creationId xmlns:p14="http://schemas.microsoft.com/office/powerpoint/2010/main" val="3242275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don’t use one of these libraries in place of server side templates for a content site. One of the first lessons of web performance was that most of the performance hit on the page happened in the browser, not on the server. Templates on the server aren't a performance problem. Why, then, are we rushing headlong to push functionality that was handled perfectly well by the server down to the front end?</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45</a:t>
            </a:fld>
            <a:endParaRPr lang="en-US"/>
          </a:p>
        </p:txBody>
      </p:sp>
    </p:spTree>
    <p:extLst>
      <p:ext uri="{BB962C8B-B14F-4D97-AF65-F5344CB8AC3E}">
        <p14:creationId xmlns:p14="http://schemas.microsoft.com/office/powerpoint/2010/main" val="12406256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assuming at least half of you think I'm an idiot.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so, I must be onto something.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percentage of these concepts you agree with or feel like are applicable to you and your particular situation, the biggest takeaway is the urge to question your assumptions.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a:p>
        </p:txBody>
      </p:sp>
    </p:spTree>
    <p:extLst>
      <p:ext uri="{BB962C8B-B14F-4D97-AF65-F5344CB8AC3E}">
        <p14:creationId xmlns:p14="http://schemas.microsoft.com/office/powerpoint/2010/main" val="4088812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You can’t know everything. </a:t>
            </a:r>
          </a:p>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You certainly can’t plan for everything.</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48</a:t>
            </a:fld>
            <a:endParaRPr lang="en-US"/>
          </a:p>
        </p:txBody>
      </p:sp>
    </p:spTree>
    <p:extLst>
      <p:ext uri="{BB962C8B-B14F-4D97-AF65-F5344CB8AC3E}">
        <p14:creationId xmlns:p14="http://schemas.microsoft.com/office/powerpoint/2010/main" val="1408341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The 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fonts.</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49</a:t>
            </a:fld>
            <a:endParaRPr lang="en-US"/>
          </a:p>
        </p:txBody>
      </p:sp>
    </p:spTree>
    <p:extLst>
      <p:ext uri="{BB962C8B-B14F-4D97-AF65-F5344CB8AC3E}">
        <p14:creationId xmlns:p14="http://schemas.microsoft.com/office/powerpoint/2010/main" val="360025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Standards are changing on, in some cases, a daily or weekly basis; new devices are coming on-line at a furious pace and browser vendors are going at it tooth and nail. With an ecosystem like that, trying to collapse everything you do as a developer into something that can fit into a neat little box is a recipe for frustration.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50</a:t>
            </a:fld>
            <a:endParaRPr lang="en-US"/>
          </a:p>
        </p:txBody>
      </p:sp>
    </p:spTree>
    <p:extLst>
      <p:ext uri="{BB962C8B-B14F-4D97-AF65-F5344CB8AC3E}">
        <p14:creationId xmlns:p14="http://schemas.microsoft.com/office/powerpoint/2010/main" val="19250236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Embracing 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51</a:t>
            </a:fld>
            <a:endParaRPr lang="en-US"/>
          </a:p>
        </p:txBody>
      </p:sp>
    </p:spTree>
    <p:extLst>
      <p:ext uri="{BB962C8B-B14F-4D97-AF65-F5344CB8AC3E}">
        <p14:creationId xmlns:p14="http://schemas.microsoft.com/office/powerpoint/2010/main" val="223006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lot of devices and form factors and…. A lot of new browsers. I made this graphic and I can’t even remember</a:t>
            </a:r>
            <a:r>
              <a:rPr lang="en-US" baseline="0" dirty="0" smtClean="0"/>
              <a:t> all of these browsers.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a:t>
            </a:fld>
            <a:endParaRPr lang="en-US"/>
          </a:p>
        </p:txBody>
      </p:sp>
    </p:spTree>
    <p:extLst>
      <p:ext uri="{BB962C8B-B14F-4D97-AF65-F5344CB8AC3E}">
        <p14:creationId xmlns:p14="http://schemas.microsoft.com/office/powerpoint/2010/main" val="245686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is no longer just the big blue E</a:t>
            </a:r>
          </a:p>
          <a:p>
            <a:r>
              <a:rPr lang="en-US" dirty="0" smtClean="0">
                <a:latin typeface="Verdana" panose="020B0604030504040204" pitchFamily="34" charset="0"/>
                <a:ea typeface="Verdana" panose="020B0604030504040204" pitchFamily="34" charset="0"/>
                <a:cs typeface="Verdana" panose="020B0604030504040204" pitchFamily="34" charset="0"/>
              </a:rPr>
              <a:t>We’ve got:</a:t>
            </a:r>
          </a:p>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to 3840 x 1080 (or more)</a:t>
            </a:r>
          </a:p>
          <a:p>
            <a:r>
              <a:rPr lang="en-US" dirty="0" smtClean="0">
                <a:latin typeface="Verdana" panose="020B0604030504040204" pitchFamily="34" charset="0"/>
                <a:ea typeface="Verdana" panose="020B0604030504040204" pitchFamily="34" charset="0"/>
                <a:cs typeface="Verdana" panose="020B0604030504040204" pitchFamily="34" charset="0"/>
              </a:rPr>
              <a:t>Pixel densities from 72ppi up 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and hundreds of minor browser versions in the 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7</a:t>
            </a:fld>
            <a:endParaRPr lang="en-US"/>
          </a:p>
        </p:txBody>
      </p:sp>
    </p:spTree>
    <p:extLst>
      <p:ext uri="{BB962C8B-B14F-4D97-AF65-F5344CB8AC3E}">
        <p14:creationId xmlns:p14="http://schemas.microsoft.com/office/powerpoint/2010/main" val="3079552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complicated new reality by creating new rules.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8</a:t>
            </a:fld>
            <a:endParaRPr lang="en-US"/>
          </a:p>
        </p:txBody>
      </p:sp>
    </p:spTree>
    <p:extLst>
      <p:ext uri="{BB962C8B-B14F-4D97-AF65-F5344CB8AC3E}">
        <p14:creationId xmlns:p14="http://schemas.microsoft.com/office/powerpoint/2010/main" val="40833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thing is, new rules don’t work with the complexity of the web today.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soon as a new rule was created, 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“iPhone” sites 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tested for touch capabilities and assumed that those users would never have a mouse.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9</a:t>
            </a:fld>
            <a:endParaRPr lang="en-US"/>
          </a:p>
        </p:txBody>
      </p:sp>
    </p:spTree>
    <p:extLst>
      <p:ext uri="{BB962C8B-B14F-4D97-AF65-F5344CB8AC3E}">
        <p14:creationId xmlns:p14="http://schemas.microsoft.com/office/powerpoint/2010/main" val="99449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10</a:t>
            </a:fld>
            <a:endParaRPr lang="en-US"/>
          </a:p>
        </p:txBody>
      </p:sp>
    </p:spTree>
    <p:extLst>
      <p:ext uri="{BB962C8B-B14F-4D97-AF65-F5344CB8AC3E}">
        <p14:creationId xmlns:p14="http://schemas.microsoft.com/office/powerpoint/2010/main" val="22420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11/5/2014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161515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70000"/>
            </a:schemeClr>
          </a:solidFill>
        </p:spPr>
        <p:txBody>
          <a:bodyPr>
            <a:normAutofit/>
          </a:bodyPr>
          <a:lstStyle/>
          <a:p>
            <a:r>
              <a:rPr lang="en-US" dirty="0">
                <a:latin typeface="Palatino Linotype" panose="02040502050505030304" pitchFamily="18" charset="0"/>
              </a:rPr>
              <a:t>Nothing could ever challenge the iPhone, right</a:t>
            </a:r>
            <a:r>
              <a:rPr lang="en-US" dirty="0" smtClean="0">
                <a:latin typeface="Palatino Linotype" panose="02040502050505030304" pitchFamily="18" charset="0"/>
              </a:rPr>
              <a:t>?</a:t>
            </a:r>
            <a:endParaRPr lang="en-US" dirty="0">
              <a:latin typeface="Palatino Linotype" panose="02040502050505030304" pitchFamily="18" charset="0"/>
            </a:endParaRPr>
          </a:p>
        </p:txBody>
      </p:sp>
      <p:sp>
        <p:nvSpPr>
          <p:cNvPr id="3" name="Content Placeholder 2"/>
          <p:cNvSpPr>
            <a:spLocks noGrp="1"/>
          </p:cNvSpPr>
          <p:nvPr>
            <p:ph idx="1"/>
          </p:nvPr>
        </p:nvSpPr>
        <p:spPr/>
        <p:txBody>
          <a:bodyPr/>
          <a:lstStyle/>
          <a:p>
            <a:endParaRPr lang="en-US"/>
          </a:p>
        </p:txBody>
      </p:sp>
      <p:pic>
        <p:nvPicPr>
          <p:cNvPr id="2050" name="Picture 2" descr="https://www.strongswan.org/images/android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638" y="1825625"/>
            <a:ext cx="5998723" cy="449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0106" y="1956828"/>
            <a:ext cx="8631788" cy="4628797"/>
          </a:xfrm>
        </p:spPr>
      </p:pic>
      <p:sp>
        <p:nvSpPr>
          <p:cNvPr id="6" name="Title 5"/>
          <p:cNvSpPr>
            <a:spLocks noGrp="1"/>
          </p:cNvSpPr>
          <p:nvPr>
            <p:ph type="title"/>
          </p:nvPr>
        </p:nvSpPr>
        <p:spPr>
          <a:solidFill>
            <a:schemeClr val="bg1">
              <a:alpha val="70000"/>
            </a:schemeClr>
          </a:solidFill>
        </p:spPr>
        <p:txBody>
          <a:bodyPr/>
          <a:lstStyle/>
          <a:p>
            <a:r>
              <a:rPr lang="en-US" dirty="0" err="1">
                <a:latin typeface="Consolas" panose="020B0609020204030204" pitchFamily="49" charset="0"/>
                <a:cs typeface="Consolas" panose="020B0609020204030204" pitchFamily="49" charset="0"/>
              </a:rPr>
              <a:t>M</a:t>
            </a:r>
            <a:r>
              <a:rPr lang="en-US" dirty="0" err="1" smtClean="0">
                <a:latin typeface="Consolas" panose="020B0609020204030204" pitchFamily="49" charset="0"/>
                <a:cs typeface="Consolas" panose="020B0609020204030204" pitchFamily="49" charset="0"/>
              </a:rPr>
              <a:t>odernizr.touch</a:t>
            </a:r>
            <a:r>
              <a:rPr lang="en-US" dirty="0" smtClean="0">
                <a:latin typeface="Consolas" panose="020B0609020204030204" pitchFamily="49" charset="0"/>
                <a:cs typeface="Consolas" panose="020B0609020204030204" pitchFamily="49" charset="0"/>
              </a:rPr>
              <a:t> == true </a:t>
            </a:r>
            <a:r>
              <a:rPr lang="en-US" dirty="0" smtClean="0">
                <a:latin typeface="Palatino Linotype" panose="02040502050505030304" pitchFamily="18" charset="0"/>
              </a:rPr>
              <a:t>means you’ve got a phone, right?</a:t>
            </a:r>
            <a:endParaRPr lang="en-US" dirty="0">
              <a:latin typeface="Palatino Linotype" panose="02040502050505030304" pitchFamily="18" charset="0"/>
            </a:endParaRPr>
          </a:p>
        </p:txBody>
      </p:sp>
    </p:spTree>
    <p:extLst>
      <p:ext uri="{BB962C8B-B14F-4D97-AF65-F5344CB8AC3E}">
        <p14:creationId xmlns:p14="http://schemas.microsoft.com/office/powerpoint/2010/main" val="80798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5185" y="1921551"/>
            <a:ext cx="8661629" cy="4644799"/>
          </a:xfrm>
        </p:spPr>
      </p:pic>
      <p:sp>
        <p:nvSpPr>
          <p:cNvPr id="7" name="Title 5"/>
          <p:cNvSpPr txBox="1">
            <a:spLocks/>
          </p:cNvSpPr>
          <p:nvPr/>
        </p:nvSpPr>
        <p:spPr>
          <a:xfrm>
            <a:off x="838199" y="265247"/>
            <a:ext cx="10515600" cy="1325563"/>
          </a:xfrm>
          <a:prstGeom prst="rect">
            <a:avLst/>
          </a:prstGeom>
          <a:solidFill>
            <a:schemeClr val="bg1">
              <a:alpha val="7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latin typeface="Consolas" panose="020B0609020204030204" pitchFamily="49" charset="0"/>
                <a:cs typeface="Consolas" panose="020B0609020204030204" pitchFamily="49" charset="0"/>
              </a:rPr>
              <a:t>Modernizr.touch</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false</a:t>
            </a:r>
            <a:r>
              <a:rPr lang="en-US" dirty="0" smtClean="0">
                <a:latin typeface="Palatino Linotype" panose="02040502050505030304" pitchFamily="18" charset="0"/>
                <a:cs typeface="Consolas" panose="020B0609020204030204" pitchFamily="49" charset="0"/>
              </a:rPr>
              <a:t>, so you’re on a laptop.</a:t>
            </a:r>
            <a:endParaRPr lang="en-US" dirty="0">
              <a:latin typeface="Palatino Linotype" panose="02040502050505030304" pitchFamily="18" charset="0"/>
            </a:endParaRPr>
          </a:p>
        </p:txBody>
      </p:sp>
    </p:spTree>
    <p:extLst>
      <p:ext uri="{BB962C8B-B14F-4D97-AF65-F5344CB8AC3E}">
        <p14:creationId xmlns:p14="http://schemas.microsoft.com/office/powerpoint/2010/main" val="12783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a:t>
            </a:r>
            <a:r>
              <a:rPr lang="en-US" dirty="0" smtClean="0">
                <a:latin typeface="Verdana" panose="020B0604030504040204" pitchFamily="34" charset="0"/>
                <a:ea typeface="Verdana" panose="020B0604030504040204" pitchFamily="34" charset="0"/>
                <a:cs typeface="Verdana" panose="020B0604030504040204" pitchFamily="34" charset="0"/>
              </a:rPr>
              <a:t>Design, </a:t>
            </a:r>
            <a:r>
              <a:rPr lang="en-US" dirty="0" smtClean="0">
                <a:latin typeface="Verdana" panose="020B0604030504040204" pitchFamily="34" charset="0"/>
                <a:ea typeface="Verdana" panose="020B0604030504040204" pitchFamily="34" charset="0"/>
                <a:cs typeface="Verdana" panose="020B0604030504040204" pitchFamily="34" charset="0"/>
              </a:rPr>
              <a:t>which some people see as the solution for everything, can get </a:t>
            </a:r>
            <a:r>
              <a:rPr lang="en-US" dirty="0" smtClean="0">
                <a:latin typeface="Verdana" panose="020B0604030504040204" pitchFamily="34" charset="0"/>
                <a:ea typeface="Verdana" panose="020B0604030504040204" pitchFamily="34" charset="0"/>
                <a:cs typeface="Verdana" panose="020B0604030504040204" pitchFamily="34" charset="0"/>
              </a:rPr>
              <a:t>fall apart </a:t>
            </a:r>
            <a:r>
              <a:rPr lang="en-US" dirty="0">
                <a:latin typeface="Verdana" panose="020B0604030504040204" pitchFamily="34" charset="0"/>
                <a:ea typeface="Verdana" panose="020B0604030504040204" pitchFamily="34" charset="0"/>
                <a:cs typeface="Verdana" panose="020B0604030504040204" pitchFamily="34" charset="0"/>
              </a:rPr>
              <a:t>when applied against complicated application </a:t>
            </a:r>
            <a:r>
              <a:rPr lang="en-US" dirty="0" smtClean="0">
                <a:latin typeface="Verdana" panose="020B0604030504040204" pitchFamily="34" charset="0"/>
                <a:ea typeface="Verdana" panose="020B0604030504040204" pitchFamily="34" charset="0"/>
                <a:cs typeface="Verdana" panose="020B0604030504040204" pitchFamily="34" charset="0"/>
              </a:rPr>
              <a:t>patterns, </a:t>
            </a:r>
            <a:r>
              <a:rPr lang="en-US" dirty="0">
                <a:latin typeface="Verdana" panose="020B0604030504040204" pitchFamily="34" charset="0"/>
                <a:ea typeface="Verdana" panose="020B0604030504040204" pitchFamily="34" charset="0"/>
                <a:cs typeface="Verdana" panose="020B0604030504040204" pitchFamily="34" charset="0"/>
              </a:rPr>
              <a:t>bandwidth </a:t>
            </a:r>
            <a:r>
              <a:rPr lang="en-US" dirty="0" smtClean="0">
                <a:latin typeface="Verdana" panose="020B0604030504040204" pitchFamily="34" charset="0"/>
                <a:ea typeface="Verdana" panose="020B0604030504040204" pitchFamily="34" charset="0"/>
                <a:cs typeface="Verdana" panose="020B0604030504040204" pitchFamily="34" charset="0"/>
              </a:rPr>
              <a:t>pressures and </a:t>
            </a:r>
            <a:r>
              <a:rPr lang="en-US" dirty="0">
                <a:latin typeface="Verdana" panose="020B0604030504040204" pitchFamily="34" charset="0"/>
                <a:ea typeface="Verdana" panose="020B0604030504040204" pitchFamily="34" charset="0"/>
                <a:cs typeface="Verdana" panose="020B0604030504040204" pitchFamily="34" charset="0"/>
              </a:rPr>
              <a:t>the </a:t>
            </a:r>
            <a:r>
              <a:rPr lang="en-US" dirty="0" smtClean="0">
                <a:latin typeface="Verdana" panose="020B0604030504040204" pitchFamily="34" charset="0"/>
                <a:ea typeface="Verdana" panose="020B0604030504040204" pitchFamily="34" charset="0"/>
                <a:cs typeface="Verdana" panose="020B0604030504040204" pitchFamily="34" charset="0"/>
              </a:rPr>
              <a:t>general challenge </a:t>
            </a:r>
            <a:r>
              <a:rPr lang="en-US" dirty="0">
                <a:latin typeface="Verdana" panose="020B0604030504040204" pitchFamily="34" charset="0"/>
                <a:ea typeface="Verdana" panose="020B0604030504040204" pitchFamily="34" charset="0"/>
                <a:cs typeface="Verdana" panose="020B0604030504040204" pitchFamily="34" charset="0"/>
              </a:rPr>
              <a:t>of mobile performance. </a:t>
            </a:r>
          </a:p>
        </p:txBody>
      </p:sp>
    </p:spTree>
    <p:extLst>
      <p:ext uri="{BB962C8B-B14F-4D97-AF65-F5344CB8AC3E}">
        <p14:creationId xmlns:p14="http://schemas.microsoft.com/office/powerpoint/2010/main" val="226022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Are We Supposed to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 solutions and design for uncertainty.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Tree>
    <p:extLst>
      <p:ext uri="{BB962C8B-B14F-4D97-AF65-F5344CB8AC3E}">
        <p14:creationId xmlns:p14="http://schemas.microsoft.com/office/powerpoint/2010/main" val="74831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a:t>
            </a:r>
            <a:r>
              <a:rPr lang="en-US" dirty="0">
                <a:latin typeface="Verdana" panose="020B0604030504040204" pitchFamily="34" charset="0"/>
                <a:ea typeface="Verdana" panose="020B0604030504040204" pitchFamily="34" charset="0"/>
                <a:cs typeface="Verdana" panose="020B0604030504040204" pitchFamily="34" charset="0"/>
              </a:rPr>
              <a:t>on the web’s shortcomings does no one any good. We need to focus on what the web provides </a:t>
            </a:r>
            <a:r>
              <a:rPr lang="en-US" dirty="0" smtClean="0">
                <a:latin typeface="Verdana" panose="020B0604030504040204" pitchFamily="34" charset="0"/>
                <a:ea typeface="Verdana" panose="020B0604030504040204" pitchFamily="34" charset="0"/>
                <a:cs typeface="Verdana" panose="020B0604030504040204" pitchFamily="34" charset="0"/>
              </a:rPr>
              <a:t>(billions </a:t>
            </a:r>
            <a:r>
              <a:rPr lang="en-US" dirty="0">
                <a:latin typeface="Verdana" panose="020B0604030504040204" pitchFamily="34" charset="0"/>
                <a:ea typeface="Verdana" panose="020B0604030504040204" pitchFamily="34" charset="0"/>
                <a:cs typeface="Verdana" panose="020B0604030504040204" pitchFamily="34" charset="0"/>
              </a:rPr>
              <a:t>of </a:t>
            </a:r>
            <a:r>
              <a:rPr lang="en-US" dirty="0" smtClean="0">
                <a:latin typeface="Verdana" panose="020B0604030504040204" pitchFamily="34" charset="0"/>
                <a:ea typeface="Verdana" panose="020B0604030504040204" pitchFamily="34" charset="0"/>
                <a:cs typeface="Verdana" panose="020B0604030504040204" pitchFamily="34" charset="0"/>
              </a:rPr>
              <a:t>people,) do our best to make the web a better place and </a:t>
            </a:r>
            <a:r>
              <a:rPr lang="en-US" dirty="0">
                <a:latin typeface="Verdana" panose="020B0604030504040204" pitchFamily="34" charset="0"/>
                <a:ea typeface="Verdana" panose="020B0604030504040204" pitchFamily="34" charset="0"/>
                <a:cs typeface="Verdana" panose="020B0604030504040204" pitchFamily="34" charset="0"/>
              </a:rPr>
              <a:t>accept the diversity as the price of admission to reach billions of people.</a:t>
            </a:r>
          </a:p>
        </p:txBody>
      </p:sp>
    </p:spTree>
    <p:extLst>
      <p:ext uri="{BB962C8B-B14F-4D97-AF65-F5344CB8AC3E}">
        <p14:creationId xmlns:p14="http://schemas.microsoft.com/office/powerpoint/2010/main" val="182305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a:t>
            </a:r>
            <a:r>
              <a:rPr lang="en-US" dirty="0" smtClean="0">
                <a:latin typeface="Palatino Linotype" panose="02040502050505030304" pitchFamily="18" charset="0"/>
              </a:rPr>
              <a:t>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Tree>
    <p:extLst>
      <p:ext uri="{BB962C8B-B14F-4D97-AF65-F5344CB8AC3E}">
        <p14:creationId xmlns:p14="http://schemas.microsoft.com/office/powerpoint/2010/main" val="3371039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p>
        </p:txBody>
      </p:sp>
    </p:spTree>
    <p:extLst>
      <p:ext uri="{BB962C8B-B14F-4D97-AF65-F5344CB8AC3E}">
        <p14:creationId xmlns:p14="http://schemas.microsoft.com/office/powerpoint/2010/main" val="361198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t>
            </a:r>
            <a:r>
              <a:rPr lang="en-US" dirty="0" err="1" smtClean="0">
                <a:latin typeface="Verdana" panose="020B0604030504040204" pitchFamily="34" charset="0"/>
                <a:ea typeface="Verdana" panose="020B0604030504040204" pitchFamily="34" charset="0"/>
                <a:cs typeface="Verdana" panose="020B0604030504040204" pitchFamily="34" charset="0"/>
              </a:rPr>
              <a:t>autoplay</a:t>
            </a:r>
            <a:r>
              <a:rPr lang="en-US" dirty="0" smtClean="0">
                <a:latin typeface="Verdana" panose="020B0604030504040204" pitchFamily="34" charset="0"/>
                <a:ea typeface="Verdana" panose="020B0604030504040204" pitchFamily="34" charset="0"/>
                <a:cs typeface="Verdana" panose="020B0604030504040204" pitchFamily="34" charset="0"/>
              </a:rPr>
              <a:t> HD video you were planning on featuring. </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(you should probably skip those anyway)</a:t>
            </a:r>
            <a:endParaRPr lang="en-US" i="1"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85000" lnSpcReduction="1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a:t>
            </a:r>
            <a:r>
              <a:rPr lang="en-US" dirty="0" smtClean="0">
                <a:latin typeface="Palatino Linotype" panose="02040502050505030304" pitchFamily="18" charset="0"/>
              </a:rPr>
              <a:t>your testing set-up looks like...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1">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a:t>
            </a:r>
            <a:r>
              <a:rPr lang="en-US" dirty="0" smtClean="0">
                <a:latin typeface="Verdana" panose="020B0604030504040204" pitchFamily="34" charset="0"/>
                <a:ea typeface="Verdana" panose="020B0604030504040204" pitchFamily="34" charset="0"/>
                <a:cs typeface="Verdana" panose="020B0604030504040204" pitchFamily="34" charset="0"/>
              </a:rPr>
              <a:t>It makes a big difference.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a:t>
            </a:r>
            <a:r>
              <a:rPr lang="en-US" dirty="0" err="1" smtClean="0">
                <a:latin typeface="Verdana" panose="020B0604030504040204" pitchFamily="34" charset="0"/>
                <a:ea typeface="Verdana" panose="020B0604030504040204" pitchFamily="34" charset="0"/>
                <a:cs typeface="Verdana" panose="020B0604030504040204" pitchFamily="34" charset="0"/>
              </a:rPr>
              <a:t>Macbook</a:t>
            </a:r>
            <a:r>
              <a:rPr lang="en-US" dirty="0" smtClean="0">
                <a:latin typeface="Verdana" panose="020B0604030504040204" pitchFamily="34" charset="0"/>
                <a:ea typeface="Verdana" panose="020B0604030504040204" pitchFamily="34" charset="0"/>
                <a:cs typeface="Verdana" panose="020B0604030504040204" pitchFamily="34" charset="0"/>
              </a:rPr>
              <a:t> 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f </a:t>
            </a:r>
            <a:r>
              <a:rPr lang="en-US" dirty="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Millions of Users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lstStyle/>
          <a:p>
            <a:r>
              <a:rPr lang="en-US" dirty="0" smtClean="0">
                <a:latin typeface="Verdana" panose="020B0604030504040204" pitchFamily="34" charset="0"/>
                <a:ea typeface="Verdana" panose="020B0604030504040204" pitchFamily="34" charset="0"/>
                <a:cs typeface="Verdana" panose="020B0604030504040204" pitchFamily="34" charset="0"/>
              </a:rPr>
              <a:t>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 screen resolutions mattered</a:t>
            </a:r>
          </a:p>
        </p:txBody>
      </p:sp>
    </p:spTree>
    <p:extLst>
      <p:ext uri="{BB962C8B-B14F-4D97-AF65-F5344CB8AC3E}">
        <p14:creationId xmlns:p14="http://schemas.microsoft.com/office/powerpoint/2010/main" val="3927018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Every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that Especially Aid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26770" y="1825625"/>
            <a:ext cx="10515600" cy="4351338"/>
          </a:xfrm>
          <a:solidFill>
            <a:schemeClr val="bg1">
              <a:alpha val="75000"/>
            </a:schemeClr>
          </a:solidFill>
        </p:spPr>
        <p:txBody>
          <a:bodyPr lIns="457200" tIns="457200" rIns="457200" bIns="457200">
            <a:normAutofit lnSpcReduction="1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Accessibility Guidelines that Especially Aid the Multi-device Landscape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Verdana" panose="020B0604030504040204" pitchFamily="34" charset="0"/>
                <a:ea typeface="Verdana" panose="020B0604030504040204" pitchFamily="34" charset="0"/>
                <a:cs typeface="Verdana" panose="020B0604030504040204" pitchFamily="34" charset="0"/>
              </a:rPr>
              <a:t>occur</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p:txBody>
      </p:sp>
    </p:spTree>
    <p:extLst>
      <p:ext uri="{BB962C8B-B14F-4D97-AF65-F5344CB8AC3E}">
        <p14:creationId xmlns:p14="http://schemas.microsoft.com/office/powerpoint/2010/main" val="3486258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the WCAG guidelines are going to make your site more robust for all users. </a:t>
            </a:r>
            <a:r>
              <a:rPr lang="en-US" dirty="0" smtClean="0">
                <a:latin typeface="Verdana" panose="020B0604030504040204" pitchFamily="34" charset="0"/>
                <a:ea typeface="Verdana" panose="020B0604030504040204" pitchFamily="34" charset="0"/>
                <a:cs typeface="Verdana" panose="020B0604030504040204" pitchFamily="34" charset="0"/>
              </a:rPr>
              <a:t>These examples are just the most obvious ones. </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lIns="457200" tIns="36576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7235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 inserting a back button into your web UI seems like a good idea. The thing is, every Android device has a back button built in, either as a dedicated software button on screen or as a physical button on the device.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a:t>
            </a:r>
            <a:r>
              <a:rPr lang="en-US" dirty="0" smtClean="0">
                <a:latin typeface="Verdana" panose="020B0604030504040204" pitchFamily="34" charset="0"/>
                <a:ea typeface="Verdana" panose="020B0604030504040204" pitchFamily="34" charset="0"/>
                <a:cs typeface="Verdana" panose="020B0604030504040204" pitchFamily="34" charset="0"/>
              </a:rPr>
              <a:t>application </a:t>
            </a:r>
            <a:r>
              <a:rPr lang="en-US" dirty="0">
                <a:latin typeface="Verdana" panose="020B0604030504040204" pitchFamily="34" charset="0"/>
                <a:ea typeface="Verdana" panose="020B0604030504040204" pitchFamily="34" charset="0"/>
                <a:cs typeface="Verdana" panose="020B0604030504040204" pitchFamily="34" charset="0"/>
              </a:rPr>
              <a:t>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Yet, people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fontScale="92500" lnSpcReduction="1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latin typeface="Verdana" panose="020B0604030504040204" pitchFamily="34" charset="0"/>
                <a:ea typeface="Verdana" panose="020B0604030504040204" pitchFamily="34" charset="0"/>
                <a:cs typeface="Verdana" panose="020B0604030504040204" pitchFamily="34" charset="0"/>
              </a:rPr>
              <a:t>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conditional comments all over the place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C</a:t>
            </a:r>
            <a:r>
              <a:rPr lang="en-US" dirty="0" smtClean="0">
                <a:latin typeface="Verdana" panose="020B0604030504040204" pitchFamily="34" charset="0"/>
                <a:ea typeface="Verdana" panose="020B0604030504040204" pitchFamily="34" charset="0"/>
                <a:cs typeface="Verdana" panose="020B0604030504040204" pitchFamily="34" charset="0"/>
              </a:rPr>
              <a:t>alcified </a:t>
            </a:r>
            <a:r>
              <a:rPr lang="en-US" dirty="0">
                <a:latin typeface="Verdana" panose="020B0604030504040204" pitchFamily="34" charset="0"/>
                <a:ea typeface="Verdana" panose="020B0604030504040204" pitchFamily="34" charset="0"/>
                <a:cs typeface="Verdana" panose="020B0604030504040204" pitchFamily="34" charset="0"/>
              </a:rPr>
              <a:t>specification &amp; browser landscape</a:t>
            </a: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Between December </a:t>
            </a:r>
            <a:r>
              <a:rPr lang="en-US" dirty="0" smtClean="0">
                <a:latin typeface="Verdana" panose="020B0604030504040204" pitchFamily="34" charset="0"/>
                <a:ea typeface="Verdana" panose="020B0604030504040204" pitchFamily="34" charset="0"/>
                <a:cs typeface="Verdana" panose="020B0604030504040204" pitchFamily="34" charset="0"/>
              </a:rPr>
              <a:t>1997 and September 2001 we had: HTML4.0, XML 1.0, CSS </a:t>
            </a:r>
            <a:r>
              <a:rPr lang="en-US" dirty="0">
                <a:latin typeface="Verdana" panose="020B0604030504040204" pitchFamily="34" charset="0"/>
                <a:ea typeface="Verdana" panose="020B0604030504040204" pitchFamily="34" charset="0"/>
                <a:cs typeface="Verdana" panose="020B0604030504040204" pitchFamily="34" charset="0"/>
              </a:rPr>
              <a:t>level </a:t>
            </a:r>
            <a:r>
              <a:rPr lang="en-US" dirty="0" smtClean="0">
                <a:latin typeface="Verdana" panose="020B0604030504040204" pitchFamily="34" charset="0"/>
                <a:ea typeface="Verdana" panose="020B0604030504040204" pitchFamily="34" charset="0"/>
                <a:cs typeface="Verdana" panose="020B0604030504040204" pitchFamily="34" charset="0"/>
              </a:rPr>
              <a:t>2, </a:t>
            </a:r>
            <a:r>
              <a:rPr lang="en-US" dirty="0" err="1" smtClean="0">
                <a:latin typeface="Verdana" panose="020B0604030504040204" pitchFamily="34" charset="0"/>
                <a:ea typeface="Verdana" panose="020B0604030504040204" pitchFamily="34" charset="0"/>
                <a:cs typeface="Verdana" panose="020B0604030504040204" pitchFamily="34" charset="0"/>
              </a:rPr>
              <a:t>ECMASCript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 XHTML 1.0,  Internet </a:t>
            </a:r>
            <a:r>
              <a:rPr lang="en-US" dirty="0">
                <a:latin typeface="Verdana" panose="020B0604030504040204" pitchFamily="34" charset="0"/>
                <a:ea typeface="Verdana" panose="020B0604030504040204" pitchFamily="34" charset="0"/>
                <a:cs typeface="Verdana" panose="020B0604030504040204" pitchFamily="34" charset="0"/>
              </a:rPr>
              <a:t>Explorer </a:t>
            </a:r>
            <a:r>
              <a:rPr lang="en-US" dirty="0" smtClean="0">
                <a:latin typeface="Verdana" panose="020B0604030504040204" pitchFamily="34" charset="0"/>
                <a:ea typeface="Verdana" panose="020B0604030504040204" pitchFamily="34" charset="0"/>
                <a:cs typeface="Verdana" panose="020B0604030504040204" pitchFamily="34" charset="0"/>
              </a:rPr>
              <a:t>6 and SVG 1.0</a:t>
            </a:r>
          </a:p>
          <a:p>
            <a:pPr lvl="1">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much.</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This is Why You Hate IE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Since so many people save IE for later on in the development process, or downright ignore it, their only experience with the browser is one of shock and betrayal.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Palatino Linotype" panose="02040502050505030304" pitchFamily="18" charset="0"/>
                <a:ea typeface="Verdana" panose="020B0604030504040204" pitchFamily="34" charset="0"/>
                <a:cs typeface="Verdana" panose="020B0604030504040204" pitchFamily="34" charset="0"/>
              </a:rPr>
              <a:t>Embrace Empathy </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features. If your stack isn't adding to one of those then you might be going down the road to stack obsession.  </a:t>
            </a:r>
          </a:p>
        </p:txBody>
      </p:sp>
    </p:spTree>
    <p:extLst>
      <p:ext uri="{BB962C8B-B14F-4D97-AF65-F5344CB8AC3E}">
        <p14:creationId xmlns:p14="http://schemas.microsoft.com/office/powerpoint/2010/main" val="2533641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E.g., 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E.g., 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lnSpcReduction="10000"/>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Question Your Assumptions</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584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the biggest takeaway is the urge to question your assumptions. </a:t>
            </a:r>
          </a:p>
        </p:txBody>
      </p:sp>
    </p:spTree>
    <p:extLst>
      <p:ext uri="{BB962C8B-B14F-4D97-AF65-F5344CB8AC3E}">
        <p14:creationId xmlns:p14="http://schemas.microsoft.com/office/powerpoint/2010/main" val="3442606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You can’t know everything. </a:t>
            </a:r>
          </a:p>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You certainly can’t plan for everything.</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68175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a:t>
            </a:r>
            <a:r>
              <a:rPr lang="en-US" dirty="0" smtClean="0">
                <a:latin typeface="Verdana" panose="020B0604030504040204" pitchFamily="34" charset="0"/>
                <a:ea typeface="Verdana" panose="020B0604030504040204" pitchFamily="34" charset="0"/>
                <a:cs typeface="Verdana" panose="020B0604030504040204" pitchFamily="34" charset="0"/>
              </a:rPr>
              <a:t>fonts.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72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Now? An Explosion of Devices &amp;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
        <p:nvSpPr>
          <p:cNvPr id="3" name="TextBox 2"/>
          <p:cNvSpPr txBox="1"/>
          <p:nvPr/>
        </p:nvSpPr>
        <p:spPr>
          <a:xfrm>
            <a:off x="8305007" y="5428099"/>
            <a:ext cx="2855344" cy="923330"/>
          </a:xfrm>
          <a:prstGeom prst="rect">
            <a:avLst/>
          </a:prstGeom>
          <a:noFill/>
        </p:spPr>
        <p:txBody>
          <a:bodyPr wrap="square" rtlCol="0">
            <a:spAutoFit/>
          </a:bodyPr>
          <a:lstStyle/>
          <a:p>
            <a:r>
              <a:rPr lang="en-US" dirty="0" smtClean="0"/>
              <a:t>I’d list out all the different modes I might use in a day but it might take a while. </a:t>
            </a:r>
            <a:endParaRPr lang="en-US" dirty="0"/>
          </a:p>
        </p:txBody>
      </p:sp>
    </p:spTree>
    <p:extLst>
      <p:ext uri="{BB962C8B-B14F-4D97-AF65-F5344CB8AC3E}">
        <p14:creationId xmlns:p14="http://schemas.microsoft.com/office/powerpoint/2010/main" val="3959090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Standards </a:t>
            </a:r>
            <a:r>
              <a:rPr lang="en-US" dirty="0">
                <a:latin typeface="Verdana" panose="020B0604030504040204" pitchFamily="34" charset="0"/>
                <a:ea typeface="Verdana" panose="020B0604030504040204" pitchFamily="34" charset="0"/>
                <a:cs typeface="Verdana" panose="020B0604030504040204" pitchFamily="34" charset="0"/>
              </a:rPr>
              <a:t>are changing on, in some cases, a daily or weekly basis; new devices are coming on-line at a furious pace and browser vendors are going at it tooth and </a:t>
            </a:r>
            <a:r>
              <a:rPr lang="en-US" dirty="0" smtClean="0">
                <a:latin typeface="Verdana" panose="020B0604030504040204" pitchFamily="34" charset="0"/>
                <a:ea typeface="Verdana" panose="020B0604030504040204" pitchFamily="34" charset="0"/>
                <a:cs typeface="Verdana" panose="020B0604030504040204" pitchFamily="34" charset="0"/>
              </a:rPr>
              <a:t>nail. </a:t>
            </a:r>
            <a:r>
              <a:rPr lang="en-US" dirty="0">
                <a:latin typeface="Verdana" panose="020B0604030504040204" pitchFamily="34" charset="0"/>
                <a:ea typeface="Verdana" panose="020B0604030504040204" pitchFamily="34" charset="0"/>
                <a:cs typeface="Verdana" panose="020B0604030504040204" pitchFamily="34" charset="0"/>
              </a:rPr>
              <a:t>With an ecosystem like that, trying to collapse everything you do as a developer into something that can fit into a neat little box is a recipe for frustration.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0815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Embracing </a:t>
            </a:r>
            <a:r>
              <a:rPr lang="en-US" dirty="0">
                <a:latin typeface="Verdana" panose="020B0604030504040204" pitchFamily="34" charset="0"/>
                <a:ea typeface="Verdana" panose="020B0604030504040204" pitchFamily="34" charset="0"/>
                <a:cs typeface="Verdana" panose="020B0604030504040204" pitchFamily="34" charset="0"/>
              </a:rPr>
              <a:t>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7816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Lots of 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a:t>
            </a:r>
            <a:r>
              <a:rPr lang="en-US" dirty="0" smtClean="0">
                <a:latin typeface="Verdana" panose="020B0604030504040204" pitchFamily="34" charset="0"/>
                <a:ea typeface="Verdana" panose="020B0604030504040204" pitchFamily="34" charset="0"/>
                <a:cs typeface="Verdana" panose="020B0604030504040204" pitchFamily="34" charset="0"/>
              </a:rPr>
              <a:t>this complicated new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tested for touch capabilities and </a:t>
            </a:r>
            <a:r>
              <a:rPr lang="en-US" dirty="0" smtClean="0">
                <a:latin typeface="Verdana" panose="020B0604030504040204" pitchFamily="34" charset="0"/>
                <a:ea typeface="Verdana" panose="020B0604030504040204" pitchFamily="34" charset="0"/>
                <a:cs typeface="Verdana" panose="020B0604030504040204" pitchFamily="34" charset="0"/>
              </a:rPr>
              <a:t>assumed that those </a:t>
            </a:r>
            <a:r>
              <a:rPr lang="en-US" dirty="0">
                <a:latin typeface="Verdana" panose="020B0604030504040204" pitchFamily="34" charset="0"/>
                <a:ea typeface="Verdana" panose="020B0604030504040204" pitchFamily="34" charset="0"/>
                <a:cs typeface="Verdana" panose="020B0604030504040204" pitchFamily="34" charset="0"/>
              </a:rPr>
              <a:t>users would never have a mouse. </a:t>
            </a:r>
          </a:p>
        </p:txBody>
      </p:sp>
    </p:spTree>
    <p:extLst>
      <p:ext uri="{BB962C8B-B14F-4D97-AF65-F5344CB8AC3E}">
        <p14:creationId xmlns:p14="http://schemas.microsoft.com/office/powerpoint/2010/main" val="3848680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14394</TotalTime>
  <Words>4672</Words>
  <Application>Microsoft Office PowerPoint</Application>
  <PresentationFormat>Widescreen</PresentationFormat>
  <Paragraphs>331</Paragraphs>
  <Slides>51</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Consolas</vt:lpstr>
      <vt:lpstr>Palatino Linotype</vt:lpstr>
      <vt:lpstr>Verdana</vt:lpstr>
      <vt:lpstr>Office Theme</vt:lpstr>
      <vt:lpstr>Wild World Web</vt:lpstr>
      <vt:lpstr>The Web a Dozen Years Ago</vt:lpstr>
      <vt:lpstr>Just Click the Big Blue E </vt:lpstr>
      <vt:lpstr>Things Were Pretty Stale</vt:lpstr>
      <vt:lpstr>Now? An Explosion of Devices &amp; Browsers</vt:lpstr>
      <vt:lpstr>Lots of Browsers:</vt:lpstr>
      <vt:lpstr>No Longer Just the Big Blue E</vt:lpstr>
      <vt:lpstr>So… Let’s Make More Rules?</vt:lpstr>
      <vt:lpstr>New Rules? Not so Great. </vt:lpstr>
      <vt:lpstr>New Rules? Not so Great. </vt:lpstr>
      <vt:lpstr>Nothing could ever challenge the iPhone, right?</vt:lpstr>
      <vt:lpstr>Modernizr.touch == true means you’ve got a phone, right?</vt:lpstr>
      <vt:lpstr>PowerPoint Presentation</vt:lpstr>
      <vt:lpstr>One Size Fits All?</vt:lpstr>
      <vt:lpstr>So What Are We Supposed to Do?</vt:lpstr>
      <vt:lpstr>Embracing Uncertainty</vt:lpstr>
      <vt:lpstr>Embracing Uncertainty</vt:lpstr>
      <vt:lpstr>Don't Blame the Web for being the Web</vt:lpstr>
      <vt:lpstr>Don't Blame the Web for being the Web</vt:lpstr>
      <vt:lpstr>Identify and embrace your audience</vt:lpstr>
      <vt:lpstr>Identify and embrace your audience</vt:lpstr>
      <vt:lpstr>Identify and embrace your audience</vt:lpstr>
      <vt:lpstr>Test and pray for the best</vt:lpstr>
      <vt:lpstr>Testing Could Look Like This:</vt:lpstr>
      <vt:lpstr>Or Scaled Down to This</vt:lpstr>
      <vt:lpstr>Whatever your testing set-up looks like...</vt:lpstr>
      <vt:lpstr>Focus on optimal, not absolute solutions</vt:lpstr>
      <vt:lpstr>Embrace Accessibility</vt:lpstr>
      <vt:lpstr>Millions of Users are Directly Affected</vt:lpstr>
      <vt:lpstr>Every User is Indirectly Affected</vt:lpstr>
      <vt:lpstr>Accessibility Guidelines that Especially Aid the Multi-device Landscape</vt:lpstr>
      <vt:lpstr>Accessibility Guidelines that Especially Aid the Multi-device Landscape</vt:lpstr>
      <vt:lpstr>Don't Stop There</vt:lpstr>
      <vt:lpstr>Lose your technology biases</vt:lpstr>
      <vt:lpstr>The iPhone isn’t the only mobile experience</vt:lpstr>
      <vt:lpstr>Where Do We Put the Back Button?</vt:lpstr>
      <vt:lpstr>Closed. Won't fix. Can't Reproduce.  </vt:lpstr>
      <vt:lpstr>Contrary to Popular Opinion Internet Explorer Does Exist</vt:lpstr>
      <vt:lpstr>Contrary to Popular Opinion Internet Explorer Does Exist</vt:lpstr>
      <vt:lpstr>This is Why You Hate IE</vt:lpstr>
      <vt:lpstr>Embrace Empathy </vt:lpstr>
      <vt:lpstr>Lose your stack biases</vt:lpstr>
      <vt:lpstr>Lose your stack biases</vt:lpstr>
      <vt:lpstr>E.g., Don’t Turn HTML back in XHTML</vt:lpstr>
      <vt:lpstr>E.g., Don’t Turn HTML back in XHTML</vt:lpstr>
      <vt:lpstr>Question Your Assumptions</vt:lpstr>
      <vt:lpstr>Question Your Assumptions</vt:lpstr>
      <vt:lpstr>Question Your Assumptions</vt:lpstr>
      <vt:lpstr>Today's web is a wild place.</vt:lpstr>
      <vt:lpstr>Today's web is a wild place.</vt:lpstr>
      <vt:lpstr>Today's web is a wild place.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75</cp:revision>
  <dcterms:created xsi:type="dcterms:W3CDTF">2014-10-10T17:25:25Z</dcterms:created>
  <dcterms:modified xsi:type="dcterms:W3CDTF">2014-11-06T05:50:15Z</dcterms:modified>
</cp:coreProperties>
</file>