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92" r:id="rId6"/>
    <p:sldId id="297" r:id="rId7"/>
    <p:sldId id="282" r:id="rId8"/>
    <p:sldId id="295" r:id="rId9"/>
    <p:sldId id="283" r:id="rId10"/>
    <p:sldId id="293" r:id="rId11"/>
    <p:sldId id="284" r:id="rId12"/>
    <p:sldId id="294" r:id="rId13"/>
    <p:sldId id="287" r:id="rId14"/>
    <p:sldId id="288" r:id="rId15"/>
    <p:sldId id="286" r:id="rId16"/>
    <p:sldId id="285" r:id="rId17"/>
    <p:sldId id="289" r:id="rId18"/>
    <p:sldId id="291" r:id="rId19"/>
    <p:sldId id="290" r:id="rId20"/>
    <p:sldId id="273" r:id="rId21"/>
    <p:sldId id="274" r:id="rId22"/>
    <p:sldId id="275" r:id="rId23"/>
    <p:sldId id="276" r:id="rId24"/>
    <p:sldId id="277" r:id="rId25"/>
    <p:sldId id="278" r:id="rId26"/>
    <p:sldId id="279" r:id="rId27"/>
    <p:sldId id="280" r:id="rId28"/>
    <p:sldId id="281" r:id="rId29"/>
    <p:sldId id="260" r:id="rId30"/>
    <p:sldId id="261" r:id="rId31"/>
    <p:sldId id="262" r:id="rId32"/>
    <p:sldId id="296" r:id="rId33"/>
    <p:sldId id="263" r:id="rId34"/>
    <p:sldId id="264" r:id="rId35"/>
    <p:sldId id="265" r:id="rId36"/>
    <p:sldId id="266" r:id="rId37"/>
    <p:sldId id="267" r:id="rId38"/>
    <p:sldId id="268" r:id="rId39"/>
    <p:sldId id="269" r:id="rId40"/>
    <p:sldId id="270" r:id="rId41"/>
    <p:sldId id="271" r:id="rId42"/>
    <p:sldId id="272" r:id="rId4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3" autoAdjust="0"/>
    <p:restoredTop sz="94660"/>
  </p:normalViewPr>
  <p:slideViewPr>
    <p:cSldViewPr snapToGrid="0">
      <p:cViewPr varScale="1">
        <p:scale>
          <a:sx n="110" d="100"/>
          <a:sy n="110" d="100"/>
        </p:scale>
        <p:origin x="49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16"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a:t>Sub-Title</a:t>
            </a:r>
          </a:p>
        </p:txBody>
      </p:sp>
      <p:sp>
        <p:nvSpPr>
          <p:cNvPr id="14"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a:t>Title</a:t>
            </a:r>
          </a:p>
        </p:txBody>
      </p:sp>
      <p:cxnSp>
        <p:nvCxnSpPr>
          <p:cNvPr id="15" name="Straight Connector 14"/>
          <p:cNvCxnSpPr/>
          <p:nvPr/>
        </p:nvCxnSpPr>
        <p:spPr>
          <a:xfrm>
            <a:off x="609600" y="49530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1"/>
          </p:nvPr>
        </p:nvSpPr>
        <p:spPr>
          <a:xfrm>
            <a:off x="600000" y="5105400"/>
            <a:ext cx="7020000" cy="228600"/>
          </a:xfrm>
        </p:spPr>
        <p:txBody>
          <a:bodyPr/>
          <a:lstStyle>
            <a:lvl1pPr marL="0" indent="0">
              <a:buNone/>
              <a:defRPr>
                <a:solidFill>
                  <a:schemeClr val="bg1"/>
                </a:solidFill>
              </a:defRPr>
            </a:lvl1pPr>
            <a:lvl2pPr marL="114300" indent="0">
              <a:buNone/>
              <a:defRPr/>
            </a:lvl2pPr>
            <a:lvl3pPr marL="285750" indent="0">
              <a:buNone/>
              <a:defRPr/>
            </a:lvl3pPr>
            <a:lvl4pPr marL="457200" indent="0">
              <a:buNone/>
              <a:defRPr/>
            </a:lvl4pPr>
            <a:lvl5pPr marL="628650" indent="0">
              <a:buNone/>
              <a:defRPr/>
            </a:lvl5pPr>
          </a:lstStyle>
          <a:p>
            <a:pPr lvl="0"/>
            <a:r>
              <a:rPr lang="en-US"/>
              <a:t>Edit Master text styles</a:t>
            </a:r>
          </a:p>
        </p:txBody>
      </p:sp>
      <p:pic>
        <p:nvPicPr>
          <p:cNvPr id="2" name="Picture 1"/>
          <p:cNvPicPr>
            <a:picLocks noChangeAspect="1"/>
          </p:cNvPicPr>
          <p:nvPr/>
        </p:nvPicPr>
        <p:blipFill>
          <a:blip r:embed="rId2"/>
          <a:stretch>
            <a:fillRect/>
          </a:stretch>
        </p:blipFill>
        <p:spPr>
          <a:xfrm>
            <a:off x="609600" y="480396"/>
            <a:ext cx="3556000" cy="678530"/>
          </a:xfrm>
          <a:prstGeom prst="rect">
            <a:avLst/>
          </a:prstGeom>
        </p:spPr>
      </p:pic>
    </p:spTree>
    <p:extLst>
      <p:ext uri="{BB962C8B-B14F-4D97-AF65-F5344CB8AC3E}">
        <p14:creationId xmlns:p14="http://schemas.microsoft.com/office/powerpoint/2010/main" val="198928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Color</a:t>
            </a:r>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sp>
        <p:nvSpPr>
          <p:cNvPr id="5" name="Text Placeholder 8"/>
          <p:cNvSpPr>
            <a:spLocks noGrp="1"/>
          </p:cNvSpPr>
          <p:nvPr>
            <p:ph type="body" sz="quarter" idx="11"/>
          </p:nvPr>
        </p:nvSpPr>
        <p:spPr>
          <a:xfrm>
            <a:off x="609600" y="6327690"/>
            <a:ext cx="8226672" cy="225510"/>
          </a:xfrm>
        </p:spPr>
        <p:txBody>
          <a:bodyPr/>
          <a:lstStyle>
            <a:lvl1pPr marL="0" indent="0">
              <a:buNone/>
              <a:defRPr sz="900"/>
            </a:lvl1pPr>
          </a:lstStyle>
          <a:p>
            <a:pPr lvl="0"/>
            <a:r>
              <a:rPr lang="en-US"/>
              <a:t>Edit Master text styles</a:t>
            </a:r>
          </a:p>
        </p:txBody>
      </p:sp>
      <p:grpSp>
        <p:nvGrpSpPr>
          <p:cNvPr id="31" name="Group 30"/>
          <p:cNvGrpSpPr/>
          <p:nvPr/>
        </p:nvGrpSpPr>
        <p:grpSpPr>
          <a:xfrm>
            <a:off x="593905" y="1069253"/>
            <a:ext cx="7039577" cy="4304074"/>
            <a:chOff x="445428" y="1069253"/>
            <a:chExt cx="5279683" cy="4304074"/>
          </a:xfrm>
        </p:grpSpPr>
        <p:sp>
          <p:nvSpPr>
            <p:cNvPr id="6" name="TextBox 5"/>
            <p:cNvSpPr txBox="1"/>
            <p:nvPr userDrawn="1"/>
          </p:nvSpPr>
          <p:spPr bwMode="auto">
            <a:xfrm>
              <a:off x="457200" y="1069253"/>
              <a:ext cx="1259115" cy="152399"/>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Primary Palette</a:t>
              </a:r>
            </a:p>
          </p:txBody>
        </p:sp>
        <p:sp>
          <p:nvSpPr>
            <p:cNvPr id="7" name="TextBox 6"/>
            <p:cNvSpPr txBox="1"/>
            <p:nvPr userDrawn="1"/>
          </p:nvSpPr>
          <p:spPr bwMode="auto">
            <a:xfrm>
              <a:off x="445428" y="2512139"/>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Secondary Palette</a:t>
              </a:r>
            </a:p>
          </p:txBody>
        </p:sp>
        <p:sp>
          <p:nvSpPr>
            <p:cNvPr id="8" name="Flowchart: Document 7"/>
            <p:cNvSpPr/>
            <p:nvPr userDrawn="1"/>
          </p:nvSpPr>
          <p:spPr>
            <a:xfrm>
              <a:off x="464573" y="2732915"/>
              <a:ext cx="784854" cy="831721"/>
            </a:xfrm>
            <a:prstGeom prst="flowChartDocument">
              <a:avLst/>
            </a:prstGeom>
            <a:solidFill>
              <a:schemeClr val="tx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Black</a:t>
              </a:r>
            </a:p>
          </p:txBody>
        </p:sp>
        <p:sp>
          <p:nvSpPr>
            <p:cNvPr id="9" name="Flowchart: Document 8"/>
            <p:cNvSpPr/>
            <p:nvPr userDrawn="1"/>
          </p:nvSpPr>
          <p:spPr>
            <a:xfrm>
              <a:off x="1363989" y="2732915"/>
              <a:ext cx="784854" cy="831721"/>
            </a:xfrm>
            <a:prstGeom prst="flowChartDocument">
              <a:avLst/>
            </a:prstGeom>
            <a:solidFill>
              <a:schemeClr val="bg2"/>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a:solidFill>
                    <a:srgbClr val="FFFFFF"/>
                  </a:solidFill>
                  <a:ea typeface="Geneva" pitchFamily="-106" charset="-128"/>
                </a:rPr>
                <a:t>Lt. Blue</a:t>
              </a:r>
              <a:endParaRPr lang="en-US" sz="1200" b="1" dirty="0">
                <a:solidFill>
                  <a:schemeClr val="bg1"/>
                </a:solidFill>
                <a:ea typeface="Geneva" pitchFamily="-106" charset="-128"/>
              </a:endParaRPr>
            </a:p>
          </p:txBody>
        </p:sp>
        <p:sp>
          <p:nvSpPr>
            <p:cNvPr id="10" name="Flowchart: Document 9"/>
            <p:cNvSpPr/>
            <p:nvPr userDrawn="1"/>
          </p:nvSpPr>
          <p:spPr>
            <a:xfrm>
              <a:off x="2263405" y="2739838"/>
              <a:ext cx="784854" cy="831721"/>
            </a:xfrm>
            <a:prstGeom prst="flowChartDocument">
              <a:avLst/>
            </a:prstGeom>
            <a:solidFill>
              <a:schemeClr val="accent1"/>
            </a:solidFill>
          </p:spPr>
          <p:txBody>
            <a:bodyPr wrap="square" lIns="0" tIns="0" rIns="0" bIns="0" rtlCol="0" anchor="ctr">
              <a:noAutofit/>
            </a:bodyPr>
            <a:lstStyle/>
            <a:p>
              <a:pPr algn="ctr" defTabSz="1371600" eaLnBrk="0" hangingPunct="0">
                <a:lnSpc>
                  <a:spcPts val="1400"/>
                </a:lnSpc>
                <a:spcBef>
                  <a:spcPts val="0"/>
                </a:spcBef>
                <a:spcAft>
                  <a:spcPts val="1200"/>
                </a:spcAft>
                <a:buClr>
                  <a:schemeClr val="bg2"/>
                </a:buClr>
              </a:pPr>
              <a:r>
                <a:rPr lang="en-US" sz="1200" b="1" dirty="0">
                  <a:solidFill>
                    <a:srgbClr val="FFFFFF"/>
                  </a:solidFill>
                  <a:ea typeface="Geneva" pitchFamily="-106" charset="-128"/>
                </a:rPr>
                <a:t>Orange</a:t>
              </a:r>
              <a:endParaRPr lang="en-US" sz="1200" b="1" dirty="0">
                <a:solidFill>
                  <a:srgbClr val="FF9900"/>
                </a:solidFill>
                <a:ea typeface="Geneva" pitchFamily="-106" charset="-128"/>
              </a:endParaRPr>
            </a:p>
          </p:txBody>
        </p:sp>
        <p:sp>
          <p:nvSpPr>
            <p:cNvPr id="11" name="Flowchart: Document 10"/>
            <p:cNvSpPr/>
            <p:nvPr userDrawn="1"/>
          </p:nvSpPr>
          <p:spPr>
            <a:xfrm>
              <a:off x="3162821" y="2732915"/>
              <a:ext cx="777722" cy="824165"/>
            </a:xfrm>
            <a:prstGeom prst="flowChartDocument">
              <a:avLst/>
            </a:prstGeom>
            <a:solidFill>
              <a:schemeClr val="accent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Green</a:t>
              </a:r>
            </a:p>
          </p:txBody>
        </p:sp>
        <p:sp>
          <p:nvSpPr>
            <p:cNvPr id="12" name="Flowchart: Document 11"/>
            <p:cNvSpPr/>
            <p:nvPr userDrawn="1"/>
          </p:nvSpPr>
          <p:spPr>
            <a:xfrm>
              <a:off x="4055105" y="2732915"/>
              <a:ext cx="777722" cy="824165"/>
            </a:xfrm>
            <a:prstGeom prst="flowChartDocument">
              <a:avLst/>
            </a:prstGeom>
            <a:solidFill>
              <a:schemeClr val="accent3"/>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Sand</a:t>
              </a:r>
            </a:p>
          </p:txBody>
        </p:sp>
        <p:sp>
          <p:nvSpPr>
            <p:cNvPr id="13" name="Flowchart: Document 12"/>
            <p:cNvSpPr/>
            <p:nvPr userDrawn="1"/>
          </p:nvSpPr>
          <p:spPr>
            <a:xfrm>
              <a:off x="4947389" y="2732915"/>
              <a:ext cx="777722" cy="824165"/>
            </a:xfrm>
            <a:prstGeom prst="flowChartDocument">
              <a:avLst/>
            </a:prstGeom>
            <a:solidFill>
              <a:schemeClr val="accent4"/>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Purple</a:t>
              </a:r>
            </a:p>
          </p:txBody>
        </p:sp>
        <p:sp>
          <p:nvSpPr>
            <p:cNvPr id="14" name="Flowchart: Document 13"/>
            <p:cNvSpPr/>
            <p:nvPr userDrawn="1"/>
          </p:nvSpPr>
          <p:spPr>
            <a:xfrm>
              <a:off x="464574" y="1290027"/>
              <a:ext cx="784854" cy="1083437"/>
            </a:xfrm>
            <a:prstGeom prst="flowChartDocument">
              <a:avLst/>
            </a:prstGeom>
            <a:solidFill>
              <a:schemeClr val="tx2"/>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EV Blue</a:t>
              </a:r>
            </a:p>
          </p:txBody>
        </p:sp>
        <p:sp>
          <p:nvSpPr>
            <p:cNvPr id="15" name="Flowchart: Document 14"/>
            <p:cNvSpPr/>
            <p:nvPr userDrawn="1"/>
          </p:nvSpPr>
          <p:spPr>
            <a:xfrm>
              <a:off x="1365394" y="1283104"/>
              <a:ext cx="784854" cy="1083437"/>
            </a:xfrm>
            <a:prstGeom prst="flowChartDocument">
              <a:avLst/>
            </a:prstGeom>
            <a:solidFill>
              <a:schemeClr val="bg1"/>
            </a:solidFill>
          </p:spPr>
          <p:txBody>
            <a:bodyPr wrap="square" lIns="0" tIns="0" rIns="0" bIns="0" rtlCol="0" anchor="ctr">
              <a:noAutofit/>
            </a:bodyPr>
            <a:lstStyle/>
            <a:p>
              <a:pPr algn="ctr" defTabSz="1371600" eaLnBrk="0" hangingPunct="0">
                <a:spcBef>
                  <a:spcPts val="0"/>
                </a:spcBef>
                <a:spcAft>
                  <a:spcPts val="0"/>
                </a:spcAft>
                <a:buClr>
                  <a:schemeClr val="bg2"/>
                </a:buClr>
              </a:pPr>
              <a:r>
                <a:rPr lang="en-US" sz="1200" b="1" dirty="0">
                  <a:solidFill>
                    <a:srgbClr val="FFFFFF"/>
                  </a:solidFill>
                  <a:ea typeface="Geneva" pitchFamily="-106" charset="-128"/>
                </a:rPr>
                <a:t>Dark </a:t>
              </a:r>
            </a:p>
            <a:p>
              <a:pPr algn="ctr" defTabSz="1371600" eaLnBrk="0" hangingPunct="0">
                <a:spcBef>
                  <a:spcPts val="0"/>
                </a:spcBef>
                <a:spcAft>
                  <a:spcPts val="0"/>
                </a:spcAft>
                <a:buClr>
                  <a:schemeClr val="bg2"/>
                </a:buClr>
              </a:pPr>
              <a:r>
                <a:rPr lang="en-US" sz="1200" b="1" dirty="0">
                  <a:solidFill>
                    <a:srgbClr val="FFFFFF"/>
                  </a:solidFill>
                  <a:ea typeface="Geneva" pitchFamily="-106" charset="-128"/>
                </a:rPr>
                <a:t>Gray</a:t>
              </a:r>
            </a:p>
          </p:txBody>
        </p:sp>
        <p:sp>
          <p:nvSpPr>
            <p:cNvPr id="17" name="Flowchart: Document 16"/>
            <p:cNvSpPr/>
            <p:nvPr userDrawn="1"/>
          </p:nvSpPr>
          <p:spPr>
            <a:xfrm>
              <a:off x="1359218" y="4741615"/>
              <a:ext cx="784854" cy="629266"/>
            </a:xfrm>
            <a:prstGeom prst="flowChartDocument">
              <a:avLst/>
            </a:prstGeom>
            <a:solidFill>
              <a:srgbClr val="21466B"/>
            </a:solidFill>
          </p:spPr>
          <p:txBody>
            <a:bodyPr wrap="square" lIns="0" tIns="0" rIns="0" bIns="0" rtlCol="0" anchor="ctr">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33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107</a:t>
              </a:r>
            </a:p>
          </p:txBody>
        </p:sp>
        <p:sp>
          <p:nvSpPr>
            <p:cNvPr id="18" name="Flowchart: Document 17"/>
            <p:cNvSpPr/>
            <p:nvPr userDrawn="1"/>
          </p:nvSpPr>
          <p:spPr>
            <a:xfrm>
              <a:off x="1359162" y="4003894"/>
              <a:ext cx="784854" cy="629266"/>
            </a:xfrm>
            <a:prstGeom prst="flowChartDocument">
              <a:avLst/>
            </a:prstGeom>
            <a:solidFill>
              <a:srgbClr val="6F92B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111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146</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182</a:t>
              </a:r>
            </a:p>
          </p:txBody>
        </p:sp>
        <p:sp>
          <p:nvSpPr>
            <p:cNvPr id="19" name="Flowchart: Document 18"/>
            <p:cNvSpPr/>
            <p:nvPr userDrawn="1"/>
          </p:nvSpPr>
          <p:spPr>
            <a:xfrm>
              <a:off x="464573" y="4744061"/>
              <a:ext cx="784854" cy="629266"/>
            </a:xfrm>
            <a:prstGeom prst="flowChartDocument">
              <a:avLst/>
            </a:prstGeom>
            <a:solidFill>
              <a:srgbClr val="7F7F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a:solidFill>
                    <a:srgbClr val="FFFFFF"/>
                  </a:solidFill>
                  <a:ea typeface="Geneva" pitchFamily="-106" charset="-128"/>
                </a:rPr>
                <a:t>127</a:t>
              </a:r>
              <a:endParaRPr lang="en-US" sz="1000" b="1" dirty="0">
                <a:solidFill>
                  <a:srgbClr val="FFFFFF"/>
                </a:solidFill>
                <a:ea typeface="Geneva" pitchFamily="-106" charset="-128"/>
              </a:endParaRPr>
            </a:p>
          </p:txBody>
        </p:sp>
        <p:sp>
          <p:nvSpPr>
            <p:cNvPr id="20" name="Flowchart: Document 19"/>
            <p:cNvSpPr/>
            <p:nvPr userDrawn="1"/>
          </p:nvSpPr>
          <p:spPr>
            <a:xfrm>
              <a:off x="464573" y="4003894"/>
              <a:ext cx="784854" cy="629266"/>
            </a:xfrm>
            <a:prstGeom prst="flowChartDocument">
              <a:avLst/>
            </a:prstGeom>
            <a:solidFill>
              <a:srgbClr val="BFBFBF"/>
            </a:solidFill>
          </p:spPr>
          <p:txBody>
            <a:bodyPr wrap="square" lIns="0" tIns="0" rIns="0" bIns="0" rtlCol="0" anchor="b">
              <a:noAutofit/>
            </a:bodyPr>
            <a:lstStyle/>
            <a:p>
              <a:pPr algn="ctr" defTabSz="1371600" eaLnBrk="0" hangingPunct="0">
                <a:spcBef>
                  <a:spcPts val="0"/>
                </a:spcBef>
                <a:spcAft>
                  <a:spcPts val="0"/>
                </a:spcAft>
                <a:buClr>
                  <a:schemeClr val="bg2"/>
                </a:buClr>
              </a:pPr>
              <a:r>
                <a:rPr lang="en-US" sz="1000" dirty="0">
                  <a:solidFill>
                    <a:srgbClr val="FFFFFF"/>
                  </a:solidFill>
                  <a:ea typeface="Geneva" pitchFamily="-106" charset="-128"/>
                </a:rPr>
                <a:t>R </a:t>
              </a:r>
              <a:r>
                <a:rPr lang="en-US" sz="1000" b="1" dirty="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a:solidFill>
                    <a:srgbClr val="FFFFFF"/>
                  </a:solidFill>
                  <a:ea typeface="Geneva" pitchFamily="-106" charset="-128"/>
                </a:rPr>
                <a:t>G </a:t>
              </a:r>
              <a:r>
                <a:rPr lang="en-US" sz="1000" b="1" dirty="0">
                  <a:solidFill>
                    <a:srgbClr val="FFFFFF"/>
                  </a:solidFill>
                  <a:ea typeface="Geneva" pitchFamily="-106" charset="-128"/>
                </a:rPr>
                <a:t>191</a:t>
              </a:r>
            </a:p>
            <a:p>
              <a:pPr algn="ctr" defTabSz="1371600" eaLnBrk="0" hangingPunct="0">
                <a:spcBef>
                  <a:spcPts val="0"/>
                </a:spcBef>
                <a:spcAft>
                  <a:spcPts val="0"/>
                </a:spcAft>
                <a:buClr>
                  <a:schemeClr val="bg2"/>
                </a:buClr>
              </a:pPr>
              <a:r>
                <a:rPr lang="en-US" sz="1000" dirty="0">
                  <a:solidFill>
                    <a:srgbClr val="FFFFFF"/>
                  </a:solidFill>
                  <a:ea typeface="Geneva" pitchFamily="-106" charset="-128"/>
                </a:rPr>
                <a:t>B </a:t>
              </a:r>
              <a:r>
                <a:rPr lang="en-US" sz="1000" b="1" dirty="0">
                  <a:solidFill>
                    <a:srgbClr val="FFFFFF"/>
                  </a:solidFill>
                  <a:ea typeface="Geneva" pitchFamily="-106" charset="-128"/>
                </a:rPr>
                <a:t>191</a:t>
              </a:r>
            </a:p>
          </p:txBody>
        </p:sp>
        <p:sp>
          <p:nvSpPr>
            <p:cNvPr id="21" name="TextBox 20"/>
            <p:cNvSpPr txBox="1"/>
            <p:nvPr userDrawn="1"/>
          </p:nvSpPr>
          <p:spPr bwMode="auto">
            <a:xfrm>
              <a:off x="445428" y="3714126"/>
              <a:ext cx="1221938" cy="152400"/>
            </a:xfrm>
            <a:prstGeom prst="rect">
              <a:avLst/>
            </a:prstGeom>
            <a:noFill/>
            <a:ln w="9525">
              <a:noFill/>
              <a:miter lim="800000"/>
              <a:headEnd/>
              <a:tailEnd/>
            </a:ln>
          </p:spPr>
          <p:txBody>
            <a:bodyPr wrap="square" lIns="0" tIns="0" rIns="0" bIns="0" rtlCol="0">
              <a:noAutofit/>
            </a:bodyPr>
            <a:lstStyle/>
            <a:p>
              <a:pPr>
                <a:spcBef>
                  <a:spcPct val="30000"/>
                </a:spcBef>
                <a:buClr>
                  <a:schemeClr val="bg1"/>
                </a:buClr>
              </a:pPr>
              <a:r>
                <a:rPr lang="en-US" sz="1100" b="1" dirty="0">
                  <a:solidFill>
                    <a:schemeClr val="bg1"/>
                  </a:solidFill>
                  <a:latin typeface="+mn-lt"/>
                </a:rPr>
                <a:t>Expanded Palette</a:t>
              </a:r>
            </a:p>
          </p:txBody>
        </p:sp>
        <p:sp>
          <p:nvSpPr>
            <p:cNvPr id="22" name="Flowchart: Document 31"/>
            <p:cNvSpPr/>
            <p:nvPr userDrawn="1"/>
          </p:nvSpPr>
          <p:spPr>
            <a:xfrm>
              <a:off x="2253863" y="4744061"/>
              <a:ext cx="784854" cy="629266"/>
            </a:xfrm>
            <a:prstGeom prst="flowChartDocument">
              <a:avLst/>
            </a:prstGeom>
            <a:solidFill>
              <a:srgbClr val="CB3405"/>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203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52</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a:t>
              </a:r>
            </a:p>
          </p:txBody>
        </p:sp>
        <p:sp>
          <p:nvSpPr>
            <p:cNvPr id="23" name="Flowchart: Document 31"/>
            <p:cNvSpPr/>
            <p:nvPr userDrawn="1"/>
          </p:nvSpPr>
          <p:spPr>
            <a:xfrm>
              <a:off x="2253751" y="4003894"/>
              <a:ext cx="784854" cy="629266"/>
            </a:xfrm>
            <a:prstGeom prst="flowChartDocument">
              <a:avLst/>
            </a:prstGeom>
            <a:solidFill>
              <a:srgbClr val="E75C06"/>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231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92</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6</a:t>
              </a:r>
            </a:p>
          </p:txBody>
        </p:sp>
        <p:sp>
          <p:nvSpPr>
            <p:cNvPr id="24" name="Flowchart: Document 35"/>
            <p:cNvSpPr/>
            <p:nvPr userDrawn="1"/>
          </p:nvSpPr>
          <p:spPr>
            <a:xfrm>
              <a:off x="3148508" y="4744061"/>
              <a:ext cx="784854" cy="629266"/>
            </a:xfrm>
            <a:prstGeom prst="flowChartDocument">
              <a:avLst/>
            </a:prstGeom>
            <a:solidFill>
              <a:srgbClr val="293C19"/>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41</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60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25</a:t>
              </a:r>
            </a:p>
          </p:txBody>
        </p:sp>
        <p:sp>
          <p:nvSpPr>
            <p:cNvPr id="25" name="Flowchart: Document 35"/>
            <p:cNvSpPr/>
            <p:nvPr userDrawn="1"/>
          </p:nvSpPr>
          <p:spPr>
            <a:xfrm>
              <a:off x="3148340" y="4003894"/>
              <a:ext cx="784854" cy="629266"/>
            </a:xfrm>
            <a:prstGeom prst="flowChartDocument">
              <a:avLst/>
            </a:prstGeom>
            <a:solidFill>
              <a:srgbClr val="547C33"/>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84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51</a:t>
              </a:r>
            </a:p>
          </p:txBody>
        </p:sp>
        <p:sp>
          <p:nvSpPr>
            <p:cNvPr id="26" name="Flowchart: Document 37"/>
            <p:cNvSpPr/>
            <p:nvPr userDrawn="1"/>
          </p:nvSpPr>
          <p:spPr>
            <a:xfrm>
              <a:off x="4043153" y="4744061"/>
              <a:ext cx="784854" cy="629266"/>
            </a:xfrm>
            <a:prstGeom prst="flowChartDocument">
              <a:avLst/>
            </a:prstGeom>
            <a:solidFill>
              <a:srgbClr val="A06308"/>
            </a:solidFill>
          </p:spPr>
          <p:txBody>
            <a:bodyPr wrap="square" lIns="0" tIns="0" rIns="0" bIns="0" rtlCol="0" anchor="b">
              <a:noAutofit/>
            </a:bodyPr>
            <a:lstStyle/>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160</a:t>
              </a:r>
            </a:p>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99</a:t>
              </a:r>
            </a:p>
            <a:p>
              <a:pPr marL="228600" lvl="0" indent="-228600" algn="ctr" defTabSz="1371600" eaLnBrk="0" hangingPunct="0">
                <a:spcBef>
                  <a:spcPts val="0"/>
                </a:spcBef>
                <a:spcAft>
                  <a:spcPts val="0"/>
                </a:spcAft>
                <a:buClr>
                  <a:srgbClr val="8EBBEB"/>
                </a:buClr>
              </a:pPr>
              <a:r>
                <a:rPr lang="en-US" sz="1000" b="1" dirty="0">
                  <a:solidFill>
                    <a:srgbClr val="FFFFFF"/>
                  </a:solidFill>
                  <a:ea typeface="Geneva" pitchFamily="-106" charset="-128"/>
                </a:rPr>
                <a:t>8</a:t>
              </a:r>
            </a:p>
          </p:txBody>
        </p:sp>
        <p:sp>
          <p:nvSpPr>
            <p:cNvPr id="27" name="Flowchart: Document 37"/>
            <p:cNvSpPr/>
            <p:nvPr userDrawn="1"/>
          </p:nvSpPr>
          <p:spPr>
            <a:xfrm>
              <a:off x="4042929" y="4003894"/>
              <a:ext cx="784854" cy="629266"/>
            </a:xfrm>
            <a:prstGeom prst="flowChartDocument">
              <a:avLst/>
            </a:prstGeom>
            <a:solidFill>
              <a:srgbClr val="EAA300"/>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234</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163</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0</a:t>
              </a:r>
            </a:p>
          </p:txBody>
        </p:sp>
        <p:sp>
          <p:nvSpPr>
            <p:cNvPr id="28" name="Flowchart: Document 39"/>
            <p:cNvSpPr/>
            <p:nvPr userDrawn="1"/>
          </p:nvSpPr>
          <p:spPr>
            <a:xfrm>
              <a:off x="4937520" y="4003894"/>
              <a:ext cx="784854" cy="629266"/>
            </a:xfrm>
            <a:prstGeom prst="flowChartDocument">
              <a:avLst/>
            </a:prstGeom>
            <a:solidFill>
              <a:srgbClr val="7F267F"/>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38</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127</a:t>
              </a:r>
            </a:p>
          </p:txBody>
        </p:sp>
        <p:sp>
          <p:nvSpPr>
            <p:cNvPr id="29" name="Flowchart: Document 39"/>
            <p:cNvSpPr/>
            <p:nvPr userDrawn="1"/>
          </p:nvSpPr>
          <p:spPr>
            <a:xfrm>
              <a:off x="4937799" y="4744061"/>
              <a:ext cx="784854" cy="629266"/>
            </a:xfrm>
            <a:prstGeom prst="flowChartDocument">
              <a:avLst/>
            </a:prstGeom>
            <a:solidFill>
              <a:srgbClr val="4C004C"/>
            </a:solidFill>
          </p:spPr>
          <p:txBody>
            <a:bodyPr wrap="square" lIns="0" tIns="0" rIns="0" bIns="0" rtlCol="0" anchor="b">
              <a:noAutofit/>
            </a:bodyPr>
            <a:lstStyle/>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76</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0</a:t>
              </a:r>
            </a:p>
            <a:p>
              <a:pPr lvl="0" algn="ctr" defTabSz="1371600" eaLnBrk="0" hangingPunct="0">
                <a:spcBef>
                  <a:spcPts val="0"/>
                </a:spcBef>
                <a:spcAft>
                  <a:spcPts val="0"/>
                </a:spcAft>
                <a:buClr>
                  <a:srgbClr val="8EBBEB"/>
                </a:buClr>
              </a:pPr>
              <a:r>
                <a:rPr lang="en-US" sz="1000" b="1" dirty="0">
                  <a:solidFill>
                    <a:srgbClr val="FFFFFF"/>
                  </a:solidFill>
                  <a:ea typeface="Geneva" pitchFamily="-106" charset="-128"/>
                </a:rPr>
                <a:t>76</a:t>
              </a:r>
            </a:p>
          </p:txBody>
        </p:sp>
      </p:grpSp>
    </p:spTree>
    <p:extLst>
      <p:ext uri="{BB962C8B-B14F-4D97-AF65-F5344CB8AC3E}">
        <p14:creationId xmlns:p14="http://schemas.microsoft.com/office/powerpoint/2010/main" val="304191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AC5789-5D9A-40D2-B1E5-0553B5BA21B2}"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2636C3-1584-4AD8-BF54-46B9B1573171}" type="slidenum">
              <a:rPr lang="en-US" smtClean="0"/>
              <a:t>‹#›</a:t>
            </a:fld>
            <a:endParaRPr lang="en-US"/>
          </a:p>
        </p:txBody>
      </p:sp>
    </p:spTree>
    <p:extLst>
      <p:ext uri="{BB962C8B-B14F-4D97-AF65-F5344CB8AC3E}">
        <p14:creationId xmlns:p14="http://schemas.microsoft.com/office/powerpoint/2010/main" val="84030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6"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90993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11837" y="1143000"/>
            <a:ext cx="10970563" cy="4572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68275" indent="-182880">
              <a:lnSpc>
                <a:spcPts val="1920"/>
              </a:lnSpc>
              <a:spcAft>
                <a:spcPts val="400"/>
              </a:spcAft>
              <a:defRPr sz="1600"/>
            </a:lvl1pPr>
            <a:lvl2pPr>
              <a:lnSpc>
                <a:spcPts val="1400"/>
              </a:lnSpc>
              <a:spcBef>
                <a:spcPts val="600"/>
              </a:spcBef>
              <a:spcAft>
                <a:spcPts val="400"/>
              </a:spcAft>
              <a:defRPr sz="1400"/>
            </a:lvl2pPr>
            <a:lvl3pPr>
              <a:lnSpc>
                <a:spcPts val="1400"/>
              </a:lnSpc>
              <a:spcBef>
                <a:spcPts val="600"/>
              </a:spcBef>
              <a:spcAft>
                <a:spcPts val="400"/>
              </a:spcAft>
              <a:defRPr sz="1100"/>
            </a:lvl3pPr>
            <a:lvl4pPr>
              <a:lnSpc>
                <a:spcPts val="1400"/>
              </a:lnSpc>
              <a:spcBef>
                <a:spcPts val="400"/>
              </a:spcBef>
              <a:spcAft>
                <a:spcPts val="200"/>
              </a:spcAft>
              <a:defRPr sz="1100"/>
            </a:lvl4pPr>
            <a:lvl5pPr>
              <a:lnSpc>
                <a:spcPts val="1400"/>
              </a:lnSpc>
              <a:spcBef>
                <a:spcPts val="0"/>
              </a:spcBef>
              <a:spcAft>
                <a:spcPts val="600"/>
              </a:spcAft>
              <a:defRPr sz="1100"/>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47329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No Bullets">
    <p:spTree>
      <p:nvGrpSpPr>
        <p:cNvPr id="1" name=""/>
        <p:cNvGrpSpPr/>
        <p:nvPr/>
      </p:nvGrpSpPr>
      <p:grpSpPr>
        <a:xfrm>
          <a:off x="0" y="0"/>
          <a:ext cx="0" cy="0"/>
          <a:chOff x="0" y="0"/>
          <a:chExt cx="0" cy="0"/>
        </a:xfrm>
      </p:grpSpPr>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3" name="Text Placeholder 2"/>
          <p:cNvSpPr>
            <a:spLocks noGrp="1"/>
          </p:cNvSpPr>
          <p:nvPr>
            <p:ph idx="1"/>
          </p:nvPr>
        </p:nvSpPr>
        <p:spPr bwMode="auto">
          <a:xfrm>
            <a:off x="609600" y="1066800"/>
            <a:ext cx="109728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buFontTx/>
              <a:buNone/>
              <a:defRPr sz="1600">
                <a:solidFill>
                  <a:schemeClr val="bg1"/>
                </a:solidFill>
                <a:latin typeface="+mn-lt"/>
              </a:defRPr>
            </a:lvl1pPr>
            <a:lvl2pPr>
              <a:defRPr sz="1100">
                <a:solidFill>
                  <a:schemeClr val="bg1"/>
                </a:solidFill>
              </a:defRPr>
            </a:lvl2pPr>
            <a:lvl3pPr>
              <a:defRPr sz="1100">
                <a:solidFill>
                  <a:schemeClr val="bg1"/>
                </a:solidFill>
              </a:defRPr>
            </a:lvl3pPr>
            <a:lvl4pPr>
              <a:defRPr sz="1100">
                <a:solidFill>
                  <a:schemeClr val="bg1"/>
                </a:solidFill>
              </a:defRPr>
            </a:lvl4pPr>
            <a:lvl5pPr>
              <a:defRPr sz="1100">
                <a:solidFill>
                  <a:schemeClr val="bg1"/>
                </a:solidFill>
              </a:defRPr>
            </a:lvl5pPr>
          </a:lstStyle>
          <a:p>
            <a:pPr lvl="0"/>
            <a:r>
              <a:rPr lang="en-US"/>
              <a:t>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7"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300638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Primary Heading with Content">
    <p:spTree>
      <p:nvGrpSpPr>
        <p:cNvPr id="1" name=""/>
        <p:cNvGrpSpPr/>
        <p:nvPr/>
      </p:nvGrpSpPr>
      <p:grpSpPr>
        <a:xfrm>
          <a:off x="0" y="0"/>
          <a:ext cx="0" cy="0"/>
          <a:chOff x="0" y="0"/>
          <a:chExt cx="0" cy="0"/>
        </a:xfrm>
      </p:grpSpPr>
      <p:sp>
        <p:nvSpPr>
          <p:cNvPr id="11" name="Text Placeholder 2"/>
          <p:cNvSpPr>
            <a:spLocks noGrp="1"/>
          </p:cNvSpPr>
          <p:nvPr>
            <p:ph idx="13"/>
          </p:nvPr>
        </p:nvSpPr>
        <p:spPr bwMode="auto">
          <a:xfrm>
            <a:off x="609600" y="1905000"/>
            <a:ext cx="10972800" cy="396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idx="10" hasCustomPrompt="1"/>
          </p:nvPr>
        </p:nvSpPr>
        <p:spPr bwMode="auto">
          <a:xfrm>
            <a:off x="609600" y="1066800"/>
            <a:ext cx="10972800" cy="68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195089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p:txBody>
          <a:bodyPr lIns="0" rIns="91440" anchor="b"/>
          <a:lstStyle>
            <a:lvl1pPr marL="0" indent="0">
              <a:defRPr>
                <a:solidFill>
                  <a:schemeClr val="tx2"/>
                </a:solidFill>
              </a:defRPr>
            </a:lvl1pPr>
          </a:lstStyle>
          <a:p>
            <a:r>
              <a:rPr lang="en-US"/>
              <a:t>Click to edit Master title style</a:t>
            </a:r>
            <a:endParaRPr lang="en-US" dirty="0"/>
          </a:p>
        </p:txBody>
      </p:sp>
      <p:cxnSp>
        <p:nvCxnSpPr>
          <p:cNvPr id="5" name="Straight Connector 4"/>
          <p:cNvCxnSpPr/>
          <p:nvPr/>
        </p:nvCxnSpPr>
        <p:spPr>
          <a:xfrm>
            <a:off x="56896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94" name="Text Placeholder 2"/>
          <p:cNvSpPr>
            <a:spLocks noGrp="1"/>
          </p:cNvSpPr>
          <p:nvPr>
            <p:ph idx="1"/>
          </p:nvPr>
        </p:nvSpPr>
        <p:spPr bwMode="auto">
          <a:xfrm>
            <a:off x="6299200" y="1371600"/>
            <a:ext cx="52832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96" name="Text Placeholder 2"/>
          <p:cNvSpPr>
            <a:spLocks noGrp="1"/>
          </p:cNvSpPr>
          <p:nvPr>
            <p:ph idx="10" hasCustomPrompt="1"/>
          </p:nvPr>
        </p:nvSpPr>
        <p:spPr bwMode="auto">
          <a:xfrm>
            <a:off x="611837" y="1318848"/>
            <a:ext cx="4572000" cy="4495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nSpc>
                <a:spcPct val="100000"/>
              </a:lnSpc>
              <a:buFontTx/>
              <a:buNone/>
              <a:defRPr sz="1800">
                <a:solidFill>
                  <a:schemeClr val="tx2"/>
                </a:solidFill>
              </a:defRPr>
            </a:lvl1pPr>
            <a:lvl2pPr marL="114300" indent="0">
              <a:lnSpc>
                <a:spcPct val="100000"/>
              </a:lnSpc>
              <a:buFontTx/>
              <a:buNone/>
              <a:defRPr sz="2000">
                <a:solidFill>
                  <a:schemeClr val="accent1"/>
                </a:solidFill>
              </a:defRPr>
            </a:lvl2pPr>
            <a:lvl3pPr marL="285750" indent="0">
              <a:lnSpc>
                <a:spcPct val="100000"/>
              </a:lnSpc>
              <a:buFontTx/>
              <a:buNone/>
              <a:defRPr sz="2000">
                <a:solidFill>
                  <a:schemeClr val="accent1"/>
                </a:solidFill>
              </a:defRPr>
            </a:lvl3pPr>
            <a:lvl4pPr marL="457200" indent="0">
              <a:lnSpc>
                <a:spcPct val="100000"/>
              </a:lnSpc>
              <a:buFontTx/>
              <a:buNone/>
              <a:defRPr sz="2000">
                <a:solidFill>
                  <a:schemeClr val="accent1"/>
                </a:solidFill>
              </a:defRPr>
            </a:lvl4pPr>
            <a:lvl5pPr marL="628650" indent="0">
              <a:lnSpc>
                <a:spcPct val="100000"/>
              </a:lnSpc>
              <a:buFontTx/>
              <a:buNone/>
              <a:defRPr sz="2000">
                <a:solidFill>
                  <a:schemeClr val="accent1"/>
                </a:solidFill>
              </a:defRPr>
            </a:lvl5pPr>
          </a:lstStyle>
          <a:p>
            <a:pPr lvl="0"/>
            <a:r>
              <a:rPr lang="en-US" dirty="0"/>
              <a:t>Click to edit Master text styles</a:t>
            </a:r>
          </a:p>
        </p:txBody>
      </p:sp>
      <p:sp>
        <p:nvSpPr>
          <p:cNvPr id="2" name="Slide Number Placeholder 1"/>
          <p:cNvSpPr>
            <a:spLocks noGrp="1"/>
          </p:cNvSpPr>
          <p:nvPr>
            <p:ph type="sldNum" sz="quarter" idx="12"/>
          </p:nvPr>
        </p:nvSpPr>
        <p:spPr/>
        <p:txBody>
          <a:bodyPr/>
          <a:lstStyle/>
          <a:p>
            <a:fld id="{982636C3-1584-4AD8-BF54-46B9B1573171}" type="slidenum">
              <a:rPr lang="en-US" smtClean="0"/>
              <a:t>‹#›</a:t>
            </a:fld>
            <a:endParaRPr lang="en-US"/>
          </a:p>
        </p:txBody>
      </p:sp>
      <p:sp>
        <p:nvSpPr>
          <p:cNvPr id="10" name="Text Placeholder 4"/>
          <p:cNvSpPr>
            <a:spLocks noGrp="1"/>
          </p:cNvSpPr>
          <p:nvPr>
            <p:ph type="body" sz="quarter" idx="11"/>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73560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982636C3-1584-4AD8-BF54-46B9B1573171}" type="slidenum">
              <a:rPr lang="en-US" smtClean="0"/>
              <a:t>‹#›</a:t>
            </a:fld>
            <a:endParaRPr lang="en-US"/>
          </a:p>
        </p:txBody>
      </p:sp>
      <p:cxnSp>
        <p:nvCxnSpPr>
          <p:cNvPr id="4" name="Straight Connector 3"/>
          <p:cNvCxnSpPr/>
          <p:nvPr/>
        </p:nvCxnSpPr>
        <p:spPr>
          <a:xfrm>
            <a:off x="6096000" y="1356896"/>
            <a:ext cx="0" cy="451050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quarter" idx="11"/>
          </p:nvPr>
        </p:nvSpPr>
        <p:spPr>
          <a:xfrm>
            <a:off x="711200" y="1295400"/>
            <a:ext cx="5181600" cy="441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2"/>
          </p:nvPr>
        </p:nvSpPr>
        <p:spPr>
          <a:xfrm>
            <a:off x="6299200" y="1295400"/>
            <a:ext cx="5283200" cy="4419600"/>
          </a:xfrm>
        </p:spPr>
        <p:txBody>
          <a:bodyPr/>
          <a:lstStyle>
            <a:lvl1pPr marL="0" indent="0">
              <a:buNone/>
              <a:defRPr/>
            </a:lvl1pPr>
          </a:lstStyle>
          <a:p>
            <a:pPr lvl="0"/>
            <a:r>
              <a:rPr lang="en-US"/>
              <a:t>Edit Master text styles</a:t>
            </a:r>
          </a:p>
        </p:txBody>
      </p:sp>
      <p:sp>
        <p:nvSpPr>
          <p:cNvPr id="7" name="Text Placeholder 4"/>
          <p:cNvSpPr>
            <a:spLocks noGrp="1"/>
          </p:cNvSpPr>
          <p:nvPr>
            <p:ph type="body" sz="quarter" idx="13"/>
          </p:nvPr>
        </p:nvSpPr>
        <p:spPr>
          <a:xfrm>
            <a:off x="612528" y="6118644"/>
            <a:ext cx="8226672" cy="454110"/>
          </a:xfrm>
        </p:spPr>
        <p:txBody>
          <a:bodyPr lIns="0" tIns="0" rIns="0" bIns="0" anchor="b" anchorCtr="0"/>
          <a:lstStyle>
            <a:lvl1pPr marL="0" indent="0">
              <a:lnSpc>
                <a:spcPct val="100000"/>
              </a:lnSpc>
              <a:spcBef>
                <a:spcPts val="0"/>
              </a:spcBef>
              <a:buFontTx/>
              <a:buNone/>
              <a:defRPr sz="900">
                <a:solidFill>
                  <a:schemeClr val="bg1"/>
                </a:solidFill>
              </a:defRPr>
            </a:lvl1pPr>
            <a:lvl2pPr marL="230187" indent="0">
              <a:buFontTx/>
              <a:buNone/>
              <a:defRPr sz="800">
                <a:solidFill>
                  <a:schemeClr val="bg1"/>
                </a:solidFill>
              </a:defRPr>
            </a:lvl2pPr>
            <a:lvl3pPr marL="461962" indent="0">
              <a:buFontTx/>
              <a:buNone/>
              <a:defRPr sz="800">
                <a:solidFill>
                  <a:schemeClr val="bg1"/>
                </a:solidFill>
              </a:defRPr>
            </a:lvl3pPr>
            <a:lvl4pPr marL="687387" indent="0">
              <a:buFontTx/>
              <a:buNone/>
              <a:defRPr sz="800">
                <a:solidFill>
                  <a:schemeClr val="bg1"/>
                </a:solidFill>
              </a:defRPr>
            </a:lvl4pPr>
            <a:lvl5pPr marL="796925" indent="0">
              <a:buFontTx/>
              <a:buNone/>
              <a:defRPr sz="800">
                <a:solidFill>
                  <a:schemeClr val="bg1"/>
                </a:solidFill>
              </a:defRPr>
            </a:lvl5pPr>
          </a:lstStyle>
          <a:p>
            <a:pPr lvl="0"/>
            <a:r>
              <a:rPr lang="en-US"/>
              <a:t>Edit Master text styles</a:t>
            </a:r>
          </a:p>
        </p:txBody>
      </p:sp>
    </p:spTree>
    <p:extLst>
      <p:ext uri="{BB962C8B-B14F-4D97-AF65-F5344CB8AC3E}">
        <p14:creationId xmlns:p14="http://schemas.microsoft.com/office/powerpoint/2010/main" val="1514323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pic>
        <p:nvPicPr>
          <p:cNvPr id="5" name="Picture 4" descr="EVIM_Signature_white [Converted].ai"/>
          <p:cNvPicPr>
            <a:picLocks noChangeAspect="1"/>
          </p:cNvPicPr>
          <p:nvPr/>
        </p:nvPicPr>
        <p:blipFill>
          <a:blip r:embed="rId2" cstate="print"/>
          <a:srcRect/>
          <a:stretch>
            <a:fillRect/>
          </a:stretch>
        </p:blipFill>
        <p:spPr bwMode="auto">
          <a:xfrm>
            <a:off x="577274" y="400611"/>
            <a:ext cx="1502833" cy="287151"/>
          </a:xfrm>
          <a:prstGeom prst="rect">
            <a:avLst/>
          </a:prstGeom>
          <a:noFill/>
          <a:ln w="9525">
            <a:noFill/>
            <a:miter lim="800000"/>
            <a:headEnd/>
            <a:tailEnd/>
          </a:ln>
        </p:spPr>
      </p:pic>
      <p:sp>
        <p:nvSpPr>
          <p:cNvPr id="15" name="Text Placeholder 15"/>
          <p:cNvSpPr>
            <a:spLocks noGrp="1"/>
          </p:cNvSpPr>
          <p:nvPr>
            <p:ph type="body" sz="quarter" idx="10" hasCustomPrompt="1"/>
          </p:nvPr>
        </p:nvSpPr>
        <p:spPr>
          <a:xfrm>
            <a:off x="607856" y="3048000"/>
            <a:ext cx="10771345" cy="914400"/>
          </a:xfrm>
        </p:spPr>
        <p:txBody>
          <a:bodyPr lIns="0" tIns="0" rIns="0" bIns="0"/>
          <a:lstStyle>
            <a:lvl1pPr marL="0" indent="0">
              <a:lnSpc>
                <a:spcPct val="100000"/>
              </a:lnSpc>
              <a:spcBef>
                <a:spcPts val="0"/>
              </a:spcBef>
              <a:buNone/>
              <a:defRPr sz="2000" baseline="0">
                <a:solidFill>
                  <a:schemeClr val="bg1"/>
                </a:solidFill>
              </a:defRPr>
            </a:lvl1pPr>
          </a:lstStyle>
          <a:p>
            <a:pPr lvl="0"/>
            <a:r>
              <a:rPr lang="en-US" dirty="0"/>
              <a:t>Sub-Title</a:t>
            </a:r>
          </a:p>
        </p:txBody>
      </p:sp>
      <p:sp>
        <p:nvSpPr>
          <p:cNvPr id="16" name="Title 13"/>
          <p:cNvSpPr>
            <a:spLocks noGrp="1"/>
          </p:cNvSpPr>
          <p:nvPr>
            <p:ph type="title" hasCustomPrompt="1"/>
          </p:nvPr>
        </p:nvSpPr>
        <p:spPr>
          <a:xfrm>
            <a:off x="607677" y="2438400"/>
            <a:ext cx="10780760" cy="6096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lang="en-US" sz="3200" b="1" i="0" baseline="0" smtClean="0">
                <a:solidFill>
                  <a:schemeClr val="tx2"/>
                </a:solidFill>
              </a:defRPr>
            </a:lvl1pPr>
          </a:lstStyle>
          <a:p>
            <a:r>
              <a:rPr lang="en-US" dirty="0"/>
              <a:t>Title</a:t>
            </a:r>
          </a:p>
        </p:txBody>
      </p:sp>
      <p:pic>
        <p:nvPicPr>
          <p:cNvPr id="3" name="Picture 2"/>
          <p:cNvPicPr>
            <a:picLocks noChangeAspect="1"/>
          </p:cNvPicPr>
          <p:nvPr/>
        </p:nvPicPr>
        <p:blipFill>
          <a:blip r:embed="rId3"/>
          <a:stretch>
            <a:fillRect/>
          </a:stretch>
        </p:blipFill>
        <p:spPr>
          <a:xfrm>
            <a:off x="9448800" y="6164998"/>
            <a:ext cx="2133600" cy="407118"/>
          </a:xfrm>
          <a:prstGeom prst="rect">
            <a:avLst/>
          </a:prstGeom>
        </p:spPr>
      </p:pic>
      <p:sp>
        <p:nvSpPr>
          <p:cNvPr id="7"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3903460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Final Slide">
    <p:bg>
      <p:bgPr>
        <a:solidFill>
          <a:srgbClr val="FFFFFF"/>
        </a:solidFill>
        <a:effectLst/>
      </p:bgPr>
    </p:bg>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612502" y="2667000"/>
            <a:ext cx="10575636" cy="762000"/>
          </a:xfrm>
        </p:spPr>
        <p:txBody>
          <a:bodyPr/>
          <a:lstStyle>
            <a:lvl1pPr>
              <a:defRPr sz="3400">
                <a:solidFill>
                  <a:schemeClr val="tx2"/>
                </a:solidFill>
              </a:defRPr>
            </a:lvl1pPr>
          </a:lstStyle>
          <a:p>
            <a:r>
              <a:rPr lang="en-US" b="1" dirty="0">
                <a:latin typeface="NewsGoth BT" pitchFamily="34" charset="0"/>
                <a:ea typeface="NewsGoth BT Roman" charset="0"/>
                <a:cs typeface="NewsGoth BT Roman" charset="0"/>
              </a:rPr>
              <a:t>Thank you.</a:t>
            </a:r>
            <a:endParaRPr lang="en-US" dirty="0"/>
          </a:p>
        </p:txBody>
      </p:sp>
      <p:sp>
        <p:nvSpPr>
          <p:cNvPr id="4" name="Text Placeholder 3"/>
          <p:cNvSpPr>
            <a:spLocks noGrp="1"/>
          </p:cNvSpPr>
          <p:nvPr>
            <p:ph type="body" sz="quarter" idx="10"/>
          </p:nvPr>
        </p:nvSpPr>
        <p:spPr>
          <a:xfrm>
            <a:off x="612925" y="3475039"/>
            <a:ext cx="10606616" cy="2376487"/>
          </a:xfrm>
        </p:spPr>
        <p:txBody>
          <a:bodyPr lIns="0" tIns="0" rIns="0" bIns="0"/>
          <a:lstStyle>
            <a:lvl1pPr marL="0" indent="0">
              <a:lnSpc>
                <a:spcPct val="100000"/>
              </a:lnSpc>
              <a:spcBef>
                <a:spcPts val="0"/>
              </a:spcBef>
              <a:spcAft>
                <a:spcPts val="0"/>
              </a:spcAft>
              <a:buNone/>
              <a:defRPr sz="2000">
                <a:solidFill>
                  <a:schemeClr val="bg1"/>
                </a:solidFill>
              </a:defRPr>
            </a:lvl1pPr>
            <a:lvl2pPr marL="230187" indent="0">
              <a:buFont typeface="Arial" pitchFamily="34" charset="0"/>
              <a:buNone/>
              <a:defRPr>
                <a:solidFill>
                  <a:schemeClr val="bg1"/>
                </a:solidFill>
              </a:defRPr>
            </a:lvl2pPr>
            <a:lvl3pPr marL="461962" indent="0">
              <a:buFont typeface="Arial" pitchFamily="34" charset="0"/>
              <a:buNone/>
              <a:defRPr>
                <a:solidFill>
                  <a:schemeClr val="bg1"/>
                </a:solidFill>
              </a:defRPr>
            </a:lvl3pPr>
            <a:lvl4pPr marL="687387" indent="0">
              <a:buFont typeface="Arial" pitchFamily="34" charset="0"/>
              <a:buNone/>
              <a:defRPr>
                <a:solidFill>
                  <a:schemeClr val="bg1"/>
                </a:solidFill>
              </a:defRPr>
            </a:lvl4pPr>
            <a:lvl5pPr marL="796925" indent="0">
              <a:buFont typeface="Arial" pitchFamily="34" charset="0"/>
              <a:buNone/>
              <a:defRPr>
                <a:solidFill>
                  <a:schemeClr val="bg1"/>
                </a:solidFill>
              </a:defRPr>
            </a:lvl5pPr>
          </a:lstStyle>
          <a:p>
            <a:pPr lvl="0"/>
            <a:r>
              <a:rPr lang="en-US"/>
              <a:t>Edit Master text styles</a:t>
            </a:r>
          </a:p>
        </p:txBody>
      </p:sp>
      <p:pic>
        <p:nvPicPr>
          <p:cNvPr id="2" name="Picture 1"/>
          <p:cNvPicPr>
            <a:picLocks noChangeAspect="1"/>
          </p:cNvPicPr>
          <p:nvPr/>
        </p:nvPicPr>
        <p:blipFill>
          <a:blip r:embed="rId2"/>
          <a:stretch>
            <a:fillRect/>
          </a:stretch>
        </p:blipFill>
        <p:spPr>
          <a:xfrm>
            <a:off x="609601" y="464470"/>
            <a:ext cx="3556000" cy="678530"/>
          </a:xfrm>
          <a:prstGeom prst="rect">
            <a:avLst/>
          </a:prstGeom>
        </p:spPr>
      </p:pic>
      <p:sp>
        <p:nvSpPr>
          <p:cNvPr id="6"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Tree>
    <p:extLst>
      <p:ext uri="{BB962C8B-B14F-4D97-AF65-F5344CB8AC3E}">
        <p14:creationId xmlns:p14="http://schemas.microsoft.com/office/powerpoint/2010/main" val="180597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a:xfrm>
            <a:off x="203200" y="6457176"/>
            <a:ext cx="276000" cy="123182"/>
          </a:xfrm>
          <a:prstGeom prst="rect">
            <a:avLst/>
          </a:prstGeom>
        </p:spPr>
        <p:txBody>
          <a:bodyPr vert="horz" lIns="0" tIns="0" rIns="0" bIns="0" rtlCol="0" anchor="t"/>
          <a:lstStyle>
            <a:lvl1pPr algn="r">
              <a:defRPr sz="800">
                <a:solidFill>
                  <a:schemeClr val="bg1"/>
                </a:solidFill>
              </a:defRPr>
            </a:lvl1pPr>
          </a:lstStyle>
          <a:p>
            <a:fld id="{982636C3-1584-4AD8-BF54-46B9B1573171}" type="slidenum">
              <a:rPr lang="en-US" smtClean="0"/>
              <a:t>‹#›</a:t>
            </a:fld>
            <a:endParaRPr lang="en-US"/>
          </a:p>
        </p:txBody>
      </p:sp>
      <p:sp>
        <p:nvSpPr>
          <p:cNvPr id="21507" name="Title Placeholder 1"/>
          <p:cNvSpPr>
            <a:spLocks noGrp="1"/>
          </p:cNvSpPr>
          <p:nvPr>
            <p:ph type="title"/>
          </p:nvPr>
        </p:nvSpPr>
        <p:spPr bwMode="auto">
          <a:xfrm>
            <a:off x="609600" y="246530"/>
            <a:ext cx="10972800" cy="591671"/>
          </a:xfrm>
          <a:prstGeom prst="rect">
            <a:avLst/>
          </a:prstGeom>
          <a:noFill/>
          <a:ln w="9525">
            <a:noFill/>
            <a:miter lim="800000"/>
            <a:headEnd/>
            <a:tailEnd/>
          </a:ln>
        </p:spPr>
        <p:txBody>
          <a:bodyPr vert="horz" wrap="square" lIns="0" tIns="45693" rIns="91387" bIns="45693" numCol="1" anchor="b" anchorCtr="0" compatLnSpc="1">
            <a:prstTxWarp prst="textNoShape">
              <a:avLst/>
            </a:prstTxWarp>
          </a:bodyPr>
          <a:lstStyle/>
          <a:p>
            <a:pPr lvl="0"/>
            <a:r>
              <a:rPr lang="en-US"/>
              <a:t>Click to edit Master title style</a:t>
            </a:r>
            <a:endParaRPr lang="en-US" dirty="0"/>
          </a:p>
        </p:txBody>
      </p:sp>
      <p:sp>
        <p:nvSpPr>
          <p:cNvPr id="21508" name="Text Placeholder 2"/>
          <p:cNvSpPr>
            <a:spLocks noGrp="1"/>
          </p:cNvSpPr>
          <p:nvPr>
            <p:ph type="body" idx="1"/>
          </p:nvPr>
        </p:nvSpPr>
        <p:spPr bwMode="auto">
          <a:xfrm>
            <a:off x="609600" y="1143000"/>
            <a:ext cx="109728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7" name="Straight Connector 6"/>
          <p:cNvCxnSpPr/>
          <p:nvPr/>
        </p:nvCxnSpPr>
        <p:spPr>
          <a:xfrm>
            <a:off x="609600" y="914400"/>
            <a:ext cx="10972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3"/>
          <a:stretch>
            <a:fillRect/>
          </a:stretch>
        </p:blipFill>
        <p:spPr>
          <a:xfrm>
            <a:off x="9448800" y="6151124"/>
            <a:ext cx="2133600" cy="407118"/>
          </a:xfrm>
          <a:prstGeom prst="rect">
            <a:avLst/>
          </a:prstGeom>
        </p:spPr>
      </p:pic>
    </p:spTree>
    <p:extLst>
      <p:ext uri="{BB962C8B-B14F-4D97-AF65-F5344CB8AC3E}">
        <p14:creationId xmlns:p14="http://schemas.microsoft.com/office/powerpoint/2010/main" val="3878866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200" b="1" kern="1200">
          <a:solidFill>
            <a:schemeClr val="tx2"/>
          </a:solidFill>
          <a:latin typeface="Arial" pitchFamily="34" charset="0"/>
          <a:ea typeface="ＭＳ Ｐゴシック" charset="-128"/>
          <a:cs typeface="Arial" pitchFamily="34" charset="0"/>
        </a:defRPr>
      </a:lvl1pPr>
      <a:lvl2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2pPr>
      <a:lvl3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3pPr>
      <a:lvl4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4pPr>
      <a:lvl5pPr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5pPr>
      <a:lvl6pPr marL="456933"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6pPr>
      <a:lvl7pPr marL="913865"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7pPr>
      <a:lvl8pPr marL="1370799"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8pPr>
      <a:lvl9pPr marL="1827731" algn="l" rtl="0" eaLnBrk="1" fontAlgn="base" hangingPunct="1">
        <a:spcBef>
          <a:spcPct val="0"/>
        </a:spcBef>
        <a:spcAft>
          <a:spcPct val="0"/>
        </a:spcAft>
        <a:defRPr sz="3200" b="1">
          <a:solidFill>
            <a:srgbClr val="4071AA"/>
          </a:solidFill>
          <a:latin typeface="NewsGoth BT" charset="0"/>
          <a:ea typeface="ＭＳ Ｐゴシック" charset="-128"/>
          <a:cs typeface="ＭＳ Ｐゴシック" charset="-128"/>
        </a:defRPr>
      </a:lvl9pPr>
    </p:titleStyle>
    <p:bodyStyle>
      <a:lvl1pPr marL="173038" indent="-173038" algn="l" rtl="0" eaLnBrk="1" fontAlgn="base" hangingPunct="1">
        <a:lnSpc>
          <a:spcPts val="1920"/>
        </a:lnSpc>
        <a:spcBef>
          <a:spcPct val="20000"/>
        </a:spcBef>
        <a:spcAft>
          <a:spcPts val="400"/>
        </a:spcAft>
        <a:buClr>
          <a:schemeClr val="bg1"/>
        </a:buClr>
        <a:buSzPct val="100000"/>
        <a:buFont typeface="Arial" pitchFamily="34" charset="0"/>
        <a:buChar char="–"/>
        <a:tabLst/>
        <a:defRPr sz="1600" b="0" kern="1200">
          <a:solidFill>
            <a:schemeClr val="bg1"/>
          </a:solidFill>
          <a:latin typeface="Arial" pitchFamily="34" charset="0"/>
          <a:ea typeface="ＭＳ Ｐゴシック" charset="-128"/>
          <a:cs typeface="Arial" pitchFamily="34" charset="0"/>
        </a:defRPr>
      </a:lvl1pPr>
      <a:lvl2pPr marL="742950" indent="-182880" algn="l" rtl="0" eaLnBrk="1" fontAlgn="base" hangingPunct="1">
        <a:lnSpc>
          <a:spcPts val="1400"/>
        </a:lnSpc>
        <a:spcBef>
          <a:spcPts val="600"/>
        </a:spcBef>
        <a:spcAft>
          <a:spcPts val="400"/>
        </a:spcAft>
        <a:buClr>
          <a:schemeClr val="bg1"/>
        </a:buClr>
        <a:buSzPct val="100000"/>
        <a:buFont typeface="Arial"/>
        <a:buChar char="•"/>
        <a:defRPr sz="1400" b="0" kern="1200">
          <a:solidFill>
            <a:schemeClr val="bg1"/>
          </a:solidFill>
          <a:latin typeface="Arial" pitchFamily="34" charset="0"/>
          <a:ea typeface="ＭＳ Ｐゴシック" charset="-128"/>
          <a:cs typeface="Arial" pitchFamily="34" charset="0"/>
        </a:defRPr>
      </a:lvl2pPr>
      <a:lvl3pPr marL="1060704" indent="-182880" algn="l" rtl="0" eaLnBrk="1" fontAlgn="base" hangingPunct="1">
        <a:lnSpc>
          <a:spcPts val="1400"/>
        </a:lnSpc>
        <a:spcBef>
          <a:spcPts val="600"/>
        </a:spcBef>
        <a:spcAft>
          <a:spcPts val="400"/>
        </a:spcAft>
        <a:buClr>
          <a:schemeClr val="bg1"/>
        </a:buClr>
        <a:buSzPct val="100000"/>
        <a:buFont typeface="Arial" pitchFamily="34" charset="0"/>
        <a:buNone/>
        <a:defRPr sz="1100" b="0" kern="1200">
          <a:solidFill>
            <a:schemeClr val="bg1"/>
          </a:solidFill>
          <a:latin typeface="Arial" pitchFamily="34" charset="0"/>
          <a:ea typeface="ＭＳ Ｐゴシック" charset="-128"/>
          <a:cs typeface="Arial" pitchFamily="34" charset="0"/>
        </a:defRPr>
      </a:lvl3pPr>
      <a:lvl4pPr marL="1143000" indent="-182880" algn="l" rtl="0" eaLnBrk="1" fontAlgn="base" hangingPunct="1">
        <a:lnSpc>
          <a:spcPts val="1400"/>
        </a:lnSpc>
        <a:spcBef>
          <a:spcPts val="200"/>
        </a:spcBef>
        <a:spcAft>
          <a:spcPts val="400"/>
        </a:spcAft>
        <a:buClr>
          <a:schemeClr val="bg1"/>
        </a:buClr>
        <a:buSzPct val="100000"/>
        <a:buFont typeface="Lucida Grande"/>
        <a:buChar char="-"/>
        <a:defRPr sz="1100" b="0" kern="1200">
          <a:solidFill>
            <a:schemeClr val="bg1"/>
          </a:solidFill>
          <a:latin typeface="Arial" pitchFamily="34" charset="0"/>
          <a:ea typeface="ＭＳ Ｐゴシック" charset="-128"/>
          <a:cs typeface="Arial" pitchFamily="34" charset="0"/>
        </a:defRPr>
      </a:lvl4pPr>
      <a:lvl5pPr marL="857250" indent="-173038" algn="l" rtl="0" eaLnBrk="1" fontAlgn="base" hangingPunct="1">
        <a:lnSpc>
          <a:spcPts val="1400"/>
        </a:lnSpc>
        <a:spcBef>
          <a:spcPts val="0"/>
        </a:spcBef>
        <a:spcAft>
          <a:spcPts val="400"/>
        </a:spcAft>
        <a:buClr>
          <a:schemeClr val="bg1"/>
        </a:buClr>
        <a:buFont typeface="Arial" pitchFamily="34" charset="0"/>
        <a:buChar char="–"/>
        <a:tabLst/>
        <a:defRPr sz="1100" b="0" kern="1200">
          <a:solidFill>
            <a:schemeClr val="bg1"/>
          </a:solidFill>
          <a:latin typeface="Arial" pitchFamily="34" charset="0"/>
          <a:ea typeface="Arial" charset="0"/>
          <a:cs typeface="Arial" pitchFamily="34" charset="0"/>
        </a:defRPr>
      </a:lvl5pPr>
      <a:lvl6pPr marL="2513130"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064"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996"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3927" indent="-228465" algn="l" defTabSz="91386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865" rtl="0" eaLnBrk="1" latinLnBrk="0" hangingPunct="1">
        <a:defRPr sz="1800" kern="1200">
          <a:solidFill>
            <a:schemeClr val="tx1"/>
          </a:solidFill>
          <a:latin typeface="+mn-lt"/>
          <a:ea typeface="+mn-ea"/>
          <a:cs typeface="+mn-cs"/>
        </a:defRPr>
      </a:lvl1pPr>
      <a:lvl2pPr marL="456933" algn="l" defTabSz="913865" rtl="0" eaLnBrk="1" latinLnBrk="0" hangingPunct="1">
        <a:defRPr sz="1800" kern="1200">
          <a:solidFill>
            <a:schemeClr val="tx1"/>
          </a:solidFill>
          <a:latin typeface="+mn-lt"/>
          <a:ea typeface="+mn-ea"/>
          <a:cs typeface="+mn-cs"/>
        </a:defRPr>
      </a:lvl2pPr>
      <a:lvl3pPr marL="913865" algn="l" defTabSz="913865" rtl="0" eaLnBrk="1" latinLnBrk="0" hangingPunct="1">
        <a:defRPr sz="1800" kern="1200">
          <a:solidFill>
            <a:schemeClr val="tx1"/>
          </a:solidFill>
          <a:latin typeface="+mn-lt"/>
          <a:ea typeface="+mn-ea"/>
          <a:cs typeface="+mn-cs"/>
        </a:defRPr>
      </a:lvl3pPr>
      <a:lvl4pPr marL="1370799" algn="l" defTabSz="913865" rtl="0" eaLnBrk="1" latinLnBrk="0" hangingPunct="1">
        <a:defRPr sz="1800" kern="1200">
          <a:solidFill>
            <a:schemeClr val="tx1"/>
          </a:solidFill>
          <a:latin typeface="+mn-lt"/>
          <a:ea typeface="+mn-ea"/>
          <a:cs typeface="+mn-cs"/>
        </a:defRPr>
      </a:lvl4pPr>
      <a:lvl5pPr marL="1827731" algn="l" defTabSz="913865" rtl="0" eaLnBrk="1" latinLnBrk="0" hangingPunct="1">
        <a:defRPr sz="1800" kern="1200">
          <a:solidFill>
            <a:schemeClr val="tx1"/>
          </a:solidFill>
          <a:latin typeface="+mn-lt"/>
          <a:ea typeface="+mn-ea"/>
          <a:cs typeface="+mn-cs"/>
        </a:defRPr>
      </a:lvl5pPr>
      <a:lvl6pPr marL="2284665" algn="l" defTabSz="913865" rtl="0" eaLnBrk="1" latinLnBrk="0" hangingPunct="1">
        <a:defRPr sz="1800" kern="1200">
          <a:solidFill>
            <a:schemeClr val="tx1"/>
          </a:solidFill>
          <a:latin typeface="+mn-lt"/>
          <a:ea typeface="+mn-ea"/>
          <a:cs typeface="+mn-cs"/>
        </a:defRPr>
      </a:lvl6pPr>
      <a:lvl7pPr marL="2741596" algn="l" defTabSz="913865" rtl="0" eaLnBrk="1" latinLnBrk="0" hangingPunct="1">
        <a:defRPr sz="1800" kern="1200">
          <a:solidFill>
            <a:schemeClr val="tx1"/>
          </a:solidFill>
          <a:latin typeface="+mn-lt"/>
          <a:ea typeface="+mn-ea"/>
          <a:cs typeface="+mn-cs"/>
        </a:defRPr>
      </a:lvl7pPr>
      <a:lvl8pPr marL="3198530" algn="l" defTabSz="913865" rtl="0" eaLnBrk="1" latinLnBrk="0" hangingPunct="1">
        <a:defRPr sz="1800" kern="1200">
          <a:solidFill>
            <a:schemeClr val="tx1"/>
          </a:solidFill>
          <a:latin typeface="+mn-lt"/>
          <a:ea typeface="+mn-ea"/>
          <a:cs typeface="+mn-cs"/>
        </a:defRPr>
      </a:lvl8pPr>
      <a:lvl9pPr marL="3655460" algn="l" defTabSz="9138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eatonvance.atlassian.net/wiki/spaces/SHER/pages/834699276/Feature+Workflow" TargetMode="External"/><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and Bootstrap</a:t>
            </a:r>
          </a:p>
        </p:txBody>
      </p:sp>
      <p:sp>
        <p:nvSpPr>
          <p:cNvPr id="3" name="Subtitle 2"/>
          <p:cNvSpPr>
            <a:spLocks noGrp="1"/>
          </p:cNvSpPr>
          <p:nvPr>
            <p:ph type="subTitle" idx="1"/>
          </p:nvPr>
        </p:nvSpPr>
        <p:spPr/>
        <p:txBody>
          <a:bodyPr/>
          <a:lstStyle/>
          <a:p>
            <a:endParaRPr lang="en-US" dirty="0"/>
          </a:p>
          <a:p>
            <a:r>
              <a:rPr lang="en-US" dirty="0"/>
              <a:t>Rob Larsen</a:t>
            </a:r>
          </a:p>
          <a:p>
            <a:r>
              <a:rPr lang="en-US" dirty="0"/>
              <a:t>rlarsen@eatonvance.com</a:t>
            </a:r>
          </a:p>
        </p:txBody>
      </p:sp>
    </p:spTree>
    <p:extLst>
      <p:ext uri="{BB962C8B-B14F-4D97-AF65-F5344CB8AC3E}">
        <p14:creationId xmlns:p14="http://schemas.microsoft.com/office/powerpoint/2010/main" val="3734518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sz="4000" dirty="0" err="1">
                <a:latin typeface="Consolas" panose="020B0609020204030204" pitchFamily="49" charset="0"/>
              </a:rPr>
              <a:t>git</a:t>
            </a:r>
            <a:r>
              <a:rPr lang="en-US" sz="4000" dirty="0">
                <a:latin typeface="Consolas" panose="020B0609020204030204" pitchFamily="49" charset="0"/>
              </a:rPr>
              <a:t> status is your best friend. </a:t>
            </a:r>
          </a:p>
          <a:p>
            <a:pPr marL="0" indent="0">
              <a:buNone/>
            </a:pPr>
            <a:endParaRPr lang="en-US" dirty="0">
              <a:latin typeface="+mn-lt"/>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8391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checkout</a:t>
            </a:r>
          </a:p>
          <a:p>
            <a:pPr marL="0" indent="0">
              <a:buNone/>
            </a:pPr>
            <a:r>
              <a:rPr lang="en-US" dirty="0">
                <a:latin typeface="+mn-lt"/>
              </a:rPr>
              <a:t>“Updates files in the working tree to match the version in the index or the specified tree. If no </a:t>
            </a:r>
            <a:r>
              <a:rPr lang="en-US" dirty="0" err="1">
                <a:latin typeface="+mn-lt"/>
              </a:rPr>
              <a:t>pathspec</a:t>
            </a:r>
            <a:r>
              <a:rPr lang="en-US" dirty="0">
                <a:latin typeface="+mn-lt"/>
              </a:rPr>
              <a:t> was given, </a:t>
            </a:r>
            <a:r>
              <a:rPr lang="en-US" dirty="0" err="1">
                <a:latin typeface="+mn-lt"/>
              </a:rPr>
              <a:t>git</a:t>
            </a:r>
            <a:r>
              <a:rPr lang="en-US" dirty="0">
                <a:latin typeface="+mn-lt"/>
              </a:rPr>
              <a:t> checkout will also update HEAD to set the specified branch as the current branch.</a:t>
            </a:r>
          </a:p>
          <a:p>
            <a:pPr marL="0" indent="0">
              <a:buNone/>
            </a:pPr>
            <a:r>
              <a:rPr lang="en-US" dirty="0" err="1">
                <a:latin typeface="+mn-lt"/>
              </a:rPr>
              <a:t>git</a:t>
            </a:r>
            <a:r>
              <a:rPr lang="en-US" dirty="0">
                <a:latin typeface="+mn-lt"/>
              </a:rPr>
              <a:t> checkout [&lt;branch&gt;]</a:t>
            </a:r>
          </a:p>
          <a:p>
            <a:pPr marL="0" indent="0">
              <a:buNone/>
            </a:pPr>
            <a:r>
              <a:rPr lang="en-US" dirty="0">
                <a:latin typeface="+mn-lt"/>
              </a:rPr>
              <a:t>To prepare for working on &lt;branch&gt;, switch to it by updating the index and the files in the working tree, and by pointing HEAD at the branch. Local modifications to the files in the working tree are kept, so that they can be committed to the &lt;branch&gt;.</a:t>
            </a:r>
          </a:p>
          <a:p>
            <a:pPr marL="0" indent="0">
              <a:buNone/>
            </a:pPr>
            <a:endParaRPr lang="en-US" dirty="0">
              <a:latin typeface="+mn-lt"/>
            </a:endParaRPr>
          </a:p>
          <a:p>
            <a:pPr marL="0" indent="0">
              <a:buNone/>
            </a:pPr>
            <a:r>
              <a:rPr lang="en-US" dirty="0" err="1">
                <a:latin typeface="+mn-lt"/>
              </a:rPr>
              <a:t>git</a:t>
            </a:r>
            <a:r>
              <a:rPr lang="en-US" dirty="0">
                <a:latin typeface="+mn-lt"/>
              </a:rPr>
              <a:t> checkout -b|-B &lt;</a:t>
            </a:r>
            <a:r>
              <a:rPr lang="en-US" dirty="0" err="1">
                <a:latin typeface="+mn-lt"/>
              </a:rPr>
              <a:t>new_branch</a:t>
            </a:r>
            <a:r>
              <a:rPr lang="en-US" dirty="0">
                <a:latin typeface="+mn-lt"/>
              </a:rPr>
              <a:t>&gt; [&lt;start point&gt;]</a:t>
            </a:r>
          </a:p>
          <a:p>
            <a:pPr marL="0" indent="0">
              <a:buNone/>
            </a:pPr>
            <a:r>
              <a:rPr lang="en-US" dirty="0">
                <a:latin typeface="+mn-lt"/>
              </a:rPr>
              <a:t>Specifying -b causes a new branch to be created as if </a:t>
            </a:r>
            <a:r>
              <a:rPr lang="en-US" dirty="0" err="1">
                <a:latin typeface="+mn-lt"/>
              </a:rPr>
              <a:t>git</a:t>
            </a:r>
            <a:r>
              <a:rPr lang="en-US" dirty="0">
                <a:latin typeface="+mn-lt"/>
              </a:rPr>
              <a:t>-branch[1] were called and then checked out. In this case you can use the --track or --no-track options, which will be passed to </a:t>
            </a:r>
            <a:r>
              <a:rPr lang="en-US" dirty="0" err="1">
                <a:latin typeface="+mn-lt"/>
              </a:rPr>
              <a:t>git</a:t>
            </a:r>
            <a:r>
              <a:rPr lang="en-US" dirty="0">
                <a:latin typeface="+mn-lt"/>
              </a:rPr>
              <a:t> branch. As a convenience, --track without -b implies branch creation; see the description of --track below.”</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8824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a:latin typeface="+mn-lt"/>
              </a:rPr>
              <a:t>What is HEAD?</a:t>
            </a:r>
          </a:p>
          <a:p>
            <a:pPr marL="0" indent="0">
              <a:buNone/>
            </a:pPr>
            <a:r>
              <a:rPr lang="en-US" dirty="0">
                <a:latin typeface="+mn-lt"/>
              </a:rPr>
              <a:t>“The HEAD in </a:t>
            </a:r>
            <a:r>
              <a:rPr lang="en-US" dirty="0" err="1">
                <a:latin typeface="+mn-lt"/>
              </a:rPr>
              <a:t>Git</a:t>
            </a:r>
            <a:r>
              <a:rPr lang="en-US" dirty="0">
                <a:latin typeface="+mn-lt"/>
              </a:rPr>
              <a:t> is the pointer to the current branch reference, which is in turn a pointer to the last commit you made or the last commit that was checked out into your working directory. That also means it will be the parent of the next commit you do. It's generally simplest to think of it as HEAD is the snapshot of your last commit.”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4146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a:latin typeface="Consolas" panose="020B0609020204030204" pitchFamily="49" charset="0"/>
              </a:rPr>
              <a:t>code demo.md</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618678"/>
            <a:ext cx="6377369" cy="4629921"/>
          </a:xfrm>
          <a:prstGeom prst="rect">
            <a:avLst/>
          </a:prstGeom>
        </p:spPr>
      </p:pic>
    </p:spTree>
    <p:extLst>
      <p:ext uri="{BB962C8B-B14F-4D97-AF65-F5344CB8AC3E}">
        <p14:creationId xmlns:p14="http://schemas.microsoft.com/office/powerpoint/2010/main" val="3384631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checkout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793176"/>
            <a:ext cx="8808864" cy="3034856"/>
          </a:xfrm>
          <a:prstGeom prst="rect">
            <a:avLst/>
          </a:prstGeom>
        </p:spPr>
      </p:pic>
    </p:spTree>
    <p:extLst>
      <p:ext uri="{BB962C8B-B14F-4D97-AF65-F5344CB8AC3E}">
        <p14:creationId xmlns:p14="http://schemas.microsoft.com/office/powerpoint/2010/main" val="2810580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add</a:t>
            </a:r>
          </a:p>
          <a:p>
            <a:pPr marL="0" indent="0">
              <a:buNone/>
            </a:pPr>
            <a:r>
              <a:rPr lang="en-US" dirty="0">
                <a:latin typeface="+mn-lt"/>
              </a:rPr>
              <a:t>“This command updates the index using the current content found in the working tree, to prepare the content staged for the next commit. It typically adds the current content of existing paths as a whole, but with some options it can also be used to add content with only part of the changes made to the working tree files applied, or remove paths that do not exist in the working tree anymore.</a:t>
            </a:r>
          </a:p>
          <a:p>
            <a:pPr marL="0" indent="0">
              <a:buNone/>
            </a:pPr>
            <a:endParaRPr lang="en-US" dirty="0">
              <a:latin typeface="+mn-lt"/>
            </a:endParaRPr>
          </a:p>
          <a:p>
            <a:pPr marL="0" indent="0">
              <a:buNone/>
            </a:pPr>
            <a:r>
              <a:rPr lang="en-US" dirty="0">
                <a:latin typeface="+mn-lt"/>
              </a:rPr>
              <a:t>The "index" holds a snapshot of the content of the working tree, and it is this snapshot that is taken as the contents of the next commit. Thus after making any changes to the working tree, and before running the commit command, you must use the add command to add any new or modified files to the index.”</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14632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7" name="Picture 6"/>
          <p:cNvPicPr>
            <a:picLocks noChangeAspect="1"/>
          </p:cNvPicPr>
          <p:nvPr/>
        </p:nvPicPr>
        <p:blipFill>
          <a:blip r:embed="rId2"/>
          <a:stretch>
            <a:fillRect/>
          </a:stretch>
        </p:blipFill>
        <p:spPr>
          <a:xfrm>
            <a:off x="609600" y="1241845"/>
            <a:ext cx="7303579" cy="4067492"/>
          </a:xfrm>
          <a:prstGeom prst="rect">
            <a:avLst/>
          </a:prstGeom>
        </p:spPr>
      </p:pic>
    </p:spTree>
    <p:extLst>
      <p:ext uri="{BB962C8B-B14F-4D97-AF65-F5344CB8AC3E}">
        <p14:creationId xmlns:p14="http://schemas.microsoft.com/office/powerpoint/2010/main" val="49391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commit</a:t>
            </a:r>
          </a:p>
          <a:p>
            <a:pPr marL="0" indent="0">
              <a:buNone/>
            </a:pPr>
            <a:r>
              <a:rPr lang="en-US" dirty="0">
                <a:latin typeface="+mn-lt"/>
              </a:rPr>
              <a:t>“Create a new commit containing the current contents of the index and the given log message describing the changes. The new commit is a direct child of HEAD, usually the tip of the current branch, and the branch is updated to point to it (unless no branch is associated with the working tree, in which case HEAD is "detached" as described in </a:t>
            </a:r>
            <a:r>
              <a:rPr lang="en-US" dirty="0" err="1">
                <a:latin typeface="+mn-lt"/>
              </a:rPr>
              <a:t>git</a:t>
            </a:r>
            <a:r>
              <a:rPr lang="en-US" dirty="0">
                <a:latin typeface="+mn-lt"/>
              </a:rPr>
              <a:t>-checkout[1]).”</a:t>
            </a:r>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570799" y="2705100"/>
            <a:ext cx="8311264" cy="2159508"/>
          </a:xfrm>
          <a:prstGeom prst="rect">
            <a:avLst/>
          </a:prstGeom>
        </p:spPr>
      </p:pic>
    </p:spTree>
    <p:extLst>
      <p:ext uri="{BB962C8B-B14F-4D97-AF65-F5344CB8AC3E}">
        <p14:creationId xmlns:p14="http://schemas.microsoft.com/office/powerpoint/2010/main" val="159357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push</a:t>
            </a:r>
          </a:p>
          <a:p>
            <a:pPr marL="0" indent="0">
              <a:buNone/>
            </a:pPr>
            <a:r>
              <a:rPr lang="en-US" dirty="0">
                <a:latin typeface="+mn-lt"/>
              </a:rPr>
              <a:t>“Updates remote refs using local refs, while sending objects necessary to complete the given refs.”</a:t>
            </a: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5642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pic>
        <p:nvPicPr>
          <p:cNvPr id="3" name="Content Placeholder 2"/>
          <p:cNvPicPr>
            <a:picLocks noGrp="1" noChangeAspect="1"/>
          </p:cNvPicPr>
          <p:nvPr>
            <p:ph idx="1"/>
          </p:nvPr>
        </p:nvPicPr>
        <p:blipFill>
          <a:blip r:embed="rId2"/>
          <a:stretch>
            <a:fillRect/>
          </a:stretch>
        </p:blipFill>
        <p:spPr>
          <a:xfrm>
            <a:off x="609600" y="1008887"/>
            <a:ext cx="6679110" cy="5698585"/>
          </a:xfrm>
          <a:prstGeom prst="rect">
            <a:avLst/>
          </a:prstGeom>
        </p:spPr>
      </p:pic>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27211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Goals</a:t>
            </a:r>
          </a:p>
        </p:txBody>
      </p:sp>
      <p:sp>
        <p:nvSpPr>
          <p:cNvPr id="5" name="Content Placeholder 4"/>
          <p:cNvSpPr>
            <a:spLocks noGrp="1"/>
          </p:cNvSpPr>
          <p:nvPr>
            <p:ph idx="1"/>
          </p:nvPr>
        </p:nvSpPr>
        <p:spPr/>
        <p:txBody>
          <a:bodyPr/>
          <a:lstStyle/>
          <a:p>
            <a:pPr marL="0" indent="0">
              <a:buNone/>
            </a:pPr>
            <a:r>
              <a:rPr lang="en-US" dirty="0"/>
              <a:t>The goal of this presentation is to cover some fundamentals of CSS and Bootstrap. Many developers know about specific CSS properties and know the basic syntax of CSS. Many developers also know the most basic aspects of Bootstrap without knowing the overall structure of the project. This presentation will break both down to fundamentals. If you’re interested in learning about individual features or properties, there are resources available at the end of the presentation.</a:t>
            </a: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90842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 is branching?</a:t>
            </a:r>
          </a:p>
          <a:p>
            <a:pPr marL="0" indent="0">
              <a:buNone/>
            </a:pPr>
            <a:r>
              <a:rPr lang="en-US" dirty="0">
                <a:latin typeface="Consolas" panose="020B0609020204030204" pitchFamily="49" charset="0"/>
              </a:rPr>
              <a:t>rlarsen@RLARSEN1 MINGW64 ~/Documents/GitHub/temp/</a:t>
            </a:r>
            <a:r>
              <a:rPr lang="en-US" dirty="0" err="1">
                <a:latin typeface="Consolas" panose="020B0609020204030204" pitchFamily="49" charset="0"/>
              </a:rPr>
              <a:t>sherpa</a:t>
            </a:r>
            <a:r>
              <a:rPr lang="en-US" dirty="0">
                <a:latin typeface="Consolas" panose="020B0609020204030204" pitchFamily="49" charset="0"/>
              </a:rPr>
              <a:t>-enterprise-data-</a:t>
            </a:r>
            <a:r>
              <a:rPr lang="en-US" dirty="0" err="1">
                <a:latin typeface="Consolas" panose="020B0609020204030204" pitchFamily="49" charset="0"/>
              </a:rPr>
              <a:t>ui</a:t>
            </a:r>
            <a:r>
              <a:rPr lang="en-US" dirty="0">
                <a:latin typeface="Consolas" panose="020B0609020204030204" pitchFamily="49" charset="0"/>
              </a:rPr>
              <a:t> (Development)</a:t>
            </a:r>
          </a:p>
          <a:p>
            <a:pPr marL="0" indent="0">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checkout -b </a:t>
            </a:r>
            <a:r>
              <a:rPr lang="en-US" dirty="0" err="1">
                <a:latin typeface="Consolas" panose="020B0609020204030204" pitchFamily="49" charset="0"/>
              </a:rPr>
              <a:t>newbranch</a:t>
            </a:r>
            <a:endParaRPr lang="en-US" dirty="0">
              <a:latin typeface="Consolas" panose="020B0609020204030204" pitchFamily="49" charset="0"/>
            </a:endParaRPr>
          </a:p>
          <a:p>
            <a:pPr marL="0" indent="0">
              <a:buNone/>
            </a:pPr>
            <a:r>
              <a:rPr lang="en-US" dirty="0">
                <a:latin typeface="Consolas" panose="020B0609020204030204" pitchFamily="49" charset="0"/>
              </a:rPr>
              <a:t>Switched to a new branch '</a:t>
            </a:r>
            <a:r>
              <a:rPr lang="en-US" dirty="0" err="1">
                <a:latin typeface="Consolas" panose="020B0609020204030204" pitchFamily="49" charset="0"/>
              </a:rPr>
              <a:t>newbranch</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1542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55831"/>
            <a:ext cx="7398172" cy="4562813"/>
          </a:xfrm>
          <a:prstGeom prst="rect">
            <a:avLst/>
          </a:prstGeom>
        </p:spPr>
      </p:pic>
    </p:spTree>
    <p:extLst>
      <p:ext uri="{BB962C8B-B14F-4D97-AF65-F5344CB8AC3E}">
        <p14:creationId xmlns:p14="http://schemas.microsoft.com/office/powerpoint/2010/main" val="4041566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559304"/>
            <a:ext cx="6524625" cy="2514600"/>
          </a:xfrm>
          <a:prstGeom prst="rect">
            <a:avLst/>
          </a:prstGeom>
        </p:spPr>
      </p:pic>
    </p:spTree>
    <p:extLst>
      <p:ext uri="{BB962C8B-B14F-4D97-AF65-F5344CB8AC3E}">
        <p14:creationId xmlns:p14="http://schemas.microsoft.com/office/powerpoint/2010/main" val="3200553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28521"/>
            <a:ext cx="7756845" cy="4736002"/>
          </a:xfrm>
          <a:prstGeom prst="rect">
            <a:avLst/>
          </a:prstGeom>
        </p:spPr>
      </p:pic>
    </p:spTree>
    <p:extLst>
      <p:ext uri="{BB962C8B-B14F-4D97-AF65-F5344CB8AC3E}">
        <p14:creationId xmlns:p14="http://schemas.microsoft.com/office/powerpoint/2010/main" val="2668954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72849"/>
            <a:ext cx="6841964" cy="3503363"/>
          </a:xfrm>
          <a:prstGeom prst="rect">
            <a:avLst/>
          </a:prstGeom>
        </p:spPr>
      </p:pic>
    </p:spTree>
    <p:extLst>
      <p:ext uri="{BB962C8B-B14F-4D97-AF65-F5344CB8AC3E}">
        <p14:creationId xmlns:p14="http://schemas.microsoft.com/office/powerpoint/2010/main" val="169936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2" name="Picture 1"/>
          <p:cNvPicPr>
            <a:picLocks noChangeAspect="1"/>
          </p:cNvPicPr>
          <p:nvPr/>
        </p:nvPicPr>
        <p:blipFill>
          <a:blip r:embed="rId2"/>
          <a:stretch>
            <a:fillRect/>
          </a:stretch>
        </p:blipFill>
        <p:spPr>
          <a:xfrm>
            <a:off x="609600" y="1579752"/>
            <a:ext cx="7439025" cy="4000500"/>
          </a:xfrm>
          <a:prstGeom prst="rect">
            <a:avLst/>
          </a:prstGeom>
        </p:spPr>
      </p:pic>
    </p:spTree>
    <p:extLst>
      <p:ext uri="{BB962C8B-B14F-4D97-AF65-F5344CB8AC3E}">
        <p14:creationId xmlns:p14="http://schemas.microsoft.com/office/powerpoint/2010/main" val="314171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Cheap local branching</a:t>
            </a:r>
          </a:p>
        </p:txBody>
      </p:sp>
      <p:sp>
        <p:nvSpPr>
          <p:cNvPr id="5" name="Content Placeholder 4"/>
          <p:cNvSpPr>
            <a:spLocks noGrp="1"/>
          </p:cNvSpPr>
          <p:nvPr>
            <p:ph idx="1"/>
          </p:nvPr>
        </p:nvSpPr>
        <p:spPr/>
        <p:txBody>
          <a:bodyPr/>
          <a:lstStyle/>
          <a:p>
            <a:pPr marL="0" indent="0">
              <a:buNone/>
            </a:pPr>
            <a:r>
              <a:rPr lang="en-US" dirty="0"/>
              <a:t>How cheap?</a:t>
            </a:r>
          </a:p>
          <a:p>
            <a:pPr marL="0" indent="0">
              <a:buNone/>
            </a:pPr>
            <a:endParaRPr lang="en-US" dirty="0">
              <a:latin typeface="Consolas" panose="020B0609020204030204" pitchFamily="49" charset="0"/>
            </a:endParaRPr>
          </a:p>
          <a:p>
            <a:pPr marL="0" indent="0">
              <a:buNone/>
            </a:pPr>
            <a:endParaRPr lang="en-US" dirty="0">
              <a:latin typeface="Consolas" panose="020B0609020204030204" pitchFamily="49" charset="0"/>
            </a:endParaRPr>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1696554"/>
            <a:ext cx="7918027" cy="4220268"/>
          </a:xfrm>
          <a:prstGeom prst="rect">
            <a:avLst/>
          </a:prstGeom>
        </p:spPr>
      </p:pic>
    </p:spTree>
    <p:extLst>
      <p:ext uri="{BB962C8B-B14F-4D97-AF65-F5344CB8AC3E}">
        <p14:creationId xmlns:p14="http://schemas.microsoft.com/office/powerpoint/2010/main" val="2569802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Rebase, Demystified</a:t>
            </a:r>
          </a:p>
        </p:txBody>
      </p:sp>
      <p:sp>
        <p:nvSpPr>
          <p:cNvPr id="3" name="Content Placeholder 2"/>
          <p:cNvSpPr>
            <a:spLocks noGrp="1"/>
          </p:cNvSpPr>
          <p:nvPr>
            <p:ph idx="1"/>
          </p:nvPr>
        </p:nvSpPr>
        <p:spPr/>
        <p:txBody>
          <a:bodyPr/>
          <a:lstStyle/>
          <a:p>
            <a:pPr marL="0" indent="0">
              <a:buNone/>
            </a:pPr>
            <a:r>
              <a:rPr lang="en-US" dirty="0"/>
              <a:t>(This is advanced! But does this advanced command start to make more sense?)</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609600" y="1676400"/>
            <a:ext cx="5543550" cy="3505200"/>
          </a:xfrm>
          <a:prstGeom prst="rect">
            <a:avLst/>
          </a:prstGeom>
        </p:spPr>
      </p:pic>
    </p:spTree>
    <p:extLst>
      <p:ext uri="{BB962C8B-B14F-4D97-AF65-F5344CB8AC3E}">
        <p14:creationId xmlns:p14="http://schemas.microsoft.com/office/powerpoint/2010/main" val="707793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Rebase, Demystified</a:t>
            </a:r>
          </a:p>
        </p:txBody>
      </p:sp>
      <p:sp>
        <p:nvSpPr>
          <p:cNvPr id="3" name="Content Placeholder 2"/>
          <p:cNvSpPr>
            <a:spLocks noGrp="1"/>
          </p:cNvSpPr>
          <p:nvPr>
            <p:ph idx="1"/>
          </p:nvPr>
        </p:nvSpPr>
        <p:spPr/>
        <p:txBody>
          <a:bodyPr/>
          <a:lstStyle/>
          <a:p>
            <a:pPr marL="0" indent="0">
              <a:buNone/>
            </a:pPr>
            <a:r>
              <a:rPr lang="en-US" dirty="0"/>
              <a:t>Rewriting history is just rewriting collection of commits which make up a branch- which is just pointing the history to different hashes/sets of changes stored in the index (in some cases you might have to redo merges, but still- it’s just refs)</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6" name="Picture 5"/>
          <p:cNvPicPr>
            <a:picLocks noChangeAspect="1"/>
          </p:cNvPicPr>
          <p:nvPr/>
        </p:nvPicPr>
        <p:blipFill>
          <a:blip r:embed="rId2"/>
          <a:stretch>
            <a:fillRect/>
          </a:stretch>
        </p:blipFill>
        <p:spPr>
          <a:xfrm>
            <a:off x="609600" y="1690650"/>
            <a:ext cx="6773848" cy="4533500"/>
          </a:xfrm>
          <a:prstGeom prst="rect">
            <a:avLst/>
          </a:prstGeom>
        </p:spPr>
      </p:pic>
    </p:spTree>
    <p:extLst>
      <p:ext uri="{BB962C8B-B14F-4D97-AF65-F5344CB8AC3E}">
        <p14:creationId xmlns:p14="http://schemas.microsoft.com/office/powerpoint/2010/main" val="1046003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Multiple Workflows</a:t>
            </a:r>
          </a:p>
        </p:txBody>
      </p:sp>
      <p:sp>
        <p:nvSpPr>
          <p:cNvPr id="5" name="Content Placeholder 4"/>
          <p:cNvSpPr>
            <a:spLocks noGrp="1"/>
          </p:cNvSpPr>
          <p:nvPr>
            <p:ph idx="1"/>
          </p:nvPr>
        </p:nvSpPr>
        <p:spPr/>
        <p:txBody>
          <a:bodyPr/>
          <a:lstStyle/>
          <a:p>
            <a:pPr marL="0" indent="0">
              <a:buNone/>
            </a:pPr>
            <a:r>
              <a:rPr lang="en-US" dirty="0"/>
              <a:t>We have a workflow that we use, but it’s not the only one and because of how flexible Git is, we can (and often have to) adjust our workflow to solve problems that arise during the development process. You can lay as much or as little process on top of Git as you want. </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9169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CSS?</a:t>
            </a:r>
          </a:p>
        </p:txBody>
      </p:sp>
      <p:sp>
        <p:nvSpPr>
          <p:cNvPr id="5" name="Content Placeholder 4"/>
          <p:cNvSpPr>
            <a:spLocks noGrp="1"/>
          </p:cNvSpPr>
          <p:nvPr>
            <p:ph idx="1"/>
          </p:nvPr>
        </p:nvSpPr>
        <p:spPr/>
        <p:txBody>
          <a:bodyPr/>
          <a:lstStyle/>
          <a:p>
            <a:pPr marL="0" indent="0">
              <a:buNone/>
            </a:pPr>
            <a:r>
              <a:rPr lang="en-US" dirty="0"/>
              <a:t>Cascading Style Sheets (CSS) is a simple mechanism for adding style (e.g., fonts, colors, spacing) to Web documents.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680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GitHub</a:t>
            </a:r>
          </a:p>
        </p:txBody>
      </p:sp>
      <p:sp>
        <p:nvSpPr>
          <p:cNvPr id="5" name="Content Placeholder 4"/>
          <p:cNvSpPr>
            <a:spLocks noGrp="1"/>
          </p:cNvSpPr>
          <p:nvPr>
            <p:ph idx="1"/>
          </p:nvPr>
        </p:nvSpPr>
        <p:spPr/>
        <p:txBody>
          <a:bodyPr/>
          <a:lstStyle/>
          <a:p>
            <a:pPr marL="0" indent="0">
              <a:buNone/>
            </a:pPr>
            <a:r>
              <a:rPr lang="en-US" dirty="0"/>
              <a:t>GitHub is not Git. Git is not GitHub. Git was created in 2005 by Linux Torvalds to aid in development of the Linux kernel. GitHub, the commercial enterprise, was founded in 2007 and has since built a sprawling ecosystem on top of Git. It is the home to most of the world's largest open source projects. It provides a number of very powerful tools built on top of Git to help with software development.</a:t>
            </a:r>
          </a:p>
          <a:p>
            <a:pPr marL="0" indent="0">
              <a:buNone/>
            </a:pPr>
            <a:r>
              <a:rPr lang="en-US" dirty="0"/>
              <a:t>For our purposes, this means things like Pull Requests, Code Reviews and GitHub Actions (near future)</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5800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Once you've gotten an issue assigned to you or pulled an issue out of the backlog, it's time to work on your task. The Git process for that is in the following slides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51070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082021"/>
            <a:ext cx="2971943" cy="4576377"/>
          </a:xfrm>
        </p:spPr>
      </p:pic>
      <p:sp>
        <p:nvSpPr>
          <p:cNvPr id="6" name="Text Placeholder 5"/>
          <p:cNvSpPr>
            <a:spLocks noGrp="1"/>
          </p:cNvSpPr>
          <p:nvPr>
            <p:ph type="body" sz="quarter" idx="11"/>
          </p:nvPr>
        </p:nvSpPr>
        <p:spPr/>
        <p:txBody>
          <a:bodyPr/>
          <a:lstStyle/>
          <a:p>
            <a:endParaRPr lang="en-US" dirty="0"/>
          </a:p>
        </p:txBody>
      </p:sp>
      <p:sp>
        <p:nvSpPr>
          <p:cNvPr id="3" name="Rectangle 2"/>
          <p:cNvSpPr/>
          <p:nvPr/>
        </p:nvSpPr>
        <p:spPr>
          <a:xfrm>
            <a:off x="3581543" y="1082021"/>
            <a:ext cx="6096000" cy="923330"/>
          </a:xfrm>
          <a:prstGeom prst="rect">
            <a:avLst/>
          </a:prstGeom>
        </p:spPr>
        <p:txBody>
          <a:bodyPr>
            <a:spAutoFit/>
          </a:bodyPr>
          <a:lstStyle/>
          <a:p>
            <a:r>
              <a:rPr lang="en-US" dirty="0">
                <a:hlinkClick r:id="rId3"/>
              </a:rPr>
              <a:t>https://eatonvance.atlassian.net/wiki/spaces/SHER/pages/834699276/Feature+Workflow</a:t>
            </a:r>
            <a:endParaRPr lang="en-US" dirty="0"/>
          </a:p>
          <a:p>
            <a:endParaRPr lang="en-US" dirty="0"/>
          </a:p>
        </p:txBody>
      </p:sp>
    </p:spTree>
    <p:extLst>
      <p:ext uri="{BB962C8B-B14F-4D97-AF65-F5344CB8AC3E}">
        <p14:creationId xmlns:p14="http://schemas.microsoft.com/office/powerpoint/2010/main" val="2945022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If you’ve never done this before, check to make sure your local repository is in a clean state. This example was run from Development, but you might be in another branch and you want to make sure you’re in a clean state</a:t>
            </a:r>
          </a:p>
          <a:p>
            <a:pPr marL="0" indent="0">
              <a:buNone/>
            </a:pPr>
            <a:endParaRPr lang="en-US" dirty="0"/>
          </a:p>
          <a:p>
            <a:pPr marL="0" indent="0">
              <a:buNone/>
            </a:pPr>
            <a:r>
              <a:rPr lang="en-US" dirty="0">
                <a:latin typeface="Consolas" panose="020B0609020204030204" pitchFamily="49" charset="0"/>
              </a:rPr>
              <a:t>rlarsen@RLARSEN1 MINGW64 ~/</a:t>
            </a:r>
            <a:r>
              <a:rPr lang="en-US" dirty="0" err="1">
                <a:latin typeface="Consolas" panose="020B0609020204030204" pitchFamily="49" charset="0"/>
              </a:rPr>
              <a:t>sherpa</a:t>
            </a:r>
            <a:r>
              <a:rPr lang="en-US" dirty="0">
                <a:latin typeface="Consolas" panose="020B0609020204030204" pitchFamily="49" charset="0"/>
              </a:rPr>
              <a:t>-enterprise-data-</a:t>
            </a:r>
            <a:r>
              <a:rPr lang="en-US" dirty="0" err="1">
                <a:latin typeface="Consolas" panose="020B0609020204030204" pitchFamily="49" charset="0"/>
              </a:rPr>
              <a:t>ui</a:t>
            </a:r>
            <a:r>
              <a:rPr lang="en-US" dirty="0">
                <a:latin typeface="Consolas" panose="020B0609020204030204" pitchFamily="49" charset="0"/>
              </a:rPr>
              <a:t> (Development)      </a:t>
            </a:r>
          </a:p>
          <a:p>
            <a:pPr marL="0" indent="0">
              <a:buNone/>
            </a:pPr>
            <a:r>
              <a:rPr lang="en-US" dirty="0">
                <a:latin typeface="Consolas" panose="020B0609020204030204" pitchFamily="49" charset="0"/>
              </a:rPr>
              <a:t>$ </a:t>
            </a:r>
            <a:r>
              <a:rPr lang="en-US" dirty="0" err="1">
                <a:latin typeface="Consolas" panose="020B0609020204030204" pitchFamily="49" charset="0"/>
              </a:rPr>
              <a:t>git</a:t>
            </a:r>
            <a:r>
              <a:rPr lang="en-US" dirty="0">
                <a:latin typeface="Consolas" panose="020B0609020204030204" pitchFamily="49" charset="0"/>
              </a:rPr>
              <a:t> status                                                                    </a:t>
            </a:r>
          </a:p>
          <a:p>
            <a:pPr marL="0" indent="0">
              <a:buNone/>
            </a:pPr>
            <a:r>
              <a:rPr lang="en-US" dirty="0">
                <a:latin typeface="Consolas" panose="020B0609020204030204" pitchFamily="49" charset="0"/>
              </a:rPr>
              <a:t>On branch Development                                                           </a:t>
            </a:r>
          </a:p>
          <a:p>
            <a:pPr marL="0" indent="0">
              <a:buNone/>
            </a:pPr>
            <a:r>
              <a:rPr lang="en-US" dirty="0">
                <a:latin typeface="Consolas" panose="020B0609020204030204" pitchFamily="49" charset="0"/>
              </a:rPr>
              <a:t>Your branch is up to date with 'origin/Development'.                            </a:t>
            </a:r>
          </a:p>
          <a:p>
            <a:pPr marL="0" indent="0">
              <a:buNone/>
            </a:pPr>
            <a:r>
              <a:rPr lang="en-US" dirty="0">
                <a:latin typeface="Consolas" panose="020B0609020204030204" pitchFamily="49" charset="0"/>
              </a:rPr>
              <a:t>                                                                                </a:t>
            </a:r>
          </a:p>
          <a:p>
            <a:pPr marL="0" indent="0">
              <a:buNone/>
            </a:pPr>
            <a:r>
              <a:rPr lang="en-US" dirty="0">
                <a:latin typeface="Consolas" panose="020B0609020204030204" pitchFamily="49" charset="0"/>
              </a:rPr>
              <a:t>nothing to commit, working tree clean </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94661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If your working tree is clean, then go onto the next step. If it’s not either Git stash your changes or commit them to your branch.</a:t>
            </a:r>
          </a:p>
          <a:p>
            <a:pPr marL="0" indent="0">
              <a:buNone/>
            </a:pPr>
            <a:r>
              <a:rPr lang="en-US" dirty="0"/>
              <a:t>To get started, run:</a:t>
            </a:r>
          </a:p>
          <a:p>
            <a:pPr marL="0" indent="0">
              <a:buNone/>
            </a:pPr>
            <a:endParaRPr lang="en-US" dirty="0"/>
          </a:p>
          <a:p>
            <a:pPr marL="0" indent="0">
              <a:buNone/>
            </a:pPr>
            <a:r>
              <a:rPr lang="en-US" dirty="0" err="1">
                <a:latin typeface="Consolas" panose="020B0609020204030204" pitchFamily="49" charset="0"/>
              </a:rPr>
              <a:t>git</a:t>
            </a:r>
            <a:r>
              <a:rPr lang="en-US" dirty="0">
                <a:latin typeface="Consolas" panose="020B0609020204030204" pitchFamily="49" charset="0"/>
              </a:rPr>
              <a:t> checkout Development</a:t>
            </a:r>
          </a:p>
          <a:p>
            <a:pPr marL="0" indent="0">
              <a:buNone/>
            </a:pPr>
            <a:r>
              <a:rPr lang="en-US" dirty="0" err="1">
                <a:latin typeface="Consolas" panose="020B0609020204030204" pitchFamily="49" charset="0"/>
              </a:rPr>
              <a:t>git</a:t>
            </a:r>
            <a:r>
              <a:rPr lang="en-US" dirty="0">
                <a:latin typeface="Consolas" panose="020B0609020204030204" pitchFamily="49" charset="0"/>
              </a:rPr>
              <a:t> pull</a:t>
            </a:r>
          </a:p>
          <a:p>
            <a:pPr marL="0" indent="0">
              <a:buNone/>
            </a:pPr>
            <a:r>
              <a:rPr lang="en-US" dirty="0" err="1">
                <a:latin typeface="Consolas" panose="020B0609020204030204" pitchFamily="49" charset="0"/>
              </a:rPr>
              <a:t>git</a:t>
            </a:r>
            <a:r>
              <a:rPr lang="en-US" dirty="0">
                <a:latin typeface="Consolas" panose="020B0609020204030204" pitchFamily="49" charset="0"/>
              </a:rPr>
              <a:t> checkout -b [branch name from options below]</a:t>
            </a:r>
          </a:p>
          <a:p>
            <a:pPr marL="0" indent="0">
              <a:buNone/>
            </a:pPr>
            <a:endParaRPr lang="en-US" dirty="0"/>
          </a:p>
          <a:p>
            <a:pPr marL="285750" indent="-285750"/>
            <a:r>
              <a:rPr lang="en-US" dirty="0"/>
              <a:t>bug/[JIRA Issue Name]</a:t>
            </a:r>
          </a:p>
          <a:p>
            <a:pPr marL="285750" indent="-285750"/>
            <a:r>
              <a:rPr lang="en-US" dirty="0"/>
              <a:t>feature/[JIRA Issue Name]</a:t>
            </a:r>
          </a:p>
          <a:p>
            <a:pPr marL="285750" indent="-285750"/>
            <a:r>
              <a:rPr lang="en-US" dirty="0"/>
              <a:t>[other]/[description of work] Used for refactoring, net new features, etc.</a:t>
            </a:r>
          </a:p>
          <a:p>
            <a:pPr marL="0" indent="0">
              <a:buNone/>
            </a:pPr>
            <a:endParaRPr lang="en-US" dirty="0"/>
          </a:p>
          <a:p>
            <a:pPr marL="0" indent="0">
              <a:buNone/>
            </a:pPr>
            <a:endParaRPr lang="en-US" dirty="0"/>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336633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Our Workflow</a:t>
            </a:r>
          </a:p>
        </p:txBody>
      </p:sp>
      <p:sp>
        <p:nvSpPr>
          <p:cNvPr id="5" name="Content Placeholder 4"/>
          <p:cNvSpPr>
            <a:spLocks noGrp="1"/>
          </p:cNvSpPr>
          <p:nvPr>
            <p:ph idx="1"/>
          </p:nvPr>
        </p:nvSpPr>
        <p:spPr/>
        <p:txBody>
          <a:bodyPr/>
          <a:lstStyle/>
          <a:p>
            <a:pPr marL="0" indent="0">
              <a:buNone/>
            </a:pPr>
            <a:r>
              <a:rPr lang="en-US" dirty="0"/>
              <a:t>As you work on your task, be sure to pull in the latest changes from Development often and push your code to your branch often. Because we will squash your commits in the pull request process, there's no real penalty for committing early and often.</a:t>
            </a:r>
          </a:p>
        </p:txBody>
      </p:sp>
      <p:sp>
        <p:nvSpPr>
          <p:cNvPr id="6" name="Text Placeholder 5"/>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919543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Working with Pull Requests</a:t>
            </a:r>
          </a:p>
          <a:p>
            <a:pPr marL="0" indent="0">
              <a:buNone/>
            </a:pPr>
            <a:r>
              <a:rPr lang="en-US" dirty="0"/>
              <a:t>As soon as you have complete some work, commit your code and push your branch to GitHub. If your branch is called bug/SHERPA-1999 you would run the following commands:</a:t>
            </a:r>
          </a:p>
          <a:p>
            <a:pPr marL="0" indent="0">
              <a:buNone/>
            </a:pPr>
            <a:endParaRPr lang="en-US" dirty="0"/>
          </a:p>
          <a:p>
            <a:pPr marL="0" indent="0">
              <a:buNone/>
            </a:pPr>
            <a:r>
              <a:rPr lang="en-US" dirty="0" err="1">
                <a:latin typeface="Consolas" panose="020B0609020204030204" pitchFamily="49" charset="0"/>
              </a:rPr>
              <a:t>git</a:t>
            </a:r>
            <a:r>
              <a:rPr lang="en-US" dirty="0">
                <a:latin typeface="Consolas" panose="020B0609020204030204" pitchFamily="49" charset="0"/>
              </a:rPr>
              <a:t> add .</a:t>
            </a:r>
          </a:p>
          <a:p>
            <a:pPr marL="0" indent="0">
              <a:buNone/>
            </a:pPr>
            <a:r>
              <a:rPr lang="en-US" dirty="0" err="1">
                <a:latin typeface="Consolas" panose="020B0609020204030204" pitchFamily="49" charset="0"/>
              </a:rPr>
              <a:t>git</a:t>
            </a:r>
            <a:r>
              <a:rPr lang="en-US" dirty="0">
                <a:latin typeface="Consolas" panose="020B0609020204030204" pitchFamily="49" charset="0"/>
              </a:rPr>
              <a:t> commit -m "these are my changes"</a:t>
            </a:r>
          </a:p>
          <a:p>
            <a:pPr marL="0" indent="0">
              <a:buNone/>
            </a:pPr>
            <a:r>
              <a:rPr lang="en-US" dirty="0" err="1">
                <a:latin typeface="Consolas" panose="020B0609020204030204" pitchFamily="49" charset="0"/>
              </a:rPr>
              <a:t>git</a:t>
            </a:r>
            <a:r>
              <a:rPr lang="en-US" dirty="0">
                <a:latin typeface="Consolas" panose="020B0609020204030204" pitchFamily="49" charset="0"/>
              </a:rPr>
              <a:t> push --set-upstream origin bug/SHERPA-1999</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08417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Alternatively, you can set something like Visual Studio Code to be your default editor in </a:t>
            </a:r>
            <a:r>
              <a:rPr lang="en-US" dirty="0" err="1"/>
              <a:t>git</a:t>
            </a:r>
            <a:r>
              <a:rPr lang="en-US" dirty="0"/>
              <a:t> and can therefore more easily write longer commit messages. The custom is to keep the subject of a commit short and add more detail, if needed, in the description. This is easiest to do in a real text editor and VS Code is handy. </a:t>
            </a:r>
          </a:p>
          <a:p>
            <a:pPr marL="0" indent="0">
              <a:buNone/>
            </a:pPr>
            <a:endParaRPr lang="en-US" dirty="0"/>
          </a:p>
          <a:p>
            <a:pPr marL="0" indent="0">
              <a:buNone/>
            </a:pPr>
            <a:r>
              <a:rPr lang="en-US" dirty="0"/>
              <a:t>To set VS Code as your Git editor, edit your root .</a:t>
            </a:r>
            <a:r>
              <a:rPr lang="en-US" dirty="0" err="1"/>
              <a:t>gitconfig</a:t>
            </a:r>
            <a:r>
              <a:rPr lang="en-US" dirty="0"/>
              <a:t> (C:\Users\</a:t>
            </a:r>
            <a:r>
              <a:rPr lang="en-US" dirty="0" err="1"/>
              <a:t>UserName</a:t>
            </a:r>
            <a:r>
              <a:rPr lang="en-US" dirty="0"/>
              <a:t>\.</a:t>
            </a:r>
            <a:r>
              <a:rPr lang="en-US" dirty="0" err="1"/>
              <a:t>gitconfig</a:t>
            </a:r>
            <a:r>
              <a:rPr lang="en-US" dirty="0"/>
              <a:t>) to point to your VS Code installation</a:t>
            </a:r>
          </a:p>
          <a:p>
            <a:pPr marL="0" indent="0">
              <a:buNone/>
            </a:pPr>
            <a:endParaRPr lang="en-US" dirty="0"/>
          </a:p>
          <a:p>
            <a:pPr marL="0" indent="0">
              <a:buNone/>
            </a:pPr>
            <a:r>
              <a:rPr lang="en-US" dirty="0"/>
              <a:t>[core]</a:t>
            </a:r>
          </a:p>
          <a:p>
            <a:pPr marL="0" indent="0">
              <a:buNone/>
            </a:pPr>
            <a:r>
              <a:rPr lang="en-US" dirty="0"/>
              <a:t>  editor = 'C:\\Users\\</a:t>
            </a:r>
            <a:r>
              <a:rPr lang="en-US" dirty="0" err="1"/>
              <a:t>UserName</a:t>
            </a:r>
            <a:r>
              <a:rPr lang="en-US" dirty="0"/>
              <a:t>\\</a:t>
            </a:r>
            <a:r>
              <a:rPr lang="en-US" dirty="0" err="1"/>
              <a:t>AppData</a:t>
            </a:r>
            <a:r>
              <a:rPr lang="en-US" dirty="0"/>
              <a:t>\\Local\\Programs\\Microsoft VS Code\\Code.exe' --wait</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65099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pic>
        <p:nvPicPr>
          <p:cNvPr id="5" name="Picture 4"/>
          <p:cNvPicPr>
            <a:picLocks noChangeAspect="1"/>
          </p:cNvPicPr>
          <p:nvPr/>
        </p:nvPicPr>
        <p:blipFill>
          <a:blip r:embed="rId2"/>
          <a:stretch>
            <a:fillRect/>
          </a:stretch>
        </p:blipFill>
        <p:spPr>
          <a:xfrm>
            <a:off x="2700337" y="1004887"/>
            <a:ext cx="6791325" cy="4848225"/>
          </a:xfrm>
          <a:prstGeom prst="rect">
            <a:avLst/>
          </a:prstGeom>
        </p:spPr>
      </p:pic>
    </p:spTree>
    <p:extLst>
      <p:ext uri="{BB962C8B-B14F-4D97-AF65-F5344CB8AC3E}">
        <p14:creationId xmlns:p14="http://schemas.microsoft.com/office/powerpoint/2010/main" val="13227845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Once you have pushed your changes to GitHub, open a pull request.</a:t>
            </a:r>
          </a:p>
          <a:p>
            <a:pPr marL="0" indent="0">
              <a:buNone/>
            </a:pPr>
            <a:endParaRPr lang="en-US" dirty="0"/>
          </a:p>
          <a:p>
            <a:pPr marL="0" indent="0">
              <a:buNone/>
            </a:pPr>
            <a:r>
              <a:rPr lang="en-US" dirty="0"/>
              <a:t>There are two aspects of working with pull requests, one is as a developer and the other is as a reviewer. You're going to be expected to take part in both roles.</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4780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Does CSS Work?</a:t>
            </a:r>
          </a:p>
        </p:txBody>
      </p:sp>
      <p:sp>
        <p:nvSpPr>
          <p:cNvPr id="5" name="Content Placeholder 4"/>
          <p:cNvSpPr>
            <a:spLocks noGrp="1"/>
          </p:cNvSpPr>
          <p:nvPr>
            <p:ph idx="1"/>
          </p:nvPr>
        </p:nvSpPr>
        <p:spPr/>
        <p:txBody>
          <a:bodyPr/>
          <a:lstStyle/>
          <a:p>
            <a:pPr marL="0" indent="0">
              <a:spcBef>
                <a:spcPts val="0"/>
              </a:spcBef>
              <a:spcAft>
                <a:spcPts val="600"/>
              </a:spcAft>
              <a:buNone/>
            </a:pPr>
            <a:r>
              <a:rPr lang="en-US" dirty="0"/>
              <a:t>CSS works by allowing you to associate </a:t>
            </a:r>
            <a:r>
              <a:rPr lang="en-US" i="1" dirty="0"/>
              <a:t>rules</a:t>
            </a:r>
            <a:r>
              <a:rPr lang="en-US" dirty="0"/>
              <a:t> with the elements that appear in a web page. These rules govern how the content of those elements should be rendered. A CSS rule is made up of two parts:</a:t>
            </a:r>
          </a:p>
          <a:p>
            <a:pPr marL="342900" marR="0" lvl="0" indent="-342900">
              <a:spcBef>
                <a:spcPts val="600"/>
              </a:spcBef>
              <a:spcAft>
                <a:spcPts val="0"/>
              </a:spcAft>
              <a:buFont typeface="Wingdings" panose="05000000000000000000" pitchFamily="2" charset="2"/>
              <a:buChar char=""/>
              <a:tabLst>
                <a:tab pos="1143000" algn="l"/>
              </a:tabLst>
            </a:pPr>
            <a:r>
              <a:rPr lang="en-US" dirty="0"/>
              <a:t>The </a:t>
            </a:r>
            <a:r>
              <a:rPr lang="en-US" i="1" dirty="0"/>
              <a:t>selector</a:t>
            </a:r>
            <a:r>
              <a:rPr lang="en-US" dirty="0"/>
              <a:t>, which indicates which element or elements the declaration applies to (if it applies to more than one element, you can have a comma-separated list of several elements)</a:t>
            </a:r>
          </a:p>
          <a:p>
            <a:pPr marL="342900" marR="0" lvl="0" indent="-342900">
              <a:spcBef>
                <a:spcPts val="0"/>
              </a:spcBef>
              <a:spcAft>
                <a:spcPts val="600"/>
              </a:spcAft>
              <a:buFont typeface="Wingdings" panose="05000000000000000000" pitchFamily="2" charset="2"/>
              <a:buChar char=""/>
              <a:tabLst>
                <a:tab pos="1143000" algn="l"/>
              </a:tabLst>
            </a:pPr>
            <a:r>
              <a:rPr lang="en-US" dirty="0"/>
              <a:t>The </a:t>
            </a:r>
            <a:r>
              <a:rPr lang="en-US" i="1" dirty="0"/>
              <a:t>declaration</a:t>
            </a:r>
            <a:r>
              <a:rPr lang="en-US" dirty="0"/>
              <a:t>, which sets out how the elements referred to in the selector should be styled</a:t>
            </a:r>
          </a:p>
        </p:txBody>
      </p:sp>
      <p:sp>
        <p:nvSpPr>
          <p:cNvPr id="6" name="Text Placeholder 5"/>
          <p:cNvSpPr>
            <a:spLocks noGrp="1"/>
          </p:cNvSpPr>
          <p:nvPr>
            <p:ph type="body" sz="quarter" idx="11"/>
          </p:nvPr>
        </p:nvSpPr>
        <p:spPr/>
        <p:txBody>
          <a:bodyPr/>
          <a:lstStyle/>
          <a:p>
            <a:endParaRPr lang="en-US"/>
          </a:p>
        </p:txBody>
      </p:sp>
      <p:pic>
        <p:nvPicPr>
          <p:cNvPr id="3" name="Picture 2">
            <a:extLst>
              <a:ext uri="{FF2B5EF4-FFF2-40B4-BE49-F238E27FC236}">
                <a16:creationId xmlns:a16="http://schemas.microsoft.com/office/drawing/2014/main" id="{B110BEA2-725B-4842-8987-219B340C44E4}"/>
              </a:ext>
            </a:extLst>
          </p:cNvPr>
          <p:cNvPicPr>
            <a:picLocks noChangeAspect="1"/>
          </p:cNvPicPr>
          <p:nvPr/>
        </p:nvPicPr>
        <p:blipFill>
          <a:blip r:embed="rId2"/>
          <a:stretch>
            <a:fillRect/>
          </a:stretch>
        </p:blipFill>
        <p:spPr>
          <a:xfrm>
            <a:off x="304799" y="2842401"/>
            <a:ext cx="7036129" cy="3074421"/>
          </a:xfrm>
          <a:prstGeom prst="rect">
            <a:avLst/>
          </a:prstGeom>
        </p:spPr>
      </p:pic>
    </p:spTree>
    <p:extLst>
      <p:ext uri="{BB962C8B-B14F-4D97-AF65-F5344CB8AC3E}">
        <p14:creationId xmlns:p14="http://schemas.microsoft.com/office/powerpoint/2010/main" val="1949096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Developer</a:t>
            </a:r>
          </a:p>
          <a:p>
            <a:pPr marL="285750" indent="-285750"/>
            <a:r>
              <a:rPr lang="en-US" dirty="0"/>
              <a:t>Open pull request within GitHub</a:t>
            </a:r>
          </a:p>
          <a:p>
            <a:pPr marL="285750" indent="-285750"/>
            <a:r>
              <a:rPr lang="en-US" dirty="0"/>
              <a:t>Enter short summary of work completed.</a:t>
            </a:r>
          </a:p>
          <a:p>
            <a:pPr marL="285750" indent="-285750"/>
            <a:r>
              <a:rPr lang="en-US" dirty="0"/>
              <a:t>Assign team-</a:t>
            </a:r>
            <a:r>
              <a:rPr lang="en-US" dirty="0" err="1"/>
              <a:t>sherpa</a:t>
            </a:r>
            <a:r>
              <a:rPr lang="en-US" dirty="0"/>
              <a:t> as reviewers</a:t>
            </a:r>
          </a:p>
          <a:p>
            <a:pPr marL="285750" indent="-285750"/>
            <a:r>
              <a:rPr lang="en-US" dirty="0"/>
              <a:t>Assign yourself as the assignee</a:t>
            </a:r>
          </a:p>
          <a:p>
            <a:pPr marL="285750" indent="-285750"/>
            <a:r>
              <a:rPr lang="en-US" dirty="0"/>
              <a:t>If the code is "ready to review" then tag it that way and mention that the code is ready to review in Microsoft Teams</a:t>
            </a:r>
          </a:p>
          <a:p>
            <a:pPr marL="285750" indent="-285750"/>
            <a:r>
              <a:rPr lang="en-US" dirty="0"/>
              <a:t>If it's not ready, tag is "work in progress" or add WIP to the title.</a:t>
            </a:r>
          </a:p>
          <a:p>
            <a:pPr marL="285750" indent="-285750"/>
            <a:r>
              <a:rPr lang="en-US" dirty="0"/>
              <a:t>When you're ready for review, personally review files for the PR. Ensure there are no accidental files added to the PR.</a:t>
            </a:r>
          </a:p>
          <a:p>
            <a:pPr marL="285750" indent="-285750"/>
            <a:r>
              <a:rPr lang="en-US" dirty="0"/>
              <a:t>At this point it should also be ready for testing. Build the code to our integration environment and move the ticket to testing so the product team can know to test it. </a:t>
            </a:r>
          </a:p>
          <a:p>
            <a:pPr marL="860425" lvl="1" indent="-285750"/>
            <a:r>
              <a:rPr lang="en-US" dirty="0"/>
              <a:t>If the product team is not satisfied with your work and you need to continue to make changes, make sure you’re merging Development into your branch as you continue to work on your issue</a:t>
            </a:r>
          </a:p>
          <a:p>
            <a:pPr marL="285750" indent="-285750"/>
            <a:r>
              <a:rPr lang="en-US" dirty="0"/>
              <a:t>Once you have received one or more positive reviews and the code is approved by the product team. Squash and merge your PR and delete the branch.</a:t>
            </a:r>
          </a:p>
          <a:p>
            <a:pPr marL="285750" indent="-285750"/>
            <a:endParaRPr lang="en-US" dirty="0"/>
          </a:p>
          <a:p>
            <a:pPr marL="285750" indent="-285750"/>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835047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Reviewer</a:t>
            </a:r>
          </a:p>
          <a:p>
            <a:pPr marL="285750" indent="-285750"/>
            <a:r>
              <a:rPr lang="en-US" dirty="0"/>
              <a:t>Review files changed and check for things like:</a:t>
            </a:r>
          </a:p>
          <a:p>
            <a:pPr marL="285750" indent="-285750"/>
            <a:r>
              <a:rPr lang="en-US" dirty="0"/>
              <a:t>Merge conflicts</a:t>
            </a:r>
          </a:p>
          <a:p>
            <a:pPr marL="285750" indent="-285750"/>
            <a:r>
              <a:rPr lang="en-US" dirty="0"/>
              <a:t>Confusing/Inefficient/unnecessary code</a:t>
            </a:r>
          </a:p>
          <a:p>
            <a:pPr marL="285750" indent="-285750"/>
            <a:r>
              <a:rPr lang="en-US" dirty="0"/>
              <a:t>Undocumented/out of scope additions </a:t>
            </a:r>
          </a:p>
          <a:p>
            <a:pPr marL="285750" indent="-285750"/>
            <a:r>
              <a:rPr lang="en-US" dirty="0"/>
              <a:t>Dependency modifications</a:t>
            </a:r>
          </a:p>
          <a:p>
            <a:pPr marL="285750" indent="-285750"/>
            <a:r>
              <a:rPr lang="en-US" dirty="0"/>
              <a:t>Strange looking </a:t>
            </a:r>
            <a:r>
              <a:rPr lang="en-US" dirty="0" err="1"/>
              <a:t>git</a:t>
            </a:r>
            <a:r>
              <a:rPr lang="en-US" dirty="0"/>
              <a:t> history</a:t>
            </a:r>
          </a:p>
          <a:p>
            <a:pPr marL="285750" indent="-285750"/>
            <a:r>
              <a:rPr lang="en-US" dirty="0"/>
              <a:t>Test the branch</a:t>
            </a:r>
          </a:p>
          <a:p>
            <a:pPr marL="0" indent="0">
              <a:buNone/>
            </a:pPr>
            <a:r>
              <a:rPr lang="en-US" dirty="0" err="1">
                <a:latin typeface="Consolas" panose="020B0609020204030204" pitchFamily="49" charset="0"/>
              </a:rPr>
              <a:t>git</a:t>
            </a:r>
            <a:r>
              <a:rPr lang="en-US" dirty="0">
                <a:latin typeface="Consolas" panose="020B0609020204030204" pitchFamily="49" charset="0"/>
              </a:rPr>
              <a:t> fetch origin  </a:t>
            </a:r>
          </a:p>
          <a:p>
            <a:pPr marL="0" indent="0">
              <a:buNone/>
            </a:pPr>
            <a:r>
              <a:rPr lang="en-US" dirty="0" err="1">
                <a:latin typeface="Consolas" panose="020B0609020204030204" pitchFamily="49" charset="0"/>
              </a:rPr>
              <a:t>git</a:t>
            </a:r>
            <a:r>
              <a:rPr lang="en-US" dirty="0">
                <a:latin typeface="Consolas" panose="020B0609020204030204" pitchFamily="49" charset="0"/>
              </a:rPr>
              <a:t> checkout -b [branch name] origin/[branch name]   </a:t>
            </a:r>
          </a:p>
          <a:p>
            <a:pPr marL="0" indent="0">
              <a:buNone/>
            </a:pPr>
            <a:r>
              <a:rPr lang="en-US" dirty="0" err="1">
                <a:latin typeface="Consolas" panose="020B0609020204030204" pitchFamily="49" charset="0"/>
              </a:rPr>
              <a:t>git</a:t>
            </a:r>
            <a:r>
              <a:rPr lang="en-US" dirty="0">
                <a:latin typeface="Consolas" panose="020B0609020204030204" pitchFamily="49" charset="0"/>
              </a:rPr>
              <a:t> merge Development</a:t>
            </a:r>
          </a:p>
          <a:p>
            <a:pPr marL="285750" indent="-285750"/>
            <a:r>
              <a:rPr lang="en-US" dirty="0"/>
              <a:t>Ensure that it builds without errors</a:t>
            </a:r>
          </a:p>
          <a:p>
            <a:pPr marL="285750" indent="-285750"/>
            <a:r>
              <a:rPr lang="en-US" dirty="0"/>
              <a:t>Ensure that the homepage, apps, and lists load and that you can create an app.</a:t>
            </a:r>
          </a:p>
          <a:p>
            <a:pPr marL="285750" indent="-285750"/>
            <a:r>
              <a:rPr lang="en-US" dirty="0"/>
              <a:t>Approve or deny the pull request. If you deny it, ask questions. PRs should be the place where you as a reviewer learn about the code being written for the project and this is the best place to ask questions. </a:t>
            </a: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047370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Workflow</a:t>
            </a:r>
          </a:p>
        </p:txBody>
      </p:sp>
      <p:sp>
        <p:nvSpPr>
          <p:cNvPr id="3" name="Content Placeholder 2"/>
          <p:cNvSpPr>
            <a:spLocks noGrp="1"/>
          </p:cNvSpPr>
          <p:nvPr>
            <p:ph idx="1"/>
          </p:nvPr>
        </p:nvSpPr>
        <p:spPr/>
        <p:txBody>
          <a:bodyPr/>
          <a:lstStyle/>
          <a:p>
            <a:pPr marL="0" indent="0">
              <a:buNone/>
            </a:pPr>
            <a:r>
              <a:rPr lang="en-US" dirty="0"/>
              <a:t>The release happens through a PR into the master branch. Do not squash and merge into the master branch.</a:t>
            </a:r>
            <a:endParaRPr lang="en-US" dirty="0">
              <a:latin typeface="Consolas" panose="020B0609020204030204" pitchFamily="49" charset="0"/>
            </a:endParaRPr>
          </a:p>
          <a:p>
            <a:pPr marL="0" indent="0">
              <a:buNone/>
            </a:pPr>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037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are the rules applied?</a:t>
            </a:r>
          </a:p>
        </p:txBody>
      </p:sp>
      <p:sp>
        <p:nvSpPr>
          <p:cNvPr id="5" name="Content Placeholder 4"/>
          <p:cNvSpPr>
            <a:spLocks noGrp="1"/>
          </p:cNvSpPr>
          <p:nvPr>
            <p:ph idx="1"/>
          </p:nvPr>
        </p:nvSpPr>
        <p:spPr/>
        <p:txBody>
          <a:bodyPr/>
          <a:lstStyle/>
          <a:p>
            <a:pPr marL="0" indent="0">
              <a:buNone/>
            </a:pPr>
            <a:r>
              <a:rPr lang="en-US" b="1" i="0" dirty="0">
                <a:solidFill>
                  <a:srgbClr val="212121"/>
                </a:solidFill>
                <a:effectLst/>
                <a:latin typeface="arial" panose="020B0604020202020204" pitchFamily="34" charset="0"/>
              </a:rPr>
              <a:t>Source order </a:t>
            </a:r>
            <a:r>
              <a:rPr lang="en-US" dirty="0">
                <a:solidFill>
                  <a:srgbClr val="212121"/>
                </a:solidFill>
                <a:latin typeface="arial" panose="020B0604020202020204" pitchFamily="34" charset="0"/>
              </a:rPr>
              <a:t>matters. All things being equal, if a later rule appears that overrides and earlier rule then it is applied to the element. This is how themes and custom styles work in systems like Wordpress and Bootstrap work. You apply your style sheet after the system style is applied and your styles are the ones rendered in the browser.</a:t>
            </a:r>
            <a:endParaRPr lang="en-US" b="0" i="0" dirty="0">
              <a:solidFill>
                <a:srgbClr val="212121"/>
              </a:solidFill>
              <a:effectLst/>
              <a:latin typeface="arial" panose="020B0604020202020204" pitchFamily="34"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37249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are the rules applied?</a:t>
            </a:r>
          </a:p>
        </p:txBody>
      </p:sp>
      <p:sp>
        <p:nvSpPr>
          <p:cNvPr id="5" name="Content Placeholder 4"/>
          <p:cNvSpPr>
            <a:spLocks noGrp="1"/>
          </p:cNvSpPr>
          <p:nvPr>
            <p:ph idx="1"/>
          </p:nvPr>
        </p:nvSpPr>
        <p:spPr/>
        <p:txBody>
          <a:bodyPr/>
          <a:lstStyle/>
          <a:p>
            <a:pPr marL="0" indent="0">
              <a:buNone/>
            </a:pPr>
            <a:r>
              <a:rPr lang="en-US" b="1" i="0" dirty="0">
                <a:solidFill>
                  <a:srgbClr val="212121"/>
                </a:solidFill>
                <a:effectLst/>
                <a:latin typeface="arial" panose="020B0604020202020204" pitchFamily="34" charset="0"/>
              </a:rPr>
              <a:t>Specificity</a:t>
            </a:r>
            <a:r>
              <a:rPr lang="en-US" b="0" i="0" dirty="0">
                <a:solidFill>
                  <a:srgbClr val="212121"/>
                </a:solidFill>
                <a:effectLst/>
                <a:latin typeface="arial" panose="020B0604020202020204" pitchFamily="34" charset="0"/>
              </a:rPr>
              <a:t> is the method by which browsers decide which CSS property values will be applied to an element.</a:t>
            </a:r>
          </a:p>
          <a:p>
            <a:pPr marL="0" indent="0">
              <a:buNone/>
            </a:pPr>
            <a:r>
              <a:rPr lang="en-US" dirty="0">
                <a:solidFill>
                  <a:srgbClr val="212121"/>
                </a:solidFill>
                <a:latin typeface="arial" panose="020B0604020202020204" pitchFamily="34" charset="0"/>
              </a:rPr>
              <a:t>Each CSS declaration has a weight, calculated by the number of each selector type in the matching selector. </a:t>
            </a:r>
          </a:p>
          <a:p>
            <a:pPr marL="0" indent="0">
              <a:buNone/>
            </a:pPr>
            <a:r>
              <a:rPr lang="en-US" dirty="0">
                <a:solidFill>
                  <a:srgbClr val="212121"/>
                </a:solidFill>
                <a:latin typeface="arial" panose="020B0604020202020204" pitchFamily="34" charset="0"/>
              </a:rPr>
              <a:t>Selector types, in order of increasing specificity</a:t>
            </a:r>
          </a:p>
          <a:p>
            <a:pPr marL="342900" indent="-342900">
              <a:buFont typeface="+mj-lt"/>
              <a:buAutoNum type="arabicPeriod"/>
            </a:pPr>
            <a:r>
              <a:rPr lang="en-US" dirty="0">
                <a:solidFill>
                  <a:srgbClr val="212121"/>
                </a:solidFill>
                <a:latin typeface="arial" panose="020B0604020202020204" pitchFamily="34" charset="0"/>
              </a:rPr>
              <a:t>Type selectors and pseudo-elements (e.g., H1, P, DIV and P::before)</a:t>
            </a:r>
          </a:p>
          <a:p>
            <a:pPr marL="342900" indent="-342900">
              <a:buFont typeface="+mj-lt"/>
              <a:buAutoNum type="arabicPeriod"/>
            </a:pPr>
            <a:r>
              <a:rPr lang="en-US" dirty="0">
                <a:solidFill>
                  <a:srgbClr val="212121"/>
                </a:solidFill>
                <a:latin typeface="arial" panose="020B0604020202020204" pitchFamily="34" charset="0"/>
              </a:rPr>
              <a:t>Class selectors, attribute selectors and pseudo-classes (e.g., .class-name, [type= “radio”] and :hover).</a:t>
            </a:r>
          </a:p>
          <a:p>
            <a:pPr marL="342900" indent="-342900">
              <a:buFont typeface="+mj-lt"/>
              <a:buAutoNum type="arabicPeriod"/>
            </a:pPr>
            <a:r>
              <a:rPr lang="en-US" dirty="0">
                <a:solidFill>
                  <a:srgbClr val="212121"/>
                </a:solidFill>
                <a:latin typeface="arial" panose="020B0604020202020204" pitchFamily="34" charset="0"/>
              </a:rPr>
              <a:t>ID selectors (e.g., #myId).</a:t>
            </a:r>
          </a:p>
          <a:p>
            <a:pPr marL="342900" indent="-342900">
              <a:buFont typeface="+mj-lt"/>
              <a:buAutoNum type="arabicPeriod"/>
            </a:pPr>
            <a:endParaRPr lang="en-US" dirty="0">
              <a:solidFill>
                <a:srgbClr val="212121"/>
              </a:solidFill>
              <a:latin typeface="arial" panose="020B0604020202020204" pitchFamily="34" charset="0"/>
            </a:endParaRPr>
          </a:p>
          <a:p>
            <a:pPr marL="0" indent="0">
              <a:buNone/>
            </a:pPr>
            <a:r>
              <a:rPr lang="en-US" dirty="0">
                <a:solidFill>
                  <a:srgbClr val="212121"/>
                </a:solidFill>
                <a:latin typeface="arial" panose="020B0604020202020204" pitchFamily="34" charset="0"/>
              </a:rPr>
              <a:t>Two exceptions to that basic formula (which are to be avoided) are inline styles set on an elements </a:t>
            </a:r>
            <a:r>
              <a:rPr lang="en-US" dirty="0">
                <a:solidFill>
                  <a:srgbClr val="212121"/>
                </a:solidFill>
                <a:latin typeface="Consolas" panose="020B0609020204030204" pitchFamily="49" charset="0"/>
              </a:rPr>
              <a:t>style</a:t>
            </a:r>
            <a:r>
              <a:rPr lang="en-US" dirty="0">
                <a:solidFill>
                  <a:srgbClr val="212121"/>
                </a:solidFill>
                <a:latin typeface="arial" panose="020B0604020202020204" pitchFamily="34" charset="0"/>
              </a:rPr>
              <a:t> attribute (which always override) and declarations marked </a:t>
            </a:r>
            <a:r>
              <a:rPr lang="en-US" dirty="0">
                <a:solidFill>
                  <a:srgbClr val="212121"/>
                </a:solidFill>
                <a:latin typeface="Consolas" panose="020B0609020204030204" pitchFamily="49" charset="0"/>
              </a:rPr>
              <a:t>!important.</a:t>
            </a:r>
          </a:p>
          <a:p>
            <a:pPr marL="0" indent="0">
              <a:buNone/>
            </a:pPr>
            <a:endParaRPr lang="en-US" dirty="0">
              <a:solidFill>
                <a:srgbClr val="212121"/>
              </a:solidFill>
              <a:latin typeface="Consolas" panose="020B0609020204030204" pitchFamily="49" charset="0"/>
            </a:endParaRPr>
          </a:p>
          <a:p>
            <a:pPr marL="0" indent="0">
              <a:buNone/>
            </a:pPr>
            <a:endParaRPr lang="en-US" dirty="0">
              <a:solidFill>
                <a:srgbClr val="212121"/>
              </a:solidFill>
              <a:latin typeface="+mj-lt"/>
            </a:endParaRPr>
          </a:p>
          <a:p>
            <a:pPr marL="0" indent="0">
              <a:buNone/>
            </a:pPr>
            <a:endParaRPr lang="en-US" dirty="0">
              <a:solidFill>
                <a:srgbClr val="212121"/>
              </a:solidFill>
              <a:latin typeface="arial" panose="020B0604020202020204" pitchFamily="34"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14152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the weights are calculated</a:t>
            </a:r>
          </a:p>
        </p:txBody>
      </p:sp>
      <p:sp>
        <p:nvSpPr>
          <p:cNvPr id="5" name="Content Placeholder 4"/>
          <p:cNvSpPr>
            <a:spLocks noGrp="1"/>
          </p:cNvSpPr>
          <p:nvPr>
            <p:ph idx="1"/>
          </p:nvPr>
        </p:nvSpPr>
        <p:spPr/>
        <p:txBody>
          <a:bodyPr/>
          <a:lstStyle/>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4918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Fundamental Workflow</a:t>
            </a:r>
          </a:p>
        </p:txBody>
      </p:sp>
      <p:sp>
        <p:nvSpPr>
          <p:cNvPr id="3" name="Content Placeholder 2"/>
          <p:cNvSpPr>
            <a:spLocks noGrp="1"/>
          </p:cNvSpPr>
          <p:nvPr>
            <p:ph idx="1"/>
          </p:nvPr>
        </p:nvSpPr>
        <p:spPr/>
        <p:txBody>
          <a:bodyPr/>
          <a:lstStyle/>
          <a:p>
            <a:r>
              <a:rPr lang="en-US" dirty="0"/>
              <a:t>Tools</a:t>
            </a:r>
          </a:p>
          <a:p>
            <a:r>
              <a:rPr lang="en-US" dirty="0"/>
              <a:t>75% Command Line + 25% GitHub Desktop</a:t>
            </a:r>
          </a:p>
          <a:p>
            <a:r>
              <a:rPr lang="en-US" dirty="0"/>
              <a:t>Any tools you use call the exact same commands, using the exact same binary. If you understand the command you want to run and can figure out how to do it in your tool, go nuts. That said, the command line is the only place where you will never run out of functionality. </a:t>
            </a:r>
          </a:p>
          <a:p>
            <a:endParaRPr lang="en-US" dirty="0"/>
          </a:p>
          <a:p>
            <a:endParaRPr lang="en-US" dirty="0"/>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193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Fundamental Workflow</a:t>
            </a:r>
          </a:p>
        </p:txBody>
      </p:sp>
      <p:sp>
        <p:nvSpPr>
          <p:cNvPr id="5" name="Content Placeholder 4"/>
          <p:cNvSpPr>
            <a:spLocks noGrp="1"/>
          </p:cNvSpPr>
          <p:nvPr>
            <p:ph idx="1"/>
          </p:nvPr>
        </p:nvSpPr>
        <p:spPr/>
        <p:txBody>
          <a:bodyPr/>
          <a:lstStyle/>
          <a:p>
            <a:pPr marL="0" indent="0">
              <a:buNone/>
            </a:pPr>
            <a:r>
              <a:rPr lang="en-US" dirty="0" err="1">
                <a:latin typeface="Consolas" panose="020B0609020204030204" pitchFamily="49" charset="0"/>
              </a:rPr>
              <a:t>git</a:t>
            </a:r>
            <a:r>
              <a:rPr lang="en-US" dirty="0">
                <a:latin typeface="Consolas" panose="020B0609020204030204" pitchFamily="49" charset="0"/>
              </a:rPr>
              <a:t> status</a:t>
            </a:r>
          </a:p>
          <a:p>
            <a:pPr marL="0" indent="0">
              <a:buNone/>
            </a:pPr>
            <a:r>
              <a:rPr lang="en-US" dirty="0">
                <a:latin typeface="+mn-lt"/>
              </a:rPr>
              <a:t>“Displays paths that have differences between the index file and the current HEAD commit, paths that have differences between the working tree and the index file, and paths in the working tree that are not tracked by </a:t>
            </a:r>
            <a:r>
              <a:rPr lang="en-US" dirty="0" err="1">
                <a:latin typeface="+mn-lt"/>
              </a:rPr>
              <a:t>Git</a:t>
            </a:r>
            <a:r>
              <a:rPr lang="en-US" dirty="0">
                <a:latin typeface="+mn-lt"/>
              </a:rPr>
              <a:t> (and are not ignored by </a:t>
            </a:r>
            <a:r>
              <a:rPr lang="en-US" dirty="0" err="1">
                <a:latin typeface="+mn-lt"/>
              </a:rPr>
              <a:t>gitignore</a:t>
            </a:r>
            <a:r>
              <a:rPr lang="en-US" dirty="0">
                <a:latin typeface="+mn-lt"/>
              </a:rPr>
              <a:t>[5]). The first are what you would commit by running </a:t>
            </a:r>
            <a:r>
              <a:rPr lang="en-US" dirty="0" err="1">
                <a:latin typeface="+mn-lt"/>
              </a:rPr>
              <a:t>git</a:t>
            </a:r>
            <a:r>
              <a:rPr lang="en-US" dirty="0">
                <a:latin typeface="+mn-lt"/>
              </a:rPr>
              <a:t> commit; the second and third are what you could commit by running </a:t>
            </a:r>
            <a:r>
              <a:rPr lang="en-US" dirty="0" err="1">
                <a:latin typeface="+mn-lt"/>
              </a:rPr>
              <a:t>git</a:t>
            </a:r>
            <a:r>
              <a:rPr lang="en-US" dirty="0">
                <a:latin typeface="+mn-lt"/>
              </a:rPr>
              <a:t> add before running </a:t>
            </a:r>
            <a:r>
              <a:rPr lang="en-US" dirty="0" err="1">
                <a:latin typeface="+mn-lt"/>
              </a:rPr>
              <a:t>git</a:t>
            </a:r>
            <a:r>
              <a:rPr lang="en-US" dirty="0">
                <a:latin typeface="+mn-lt"/>
              </a:rPr>
              <a:t> commit.”</a:t>
            </a:r>
          </a:p>
          <a:p>
            <a:pPr marL="0" indent="0">
              <a:buNone/>
            </a:pPr>
            <a:endParaRPr lang="en-US" dirty="0">
              <a:latin typeface="Consolas" panose="020B0609020204030204" pitchFamily="49" charset="0"/>
            </a:endParaRPr>
          </a:p>
        </p:txBody>
      </p:sp>
      <p:sp>
        <p:nvSpPr>
          <p:cNvPr id="6" name="Text Placeholder 5"/>
          <p:cNvSpPr>
            <a:spLocks noGrp="1"/>
          </p:cNvSpPr>
          <p:nvPr>
            <p:ph type="body" sz="quarter" idx="11"/>
          </p:nvPr>
        </p:nvSpPr>
        <p:spPr/>
        <p:txBody>
          <a:bodyPr/>
          <a:lstStyle/>
          <a:p>
            <a:endParaRPr lang="en-US"/>
          </a:p>
        </p:txBody>
      </p:sp>
      <p:pic>
        <p:nvPicPr>
          <p:cNvPr id="3" name="Picture 2"/>
          <p:cNvPicPr>
            <a:picLocks noChangeAspect="1"/>
          </p:cNvPicPr>
          <p:nvPr/>
        </p:nvPicPr>
        <p:blipFill>
          <a:blip r:embed="rId2"/>
          <a:stretch>
            <a:fillRect/>
          </a:stretch>
        </p:blipFill>
        <p:spPr>
          <a:xfrm>
            <a:off x="609600" y="2975419"/>
            <a:ext cx="7524201" cy="2739581"/>
          </a:xfrm>
          <a:prstGeom prst="rect">
            <a:avLst/>
          </a:prstGeom>
        </p:spPr>
      </p:pic>
    </p:spTree>
    <p:extLst>
      <p:ext uri="{BB962C8B-B14F-4D97-AF65-F5344CB8AC3E}">
        <p14:creationId xmlns:p14="http://schemas.microsoft.com/office/powerpoint/2010/main" val="4075163429"/>
      </p:ext>
    </p:extLst>
  </p:cSld>
  <p:clrMapOvr>
    <a:masterClrMapping/>
  </p:clrMapOvr>
</p:sld>
</file>

<file path=ppt/theme/theme1.xml><?xml version="1.0" encoding="utf-8"?>
<a:theme xmlns:a="http://schemas.openxmlformats.org/drawingml/2006/main" name="EV_printed_projection_template">
  <a:themeElements>
    <a:clrScheme name="Eaton Vance 2011">
      <a:dk1>
        <a:srgbClr val="000000"/>
      </a:dk1>
      <a:lt1>
        <a:srgbClr val="424242"/>
      </a:lt1>
      <a:dk2>
        <a:srgbClr val="438FDE"/>
      </a:dk2>
      <a:lt2>
        <a:srgbClr val="8EBBEB"/>
      </a:lt2>
      <a:accent1>
        <a:srgbClr val="FE4106"/>
      </a:accent1>
      <a:accent2>
        <a:srgbClr val="7FBC4D"/>
      </a:accent2>
      <a:accent3>
        <a:srgbClr val="D3820B"/>
      </a:accent3>
      <a:accent4>
        <a:srgbClr val="660066"/>
      </a:accent4>
      <a:accent5>
        <a:srgbClr val="206AB8"/>
      </a:accent5>
      <a:accent6>
        <a:srgbClr val="BDBDBD"/>
      </a:accent6>
      <a:hlink>
        <a:srgbClr val="438FDE"/>
      </a:hlink>
      <a:folHlink>
        <a:srgbClr val="7A7A7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spPr>
      <a:bodyPr wrap="square" lIns="0" tIns="0" rIns="0" bIns="0" rtlCol="0" anchor="ctr">
        <a:noAutofit/>
      </a:bodyPr>
      <a:lstStyle>
        <a:defPPr algn="ctr" defTabSz="1371600" eaLnBrk="0" hangingPunct="0">
          <a:lnSpc>
            <a:spcPts val="1400"/>
          </a:lnSpc>
          <a:spcBef>
            <a:spcPts val="0"/>
          </a:spcBef>
          <a:spcAft>
            <a:spcPts val="1200"/>
          </a:spcAft>
          <a:buClr>
            <a:schemeClr val="bg2"/>
          </a:buClr>
          <a:defRPr sz="1100" b="1" dirty="0" smtClean="0">
            <a:solidFill>
              <a:schemeClr val="bg1"/>
            </a:solidFill>
            <a:ea typeface="Geneva" pitchFamily="-106" charset="-128"/>
          </a:defRPr>
        </a:defPPr>
      </a:lstStyle>
    </a:spDef>
    <a:txDef>
      <a:spPr bwMode="auto">
        <a:noFill/>
        <a:ln w="9525">
          <a:noFill/>
          <a:miter lim="800000"/>
          <a:headEnd/>
          <a:tailEnd/>
        </a:ln>
      </a:spPr>
      <a:bodyPr wrap="square" lIns="0" tIns="0" rIns="0" bIns="0" rtlCol="0">
        <a:noAutofit/>
      </a:bodyPr>
      <a:lstStyle>
        <a:defPPr>
          <a:spcBef>
            <a:spcPct val="30000"/>
          </a:spcBef>
          <a:buClr>
            <a:schemeClr val="bg1"/>
          </a:buClr>
          <a:defRPr sz="1100" dirty="0" err="1" smtClean="0">
            <a:solidFill>
              <a:schemeClr val="bg1"/>
            </a:solidFill>
            <a:latin typeface="+mn-lt"/>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emplate>EV PPT All Purpose Template</Template>
  <TotalTime>21718</TotalTime>
  <Words>2294</Words>
  <Application>Microsoft Office PowerPoint</Application>
  <PresentationFormat>Widescreen</PresentationFormat>
  <Paragraphs>181</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vt:lpstr>
      <vt:lpstr>Consolas</vt:lpstr>
      <vt:lpstr>Lucida Grande</vt:lpstr>
      <vt:lpstr>NewsGoth BT</vt:lpstr>
      <vt:lpstr>Wingdings</vt:lpstr>
      <vt:lpstr>EV_printed_projection_template</vt:lpstr>
      <vt:lpstr>CSS and Bootstrap</vt:lpstr>
      <vt:lpstr>Goals</vt:lpstr>
      <vt:lpstr>What is CSS?</vt:lpstr>
      <vt:lpstr>How Does CSS Work?</vt:lpstr>
      <vt:lpstr>How are the rules applied?</vt:lpstr>
      <vt:lpstr>How are the rules applied?</vt:lpstr>
      <vt:lpstr>How the weights are calculated</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The Fundamental Workflow</vt:lpstr>
      <vt:lpstr>Cheap local branching</vt:lpstr>
      <vt:lpstr>Cheap local branching</vt:lpstr>
      <vt:lpstr>Cheap local branching</vt:lpstr>
      <vt:lpstr>Cheap local branching</vt:lpstr>
      <vt:lpstr>Cheap local branching</vt:lpstr>
      <vt:lpstr>Cheap local branching</vt:lpstr>
      <vt:lpstr>Cheap local branching</vt:lpstr>
      <vt:lpstr>Interactive Rebase, Demystified</vt:lpstr>
      <vt:lpstr>Interactive Rebase, Demystified</vt:lpstr>
      <vt:lpstr>Multiple Workflows</vt:lpstr>
      <vt:lpstr>About GitHub</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lpstr>Our Workflow</vt:lpstr>
    </vt:vector>
  </TitlesOfParts>
  <Company>Eaton Vance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Web Platform</dc:title>
  <dc:creator>Robert Larsen</dc:creator>
  <cp:lastModifiedBy>Rob Larsen</cp:lastModifiedBy>
  <cp:revision>118</cp:revision>
  <dcterms:created xsi:type="dcterms:W3CDTF">2018-09-19T01:30:16Z</dcterms:created>
  <dcterms:modified xsi:type="dcterms:W3CDTF">2021-01-28T21:15:30Z</dcterms:modified>
</cp:coreProperties>
</file>