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73" r:id="rId6"/>
    <p:sldId id="274" r:id="rId7"/>
    <p:sldId id="275" r:id="rId8"/>
    <p:sldId id="276" r:id="rId9"/>
    <p:sldId id="277" r:id="rId10"/>
    <p:sldId id="278" r:id="rId11"/>
    <p:sldId id="279" r:id="rId12"/>
    <p:sldId id="280" r:id="rId13"/>
    <p:sldId id="281"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3" autoAdjust="0"/>
    <p:restoredTop sz="94660"/>
  </p:normalViewPr>
  <p:slideViewPr>
    <p:cSldViewPr snapToGrid="0">
      <p:cViewPr varScale="1">
        <p:scale>
          <a:sx n="94" d="100"/>
          <a:sy n="94" d="100"/>
        </p:scale>
        <p:origin x="11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smtClean="0"/>
              <a:t>Sub-Title</a:t>
            </a:r>
            <a:endParaRPr lang="en-US" dirty="0"/>
          </a:p>
        </p:txBody>
      </p:sp>
      <p:sp>
        <p:nvSpPr>
          <p:cNvPr id="14"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smtClean="0"/>
              <a:t>Title</a:t>
            </a:r>
            <a:endParaRPr lang="en-US" dirty="0"/>
          </a:p>
        </p:txBody>
      </p:sp>
      <p:cxnSp>
        <p:nvCxnSpPr>
          <p:cNvPr id="15" name="Straight Connector 14"/>
          <p:cNvCxnSpPr/>
          <p:nvPr/>
        </p:nvCxnSpPr>
        <p:spPr>
          <a:xfrm>
            <a:off x="609600" y="49530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1"/>
          </p:nvPr>
        </p:nvSpPr>
        <p:spPr>
          <a:xfrm>
            <a:off x="600000" y="5105400"/>
            <a:ext cx="7020000" cy="228600"/>
          </a:xfrm>
        </p:spPr>
        <p:txBody>
          <a:bodyPr/>
          <a:lstStyle>
            <a:lvl1pPr marL="0" indent="0">
              <a:buNone/>
              <a:defRPr>
                <a:solidFill>
                  <a:schemeClr val="bg1"/>
                </a:solidFill>
              </a:defRPr>
            </a:lvl1pPr>
            <a:lvl2pPr marL="114300" indent="0">
              <a:buNone/>
              <a:defRPr/>
            </a:lvl2pPr>
            <a:lvl3pPr marL="285750" indent="0">
              <a:buNone/>
              <a:defRPr/>
            </a:lvl3pPr>
            <a:lvl4pPr marL="457200" indent="0">
              <a:buNone/>
              <a:defRPr/>
            </a:lvl4pPr>
            <a:lvl5pPr marL="628650" indent="0">
              <a:buNone/>
              <a:defRPr/>
            </a:lvl5pPr>
          </a:lstStyle>
          <a:p>
            <a:pPr lvl="0"/>
            <a:r>
              <a:rPr lang="en-US" smtClean="0"/>
              <a:t>Edit Master text styles</a:t>
            </a:r>
          </a:p>
        </p:txBody>
      </p:sp>
      <p:pic>
        <p:nvPicPr>
          <p:cNvPr id="2" name="Picture 1"/>
          <p:cNvPicPr>
            <a:picLocks noChangeAspect="1"/>
          </p:cNvPicPr>
          <p:nvPr/>
        </p:nvPicPr>
        <p:blipFill>
          <a:blip r:embed="rId2"/>
          <a:stretch>
            <a:fillRect/>
          </a:stretch>
        </p:blipFill>
        <p:spPr>
          <a:xfrm>
            <a:off x="609600" y="480396"/>
            <a:ext cx="3556000" cy="678530"/>
          </a:xfrm>
          <a:prstGeom prst="rect">
            <a:avLst/>
          </a:prstGeom>
        </p:spPr>
      </p:pic>
    </p:spTree>
    <p:extLst>
      <p:ext uri="{BB962C8B-B14F-4D97-AF65-F5344CB8AC3E}">
        <p14:creationId xmlns:p14="http://schemas.microsoft.com/office/powerpoint/2010/main" val="19892894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smtClean="0"/>
              <a:t>Color</a:t>
            </a:r>
            <a:endParaRPr lang="en-US"/>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sp>
        <p:nvSpPr>
          <p:cNvPr id="5" name="Text Placeholder 8"/>
          <p:cNvSpPr>
            <a:spLocks noGrp="1"/>
          </p:cNvSpPr>
          <p:nvPr>
            <p:ph type="body" sz="quarter" idx="11"/>
          </p:nvPr>
        </p:nvSpPr>
        <p:spPr>
          <a:xfrm>
            <a:off x="609600" y="6327690"/>
            <a:ext cx="8226672" cy="225510"/>
          </a:xfrm>
        </p:spPr>
        <p:txBody>
          <a:bodyPr/>
          <a:lstStyle>
            <a:lvl1pPr marL="0" indent="0">
              <a:buNone/>
              <a:defRPr sz="900"/>
            </a:lvl1pPr>
          </a:lstStyle>
          <a:p>
            <a:pPr lvl="0"/>
            <a:r>
              <a:rPr lang="en-US" smtClean="0"/>
              <a:t>Edit Master text styles</a:t>
            </a:r>
          </a:p>
        </p:txBody>
      </p:sp>
      <p:grpSp>
        <p:nvGrpSpPr>
          <p:cNvPr id="31" name="Group 30"/>
          <p:cNvGrpSpPr/>
          <p:nvPr/>
        </p:nvGrpSpPr>
        <p:grpSpPr>
          <a:xfrm>
            <a:off x="593905" y="1069253"/>
            <a:ext cx="7039577" cy="4304074"/>
            <a:chOff x="445428" y="1069253"/>
            <a:chExt cx="5279683" cy="4304074"/>
          </a:xfrm>
        </p:grpSpPr>
        <p:sp>
          <p:nvSpPr>
            <p:cNvPr id="6" name="TextBox 5"/>
            <p:cNvSpPr txBox="1"/>
            <p:nvPr userDrawn="1"/>
          </p:nvSpPr>
          <p:spPr bwMode="auto">
            <a:xfrm>
              <a:off x="457200" y="1069253"/>
              <a:ext cx="1259115" cy="152399"/>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smtClean="0">
                  <a:solidFill>
                    <a:schemeClr val="bg1"/>
                  </a:solidFill>
                  <a:latin typeface="+mn-lt"/>
                </a:rPr>
                <a:t>Primary Palette</a:t>
              </a:r>
            </a:p>
          </p:txBody>
        </p:sp>
        <p:sp>
          <p:nvSpPr>
            <p:cNvPr id="7" name="TextBox 6"/>
            <p:cNvSpPr txBox="1"/>
            <p:nvPr userDrawn="1"/>
          </p:nvSpPr>
          <p:spPr bwMode="auto">
            <a:xfrm>
              <a:off x="445428" y="2512139"/>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smtClean="0">
                  <a:solidFill>
                    <a:schemeClr val="bg1"/>
                  </a:solidFill>
                  <a:latin typeface="+mn-lt"/>
                </a:rPr>
                <a:t>Secondary Palette</a:t>
              </a:r>
            </a:p>
          </p:txBody>
        </p:sp>
        <p:sp>
          <p:nvSpPr>
            <p:cNvPr id="8" name="Flowchart: Document 7"/>
            <p:cNvSpPr/>
            <p:nvPr userDrawn="1"/>
          </p:nvSpPr>
          <p:spPr>
            <a:xfrm>
              <a:off x="464573" y="2732915"/>
              <a:ext cx="784854" cy="831721"/>
            </a:xfrm>
            <a:prstGeom prst="flowChartDocument">
              <a:avLst/>
            </a:prstGeom>
            <a:solidFill>
              <a:schemeClr val="tx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smtClean="0">
                  <a:solidFill>
                    <a:srgbClr val="FFFFFF"/>
                  </a:solidFill>
                  <a:ea typeface="Geneva" pitchFamily="-106" charset="-128"/>
                </a:rPr>
                <a:t>Black</a:t>
              </a:r>
              <a:endParaRPr lang="en-US" sz="1200" b="1" dirty="0">
                <a:solidFill>
                  <a:srgbClr val="FFFFFF"/>
                </a:solidFill>
                <a:ea typeface="Geneva" pitchFamily="-106" charset="-128"/>
              </a:endParaRPr>
            </a:p>
          </p:txBody>
        </p:sp>
        <p:sp>
          <p:nvSpPr>
            <p:cNvPr id="9" name="Flowchart: Document 8"/>
            <p:cNvSpPr/>
            <p:nvPr userDrawn="1"/>
          </p:nvSpPr>
          <p:spPr>
            <a:xfrm>
              <a:off x="1363989" y="2732915"/>
              <a:ext cx="784854" cy="831721"/>
            </a:xfrm>
            <a:prstGeom prst="flowChartDocument">
              <a:avLst/>
            </a:prstGeom>
            <a:solidFill>
              <a:schemeClr val="bg2"/>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smtClean="0">
                  <a:solidFill>
                    <a:srgbClr val="FFFFFF"/>
                  </a:solidFill>
                  <a:ea typeface="Geneva" pitchFamily="-106" charset="-128"/>
                </a:rPr>
                <a:t>Lt. Blue</a:t>
              </a:r>
              <a:endParaRPr lang="en-US" sz="1200" b="1" dirty="0">
                <a:solidFill>
                  <a:schemeClr val="bg1"/>
                </a:solidFill>
                <a:ea typeface="Geneva" pitchFamily="-106" charset="-128"/>
              </a:endParaRPr>
            </a:p>
          </p:txBody>
        </p:sp>
        <p:sp>
          <p:nvSpPr>
            <p:cNvPr id="10" name="Flowchart: Document 9"/>
            <p:cNvSpPr/>
            <p:nvPr userDrawn="1"/>
          </p:nvSpPr>
          <p:spPr>
            <a:xfrm>
              <a:off x="2263405" y="2739838"/>
              <a:ext cx="784854" cy="831721"/>
            </a:xfrm>
            <a:prstGeom prst="flowChartDocument">
              <a:avLst/>
            </a:prstGeom>
            <a:solidFill>
              <a:schemeClr val="accent1"/>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smtClean="0">
                  <a:solidFill>
                    <a:srgbClr val="FFFFFF"/>
                  </a:solidFill>
                  <a:ea typeface="Geneva" pitchFamily="-106" charset="-128"/>
                </a:rPr>
                <a:t>Orange</a:t>
              </a:r>
              <a:endParaRPr lang="en-US" sz="1200" b="1" dirty="0" smtClean="0">
                <a:solidFill>
                  <a:srgbClr val="FF9900"/>
                </a:solidFill>
                <a:ea typeface="Geneva" pitchFamily="-106" charset="-128"/>
              </a:endParaRPr>
            </a:p>
          </p:txBody>
        </p:sp>
        <p:sp>
          <p:nvSpPr>
            <p:cNvPr id="11" name="Flowchart: Document 10"/>
            <p:cNvSpPr/>
            <p:nvPr userDrawn="1"/>
          </p:nvSpPr>
          <p:spPr>
            <a:xfrm>
              <a:off x="3162821" y="2732915"/>
              <a:ext cx="777722" cy="824165"/>
            </a:xfrm>
            <a:prstGeom prst="flowChartDocument">
              <a:avLst/>
            </a:prstGeom>
            <a:solidFill>
              <a:schemeClr val="accent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smtClean="0">
                  <a:solidFill>
                    <a:srgbClr val="FFFFFF"/>
                  </a:solidFill>
                  <a:ea typeface="Geneva" pitchFamily="-106" charset="-128"/>
                </a:rPr>
                <a:t>Green</a:t>
              </a:r>
              <a:endParaRPr lang="en-US" sz="1200" b="1" dirty="0">
                <a:solidFill>
                  <a:srgbClr val="FFFFFF"/>
                </a:solidFill>
                <a:ea typeface="Geneva" pitchFamily="-106" charset="-128"/>
              </a:endParaRPr>
            </a:p>
          </p:txBody>
        </p:sp>
        <p:sp>
          <p:nvSpPr>
            <p:cNvPr id="12" name="Flowchart: Document 11"/>
            <p:cNvSpPr/>
            <p:nvPr userDrawn="1"/>
          </p:nvSpPr>
          <p:spPr>
            <a:xfrm>
              <a:off x="4055105" y="2732915"/>
              <a:ext cx="777722" cy="824165"/>
            </a:xfrm>
            <a:prstGeom prst="flowChartDocument">
              <a:avLst/>
            </a:prstGeom>
            <a:solidFill>
              <a:schemeClr val="accent3"/>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smtClean="0">
                  <a:solidFill>
                    <a:srgbClr val="FFFFFF"/>
                  </a:solidFill>
                  <a:ea typeface="Geneva" pitchFamily="-106" charset="-128"/>
                </a:rPr>
                <a:t>Sand</a:t>
              </a:r>
              <a:endParaRPr lang="en-US" sz="1200" b="1" dirty="0">
                <a:solidFill>
                  <a:srgbClr val="FFFFFF"/>
                </a:solidFill>
                <a:ea typeface="Geneva" pitchFamily="-106" charset="-128"/>
              </a:endParaRPr>
            </a:p>
          </p:txBody>
        </p:sp>
        <p:sp>
          <p:nvSpPr>
            <p:cNvPr id="13" name="Flowchart: Document 12"/>
            <p:cNvSpPr/>
            <p:nvPr userDrawn="1"/>
          </p:nvSpPr>
          <p:spPr>
            <a:xfrm>
              <a:off x="4947389" y="2732915"/>
              <a:ext cx="777722" cy="824165"/>
            </a:xfrm>
            <a:prstGeom prst="flowChartDocument">
              <a:avLst/>
            </a:prstGeom>
            <a:solidFill>
              <a:schemeClr val="accent4"/>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smtClean="0">
                  <a:solidFill>
                    <a:srgbClr val="FFFFFF"/>
                  </a:solidFill>
                  <a:ea typeface="Geneva" pitchFamily="-106" charset="-128"/>
                </a:rPr>
                <a:t>Purple</a:t>
              </a:r>
              <a:endParaRPr lang="en-US" sz="1200" b="1" dirty="0">
                <a:solidFill>
                  <a:srgbClr val="FFFFFF"/>
                </a:solidFill>
                <a:ea typeface="Geneva" pitchFamily="-106" charset="-128"/>
              </a:endParaRPr>
            </a:p>
          </p:txBody>
        </p:sp>
        <p:sp>
          <p:nvSpPr>
            <p:cNvPr id="14" name="Flowchart: Document 13"/>
            <p:cNvSpPr/>
            <p:nvPr userDrawn="1"/>
          </p:nvSpPr>
          <p:spPr>
            <a:xfrm>
              <a:off x="464574" y="1290027"/>
              <a:ext cx="784854" cy="1083437"/>
            </a:xfrm>
            <a:prstGeom prst="flowChartDocument">
              <a:avLst/>
            </a:prstGeom>
            <a:solidFill>
              <a:schemeClr val="tx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smtClean="0">
                  <a:solidFill>
                    <a:srgbClr val="FFFFFF"/>
                  </a:solidFill>
                  <a:ea typeface="Geneva" pitchFamily="-106" charset="-128"/>
                </a:rPr>
                <a:t>EV Blue</a:t>
              </a:r>
              <a:endParaRPr lang="en-US" sz="1200" b="1" dirty="0">
                <a:solidFill>
                  <a:srgbClr val="FFFFFF"/>
                </a:solidFill>
                <a:ea typeface="Geneva" pitchFamily="-106" charset="-128"/>
              </a:endParaRPr>
            </a:p>
          </p:txBody>
        </p:sp>
        <p:sp>
          <p:nvSpPr>
            <p:cNvPr id="15" name="Flowchart: Document 14"/>
            <p:cNvSpPr/>
            <p:nvPr userDrawn="1"/>
          </p:nvSpPr>
          <p:spPr>
            <a:xfrm>
              <a:off x="1365394" y="1283104"/>
              <a:ext cx="784854" cy="1083437"/>
            </a:xfrm>
            <a:prstGeom prst="flowChartDocument">
              <a:avLst/>
            </a:prstGeom>
            <a:solidFill>
              <a:schemeClr val="bg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smtClean="0">
                  <a:solidFill>
                    <a:srgbClr val="FFFFFF"/>
                  </a:solidFill>
                  <a:ea typeface="Geneva" pitchFamily="-106" charset="-128"/>
                </a:rPr>
                <a:t>Dark </a:t>
              </a:r>
            </a:p>
            <a:p>
              <a:pPr algn="ctr" defTabSz="1371600" eaLnBrk="0" hangingPunct="0">
                <a:spcBef>
                  <a:spcPts val="0"/>
                </a:spcBef>
                <a:spcAft>
                  <a:spcPts val="0"/>
                </a:spcAft>
                <a:buClr>
                  <a:schemeClr val="bg2"/>
                </a:buClr>
              </a:pPr>
              <a:r>
                <a:rPr lang="en-US" sz="1200" b="1" dirty="0" smtClean="0">
                  <a:solidFill>
                    <a:srgbClr val="FFFFFF"/>
                  </a:solidFill>
                  <a:ea typeface="Geneva" pitchFamily="-106" charset="-128"/>
                </a:rPr>
                <a:t>Gray</a:t>
              </a:r>
              <a:endParaRPr lang="en-US" sz="1200" b="1" dirty="0">
                <a:solidFill>
                  <a:srgbClr val="FFFFFF"/>
                </a:solidFill>
                <a:ea typeface="Geneva" pitchFamily="-106" charset="-128"/>
              </a:endParaRPr>
            </a:p>
          </p:txBody>
        </p:sp>
        <p:sp>
          <p:nvSpPr>
            <p:cNvPr id="17" name="Flowchart: Document 16"/>
            <p:cNvSpPr/>
            <p:nvPr userDrawn="1"/>
          </p:nvSpPr>
          <p:spPr>
            <a:xfrm>
              <a:off x="1359218" y="4741615"/>
              <a:ext cx="784854" cy="629266"/>
            </a:xfrm>
            <a:prstGeom prst="flowChartDocument">
              <a:avLst/>
            </a:prstGeom>
            <a:solidFill>
              <a:srgbClr val="21466B"/>
            </a:solidFill>
          </p:spPr>
          <p:txBody>
            <a:bodyPr wrap="square" lIns="0" tIns="0" rIns="0" bIns="0" rtlCol="0" anchor="ctr">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33</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70</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107</a:t>
              </a:r>
              <a:endParaRPr lang="en-US" sz="1000" b="1" dirty="0">
                <a:solidFill>
                  <a:srgbClr val="FFFFFF"/>
                </a:solidFill>
                <a:ea typeface="Geneva" pitchFamily="-106" charset="-128"/>
              </a:endParaRPr>
            </a:p>
          </p:txBody>
        </p:sp>
        <p:sp>
          <p:nvSpPr>
            <p:cNvPr id="18" name="Flowchart: Document 17"/>
            <p:cNvSpPr/>
            <p:nvPr userDrawn="1"/>
          </p:nvSpPr>
          <p:spPr>
            <a:xfrm>
              <a:off x="1359162" y="4003894"/>
              <a:ext cx="784854" cy="629266"/>
            </a:xfrm>
            <a:prstGeom prst="flowChartDocument">
              <a:avLst/>
            </a:prstGeom>
            <a:solidFill>
              <a:srgbClr val="6F92B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111</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146</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182</a:t>
              </a:r>
              <a:endParaRPr lang="en-US" sz="1000" b="1" dirty="0">
                <a:solidFill>
                  <a:srgbClr val="FFFFFF"/>
                </a:solidFill>
                <a:ea typeface="Geneva" pitchFamily="-106" charset="-128"/>
              </a:endParaRPr>
            </a:p>
          </p:txBody>
        </p:sp>
        <p:sp>
          <p:nvSpPr>
            <p:cNvPr id="19" name="Flowchart: Document 18"/>
            <p:cNvSpPr/>
            <p:nvPr userDrawn="1"/>
          </p:nvSpPr>
          <p:spPr>
            <a:xfrm>
              <a:off x="464573" y="4744061"/>
              <a:ext cx="784854" cy="629266"/>
            </a:xfrm>
            <a:prstGeom prst="flowChartDocument">
              <a:avLst/>
            </a:prstGeom>
            <a:solidFill>
              <a:srgbClr val="7F7F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smtClean="0">
                  <a:solidFill>
                    <a:srgbClr val="FFFFFF"/>
                  </a:solidFill>
                  <a:ea typeface="Geneva" pitchFamily="-106" charset="-128"/>
                </a:rPr>
                <a:t>127</a:t>
              </a:r>
              <a:endParaRPr lang="en-US" sz="1000" b="1" dirty="0">
                <a:solidFill>
                  <a:srgbClr val="FFFFFF"/>
                </a:solidFill>
                <a:ea typeface="Geneva" pitchFamily="-106" charset="-128"/>
              </a:endParaRPr>
            </a:p>
          </p:txBody>
        </p:sp>
        <p:sp>
          <p:nvSpPr>
            <p:cNvPr id="20" name="Flowchart: Document 19"/>
            <p:cNvSpPr/>
            <p:nvPr userDrawn="1"/>
          </p:nvSpPr>
          <p:spPr>
            <a:xfrm>
              <a:off x="464573" y="4003894"/>
              <a:ext cx="784854" cy="629266"/>
            </a:xfrm>
            <a:prstGeom prst="flowChartDocument">
              <a:avLst/>
            </a:prstGeom>
            <a:solidFill>
              <a:srgbClr val="BFBFBF"/>
            </a:solidFill>
          </p:spPr>
          <p:txBody>
            <a:bodyPr wrap="square" lIns="0" tIns="0" rIns="0" bIns="0" rtlCol="0" anchor="b">
              <a:noAutofit/>
            </a:bodyPr>
            <a:lstStyle/>
            <a:p>
              <a:pPr algn="ctr" defTabSz="1371600" eaLnBrk="0" hangingPunct="0">
                <a:spcBef>
                  <a:spcPts val="0"/>
                </a:spcBef>
                <a:spcAft>
                  <a:spcPts val="0"/>
                </a:spcAft>
                <a:buClr>
                  <a:schemeClr val="bg2"/>
                </a:buClr>
              </a:pPr>
              <a:r>
                <a:rPr lang="en-US" sz="1000" dirty="0" smtClean="0">
                  <a:solidFill>
                    <a:srgbClr val="FFFFFF"/>
                  </a:solidFill>
                  <a:ea typeface="Geneva" pitchFamily="-106" charset="-128"/>
                </a:rPr>
                <a:t>R </a:t>
              </a:r>
              <a:r>
                <a:rPr lang="en-US" sz="1000" b="1" dirty="0" smtClean="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smtClean="0">
                  <a:solidFill>
                    <a:srgbClr val="FFFFFF"/>
                  </a:solidFill>
                  <a:ea typeface="Geneva" pitchFamily="-106" charset="-128"/>
                </a:rPr>
                <a:t>G </a:t>
              </a:r>
              <a:r>
                <a:rPr lang="en-US" sz="1000" b="1" dirty="0" smtClean="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smtClean="0">
                  <a:solidFill>
                    <a:srgbClr val="FFFFFF"/>
                  </a:solidFill>
                  <a:ea typeface="Geneva" pitchFamily="-106" charset="-128"/>
                </a:rPr>
                <a:t>B </a:t>
              </a:r>
              <a:r>
                <a:rPr lang="en-US" sz="1000" b="1" dirty="0" smtClean="0">
                  <a:solidFill>
                    <a:srgbClr val="FFFFFF"/>
                  </a:solidFill>
                  <a:ea typeface="Geneva" pitchFamily="-106" charset="-128"/>
                </a:rPr>
                <a:t>191</a:t>
              </a:r>
            </a:p>
          </p:txBody>
        </p:sp>
        <p:sp>
          <p:nvSpPr>
            <p:cNvPr id="21" name="TextBox 20"/>
            <p:cNvSpPr txBox="1"/>
            <p:nvPr userDrawn="1"/>
          </p:nvSpPr>
          <p:spPr bwMode="auto">
            <a:xfrm>
              <a:off x="445428" y="3714126"/>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smtClean="0">
                  <a:solidFill>
                    <a:schemeClr val="bg1"/>
                  </a:solidFill>
                  <a:latin typeface="+mn-lt"/>
                </a:rPr>
                <a:t>Expanded Palette</a:t>
              </a:r>
            </a:p>
          </p:txBody>
        </p:sp>
        <p:sp>
          <p:nvSpPr>
            <p:cNvPr id="22" name="Flowchart: Document 31"/>
            <p:cNvSpPr/>
            <p:nvPr userDrawn="1"/>
          </p:nvSpPr>
          <p:spPr>
            <a:xfrm>
              <a:off x="2253863" y="4744061"/>
              <a:ext cx="784854" cy="629266"/>
            </a:xfrm>
            <a:prstGeom prst="flowChartDocument">
              <a:avLst/>
            </a:prstGeom>
            <a:solidFill>
              <a:srgbClr val="CB3405"/>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203</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52</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5</a:t>
              </a:r>
              <a:endParaRPr lang="en-US" sz="1000" b="1" dirty="0">
                <a:solidFill>
                  <a:srgbClr val="FFFFFF"/>
                </a:solidFill>
                <a:ea typeface="Geneva" pitchFamily="-106" charset="-128"/>
              </a:endParaRPr>
            </a:p>
          </p:txBody>
        </p:sp>
        <p:sp>
          <p:nvSpPr>
            <p:cNvPr id="23" name="Flowchart: Document 31"/>
            <p:cNvSpPr/>
            <p:nvPr userDrawn="1"/>
          </p:nvSpPr>
          <p:spPr>
            <a:xfrm>
              <a:off x="2253751" y="4003894"/>
              <a:ext cx="784854" cy="629266"/>
            </a:xfrm>
            <a:prstGeom prst="flowChartDocument">
              <a:avLst/>
            </a:prstGeom>
            <a:solidFill>
              <a:srgbClr val="E75C0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231</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92</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6</a:t>
              </a:r>
            </a:p>
          </p:txBody>
        </p:sp>
        <p:sp>
          <p:nvSpPr>
            <p:cNvPr id="24" name="Flowchart: Document 35"/>
            <p:cNvSpPr/>
            <p:nvPr userDrawn="1"/>
          </p:nvSpPr>
          <p:spPr>
            <a:xfrm>
              <a:off x="3148508" y="4744061"/>
              <a:ext cx="784854" cy="629266"/>
            </a:xfrm>
            <a:prstGeom prst="flowChartDocument">
              <a:avLst/>
            </a:prstGeom>
            <a:solidFill>
              <a:srgbClr val="293C19"/>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41</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60</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25</a:t>
              </a:r>
              <a:endParaRPr lang="en-US" sz="1000" b="1" dirty="0">
                <a:solidFill>
                  <a:srgbClr val="FFFFFF"/>
                </a:solidFill>
                <a:ea typeface="Geneva" pitchFamily="-106" charset="-128"/>
              </a:endParaRPr>
            </a:p>
          </p:txBody>
        </p:sp>
        <p:sp>
          <p:nvSpPr>
            <p:cNvPr id="25" name="Flowchart: Document 35"/>
            <p:cNvSpPr/>
            <p:nvPr userDrawn="1"/>
          </p:nvSpPr>
          <p:spPr>
            <a:xfrm>
              <a:off x="3148340" y="4003894"/>
              <a:ext cx="784854" cy="629266"/>
            </a:xfrm>
            <a:prstGeom prst="flowChartDocument">
              <a:avLst/>
            </a:prstGeom>
            <a:solidFill>
              <a:srgbClr val="547C33"/>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84</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124</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51</a:t>
              </a:r>
              <a:endParaRPr lang="en-US" sz="1000" b="1" dirty="0">
                <a:solidFill>
                  <a:srgbClr val="FFFFFF"/>
                </a:solidFill>
                <a:ea typeface="Geneva" pitchFamily="-106" charset="-128"/>
              </a:endParaRPr>
            </a:p>
          </p:txBody>
        </p:sp>
        <p:sp>
          <p:nvSpPr>
            <p:cNvPr id="26" name="Flowchart: Document 37"/>
            <p:cNvSpPr/>
            <p:nvPr userDrawn="1"/>
          </p:nvSpPr>
          <p:spPr>
            <a:xfrm>
              <a:off x="4043153" y="4744061"/>
              <a:ext cx="784854" cy="629266"/>
            </a:xfrm>
            <a:prstGeom prst="flowChartDocument">
              <a:avLst/>
            </a:prstGeom>
            <a:solidFill>
              <a:srgbClr val="A06308"/>
            </a:solidFill>
          </p:spPr>
          <p:txBody>
            <a:bodyPr wrap="square" lIns="0" tIns="0" rIns="0" bIns="0" rtlCol="0" anchor="b">
              <a:noAutofit/>
            </a:bodyPr>
            <a:lstStyle/>
            <a:p>
              <a:pPr marL="228600" lvl="0" indent="-22860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160</a:t>
              </a:r>
            </a:p>
            <a:p>
              <a:pPr marL="228600" lvl="0" indent="-22860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99</a:t>
              </a:r>
            </a:p>
            <a:p>
              <a:pPr marL="228600" lvl="0" indent="-22860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8</a:t>
              </a:r>
              <a:endParaRPr lang="en-US" sz="1000" b="1" dirty="0">
                <a:solidFill>
                  <a:srgbClr val="FFFFFF"/>
                </a:solidFill>
                <a:ea typeface="Geneva" pitchFamily="-106" charset="-128"/>
              </a:endParaRPr>
            </a:p>
          </p:txBody>
        </p:sp>
        <p:sp>
          <p:nvSpPr>
            <p:cNvPr id="27" name="Flowchart: Document 37"/>
            <p:cNvSpPr/>
            <p:nvPr userDrawn="1"/>
          </p:nvSpPr>
          <p:spPr>
            <a:xfrm>
              <a:off x="4042929" y="4003894"/>
              <a:ext cx="784854" cy="629266"/>
            </a:xfrm>
            <a:prstGeom prst="flowChartDocument">
              <a:avLst/>
            </a:prstGeom>
            <a:solidFill>
              <a:srgbClr val="EAA300"/>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234</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163</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0</a:t>
              </a:r>
              <a:endParaRPr lang="en-US" sz="1000" b="1" dirty="0">
                <a:solidFill>
                  <a:srgbClr val="FFFFFF"/>
                </a:solidFill>
                <a:ea typeface="Geneva" pitchFamily="-106" charset="-128"/>
              </a:endParaRPr>
            </a:p>
          </p:txBody>
        </p:sp>
        <p:sp>
          <p:nvSpPr>
            <p:cNvPr id="28" name="Flowchart: Document 39"/>
            <p:cNvSpPr/>
            <p:nvPr userDrawn="1"/>
          </p:nvSpPr>
          <p:spPr>
            <a:xfrm>
              <a:off x="4937520" y="4003894"/>
              <a:ext cx="784854" cy="629266"/>
            </a:xfrm>
            <a:prstGeom prst="flowChartDocument">
              <a:avLst/>
            </a:prstGeom>
            <a:solidFill>
              <a:srgbClr val="7F26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38</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127</a:t>
              </a:r>
            </a:p>
          </p:txBody>
        </p:sp>
        <p:sp>
          <p:nvSpPr>
            <p:cNvPr id="29" name="Flowchart: Document 39"/>
            <p:cNvSpPr/>
            <p:nvPr userDrawn="1"/>
          </p:nvSpPr>
          <p:spPr>
            <a:xfrm>
              <a:off x="4937799" y="4744061"/>
              <a:ext cx="784854" cy="629266"/>
            </a:xfrm>
            <a:prstGeom prst="flowChartDocument">
              <a:avLst/>
            </a:prstGeom>
            <a:solidFill>
              <a:srgbClr val="4C004C"/>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76</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0</a:t>
              </a:r>
            </a:p>
            <a:p>
              <a:pPr lvl="0" algn="ctr" defTabSz="1371600" eaLnBrk="0" hangingPunct="0">
                <a:spcBef>
                  <a:spcPts val="0"/>
                </a:spcBef>
                <a:spcAft>
                  <a:spcPts val="0"/>
                </a:spcAft>
                <a:buClr>
                  <a:srgbClr val="8EBBEB"/>
                </a:buClr>
              </a:pPr>
              <a:r>
                <a:rPr lang="en-US" sz="1000" b="1" dirty="0" smtClean="0">
                  <a:solidFill>
                    <a:srgbClr val="FFFFFF"/>
                  </a:solidFill>
                  <a:ea typeface="Geneva" pitchFamily="-106" charset="-128"/>
                </a:rPr>
                <a:t>76</a:t>
              </a:r>
              <a:endParaRPr lang="en-US" sz="1000" b="1" dirty="0">
                <a:solidFill>
                  <a:srgbClr val="FFFFFF"/>
                </a:solidFill>
                <a:ea typeface="Geneva" pitchFamily="-106" charset="-128"/>
              </a:endParaRPr>
            </a:p>
          </p:txBody>
        </p:sp>
      </p:grpSp>
    </p:spTree>
    <p:extLst>
      <p:ext uri="{BB962C8B-B14F-4D97-AF65-F5344CB8AC3E}">
        <p14:creationId xmlns:p14="http://schemas.microsoft.com/office/powerpoint/2010/main" val="304191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AC5789-5D9A-40D2-B1E5-0553B5BA21B2}"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636C3-1584-4AD8-BF54-46B9B1573171}" type="slidenum">
              <a:rPr lang="en-US" smtClean="0"/>
              <a:t>‹#›</a:t>
            </a:fld>
            <a:endParaRPr lang="en-US"/>
          </a:p>
        </p:txBody>
      </p:sp>
    </p:spTree>
    <p:extLst>
      <p:ext uri="{BB962C8B-B14F-4D97-AF65-F5344CB8AC3E}">
        <p14:creationId xmlns:p14="http://schemas.microsoft.com/office/powerpoint/2010/main" val="84030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smtClean="0"/>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6"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smtClean="0"/>
              <a:t>Edit Master text styles</a:t>
            </a:r>
          </a:p>
        </p:txBody>
      </p:sp>
    </p:spTree>
    <p:extLst>
      <p:ext uri="{BB962C8B-B14F-4D97-AF65-F5344CB8AC3E}">
        <p14:creationId xmlns:p14="http://schemas.microsoft.com/office/powerpoint/2010/main" val="909931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smtClean="0"/>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11837" y="1143000"/>
            <a:ext cx="10970563"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68275" indent="-182880">
              <a:lnSpc>
                <a:spcPts val="1920"/>
              </a:lnSpc>
              <a:spcAft>
                <a:spcPts val="400"/>
              </a:spcAft>
              <a:defRPr sz="1600"/>
            </a:lvl1pPr>
            <a:lvl2pPr>
              <a:lnSpc>
                <a:spcPts val="1400"/>
              </a:lnSpc>
              <a:spcBef>
                <a:spcPts val="600"/>
              </a:spcBef>
              <a:spcAft>
                <a:spcPts val="400"/>
              </a:spcAft>
              <a:defRPr sz="1400"/>
            </a:lvl2pPr>
            <a:lvl3pPr>
              <a:lnSpc>
                <a:spcPts val="1400"/>
              </a:lnSpc>
              <a:spcBef>
                <a:spcPts val="600"/>
              </a:spcBef>
              <a:spcAft>
                <a:spcPts val="400"/>
              </a:spcAft>
              <a:defRPr sz="1100"/>
            </a:lvl3pPr>
            <a:lvl4pPr>
              <a:lnSpc>
                <a:spcPts val="1400"/>
              </a:lnSpc>
              <a:spcBef>
                <a:spcPts val="400"/>
              </a:spcBef>
              <a:spcAft>
                <a:spcPts val="200"/>
              </a:spcAft>
              <a:defRPr sz="1100"/>
            </a:lvl4pPr>
            <a:lvl5pPr>
              <a:lnSpc>
                <a:spcPts val="1400"/>
              </a:lnSpc>
              <a:spcBef>
                <a:spcPts val="0"/>
              </a:spcBef>
              <a:spcAft>
                <a:spcPts val="600"/>
              </a:spcAft>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smtClean="0"/>
              <a:t>Edit Master text styles</a:t>
            </a:r>
          </a:p>
        </p:txBody>
      </p:sp>
    </p:spTree>
    <p:extLst>
      <p:ext uri="{BB962C8B-B14F-4D97-AF65-F5344CB8AC3E}">
        <p14:creationId xmlns:p14="http://schemas.microsoft.com/office/powerpoint/2010/main" val="4732912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No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smtClean="0"/>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09600" y="1066800"/>
            <a:ext cx="109728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buFontTx/>
              <a:buNone/>
              <a:defRPr sz="1600">
                <a:solidFill>
                  <a:schemeClr val="bg1"/>
                </a:solidFill>
                <a:latin typeface="+mn-lt"/>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smtClean="0"/>
              <a:t>Edit Master text styles</a:t>
            </a:r>
          </a:p>
        </p:txBody>
      </p:sp>
    </p:spTree>
    <p:extLst>
      <p:ext uri="{BB962C8B-B14F-4D97-AF65-F5344CB8AC3E}">
        <p14:creationId xmlns:p14="http://schemas.microsoft.com/office/powerpoint/2010/main" val="3006381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Primary Heading with Content">
    <p:spTree>
      <p:nvGrpSpPr>
        <p:cNvPr id="1" name=""/>
        <p:cNvGrpSpPr/>
        <p:nvPr/>
      </p:nvGrpSpPr>
      <p:grpSpPr>
        <a:xfrm>
          <a:off x="0" y="0"/>
          <a:ext cx="0" cy="0"/>
          <a:chOff x="0" y="0"/>
          <a:chExt cx="0" cy="0"/>
        </a:xfrm>
      </p:grpSpPr>
      <p:sp>
        <p:nvSpPr>
          <p:cNvPr id="11" name="Text Placeholder 2"/>
          <p:cNvSpPr>
            <a:spLocks noGrp="1"/>
          </p:cNvSpPr>
          <p:nvPr>
            <p:ph idx="13"/>
          </p:nvPr>
        </p:nvSpPr>
        <p:spPr bwMode="auto">
          <a:xfrm>
            <a:off x="609600" y="1905000"/>
            <a:ext cx="10972800" cy="396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smtClean="0"/>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idx="10" hasCustomPrompt="1"/>
          </p:nvPr>
        </p:nvSpPr>
        <p:spPr bwMode="auto">
          <a:xfrm>
            <a:off x="609600" y="1066800"/>
            <a:ext cx="10972800" cy="68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smtClean="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smtClean="0"/>
              <a:t>Edit Master text styles</a:t>
            </a:r>
          </a:p>
        </p:txBody>
      </p:sp>
    </p:spTree>
    <p:extLst>
      <p:ext uri="{BB962C8B-B14F-4D97-AF65-F5344CB8AC3E}">
        <p14:creationId xmlns:p14="http://schemas.microsoft.com/office/powerpoint/2010/main" val="19508906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smtClean="0"/>
              <a:t>Click to edit Master title style</a:t>
            </a:r>
            <a:endParaRPr lang="en-US" dirty="0"/>
          </a:p>
        </p:txBody>
      </p:sp>
      <p:cxnSp>
        <p:nvCxnSpPr>
          <p:cNvPr id="5" name="Straight Connector 4"/>
          <p:cNvCxnSpPr/>
          <p:nvPr/>
        </p:nvCxnSpPr>
        <p:spPr>
          <a:xfrm>
            <a:off x="56896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4" name="Text Placeholder 2"/>
          <p:cNvSpPr>
            <a:spLocks noGrp="1"/>
          </p:cNvSpPr>
          <p:nvPr>
            <p:ph idx="1"/>
          </p:nvPr>
        </p:nvSpPr>
        <p:spPr bwMode="auto">
          <a:xfrm>
            <a:off x="6299200" y="1371600"/>
            <a:ext cx="52832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96" name="Text Placeholder 2"/>
          <p:cNvSpPr>
            <a:spLocks noGrp="1"/>
          </p:cNvSpPr>
          <p:nvPr>
            <p:ph idx="10" hasCustomPrompt="1"/>
          </p:nvPr>
        </p:nvSpPr>
        <p:spPr bwMode="auto">
          <a:xfrm>
            <a:off x="611837" y="1318848"/>
            <a:ext cx="45720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smtClean="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smtClean="0"/>
              <a:t>Edit Master text styles</a:t>
            </a:r>
          </a:p>
        </p:txBody>
      </p:sp>
    </p:spTree>
    <p:extLst>
      <p:ext uri="{BB962C8B-B14F-4D97-AF65-F5344CB8AC3E}">
        <p14:creationId xmlns:p14="http://schemas.microsoft.com/office/powerpoint/2010/main" val="7356008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cxnSp>
        <p:nvCxnSpPr>
          <p:cNvPr id="4" name="Straight Connector 3"/>
          <p:cNvCxnSpPr/>
          <p:nvPr/>
        </p:nvCxnSpPr>
        <p:spPr>
          <a:xfrm>
            <a:off x="60960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1"/>
          </p:nvPr>
        </p:nvSpPr>
        <p:spPr>
          <a:xfrm>
            <a:off x="711200" y="1295400"/>
            <a:ext cx="5181600" cy="441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2"/>
          </p:nvPr>
        </p:nvSpPr>
        <p:spPr>
          <a:xfrm>
            <a:off x="6299200" y="1295400"/>
            <a:ext cx="5283200" cy="4419600"/>
          </a:xfrm>
        </p:spPr>
        <p:txBody>
          <a:bodyPr/>
          <a:lstStyle>
            <a:lvl1pPr marL="0" indent="0">
              <a:buNone/>
              <a:defRPr/>
            </a:lvl1pPr>
          </a:lstStyle>
          <a:p>
            <a:pPr lvl="0"/>
            <a:r>
              <a:rPr lang="en-US" smtClean="0"/>
              <a:t>Edit Master text styles</a:t>
            </a:r>
          </a:p>
        </p:txBody>
      </p:sp>
      <p:sp>
        <p:nvSpPr>
          <p:cNvPr id="7" name="Text Placeholder 4"/>
          <p:cNvSpPr>
            <a:spLocks noGrp="1"/>
          </p:cNvSpPr>
          <p:nvPr>
            <p:ph type="body" sz="quarter" idx="13"/>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smtClean="0"/>
              <a:t>Edit Master text styles</a:t>
            </a:r>
          </a:p>
        </p:txBody>
      </p:sp>
    </p:spTree>
    <p:extLst>
      <p:ext uri="{BB962C8B-B14F-4D97-AF65-F5344CB8AC3E}">
        <p14:creationId xmlns:p14="http://schemas.microsoft.com/office/powerpoint/2010/main" val="151432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pic>
        <p:nvPicPr>
          <p:cNvPr id="5" name="Picture 4" descr="EVIM_Signature_white [Converted].ai"/>
          <p:cNvPicPr>
            <a:picLocks noChangeAspect="1"/>
          </p:cNvPicPr>
          <p:nvPr/>
        </p:nvPicPr>
        <p:blipFill>
          <a:blip r:embed="rId2" cstate="print"/>
          <a:srcRect/>
          <a:stretch>
            <a:fillRect/>
          </a:stretch>
        </p:blipFill>
        <p:spPr bwMode="auto">
          <a:xfrm>
            <a:off x="577274" y="400611"/>
            <a:ext cx="1502833" cy="287151"/>
          </a:xfrm>
          <a:prstGeom prst="rect">
            <a:avLst/>
          </a:prstGeom>
          <a:noFill/>
          <a:ln w="9525">
            <a:noFill/>
            <a:miter lim="800000"/>
            <a:headEnd/>
            <a:tailEnd/>
          </a:ln>
        </p:spPr>
      </p:pic>
      <p:sp>
        <p:nvSpPr>
          <p:cNvPr id="15"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smtClean="0"/>
              <a:t>Sub-Title</a:t>
            </a:r>
            <a:endParaRPr lang="en-US" dirty="0"/>
          </a:p>
        </p:txBody>
      </p:sp>
      <p:sp>
        <p:nvSpPr>
          <p:cNvPr id="16"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smtClean="0"/>
              <a:t>Title</a:t>
            </a:r>
            <a:endParaRPr lang="en-US" dirty="0"/>
          </a:p>
        </p:txBody>
      </p:sp>
      <p:pic>
        <p:nvPicPr>
          <p:cNvPr id="3" name="Picture 2"/>
          <p:cNvPicPr>
            <a:picLocks noChangeAspect="1"/>
          </p:cNvPicPr>
          <p:nvPr/>
        </p:nvPicPr>
        <p:blipFill>
          <a:blip r:embed="rId3"/>
          <a:stretch>
            <a:fillRect/>
          </a:stretch>
        </p:blipFill>
        <p:spPr>
          <a:xfrm>
            <a:off x="9448800" y="6164998"/>
            <a:ext cx="2133600" cy="407118"/>
          </a:xfrm>
          <a:prstGeom prst="rect">
            <a:avLst/>
          </a:prstGeom>
        </p:spPr>
      </p:pic>
      <p:sp>
        <p:nvSpPr>
          <p:cNvPr id="7"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39034604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p:bg>
      <p:bgPr>
        <a:solidFill>
          <a:srgbClr val="FFFFFF"/>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612502" y="2667000"/>
            <a:ext cx="10575636" cy="762000"/>
          </a:xfrm>
        </p:spPr>
        <p:txBody>
          <a:bodyPr/>
          <a:lstStyle>
            <a:lvl1pPr>
              <a:defRPr sz="3400">
                <a:solidFill>
                  <a:schemeClr val="tx2"/>
                </a:solidFill>
              </a:defRPr>
            </a:lvl1pPr>
          </a:lstStyle>
          <a:p>
            <a:r>
              <a:rPr lang="en-US" b="1" dirty="0" smtClean="0">
                <a:latin typeface="NewsGoth BT" pitchFamily="34" charset="0"/>
                <a:ea typeface="NewsGoth BT Roman" charset="0"/>
                <a:cs typeface="NewsGoth BT Roman" charset="0"/>
              </a:rPr>
              <a:t>Thank you.</a:t>
            </a:r>
            <a:endParaRPr lang="en-US" dirty="0"/>
          </a:p>
        </p:txBody>
      </p:sp>
      <p:sp>
        <p:nvSpPr>
          <p:cNvPr id="4" name="Text Placeholder 3"/>
          <p:cNvSpPr>
            <a:spLocks noGrp="1"/>
          </p:cNvSpPr>
          <p:nvPr>
            <p:ph type="body" sz="quarter" idx="10"/>
          </p:nvPr>
        </p:nvSpPr>
        <p:spPr>
          <a:xfrm>
            <a:off x="612925" y="3475039"/>
            <a:ext cx="10606616" cy="2376487"/>
          </a:xfrm>
        </p:spPr>
        <p:txBody>
          <a:bodyPr lIns="0" tIns="0" rIns="0" bIns="0"/>
          <a:lstStyle>
            <a:lvl1pPr marL="0" indent="0">
              <a:lnSpc>
                <a:spcPct val="100000"/>
              </a:lnSpc>
              <a:spcBef>
                <a:spcPts val="0"/>
              </a:spcBef>
              <a:spcAft>
                <a:spcPts val="0"/>
              </a:spcAft>
              <a:buNone/>
              <a:defRPr sz="2000">
                <a:solidFill>
                  <a:schemeClr val="bg1"/>
                </a:solidFill>
              </a:defRPr>
            </a:lvl1pPr>
            <a:lvl2pPr marL="230187" indent="0">
              <a:buFont typeface="Arial" pitchFamily="34" charset="0"/>
              <a:buNone/>
              <a:defRPr>
                <a:solidFill>
                  <a:schemeClr val="bg1"/>
                </a:solidFill>
              </a:defRPr>
            </a:lvl2pPr>
            <a:lvl3pPr marL="461962" indent="0">
              <a:buFont typeface="Arial" pitchFamily="34" charset="0"/>
              <a:buNone/>
              <a:defRPr>
                <a:solidFill>
                  <a:schemeClr val="bg1"/>
                </a:solidFill>
              </a:defRPr>
            </a:lvl3pPr>
            <a:lvl4pPr marL="687387" indent="0">
              <a:buFont typeface="Arial" pitchFamily="34" charset="0"/>
              <a:buNone/>
              <a:defRPr>
                <a:solidFill>
                  <a:schemeClr val="bg1"/>
                </a:solidFill>
              </a:defRPr>
            </a:lvl4pPr>
            <a:lvl5pPr marL="796925" indent="0">
              <a:buFont typeface="Arial" pitchFamily="34" charset="0"/>
              <a:buNone/>
              <a:defRPr>
                <a:solidFill>
                  <a:schemeClr val="bg1"/>
                </a:solidFill>
              </a:defRPr>
            </a:lvl5pPr>
          </a:lstStyle>
          <a:p>
            <a:pPr lvl="0"/>
            <a:r>
              <a:rPr lang="en-US" smtClean="0"/>
              <a:t>Edit Master text styles</a:t>
            </a:r>
          </a:p>
        </p:txBody>
      </p:sp>
      <p:pic>
        <p:nvPicPr>
          <p:cNvPr id="2" name="Picture 1"/>
          <p:cNvPicPr>
            <a:picLocks noChangeAspect="1"/>
          </p:cNvPicPr>
          <p:nvPr/>
        </p:nvPicPr>
        <p:blipFill>
          <a:blip r:embed="rId2"/>
          <a:stretch>
            <a:fillRect/>
          </a:stretch>
        </p:blipFill>
        <p:spPr>
          <a:xfrm>
            <a:off x="609601" y="464470"/>
            <a:ext cx="3556000" cy="678530"/>
          </a:xfrm>
          <a:prstGeom prst="rect">
            <a:avLst/>
          </a:prstGeom>
        </p:spPr>
      </p:pic>
      <p:sp>
        <p:nvSpPr>
          <p:cNvPr id="6"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18059795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
        <p:nvSpPr>
          <p:cNvPr id="21507" name="Title Placeholder 1"/>
          <p:cNvSpPr>
            <a:spLocks noGrp="1"/>
          </p:cNvSpPr>
          <p:nvPr>
            <p:ph type="title"/>
          </p:nvPr>
        </p:nvSpPr>
        <p:spPr bwMode="auto">
          <a:xfrm>
            <a:off x="609600" y="246530"/>
            <a:ext cx="10972800" cy="591671"/>
          </a:xfrm>
          <a:prstGeom prst="rect">
            <a:avLst/>
          </a:prstGeom>
          <a:noFill/>
          <a:ln w="9525">
            <a:noFill/>
            <a:miter lim="800000"/>
            <a:headEnd/>
            <a:tailEnd/>
          </a:ln>
        </p:spPr>
        <p:txBody>
          <a:bodyPr vert="horz" wrap="square" lIns="0" tIns="45693" rIns="91387" bIns="45693" numCol="1" anchor="b" anchorCtr="0" compatLnSpc="1">
            <a:prstTxWarp prst="textNoShape">
              <a:avLst/>
            </a:prstTxWarp>
          </a:bodyPr>
          <a:lstStyle/>
          <a:p>
            <a:pPr lvl="0"/>
            <a:r>
              <a:rPr lang="en-US" smtClean="0"/>
              <a:t>Click to edit Master title style</a:t>
            </a:r>
            <a:endParaRPr lang="en-US" dirty="0"/>
          </a:p>
        </p:txBody>
      </p:sp>
      <p:sp>
        <p:nvSpPr>
          <p:cNvPr id="21508" name="Text Placeholder 2"/>
          <p:cNvSpPr>
            <a:spLocks noGrp="1"/>
          </p:cNvSpPr>
          <p:nvPr>
            <p:ph type="body" idx="1"/>
          </p:nvPr>
        </p:nvSpPr>
        <p:spPr bwMode="auto">
          <a:xfrm>
            <a:off x="609600" y="1143000"/>
            <a:ext cx="109728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cxnSp>
        <p:nvCxnSpPr>
          <p:cNvPr id="7" name="Straight Connector 6"/>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3"/>
          <a:stretch>
            <a:fillRect/>
          </a:stretch>
        </p:blipFill>
        <p:spPr>
          <a:xfrm>
            <a:off x="9448800" y="6151124"/>
            <a:ext cx="2133600" cy="407118"/>
          </a:xfrm>
          <a:prstGeom prst="rect">
            <a:avLst/>
          </a:prstGeom>
        </p:spPr>
      </p:pic>
    </p:spTree>
    <p:extLst>
      <p:ext uri="{BB962C8B-B14F-4D97-AF65-F5344CB8AC3E}">
        <p14:creationId xmlns:p14="http://schemas.microsoft.com/office/powerpoint/2010/main" val="3878866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200" b="1" kern="1200">
          <a:solidFill>
            <a:schemeClr val="tx2"/>
          </a:solidFill>
          <a:latin typeface="Arial" pitchFamily="34" charset="0"/>
          <a:ea typeface="ＭＳ Ｐゴシック" charset="-128"/>
          <a:cs typeface="Arial" pitchFamily="34" charset="0"/>
        </a:defRPr>
      </a:lvl1pPr>
      <a:lvl2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2pPr>
      <a:lvl3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3pPr>
      <a:lvl4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4pPr>
      <a:lvl5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5pPr>
      <a:lvl6pPr marL="456933"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6pPr>
      <a:lvl7pPr marL="913865"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7pPr>
      <a:lvl8pPr marL="1370799"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8pPr>
      <a:lvl9pPr marL="1827731"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9pPr>
    </p:titleStyle>
    <p:bodyStyle>
      <a:lvl1pPr marL="173038" indent="-173038" algn="l" rtl="0" eaLnBrk="1" fontAlgn="base" hangingPunct="1">
        <a:lnSpc>
          <a:spcPts val="1920"/>
        </a:lnSpc>
        <a:spcBef>
          <a:spcPct val="20000"/>
        </a:spcBef>
        <a:spcAft>
          <a:spcPts val="400"/>
        </a:spcAft>
        <a:buClr>
          <a:schemeClr val="bg1"/>
        </a:buClr>
        <a:buSzPct val="100000"/>
        <a:buFont typeface="Arial" pitchFamily="34" charset="0"/>
        <a:buChar char="–"/>
        <a:tabLst/>
        <a:defRPr sz="1600" b="0" kern="1200">
          <a:solidFill>
            <a:schemeClr val="bg1"/>
          </a:solidFill>
          <a:latin typeface="Arial" pitchFamily="34" charset="0"/>
          <a:ea typeface="ＭＳ Ｐゴシック" charset="-128"/>
          <a:cs typeface="Arial" pitchFamily="34" charset="0"/>
        </a:defRPr>
      </a:lvl1pPr>
      <a:lvl2pPr marL="742950" indent="-182880" algn="l" rtl="0" eaLnBrk="1" fontAlgn="base" hangingPunct="1">
        <a:lnSpc>
          <a:spcPts val="1400"/>
        </a:lnSpc>
        <a:spcBef>
          <a:spcPts val="600"/>
        </a:spcBef>
        <a:spcAft>
          <a:spcPts val="400"/>
        </a:spcAft>
        <a:buClr>
          <a:schemeClr val="bg1"/>
        </a:buClr>
        <a:buSzPct val="100000"/>
        <a:buFont typeface="Arial"/>
        <a:buChar char="•"/>
        <a:defRPr sz="1400" b="0" kern="1200">
          <a:solidFill>
            <a:schemeClr val="bg1"/>
          </a:solidFill>
          <a:latin typeface="Arial" pitchFamily="34" charset="0"/>
          <a:ea typeface="ＭＳ Ｐゴシック" charset="-128"/>
          <a:cs typeface="Arial" pitchFamily="34" charset="0"/>
        </a:defRPr>
      </a:lvl2pPr>
      <a:lvl3pPr marL="1060704" indent="-182880" algn="l" rtl="0" eaLnBrk="1" fontAlgn="base" hangingPunct="1">
        <a:lnSpc>
          <a:spcPts val="1400"/>
        </a:lnSpc>
        <a:spcBef>
          <a:spcPts val="600"/>
        </a:spcBef>
        <a:spcAft>
          <a:spcPts val="400"/>
        </a:spcAft>
        <a:buClr>
          <a:schemeClr val="bg1"/>
        </a:buClr>
        <a:buSzPct val="100000"/>
        <a:buFont typeface="Arial" pitchFamily="34" charset="0"/>
        <a:buNone/>
        <a:defRPr sz="1100" b="0" kern="1200">
          <a:solidFill>
            <a:schemeClr val="bg1"/>
          </a:solidFill>
          <a:latin typeface="Arial" pitchFamily="34" charset="0"/>
          <a:ea typeface="ＭＳ Ｐゴシック" charset="-128"/>
          <a:cs typeface="Arial" pitchFamily="34" charset="0"/>
        </a:defRPr>
      </a:lvl3pPr>
      <a:lvl4pPr marL="1143000" indent="-182880" algn="l" rtl="0" eaLnBrk="1" fontAlgn="base" hangingPunct="1">
        <a:lnSpc>
          <a:spcPts val="1400"/>
        </a:lnSpc>
        <a:spcBef>
          <a:spcPts val="200"/>
        </a:spcBef>
        <a:spcAft>
          <a:spcPts val="400"/>
        </a:spcAft>
        <a:buClr>
          <a:schemeClr val="bg1"/>
        </a:buClr>
        <a:buSzPct val="100000"/>
        <a:buFont typeface="Lucida Grande"/>
        <a:buChar char="-"/>
        <a:defRPr sz="1100" b="0" kern="1200">
          <a:solidFill>
            <a:schemeClr val="bg1"/>
          </a:solidFill>
          <a:latin typeface="Arial" pitchFamily="34" charset="0"/>
          <a:ea typeface="ＭＳ Ｐゴシック" charset="-128"/>
          <a:cs typeface="Arial" pitchFamily="34" charset="0"/>
        </a:defRPr>
      </a:lvl4pPr>
      <a:lvl5pPr marL="857250" indent="-173038" algn="l" rtl="0" eaLnBrk="1" fontAlgn="base" hangingPunct="1">
        <a:lnSpc>
          <a:spcPts val="1400"/>
        </a:lnSpc>
        <a:spcBef>
          <a:spcPts val="0"/>
        </a:spcBef>
        <a:spcAft>
          <a:spcPts val="400"/>
        </a:spcAft>
        <a:buClr>
          <a:schemeClr val="bg1"/>
        </a:buClr>
        <a:buFont typeface="Arial" pitchFamily="34" charset="0"/>
        <a:buChar char="–"/>
        <a:tabLst/>
        <a:defRPr sz="1100" b="0" kern="1200">
          <a:solidFill>
            <a:schemeClr val="bg1"/>
          </a:solidFill>
          <a:latin typeface="Arial" pitchFamily="34" charset="0"/>
          <a:ea typeface="Arial" charset="0"/>
          <a:cs typeface="Arial" pitchFamily="34" charset="0"/>
        </a:defRPr>
      </a:lvl5pPr>
      <a:lvl6pPr marL="2513130"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4"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96"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27"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5" rtl="0" eaLnBrk="1" latinLnBrk="0" hangingPunct="1">
        <a:defRPr sz="1800" kern="1200">
          <a:solidFill>
            <a:schemeClr val="tx1"/>
          </a:solidFill>
          <a:latin typeface="+mn-lt"/>
          <a:ea typeface="+mn-ea"/>
          <a:cs typeface="+mn-cs"/>
        </a:defRPr>
      </a:lvl1pPr>
      <a:lvl2pPr marL="456933" algn="l" defTabSz="913865" rtl="0" eaLnBrk="1" latinLnBrk="0" hangingPunct="1">
        <a:defRPr sz="1800" kern="1200">
          <a:solidFill>
            <a:schemeClr val="tx1"/>
          </a:solidFill>
          <a:latin typeface="+mn-lt"/>
          <a:ea typeface="+mn-ea"/>
          <a:cs typeface="+mn-cs"/>
        </a:defRPr>
      </a:lvl2pPr>
      <a:lvl3pPr marL="913865" algn="l" defTabSz="913865" rtl="0" eaLnBrk="1" latinLnBrk="0" hangingPunct="1">
        <a:defRPr sz="1800" kern="1200">
          <a:solidFill>
            <a:schemeClr val="tx1"/>
          </a:solidFill>
          <a:latin typeface="+mn-lt"/>
          <a:ea typeface="+mn-ea"/>
          <a:cs typeface="+mn-cs"/>
        </a:defRPr>
      </a:lvl3pPr>
      <a:lvl4pPr marL="1370799" algn="l" defTabSz="913865" rtl="0" eaLnBrk="1" latinLnBrk="0" hangingPunct="1">
        <a:defRPr sz="1800" kern="1200">
          <a:solidFill>
            <a:schemeClr val="tx1"/>
          </a:solidFill>
          <a:latin typeface="+mn-lt"/>
          <a:ea typeface="+mn-ea"/>
          <a:cs typeface="+mn-cs"/>
        </a:defRPr>
      </a:lvl4pPr>
      <a:lvl5pPr marL="1827731" algn="l" defTabSz="913865" rtl="0" eaLnBrk="1" latinLnBrk="0" hangingPunct="1">
        <a:defRPr sz="1800" kern="1200">
          <a:solidFill>
            <a:schemeClr val="tx1"/>
          </a:solidFill>
          <a:latin typeface="+mn-lt"/>
          <a:ea typeface="+mn-ea"/>
          <a:cs typeface="+mn-cs"/>
        </a:defRPr>
      </a:lvl5pPr>
      <a:lvl6pPr marL="2284665" algn="l" defTabSz="913865" rtl="0" eaLnBrk="1" latinLnBrk="0" hangingPunct="1">
        <a:defRPr sz="1800" kern="1200">
          <a:solidFill>
            <a:schemeClr val="tx1"/>
          </a:solidFill>
          <a:latin typeface="+mn-lt"/>
          <a:ea typeface="+mn-ea"/>
          <a:cs typeface="+mn-cs"/>
        </a:defRPr>
      </a:lvl6pPr>
      <a:lvl7pPr marL="2741596" algn="l" defTabSz="913865" rtl="0" eaLnBrk="1" latinLnBrk="0" hangingPunct="1">
        <a:defRPr sz="1800" kern="1200">
          <a:solidFill>
            <a:schemeClr val="tx1"/>
          </a:solidFill>
          <a:latin typeface="+mn-lt"/>
          <a:ea typeface="+mn-ea"/>
          <a:cs typeface="+mn-cs"/>
        </a:defRPr>
      </a:lvl7pPr>
      <a:lvl8pPr marL="3198530" algn="l" defTabSz="913865" rtl="0" eaLnBrk="1" latinLnBrk="0" hangingPunct="1">
        <a:defRPr sz="1800" kern="1200">
          <a:solidFill>
            <a:schemeClr val="tx1"/>
          </a:solidFill>
          <a:latin typeface="+mn-lt"/>
          <a:ea typeface="+mn-ea"/>
          <a:cs typeface="+mn-cs"/>
        </a:defRPr>
      </a:lvl8pPr>
      <a:lvl9pPr marL="3655460" algn="l" defTabSz="9138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and </a:t>
            </a:r>
            <a:r>
              <a:rPr lang="en-US" dirty="0" err="1" smtClean="0"/>
              <a:t>Github</a:t>
            </a:r>
            <a:endParaRPr lang="en-US" dirty="0"/>
          </a:p>
        </p:txBody>
      </p:sp>
      <p:sp>
        <p:nvSpPr>
          <p:cNvPr id="3" name="Subtitle 2"/>
          <p:cNvSpPr>
            <a:spLocks noGrp="1"/>
          </p:cNvSpPr>
          <p:nvPr>
            <p:ph type="subTitle" idx="1"/>
          </p:nvPr>
        </p:nvSpPr>
        <p:spPr/>
        <p:txBody>
          <a:bodyPr/>
          <a:lstStyle/>
          <a:p>
            <a:endParaRPr lang="en-US" dirty="0" smtClean="0"/>
          </a:p>
          <a:p>
            <a:r>
              <a:rPr lang="en-US" dirty="0" smtClean="0"/>
              <a:t>Rob Larsen</a:t>
            </a:r>
          </a:p>
          <a:p>
            <a:r>
              <a:rPr lang="en-US" dirty="0" smtClean="0"/>
              <a:t>rlarsen@eatonvance.com</a:t>
            </a:r>
            <a:endParaRPr lang="en-US" dirty="0"/>
          </a:p>
        </p:txBody>
      </p:sp>
    </p:spTree>
    <p:extLst>
      <p:ext uri="{BB962C8B-B14F-4D97-AF65-F5344CB8AC3E}">
        <p14:creationId xmlns:p14="http://schemas.microsoft.com/office/powerpoint/2010/main" val="3734518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79752"/>
            <a:ext cx="7439025" cy="4000500"/>
          </a:xfrm>
          <a:prstGeom prst="rect">
            <a:avLst/>
          </a:prstGeom>
        </p:spPr>
      </p:pic>
    </p:spTree>
    <p:extLst>
      <p:ext uri="{BB962C8B-B14F-4D97-AF65-F5344CB8AC3E}">
        <p14:creationId xmlns:p14="http://schemas.microsoft.com/office/powerpoint/2010/main" val="314171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696554"/>
            <a:ext cx="7918027" cy="4220268"/>
          </a:xfrm>
          <a:prstGeom prst="rect">
            <a:avLst/>
          </a:prstGeom>
        </p:spPr>
      </p:pic>
    </p:spTree>
    <p:extLst>
      <p:ext uri="{BB962C8B-B14F-4D97-AF65-F5344CB8AC3E}">
        <p14:creationId xmlns:p14="http://schemas.microsoft.com/office/powerpoint/2010/main" val="2569802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Git</a:t>
            </a:r>
            <a:endParaRPr lang="en-US" dirty="0"/>
          </a:p>
        </p:txBody>
      </p:sp>
      <p:sp>
        <p:nvSpPr>
          <p:cNvPr id="3" name="Content Placeholder 2"/>
          <p:cNvSpPr>
            <a:spLocks noGrp="1"/>
          </p:cNvSpPr>
          <p:nvPr>
            <p:ph idx="1"/>
          </p:nvPr>
        </p:nvSpPr>
        <p:spPr/>
        <p:txBody>
          <a:bodyPr/>
          <a:lstStyle/>
          <a:p>
            <a:pPr marL="0" indent="0">
              <a:buNone/>
            </a:pPr>
            <a:r>
              <a:rPr lang="en-US" dirty="0" smtClean="0"/>
              <a:t>(This is advanced! But does this advanced command start to make more sense?)</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609600" y="1676400"/>
            <a:ext cx="5543550" cy="3505200"/>
          </a:xfrm>
          <a:prstGeom prst="rect">
            <a:avLst/>
          </a:prstGeom>
        </p:spPr>
      </p:pic>
    </p:spTree>
    <p:extLst>
      <p:ext uri="{BB962C8B-B14F-4D97-AF65-F5344CB8AC3E}">
        <p14:creationId xmlns:p14="http://schemas.microsoft.com/office/powerpoint/2010/main" val="70779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Git</a:t>
            </a:r>
            <a:endParaRPr lang="en-US" dirty="0"/>
          </a:p>
        </p:txBody>
      </p:sp>
      <p:sp>
        <p:nvSpPr>
          <p:cNvPr id="3" name="Content Placeholder 2"/>
          <p:cNvSpPr>
            <a:spLocks noGrp="1"/>
          </p:cNvSpPr>
          <p:nvPr>
            <p:ph idx="1"/>
          </p:nvPr>
        </p:nvSpPr>
        <p:spPr/>
        <p:txBody>
          <a:bodyPr/>
          <a:lstStyle/>
          <a:p>
            <a:pPr marL="0" indent="0">
              <a:buNone/>
            </a:pPr>
            <a:r>
              <a:rPr lang="en-US" dirty="0" smtClean="0"/>
              <a:t>Rewriting history is just rewriting collection of commits which make up a branch- which is just pointing the history to different hashes/sets of changes stored in the index. </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6" name="Picture 5"/>
          <p:cNvPicPr>
            <a:picLocks noChangeAspect="1"/>
          </p:cNvPicPr>
          <p:nvPr/>
        </p:nvPicPr>
        <p:blipFill>
          <a:blip r:embed="rId2"/>
          <a:stretch>
            <a:fillRect/>
          </a:stretch>
        </p:blipFill>
        <p:spPr>
          <a:xfrm>
            <a:off x="609600" y="1690650"/>
            <a:ext cx="6773848" cy="4533500"/>
          </a:xfrm>
          <a:prstGeom prst="rect">
            <a:avLst/>
          </a:prstGeom>
        </p:spPr>
      </p:pic>
    </p:spTree>
    <p:extLst>
      <p:ext uri="{BB962C8B-B14F-4D97-AF65-F5344CB8AC3E}">
        <p14:creationId xmlns:p14="http://schemas.microsoft.com/office/powerpoint/2010/main" val="104600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“Multiple Workflows”</a:t>
            </a:r>
          </a:p>
          <a:p>
            <a:pPr marL="0" indent="0">
              <a:buNone/>
            </a:pPr>
            <a:r>
              <a:rPr lang="en-US" dirty="0" smtClean="0"/>
              <a:t>We have a workflow that we use, but it’s not the only one and because of how flexible </a:t>
            </a:r>
            <a:r>
              <a:rPr lang="en-US" dirty="0"/>
              <a:t>G</a:t>
            </a:r>
            <a:r>
              <a:rPr lang="en-US" dirty="0" smtClean="0"/>
              <a:t>it is, we can (and often have to) adjust our workflow to solve problems that arise during the development process. You can lay as much or as little process on top of </a:t>
            </a:r>
            <a:r>
              <a:rPr lang="en-US" dirty="0"/>
              <a:t>G</a:t>
            </a:r>
            <a:r>
              <a:rPr lang="en-US" dirty="0" smtClean="0"/>
              <a:t>it as you want. </a:t>
            </a: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1693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GitHub</a:t>
            </a:r>
            <a:endParaRPr lang="en-US" dirty="0"/>
          </a:p>
        </p:txBody>
      </p:sp>
      <p:sp>
        <p:nvSpPr>
          <p:cNvPr id="5" name="Content Placeholder 4"/>
          <p:cNvSpPr>
            <a:spLocks noGrp="1"/>
          </p:cNvSpPr>
          <p:nvPr>
            <p:ph idx="1"/>
          </p:nvPr>
        </p:nvSpPr>
        <p:spPr/>
        <p:txBody>
          <a:bodyPr/>
          <a:lstStyle/>
          <a:p>
            <a:pPr marL="0" indent="0">
              <a:buNone/>
            </a:pPr>
            <a:r>
              <a:rPr lang="en-US" dirty="0" smtClean="0"/>
              <a:t>GitHub </a:t>
            </a:r>
            <a:r>
              <a:rPr lang="en-US" dirty="0"/>
              <a:t>is not Git. Git is not </a:t>
            </a:r>
            <a:r>
              <a:rPr lang="en-US" dirty="0" smtClean="0"/>
              <a:t>GitHub. </a:t>
            </a:r>
            <a:r>
              <a:rPr lang="en-US" dirty="0"/>
              <a:t>Git was created in 2005 by Linux Torvalds to aid in development of the Linux kernel. </a:t>
            </a:r>
            <a:r>
              <a:rPr lang="en-US" dirty="0" smtClean="0"/>
              <a:t>GitHub, </a:t>
            </a:r>
            <a:r>
              <a:rPr lang="en-US" dirty="0"/>
              <a:t>the commercial enterprise, was founded in 2007 and has since built a sprawling ecosystem on top of Git. It is the home to most of the world's largest open source projects. It provides a number of very </a:t>
            </a:r>
            <a:r>
              <a:rPr lang="en-US" dirty="0" smtClean="0"/>
              <a:t>powerful </a:t>
            </a:r>
            <a:r>
              <a:rPr lang="en-US" dirty="0"/>
              <a:t>tools built on top of Git to help with software development</a:t>
            </a:r>
            <a:r>
              <a:rPr lang="en-US" dirty="0" smtClean="0"/>
              <a:t>.</a:t>
            </a:r>
          </a:p>
          <a:p>
            <a:pPr marL="0" indent="0">
              <a:buNone/>
            </a:pPr>
            <a:r>
              <a:rPr lang="en-US" dirty="0" smtClean="0"/>
              <a:t>For our purposes, this means Pull Requests and Code Reviews (and may mean GitHub Actions at some point.)</a:t>
            </a: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5800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Workflow</a:t>
            </a:r>
            <a:endParaRPr lang="en-US" dirty="0"/>
          </a:p>
        </p:txBody>
      </p:sp>
      <p:sp>
        <p:nvSpPr>
          <p:cNvPr id="5" name="Content Placeholder 4"/>
          <p:cNvSpPr>
            <a:spLocks noGrp="1"/>
          </p:cNvSpPr>
          <p:nvPr>
            <p:ph idx="1"/>
          </p:nvPr>
        </p:nvSpPr>
        <p:spPr/>
        <p:txBody>
          <a:bodyPr/>
          <a:lstStyle/>
          <a:p>
            <a:pPr marL="0" indent="0">
              <a:buNone/>
            </a:pPr>
            <a:r>
              <a:rPr lang="en-US" dirty="0"/>
              <a:t>Once you've gotten an issue assigned to you or pulled an issue out of the backlog, it's time to work on your task. The </a:t>
            </a:r>
            <a:r>
              <a:rPr lang="en-US" dirty="0" smtClean="0"/>
              <a:t>Git </a:t>
            </a:r>
            <a:r>
              <a:rPr lang="en-US" dirty="0"/>
              <a:t>process for that is </a:t>
            </a:r>
            <a:r>
              <a:rPr lang="en-US" dirty="0" smtClean="0"/>
              <a:t>in the following slides</a:t>
            </a: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51070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Workflow</a:t>
            </a:r>
            <a:endParaRPr lang="en-US" dirty="0"/>
          </a:p>
        </p:txBody>
      </p:sp>
      <p:sp>
        <p:nvSpPr>
          <p:cNvPr id="5" name="Content Placeholder 4"/>
          <p:cNvSpPr>
            <a:spLocks noGrp="1"/>
          </p:cNvSpPr>
          <p:nvPr>
            <p:ph idx="1"/>
          </p:nvPr>
        </p:nvSpPr>
        <p:spPr/>
        <p:txBody>
          <a:bodyPr/>
          <a:lstStyle/>
          <a:p>
            <a:pPr marL="0" indent="0">
              <a:buNone/>
            </a:pPr>
            <a:r>
              <a:rPr lang="en-US" dirty="0"/>
              <a:t>If you’ve never done this before, check to make sure your local repository is in a clean state. This example was run from Development, but you might be in another </a:t>
            </a:r>
            <a:r>
              <a:rPr lang="en-US" dirty="0" smtClean="0"/>
              <a:t>branch and you want to make sure you’re in a clean state</a:t>
            </a:r>
            <a:endParaRPr lang="en-US" dirty="0"/>
          </a:p>
          <a:p>
            <a:pPr marL="0" indent="0">
              <a:buNone/>
            </a:pPr>
            <a:endParaRPr lang="en-US" dirty="0"/>
          </a:p>
          <a:p>
            <a:pPr marL="0" indent="0">
              <a:buNone/>
            </a:pPr>
            <a:r>
              <a:rPr lang="en-US" dirty="0">
                <a:latin typeface="Consolas" panose="020B0609020204030204" pitchFamily="49" charset="0"/>
              </a:rPr>
              <a:t>rlarsen@RLARSEN1 MINGW64 ~/</a:t>
            </a:r>
            <a:r>
              <a:rPr lang="en-US" dirty="0" err="1">
                <a:latin typeface="Consolas" panose="020B0609020204030204" pitchFamily="49" charset="0"/>
              </a:rPr>
              <a:t>sherpa</a:t>
            </a:r>
            <a:r>
              <a:rPr lang="en-US" dirty="0">
                <a:latin typeface="Consolas" panose="020B0609020204030204" pitchFamily="49" charset="0"/>
              </a:rPr>
              <a:t>-enterprise-data-</a:t>
            </a:r>
            <a:r>
              <a:rPr lang="en-US" dirty="0" err="1">
                <a:latin typeface="Consolas" panose="020B0609020204030204" pitchFamily="49" charset="0"/>
              </a:rPr>
              <a:t>ui</a:t>
            </a:r>
            <a:r>
              <a:rPr lang="en-US" dirty="0">
                <a:latin typeface="Consolas" panose="020B0609020204030204" pitchFamily="49" charset="0"/>
              </a:rPr>
              <a:t> (Development)      </a:t>
            </a:r>
          </a:p>
          <a:p>
            <a:pPr marL="0" indent="0">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status                                                                    </a:t>
            </a:r>
          </a:p>
          <a:p>
            <a:pPr marL="0" indent="0">
              <a:buNone/>
            </a:pPr>
            <a:r>
              <a:rPr lang="en-US" dirty="0">
                <a:latin typeface="Consolas" panose="020B0609020204030204" pitchFamily="49" charset="0"/>
              </a:rPr>
              <a:t>On branch Development                                                           </a:t>
            </a:r>
          </a:p>
          <a:p>
            <a:pPr marL="0" indent="0">
              <a:buNone/>
            </a:pPr>
            <a:r>
              <a:rPr lang="en-US" dirty="0">
                <a:latin typeface="Consolas" panose="020B0609020204030204" pitchFamily="49" charset="0"/>
              </a:rPr>
              <a:t>Your branch is up to date with 'origin/Development'.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nothing to commit, working tree clean </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94661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Workflow</a:t>
            </a:r>
            <a:endParaRPr lang="en-US" dirty="0"/>
          </a:p>
        </p:txBody>
      </p:sp>
      <p:sp>
        <p:nvSpPr>
          <p:cNvPr id="5" name="Content Placeholder 4"/>
          <p:cNvSpPr>
            <a:spLocks noGrp="1"/>
          </p:cNvSpPr>
          <p:nvPr>
            <p:ph idx="1"/>
          </p:nvPr>
        </p:nvSpPr>
        <p:spPr/>
        <p:txBody>
          <a:bodyPr/>
          <a:lstStyle/>
          <a:p>
            <a:pPr marL="0" indent="0">
              <a:buNone/>
            </a:pPr>
            <a:r>
              <a:rPr lang="en-US" dirty="0"/>
              <a:t>If your working tree is clean, then go onto the next step. If it’s not either </a:t>
            </a:r>
            <a:r>
              <a:rPr lang="en-US" dirty="0" smtClean="0"/>
              <a:t>Git </a:t>
            </a:r>
            <a:r>
              <a:rPr lang="en-US" dirty="0"/>
              <a:t>stash your changes or commit them to your branch</a:t>
            </a:r>
            <a:r>
              <a:rPr lang="en-US" dirty="0" smtClean="0"/>
              <a:t>.</a:t>
            </a:r>
            <a:endParaRPr lang="en-US" dirty="0"/>
          </a:p>
          <a:p>
            <a:pPr marL="0" indent="0">
              <a:buNone/>
            </a:pPr>
            <a:r>
              <a:rPr lang="en-US" dirty="0"/>
              <a:t>To get started, run</a:t>
            </a:r>
            <a:r>
              <a:rPr lang="en-US" dirty="0" smtClean="0"/>
              <a:t>:</a:t>
            </a:r>
          </a:p>
          <a:p>
            <a:pPr marL="0" indent="0">
              <a:buNone/>
            </a:pPr>
            <a:endParaRPr lang="en-US" dirty="0"/>
          </a:p>
          <a:p>
            <a:pPr marL="0" indent="0">
              <a:buNone/>
            </a:pPr>
            <a:r>
              <a:rPr lang="en-US" dirty="0" err="1">
                <a:latin typeface="Consolas" panose="020B0609020204030204" pitchFamily="49" charset="0"/>
              </a:rPr>
              <a:t>git</a:t>
            </a:r>
            <a:r>
              <a:rPr lang="en-US" dirty="0">
                <a:latin typeface="Consolas" panose="020B0609020204030204" pitchFamily="49" charset="0"/>
              </a:rPr>
              <a:t> checkout Development</a:t>
            </a:r>
          </a:p>
          <a:p>
            <a:pPr marL="0" indent="0">
              <a:buNone/>
            </a:pPr>
            <a:r>
              <a:rPr lang="en-US" dirty="0" err="1">
                <a:latin typeface="Consolas" panose="020B0609020204030204" pitchFamily="49" charset="0"/>
              </a:rPr>
              <a:t>git</a:t>
            </a:r>
            <a:r>
              <a:rPr lang="en-US" dirty="0">
                <a:latin typeface="Consolas" panose="020B0609020204030204" pitchFamily="49" charset="0"/>
              </a:rPr>
              <a:t> pull</a:t>
            </a:r>
          </a:p>
          <a:p>
            <a:pPr marL="0" indent="0">
              <a:buNone/>
            </a:pPr>
            <a:r>
              <a:rPr lang="en-US" dirty="0" err="1">
                <a:latin typeface="Consolas" panose="020B0609020204030204" pitchFamily="49" charset="0"/>
              </a:rPr>
              <a:t>git</a:t>
            </a:r>
            <a:r>
              <a:rPr lang="en-US" dirty="0">
                <a:latin typeface="Consolas" panose="020B0609020204030204" pitchFamily="49" charset="0"/>
              </a:rPr>
              <a:t> checkout -b [branch name from options below]</a:t>
            </a:r>
          </a:p>
          <a:p>
            <a:pPr marL="0" indent="0">
              <a:buNone/>
            </a:pPr>
            <a:endParaRPr lang="en-US" dirty="0" smtClean="0"/>
          </a:p>
          <a:p>
            <a:pPr marL="285750" indent="-285750"/>
            <a:r>
              <a:rPr lang="en-US" dirty="0" smtClean="0"/>
              <a:t>bug</a:t>
            </a:r>
            <a:r>
              <a:rPr lang="en-US" dirty="0"/>
              <a:t>/[JIRA Issue Name</a:t>
            </a:r>
            <a:r>
              <a:rPr lang="en-US" dirty="0" smtClean="0"/>
              <a:t>]</a:t>
            </a:r>
            <a:endParaRPr lang="en-US" dirty="0"/>
          </a:p>
          <a:p>
            <a:pPr marL="285750" indent="-285750"/>
            <a:r>
              <a:rPr lang="en-US" dirty="0"/>
              <a:t>feature/[JIRA Issue Name</a:t>
            </a:r>
            <a:r>
              <a:rPr lang="en-US" dirty="0" smtClean="0"/>
              <a:t>]</a:t>
            </a:r>
            <a:endParaRPr lang="en-US" dirty="0"/>
          </a:p>
          <a:p>
            <a:pPr marL="285750" indent="-285750"/>
            <a:r>
              <a:rPr lang="en-US" dirty="0"/>
              <a:t>[other]/[description of work] Used for refactoring, net new features, etc.</a:t>
            </a:r>
          </a:p>
          <a:p>
            <a:pPr marL="0" indent="0">
              <a:buNone/>
            </a:pPr>
            <a:endParaRPr lang="en-US" dirty="0"/>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36633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Workflow</a:t>
            </a:r>
            <a:endParaRPr lang="en-US" dirty="0"/>
          </a:p>
        </p:txBody>
      </p:sp>
      <p:sp>
        <p:nvSpPr>
          <p:cNvPr id="5" name="Content Placeholder 4"/>
          <p:cNvSpPr>
            <a:spLocks noGrp="1"/>
          </p:cNvSpPr>
          <p:nvPr>
            <p:ph idx="1"/>
          </p:nvPr>
        </p:nvSpPr>
        <p:spPr/>
        <p:txBody>
          <a:bodyPr/>
          <a:lstStyle/>
          <a:p>
            <a:pPr marL="0" indent="0">
              <a:buNone/>
            </a:pPr>
            <a:r>
              <a:rPr lang="en-US" dirty="0" smtClean="0"/>
              <a:t>As </a:t>
            </a:r>
            <a:r>
              <a:rPr lang="en-US" dirty="0"/>
              <a:t>you work on your task, be sure to pull in the latest changes from Development often and push your code to your branch often. Because we will squash your commits in the pull request process, there's no real penalty for committing early and often</a:t>
            </a:r>
            <a:r>
              <a:rPr lang="en-US" dirty="0" smtClean="0"/>
              <a:t>.</a:t>
            </a:r>
            <a:endParaRPr lang="en-US" dirty="0"/>
          </a:p>
        </p:txBody>
      </p:sp>
      <p:sp>
        <p:nvSpPr>
          <p:cNvPr id="6" name="Text Placeholder 5"/>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919543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The </a:t>
            </a:r>
            <a:r>
              <a:rPr lang="en-US" dirty="0"/>
              <a:t>Git project describes Git like this:</a:t>
            </a:r>
          </a:p>
          <a:p>
            <a:endParaRPr lang="en-US" dirty="0"/>
          </a:p>
          <a:p>
            <a:pPr marL="560070" lvl="1" indent="0">
              <a:buNone/>
            </a:pPr>
            <a:r>
              <a:rPr lang="en-US" i="1" dirty="0"/>
              <a:t>Git is a free and open source distributed version control system designed to handle everything from small to very large projects with speed and efficiency. Git is easy to learn and has a tiny footprint with lightning fast performance. It outclasses SCM tools like Subversion, CVS, Perforce, and </a:t>
            </a:r>
            <a:r>
              <a:rPr lang="en-US" i="1" dirty="0" err="1"/>
              <a:t>ClearCase</a:t>
            </a:r>
            <a:r>
              <a:rPr lang="en-US" i="1" dirty="0"/>
              <a:t> with features like cheap local branching, convenient staging areas, and multiple workflows.</a:t>
            </a:r>
          </a:p>
          <a:p>
            <a:endParaRPr lang="en-US" dirty="0"/>
          </a:p>
          <a:p>
            <a:pPr marL="0" indent="0">
              <a:buNone/>
            </a:pPr>
            <a:r>
              <a:rPr lang="en-US" dirty="0"/>
              <a:t>The important ideas </a:t>
            </a:r>
            <a:r>
              <a:rPr lang="en-US" dirty="0" smtClean="0"/>
              <a:t>for us are that </a:t>
            </a:r>
            <a:r>
              <a:rPr lang="en-US" dirty="0"/>
              <a:t>it's distributed (which is an important conceptual barrier,) that it provides cheap local branching and that it works with multiple </a:t>
            </a:r>
            <a:r>
              <a:rPr lang="en-US" dirty="0" smtClean="0"/>
              <a:t>workflows.</a:t>
            </a: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90842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smtClean="0"/>
              <a:t>Working </a:t>
            </a:r>
            <a:r>
              <a:rPr lang="en-US" dirty="0"/>
              <a:t>with Pull Requests</a:t>
            </a:r>
          </a:p>
          <a:p>
            <a:pPr marL="0" indent="0">
              <a:buNone/>
            </a:pPr>
            <a:r>
              <a:rPr lang="en-US" dirty="0"/>
              <a:t>As soon as you have complete some work, commit your code and push your branch to </a:t>
            </a:r>
            <a:r>
              <a:rPr lang="en-US" dirty="0" smtClean="0"/>
              <a:t>GitHub. </a:t>
            </a:r>
            <a:r>
              <a:rPr lang="en-US" dirty="0"/>
              <a:t>If your branch is called bug/SHERPA-1999 you would run the following commands:</a:t>
            </a:r>
          </a:p>
          <a:p>
            <a:pPr marL="0" indent="0">
              <a:buNone/>
            </a:pPr>
            <a:endParaRPr lang="en-US" dirty="0"/>
          </a:p>
          <a:p>
            <a:pPr marL="0" indent="0">
              <a:buNone/>
            </a:pPr>
            <a:r>
              <a:rPr lang="en-US" dirty="0" err="1">
                <a:latin typeface="Consolas" panose="020B0609020204030204" pitchFamily="49" charset="0"/>
              </a:rPr>
              <a:t>git</a:t>
            </a:r>
            <a:r>
              <a:rPr lang="en-US" dirty="0">
                <a:latin typeface="Consolas" panose="020B0609020204030204" pitchFamily="49" charset="0"/>
              </a:rPr>
              <a:t> add .</a:t>
            </a:r>
          </a:p>
          <a:p>
            <a:pPr marL="0" indent="0">
              <a:buNone/>
            </a:pPr>
            <a:r>
              <a:rPr lang="en-US" dirty="0" err="1">
                <a:latin typeface="Consolas" panose="020B0609020204030204" pitchFamily="49" charset="0"/>
              </a:rPr>
              <a:t>git</a:t>
            </a:r>
            <a:r>
              <a:rPr lang="en-US" dirty="0">
                <a:latin typeface="Consolas" panose="020B0609020204030204" pitchFamily="49" charset="0"/>
              </a:rPr>
              <a:t> commit -m "these are my changes"</a:t>
            </a:r>
          </a:p>
          <a:p>
            <a:pPr marL="0" indent="0">
              <a:buNone/>
            </a:pPr>
            <a:r>
              <a:rPr lang="en-US" dirty="0" err="1">
                <a:latin typeface="Consolas" panose="020B0609020204030204" pitchFamily="49" charset="0"/>
              </a:rPr>
              <a:t>git</a:t>
            </a:r>
            <a:r>
              <a:rPr lang="en-US" dirty="0">
                <a:latin typeface="Consolas" panose="020B0609020204030204" pitchFamily="49" charset="0"/>
              </a:rPr>
              <a:t> push --set-upstream origin </a:t>
            </a:r>
            <a:r>
              <a:rPr lang="en-US" dirty="0" smtClean="0">
                <a:latin typeface="Consolas" panose="020B0609020204030204" pitchFamily="49" charset="0"/>
              </a:rPr>
              <a:t>bug/SHERPA-1999</a:t>
            </a:r>
            <a:endParaRPr lang="en-US" dirty="0">
              <a:latin typeface="Consolas" panose="020B0609020204030204" pitchFamily="49" charset="0"/>
            </a:endParaRP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08417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Workflow</a:t>
            </a:r>
            <a:endParaRPr lang="en-US" dirty="0"/>
          </a:p>
        </p:txBody>
      </p:sp>
      <p:sp>
        <p:nvSpPr>
          <p:cNvPr id="3" name="Content Placeholder 2"/>
          <p:cNvSpPr>
            <a:spLocks noGrp="1"/>
          </p:cNvSpPr>
          <p:nvPr>
            <p:ph idx="1"/>
          </p:nvPr>
        </p:nvSpPr>
        <p:spPr/>
        <p:txBody>
          <a:bodyPr/>
          <a:lstStyle/>
          <a:p>
            <a:pPr marL="0" indent="0">
              <a:buNone/>
            </a:pPr>
            <a:r>
              <a:rPr lang="en-US" dirty="0"/>
              <a:t>Alternatively, you can set something like Visual Studio Code to be your default editor in </a:t>
            </a:r>
            <a:r>
              <a:rPr lang="en-US" dirty="0" err="1"/>
              <a:t>git</a:t>
            </a:r>
            <a:r>
              <a:rPr lang="en-US" dirty="0"/>
              <a:t> and can therefore more easily write longer commit messages. The custom is to keep the subject of a commit short and add more detail, if needed, in the description. This is easiest to do in a real text editor and VS Code is handy. </a:t>
            </a:r>
          </a:p>
          <a:p>
            <a:pPr marL="0" indent="0">
              <a:buNone/>
            </a:pPr>
            <a:endParaRPr lang="en-US" dirty="0"/>
          </a:p>
          <a:p>
            <a:pPr marL="0" indent="0">
              <a:buNone/>
            </a:pPr>
            <a:r>
              <a:rPr lang="en-US" dirty="0"/>
              <a:t>To set VS Code as your </a:t>
            </a:r>
            <a:r>
              <a:rPr lang="en-US" dirty="0" smtClean="0"/>
              <a:t>Git </a:t>
            </a:r>
            <a:r>
              <a:rPr lang="en-US" dirty="0"/>
              <a:t>editor, edit your root .</a:t>
            </a:r>
            <a:r>
              <a:rPr lang="en-US" dirty="0" err="1"/>
              <a:t>gitconfig</a:t>
            </a:r>
            <a:r>
              <a:rPr lang="en-US" dirty="0"/>
              <a:t> (C:\Users\</a:t>
            </a:r>
            <a:r>
              <a:rPr lang="en-US" dirty="0" err="1"/>
              <a:t>UserName</a:t>
            </a:r>
            <a:r>
              <a:rPr lang="en-US" dirty="0"/>
              <a:t>\.</a:t>
            </a:r>
            <a:r>
              <a:rPr lang="en-US" dirty="0" err="1"/>
              <a:t>gitconfig</a:t>
            </a:r>
            <a:r>
              <a:rPr lang="en-US" dirty="0"/>
              <a:t>) to point to your VS Code installation</a:t>
            </a:r>
          </a:p>
          <a:p>
            <a:pPr marL="0" indent="0">
              <a:buNone/>
            </a:pPr>
            <a:endParaRPr lang="en-US" dirty="0"/>
          </a:p>
          <a:p>
            <a:pPr marL="0" indent="0">
              <a:buNone/>
            </a:pPr>
            <a:r>
              <a:rPr lang="en-US" dirty="0"/>
              <a:t>[core]</a:t>
            </a:r>
          </a:p>
          <a:p>
            <a:pPr marL="0" indent="0">
              <a:buNone/>
            </a:pPr>
            <a:r>
              <a:rPr lang="en-US" dirty="0"/>
              <a:t>  editor = 'C:\\Users\\</a:t>
            </a:r>
            <a:r>
              <a:rPr lang="en-US" dirty="0" err="1"/>
              <a:t>UserName</a:t>
            </a:r>
            <a:r>
              <a:rPr lang="en-US" dirty="0"/>
              <a:t>\\</a:t>
            </a:r>
            <a:r>
              <a:rPr lang="en-US" dirty="0" err="1"/>
              <a:t>AppData</a:t>
            </a:r>
            <a:r>
              <a:rPr lang="en-US" dirty="0"/>
              <a:t>\\Local\\Programs\\Microsoft VS Code\\Code.exe' --</a:t>
            </a:r>
            <a:r>
              <a:rPr lang="en-US" dirty="0" smtClean="0"/>
              <a:t>wait</a:t>
            </a: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6509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Workflow</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2700337" y="1004887"/>
            <a:ext cx="6791325" cy="4848225"/>
          </a:xfrm>
          <a:prstGeom prst="rect">
            <a:avLst/>
          </a:prstGeom>
        </p:spPr>
      </p:pic>
    </p:spTree>
    <p:extLst>
      <p:ext uri="{BB962C8B-B14F-4D97-AF65-F5344CB8AC3E}">
        <p14:creationId xmlns:p14="http://schemas.microsoft.com/office/powerpoint/2010/main" val="1322784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Workflow</a:t>
            </a:r>
            <a:endParaRPr lang="en-US" dirty="0"/>
          </a:p>
        </p:txBody>
      </p:sp>
      <p:sp>
        <p:nvSpPr>
          <p:cNvPr id="3" name="Content Placeholder 2"/>
          <p:cNvSpPr>
            <a:spLocks noGrp="1"/>
          </p:cNvSpPr>
          <p:nvPr>
            <p:ph idx="1"/>
          </p:nvPr>
        </p:nvSpPr>
        <p:spPr/>
        <p:txBody>
          <a:bodyPr/>
          <a:lstStyle/>
          <a:p>
            <a:pPr marL="0" indent="0">
              <a:buNone/>
            </a:pPr>
            <a:r>
              <a:rPr lang="en-US" dirty="0"/>
              <a:t>Once you have pushed your changes to </a:t>
            </a:r>
            <a:r>
              <a:rPr lang="en-US" dirty="0" smtClean="0"/>
              <a:t>GitHub, </a:t>
            </a:r>
            <a:r>
              <a:rPr lang="en-US" dirty="0"/>
              <a:t>open a pull request.</a:t>
            </a:r>
          </a:p>
          <a:p>
            <a:pPr marL="0" indent="0">
              <a:buNone/>
            </a:pPr>
            <a:endParaRPr lang="en-US" dirty="0"/>
          </a:p>
          <a:p>
            <a:pPr marL="0" indent="0">
              <a:buNone/>
            </a:pPr>
            <a:r>
              <a:rPr lang="en-US" dirty="0"/>
              <a:t>There are two aspects of working with pull requests, one is as a developer and the other is as a reviewer. You're going to be expected to take part in both roles</a:t>
            </a:r>
            <a:r>
              <a:rPr lang="en-US" dirty="0" smtClean="0"/>
              <a:t>.</a:t>
            </a: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47804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Workflow</a:t>
            </a:r>
            <a:endParaRPr lang="en-US" dirty="0"/>
          </a:p>
        </p:txBody>
      </p:sp>
      <p:sp>
        <p:nvSpPr>
          <p:cNvPr id="3" name="Content Placeholder 2"/>
          <p:cNvSpPr>
            <a:spLocks noGrp="1"/>
          </p:cNvSpPr>
          <p:nvPr>
            <p:ph idx="1"/>
          </p:nvPr>
        </p:nvSpPr>
        <p:spPr/>
        <p:txBody>
          <a:bodyPr/>
          <a:lstStyle/>
          <a:p>
            <a:pPr marL="0" indent="0">
              <a:buNone/>
            </a:pPr>
            <a:r>
              <a:rPr lang="en-US" dirty="0" smtClean="0"/>
              <a:t>Developer</a:t>
            </a:r>
            <a:endParaRPr lang="en-US" dirty="0"/>
          </a:p>
          <a:p>
            <a:pPr marL="285750" indent="-285750"/>
            <a:r>
              <a:rPr lang="en-US" dirty="0"/>
              <a:t>Open pull request within </a:t>
            </a:r>
            <a:r>
              <a:rPr lang="en-US" dirty="0" smtClean="0"/>
              <a:t>GitHub</a:t>
            </a:r>
            <a:endParaRPr lang="en-US" dirty="0"/>
          </a:p>
          <a:p>
            <a:pPr marL="285750" indent="-285750"/>
            <a:r>
              <a:rPr lang="en-US" dirty="0"/>
              <a:t>Enter short summary of work completed</a:t>
            </a:r>
            <a:r>
              <a:rPr lang="en-US" dirty="0" smtClean="0"/>
              <a:t>.</a:t>
            </a:r>
            <a:endParaRPr lang="en-US" dirty="0"/>
          </a:p>
          <a:p>
            <a:pPr marL="285750" indent="-285750"/>
            <a:r>
              <a:rPr lang="en-US" dirty="0"/>
              <a:t>Assign team-</a:t>
            </a:r>
            <a:r>
              <a:rPr lang="en-US" dirty="0" err="1"/>
              <a:t>sherpa</a:t>
            </a:r>
            <a:r>
              <a:rPr lang="en-US" dirty="0"/>
              <a:t> as </a:t>
            </a:r>
            <a:r>
              <a:rPr lang="en-US" dirty="0" smtClean="0"/>
              <a:t>reviewers</a:t>
            </a:r>
            <a:endParaRPr lang="en-US" dirty="0"/>
          </a:p>
          <a:p>
            <a:pPr marL="285750" indent="-285750"/>
            <a:r>
              <a:rPr lang="en-US" dirty="0"/>
              <a:t>Assign yourself as the </a:t>
            </a:r>
            <a:r>
              <a:rPr lang="en-US" dirty="0" smtClean="0"/>
              <a:t>assignee</a:t>
            </a:r>
            <a:endParaRPr lang="en-US" dirty="0"/>
          </a:p>
          <a:p>
            <a:pPr marL="285750" indent="-285750"/>
            <a:r>
              <a:rPr lang="en-US" dirty="0"/>
              <a:t>If the code is "ready to review" then tag it that way and mention that the code is ready to review in Microsoft </a:t>
            </a:r>
            <a:r>
              <a:rPr lang="en-US" dirty="0" smtClean="0"/>
              <a:t>Teams</a:t>
            </a:r>
            <a:endParaRPr lang="en-US" dirty="0"/>
          </a:p>
          <a:p>
            <a:pPr marL="285750" indent="-285750"/>
            <a:r>
              <a:rPr lang="en-US" dirty="0"/>
              <a:t>If it's not ready, tag is "work in progress" or add WIP to the title</a:t>
            </a:r>
            <a:r>
              <a:rPr lang="en-US" dirty="0" smtClean="0"/>
              <a:t>.</a:t>
            </a:r>
            <a:endParaRPr lang="en-US" dirty="0"/>
          </a:p>
          <a:p>
            <a:pPr marL="285750" indent="-285750"/>
            <a:r>
              <a:rPr lang="en-US" dirty="0"/>
              <a:t>When you're ready for review, personally review files for the PR. Ensure there are no accidental files added to the PR</a:t>
            </a:r>
            <a:r>
              <a:rPr lang="en-US" dirty="0" smtClean="0"/>
              <a:t>.</a:t>
            </a:r>
            <a:endParaRPr lang="en-US" dirty="0"/>
          </a:p>
          <a:p>
            <a:pPr marL="285750" indent="-285750"/>
            <a:r>
              <a:rPr lang="en-US" dirty="0"/>
              <a:t>At this point it should also be ready for testing. Build the code to our integration environment and move the ticket to testing so the product team can know to test it. </a:t>
            </a:r>
          </a:p>
          <a:p>
            <a:pPr marL="860425" lvl="1" indent="-285750"/>
            <a:r>
              <a:rPr lang="en-US" dirty="0"/>
              <a:t>If the product team is not satisfied with your work and you need to continue to make changes, make sure you’re merging Development into your branch. </a:t>
            </a:r>
          </a:p>
          <a:p>
            <a:pPr marL="285750" indent="-285750"/>
            <a:r>
              <a:rPr lang="en-US" dirty="0"/>
              <a:t>Once you have received one or more positive reviews and the code is approved by the product team. Squash and merge your PR and delete the branch.</a:t>
            </a:r>
          </a:p>
          <a:p>
            <a:pPr marL="285750" indent="-285750"/>
            <a:endParaRPr lang="en-US" dirty="0"/>
          </a:p>
          <a:p>
            <a:pPr marL="285750" indent="-285750"/>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35047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Workflow</a:t>
            </a:r>
            <a:endParaRPr lang="en-US" dirty="0"/>
          </a:p>
        </p:txBody>
      </p:sp>
      <p:sp>
        <p:nvSpPr>
          <p:cNvPr id="3" name="Content Placeholder 2"/>
          <p:cNvSpPr>
            <a:spLocks noGrp="1"/>
          </p:cNvSpPr>
          <p:nvPr>
            <p:ph idx="1"/>
          </p:nvPr>
        </p:nvSpPr>
        <p:spPr/>
        <p:txBody>
          <a:bodyPr/>
          <a:lstStyle/>
          <a:p>
            <a:pPr marL="0" indent="0">
              <a:buNone/>
            </a:pPr>
            <a:r>
              <a:rPr lang="en-US" dirty="0" smtClean="0"/>
              <a:t>Reviewer</a:t>
            </a:r>
            <a:endParaRPr lang="en-US" dirty="0"/>
          </a:p>
          <a:p>
            <a:pPr marL="285750" indent="-285750"/>
            <a:r>
              <a:rPr lang="en-US" dirty="0"/>
              <a:t>Review files changed and check for things like</a:t>
            </a:r>
            <a:r>
              <a:rPr lang="en-US" dirty="0" smtClean="0"/>
              <a:t>:</a:t>
            </a:r>
            <a:endParaRPr lang="en-US" dirty="0"/>
          </a:p>
          <a:p>
            <a:pPr marL="285750" indent="-285750"/>
            <a:r>
              <a:rPr lang="en-US" dirty="0"/>
              <a:t>Merge </a:t>
            </a:r>
            <a:r>
              <a:rPr lang="en-US" dirty="0" smtClean="0"/>
              <a:t>conflicts</a:t>
            </a:r>
            <a:endParaRPr lang="en-US" dirty="0"/>
          </a:p>
          <a:p>
            <a:pPr marL="285750" indent="-285750"/>
            <a:r>
              <a:rPr lang="en-US" dirty="0"/>
              <a:t>Confusing/Inefficient/unnecessary </a:t>
            </a:r>
            <a:r>
              <a:rPr lang="en-US" dirty="0" smtClean="0"/>
              <a:t>code</a:t>
            </a:r>
            <a:endParaRPr lang="en-US" dirty="0"/>
          </a:p>
          <a:p>
            <a:pPr marL="285750" indent="-285750"/>
            <a:r>
              <a:rPr lang="en-US" dirty="0"/>
              <a:t>Undocumented/out of scope additions </a:t>
            </a:r>
          </a:p>
          <a:p>
            <a:pPr marL="285750" indent="-285750"/>
            <a:r>
              <a:rPr lang="en-US" dirty="0"/>
              <a:t>Dependency </a:t>
            </a:r>
            <a:r>
              <a:rPr lang="en-US" dirty="0" smtClean="0"/>
              <a:t>modifications</a:t>
            </a:r>
            <a:endParaRPr lang="en-US" dirty="0"/>
          </a:p>
          <a:p>
            <a:pPr marL="285750" indent="-285750"/>
            <a:r>
              <a:rPr lang="en-US" dirty="0"/>
              <a:t>Strange looking </a:t>
            </a:r>
            <a:r>
              <a:rPr lang="en-US" dirty="0" err="1"/>
              <a:t>git</a:t>
            </a:r>
            <a:r>
              <a:rPr lang="en-US" dirty="0"/>
              <a:t> </a:t>
            </a:r>
            <a:r>
              <a:rPr lang="en-US" dirty="0" smtClean="0"/>
              <a:t>history</a:t>
            </a:r>
            <a:endParaRPr lang="en-US" dirty="0"/>
          </a:p>
          <a:p>
            <a:pPr marL="285750" indent="-285750"/>
            <a:r>
              <a:rPr lang="en-US" dirty="0"/>
              <a:t>Test the </a:t>
            </a:r>
            <a:r>
              <a:rPr lang="en-US" dirty="0" smtClean="0"/>
              <a:t>branch</a:t>
            </a:r>
            <a:endParaRPr lang="en-US" dirty="0"/>
          </a:p>
          <a:p>
            <a:pPr marL="0" indent="0">
              <a:buNone/>
            </a:pPr>
            <a:r>
              <a:rPr lang="en-US" dirty="0" err="1" smtClean="0">
                <a:latin typeface="Consolas" panose="020B0609020204030204" pitchFamily="49" charset="0"/>
              </a:rPr>
              <a:t>git</a:t>
            </a:r>
            <a:r>
              <a:rPr lang="en-US" dirty="0" smtClean="0">
                <a:latin typeface="Consolas" panose="020B0609020204030204" pitchFamily="49" charset="0"/>
              </a:rPr>
              <a:t> </a:t>
            </a:r>
            <a:r>
              <a:rPr lang="en-US" dirty="0">
                <a:latin typeface="Consolas" panose="020B0609020204030204" pitchFamily="49" charset="0"/>
              </a:rPr>
              <a:t>fetch origin  </a:t>
            </a:r>
          </a:p>
          <a:p>
            <a:pPr marL="0" indent="0">
              <a:buNone/>
            </a:pPr>
            <a:r>
              <a:rPr lang="en-US" dirty="0" err="1">
                <a:latin typeface="Consolas" panose="020B0609020204030204" pitchFamily="49" charset="0"/>
              </a:rPr>
              <a:t>git</a:t>
            </a:r>
            <a:r>
              <a:rPr lang="en-US" dirty="0">
                <a:latin typeface="Consolas" panose="020B0609020204030204" pitchFamily="49" charset="0"/>
              </a:rPr>
              <a:t> checkout -b [branch name] origin/[branch name]   </a:t>
            </a:r>
          </a:p>
          <a:p>
            <a:pPr marL="0" indent="0">
              <a:buNone/>
            </a:pPr>
            <a:r>
              <a:rPr lang="en-US" dirty="0" err="1">
                <a:latin typeface="Consolas" panose="020B0609020204030204" pitchFamily="49" charset="0"/>
              </a:rPr>
              <a:t>git</a:t>
            </a:r>
            <a:r>
              <a:rPr lang="en-US" dirty="0">
                <a:latin typeface="Consolas" panose="020B0609020204030204" pitchFamily="49" charset="0"/>
              </a:rPr>
              <a:t> merge Development</a:t>
            </a:r>
          </a:p>
          <a:p>
            <a:pPr marL="285750" indent="-285750"/>
            <a:r>
              <a:rPr lang="en-US" dirty="0"/>
              <a:t>Ensure that it builds without </a:t>
            </a:r>
            <a:r>
              <a:rPr lang="en-US" dirty="0" smtClean="0"/>
              <a:t>errors</a:t>
            </a:r>
            <a:endParaRPr lang="en-US" dirty="0"/>
          </a:p>
          <a:p>
            <a:pPr marL="285750" indent="-285750"/>
            <a:r>
              <a:rPr lang="en-US" dirty="0"/>
              <a:t>Ensure that the homepage, apps, and lists load and that you can create an app</a:t>
            </a:r>
            <a:r>
              <a:rPr lang="en-US" dirty="0" smtClean="0"/>
              <a:t>.</a:t>
            </a:r>
            <a:endParaRPr lang="en-US" dirty="0"/>
          </a:p>
          <a:p>
            <a:pPr marL="285750" indent="-285750"/>
            <a:r>
              <a:rPr lang="en-US" dirty="0"/>
              <a:t>Approve or deny the pull request. If you deny it, ask questions. PRs should be the place where you as a reviewer learn about the code being written for the project and this is the best place to ask questions. </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47370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Workflow</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release happens through a PR into the master branch. </a:t>
            </a:r>
            <a:r>
              <a:rPr lang="en-US" dirty="0" smtClean="0"/>
              <a:t>Do </a:t>
            </a:r>
            <a:r>
              <a:rPr lang="en-US" dirty="0"/>
              <a:t>not squash and merge into the </a:t>
            </a:r>
            <a:r>
              <a:rPr lang="en-US" dirty="0" smtClean="0"/>
              <a:t>master </a:t>
            </a:r>
            <a:r>
              <a:rPr lang="en-US" dirty="0"/>
              <a:t>branch.</a:t>
            </a:r>
            <a:endParaRPr lang="en-US" dirty="0">
              <a:latin typeface="Consolas" panose="020B0609020204030204" pitchFamily="49" charset="0"/>
            </a:endParaRP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03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“Distributed”</a:t>
            </a:r>
          </a:p>
          <a:p>
            <a:pPr marL="0" indent="0">
              <a:buNone/>
            </a:pPr>
            <a:r>
              <a:rPr lang="en-US" dirty="0" smtClean="0"/>
              <a:t>While we do use a central server provided by GitHub Enterprise to host our application code, there is nothing stopping us from also setting up a private Git server on AWS and </a:t>
            </a:r>
            <a:r>
              <a:rPr lang="en-US" i="1" dirty="0" smtClean="0"/>
              <a:t>also</a:t>
            </a:r>
            <a:r>
              <a:rPr lang="en-US" dirty="0" smtClean="0"/>
              <a:t> publishing code to that server. </a:t>
            </a:r>
          </a:p>
          <a:p>
            <a:pPr marL="0" indent="0">
              <a:buNone/>
            </a:pPr>
            <a:r>
              <a:rPr lang="en-US" dirty="0"/>
              <a:t>Y</a:t>
            </a:r>
            <a:r>
              <a:rPr lang="en-US" dirty="0" smtClean="0"/>
              <a:t>ou can have as many </a:t>
            </a:r>
            <a:r>
              <a:rPr lang="en-US" i="1" dirty="0" smtClean="0"/>
              <a:t>remotes</a:t>
            </a:r>
            <a:r>
              <a:rPr lang="en-US" dirty="0" smtClean="0"/>
              <a:t> as you like (endpoints that you can pull from and publish to- assuming you have permission) and it’s only by convention that any one remote server is more important than another. This makes Git very powerful and also presents a change of mindset from something like SVN which has a clearly defined “main” server. If you understand that all Git repositories, at a Git software level, are created equal, then you can begin to unlock the power of Git. </a:t>
            </a:r>
          </a:p>
          <a:p>
            <a:pPr marL="0" indent="0">
              <a:buNone/>
            </a:pPr>
            <a:r>
              <a:rPr lang="en-US" dirty="0" smtClean="0"/>
              <a:t>It also explains why merging doesn’t work the same way it does in SVN.  </a:t>
            </a:r>
            <a:r>
              <a:rPr lang="en-US" i="1" dirty="0" smtClean="0"/>
              <a:t>Your</a:t>
            </a:r>
            <a:r>
              <a:rPr lang="en-US" dirty="0" smtClean="0"/>
              <a:t> changes are just as valid as </a:t>
            </a:r>
            <a:r>
              <a:rPr lang="en-US" i="1" dirty="0" smtClean="0"/>
              <a:t>theirs. </a:t>
            </a:r>
            <a:endParaRPr lang="en-US" i="1" dirty="0"/>
          </a:p>
          <a:p>
            <a:pPr marL="0" indent="0">
              <a:buNone/>
            </a:pPr>
            <a:r>
              <a:rPr lang="en-US" dirty="0" smtClean="0"/>
              <a:t>It’s a common frustration that people have- “why can’t I just get all the changes from the server and ignore mine”</a:t>
            </a:r>
          </a:p>
          <a:p>
            <a:pPr marL="0" indent="0">
              <a:buNone/>
            </a:pPr>
            <a:r>
              <a:rPr lang="en-US" dirty="0" smtClean="0"/>
              <a:t>Git is not designed that way. While, by convention, the stuff on the server is important, Git sees it as just another repo. </a:t>
            </a: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680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“Cheap local branching”</a:t>
            </a:r>
          </a:p>
          <a:p>
            <a:pPr marL="0" indent="0">
              <a:buNone/>
            </a:pPr>
            <a:r>
              <a:rPr lang="en-US" dirty="0" smtClean="0"/>
              <a:t>Unlike SVN there is no real penalty (either in terms of time or storage) in creating a branch in Git. In fact, it’s much easier to deal with merging and maintaining code in a large team if you create branches for all of your work. Branches create clean comparison points for the Git merge algorithm to work from. When people look at branching as a “bother” or a “hassle” or something separate from the main business of working with Git and just work in the Development branch they’re much more likely to run into tricky merge conflicts. There are no clean comparison points. </a:t>
            </a:r>
          </a:p>
          <a:p>
            <a:pPr marL="0" indent="0">
              <a:buNone/>
            </a:pPr>
            <a:r>
              <a:rPr lang="en-US" dirty="0" smtClean="0"/>
              <a:t>Remember- Git is designed for branching. If you’re not branching you’re not using Git properly.</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49096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How cheap is branching?</a:t>
            </a:r>
          </a:p>
          <a:p>
            <a:pPr marL="0" indent="0">
              <a:buNone/>
            </a:pPr>
            <a:r>
              <a:rPr lang="en-US" dirty="0">
                <a:latin typeface="Consolas" panose="020B0609020204030204" pitchFamily="49" charset="0"/>
              </a:rPr>
              <a:t>rlarsen@RLARSEN1 MINGW64 ~/Documents/GitHub/temp/</a:t>
            </a:r>
            <a:r>
              <a:rPr lang="en-US" dirty="0" err="1">
                <a:latin typeface="Consolas" panose="020B0609020204030204" pitchFamily="49" charset="0"/>
              </a:rPr>
              <a:t>sherpa</a:t>
            </a:r>
            <a:r>
              <a:rPr lang="en-US" dirty="0">
                <a:latin typeface="Consolas" panose="020B0609020204030204" pitchFamily="49" charset="0"/>
              </a:rPr>
              <a:t>-enterprise-data-</a:t>
            </a:r>
            <a:r>
              <a:rPr lang="en-US" dirty="0" err="1">
                <a:latin typeface="Consolas" panose="020B0609020204030204" pitchFamily="49" charset="0"/>
              </a:rPr>
              <a:t>ui</a:t>
            </a:r>
            <a:r>
              <a:rPr lang="en-US" dirty="0">
                <a:latin typeface="Consolas" panose="020B0609020204030204" pitchFamily="49" charset="0"/>
              </a:rPr>
              <a:t> (Development)</a:t>
            </a:r>
          </a:p>
          <a:p>
            <a:pPr marL="0" indent="0">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checkout -b </a:t>
            </a:r>
            <a:r>
              <a:rPr lang="en-US" dirty="0" err="1">
                <a:latin typeface="Consolas" panose="020B0609020204030204" pitchFamily="49" charset="0"/>
              </a:rPr>
              <a:t>newbranch</a:t>
            </a:r>
            <a:endParaRPr lang="en-US" dirty="0">
              <a:latin typeface="Consolas" panose="020B0609020204030204" pitchFamily="49" charset="0"/>
            </a:endParaRPr>
          </a:p>
          <a:p>
            <a:pPr marL="0" indent="0">
              <a:buNone/>
            </a:pPr>
            <a:r>
              <a:rPr lang="en-US" dirty="0">
                <a:latin typeface="Consolas" panose="020B0609020204030204" pitchFamily="49" charset="0"/>
              </a:rPr>
              <a:t>Switched to a new branch </a:t>
            </a:r>
            <a:r>
              <a:rPr lang="en-US" dirty="0" smtClean="0">
                <a:latin typeface="Consolas" panose="020B0609020204030204" pitchFamily="49" charset="0"/>
              </a:rPr>
              <a:t>'</a:t>
            </a:r>
            <a:r>
              <a:rPr lang="en-US" dirty="0" err="1" smtClean="0">
                <a:latin typeface="Consolas" panose="020B0609020204030204" pitchFamily="49" charset="0"/>
              </a:rPr>
              <a:t>newbranch</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15422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55831"/>
            <a:ext cx="7398172" cy="4562813"/>
          </a:xfrm>
          <a:prstGeom prst="rect">
            <a:avLst/>
          </a:prstGeom>
        </p:spPr>
      </p:pic>
    </p:spTree>
    <p:extLst>
      <p:ext uri="{BB962C8B-B14F-4D97-AF65-F5344CB8AC3E}">
        <p14:creationId xmlns:p14="http://schemas.microsoft.com/office/powerpoint/2010/main" val="4041566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559304"/>
            <a:ext cx="6524625" cy="2514600"/>
          </a:xfrm>
          <a:prstGeom prst="rect">
            <a:avLst/>
          </a:prstGeom>
        </p:spPr>
      </p:pic>
    </p:spTree>
    <p:extLst>
      <p:ext uri="{BB962C8B-B14F-4D97-AF65-F5344CB8AC3E}">
        <p14:creationId xmlns:p14="http://schemas.microsoft.com/office/powerpoint/2010/main" val="3200553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28521"/>
            <a:ext cx="7756845" cy="4736002"/>
          </a:xfrm>
          <a:prstGeom prst="rect">
            <a:avLst/>
          </a:prstGeom>
        </p:spPr>
      </p:pic>
    </p:spTree>
    <p:extLst>
      <p:ext uri="{BB962C8B-B14F-4D97-AF65-F5344CB8AC3E}">
        <p14:creationId xmlns:p14="http://schemas.microsoft.com/office/powerpoint/2010/main" val="2668954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Git</a:t>
            </a:r>
            <a:endParaRPr lang="en-US" dirty="0"/>
          </a:p>
        </p:txBody>
      </p:sp>
      <p:sp>
        <p:nvSpPr>
          <p:cNvPr id="5" name="Content Placeholder 4"/>
          <p:cNvSpPr>
            <a:spLocks noGrp="1"/>
          </p:cNvSpPr>
          <p:nvPr>
            <p:ph idx="1"/>
          </p:nvPr>
        </p:nvSpPr>
        <p:spPr/>
        <p:txBody>
          <a:bodyPr/>
          <a:lstStyle/>
          <a:p>
            <a:pPr marL="0" indent="0">
              <a:buNone/>
            </a:pPr>
            <a:r>
              <a:rPr lang="en-US" dirty="0" smtClean="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72849"/>
            <a:ext cx="6841964" cy="3503363"/>
          </a:xfrm>
          <a:prstGeom prst="rect">
            <a:avLst/>
          </a:prstGeom>
        </p:spPr>
      </p:pic>
    </p:spTree>
    <p:extLst>
      <p:ext uri="{BB962C8B-B14F-4D97-AF65-F5344CB8AC3E}">
        <p14:creationId xmlns:p14="http://schemas.microsoft.com/office/powerpoint/2010/main" val="1699366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EV_printed_projection_template">
  <a:themeElements>
    <a:clrScheme name="Eaton Vance 2011">
      <a:dk1>
        <a:srgbClr val="000000"/>
      </a:dk1>
      <a:lt1>
        <a:srgbClr val="424242"/>
      </a:lt1>
      <a:dk2>
        <a:srgbClr val="438FDE"/>
      </a:dk2>
      <a:lt2>
        <a:srgbClr val="8EBBEB"/>
      </a:lt2>
      <a:accent1>
        <a:srgbClr val="FE4106"/>
      </a:accent1>
      <a:accent2>
        <a:srgbClr val="7FBC4D"/>
      </a:accent2>
      <a:accent3>
        <a:srgbClr val="D3820B"/>
      </a:accent3>
      <a:accent4>
        <a:srgbClr val="660066"/>
      </a:accent4>
      <a:accent5>
        <a:srgbClr val="206AB8"/>
      </a:accent5>
      <a:accent6>
        <a:srgbClr val="BDBDBD"/>
      </a:accent6>
      <a:hlink>
        <a:srgbClr val="438FDE"/>
      </a:hlink>
      <a:folHlink>
        <a:srgbClr val="7A7A7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spPr>
      <a:bodyPr wrap="square" lIns="0" tIns="0" rIns="0" bIns="0" rtlCol="0" anchor="ctr">
        <a:noAutofit/>
      </a:bodyPr>
      <a:lstStyle>
        <a:defPPr algn="ctr" defTabSz="1371600" eaLnBrk="0" hangingPunct="0">
          <a:lnSpc>
            <a:spcPts val="1400"/>
          </a:lnSpc>
          <a:spcBef>
            <a:spcPts val="0"/>
          </a:spcBef>
          <a:spcAft>
            <a:spcPts val="1200"/>
          </a:spcAft>
          <a:buClr>
            <a:schemeClr val="bg2"/>
          </a:buClr>
          <a:defRPr sz="1100" b="1" dirty="0" smtClean="0">
            <a:solidFill>
              <a:schemeClr val="bg1"/>
            </a:solidFill>
            <a:ea typeface="Geneva" pitchFamily="-106" charset="-128"/>
          </a:defRPr>
        </a:defPPr>
      </a:lstStyle>
    </a:spDef>
    <a:txDef>
      <a:spPr bwMode="auto">
        <a:noFill/>
        <a:ln w="9525">
          <a:noFill/>
          <a:miter lim="800000"/>
          <a:headEnd/>
          <a:tailEnd/>
        </a:ln>
      </a:spPr>
      <a:bodyPr wrap="square" lIns="0" tIns="0" rIns="0" bIns="0" rtlCol="0">
        <a:noAutofit/>
      </a:bodyPr>
      <a:lstStyle>
        <a:defPPr>
          <a:spcBef>
            <a:spcPct val="30000"/>
          </a:spcBef>
          <a:buClr>
            <a:schemeClr val="bg1"/>
          </a:buClr>
          <a:defRPr sz="1100" dirty="0" err="1" smtClean="0">
            <a:solidFill>
              <a:schemeClr val="bg1"/>
            </a:solidFill>
            <a:latin typeface="+mn-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EV PPT All Purpose Template</Template>
  <TotalTime>10500</TotalTime>
  <Words>1549</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ＭＳ Ｐゴシック</vt:lpstr>
      <vt:lpstr>Arial</vt:lpstr>
      <vt:lpstr>Consolas</vt:lpstr>
      <vt:lpstr>Geneva</vt:lpstr>
      <vt:lpstr>Lucida Grande</vt:lpstr>
      <vt:lpstr>NewsGoth BT</vt:lpstr>
      <vt:lpstr>NewsGoth BT Roman</vt:lpstr>
      <vt:lpstr>EV_printed_projection_template</vt:lpstr>
      <vt:lpstr>Git and Github</vt:lpstr>
      <vt:lpstr>About Git</vt:lpstr>
      <vt:lpstr>About Git</vt:lpstr>
      <vt:lpstr>About Git</vt:lpstr>
      <vt:lpstr>About Git</vt:lpstr>
      <vt:lpstr>About Git</vt:lpstr>
      <vt:lpstr>About Git</vt:lpstr>
      <vt:lpstr>About Git</vt:lpstr>
      <vt:lpstr>About Git</vt:lpstr>
      <vt:lpstr>About Git</vt:lpstr>
      <vt:lpstr>About Git</vt:lpstr>
      <vt:lpstr>About Git</vt:lpstr>
      <vt:lpstr>About Git</vt:lpstr>
      <vt:lpstr>About Git</vt:lpstr>
      <vt:lpstr>About GitHub</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vector>
  </TitlesOfParts>
  <Company>Eaton Vance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Web Platform</dc:title>
  <dc:creator>Robert Larsen</dc:creator>
  <cp:lastModifiedBy>Robert Larsen</cp:lastModifiedBy>
  <cp:revision>85</cp:revision>
  <dcterms:created xsi:type="dcterms:W3CDTF">2018-09-19T01:30:16Z</dcterms:created>
  <dcterms:modified xsi:type="dcterms:W3CDTF">2020-04-26T20:43:43Z</dcterms:modified>
</cp:coreProperties>
</file>