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31" r:id="rId21"/>
    <p:sldId id="341" r:id="rId22"/>
    <p:sldId id="267" r:id="rId23"/>
    <p:sldId id="301" r:id="rId24"/>
    <p:sldId id="306" r:id="rId25"/>
    <p:sldId id="340" r:id="rId26"/>
    <p:sldId id="268" r:id="rId27"/>
    <p:sldId id="342" r:id="rId28"/>
    <p:sldId id="305" r:id="rId29"/>
    <p:sldId id="302" r:id="rId30"/>
    <p:sldId id="318" r:id="rId31"/>
    <p:sldId id="269" r:id="rId32"/>
    <p:sldId id="270" r:id="rId33"/>
    <p:sldId id="343" r:id="rId34"/>
    <p:sldId id="271" r:id="rId35"/>
    <p:sldId id="272" r:id="rId36"/>
    <p:sldId id="319" r:id="rId37"/>
    <p:sldId id="277" r:id="rId38"/>
    <p:sldId id="313" r:id="rId39"/>
    <p:sldId id="280" r:id="rId40"/>
    <p:sldId id="281" r:id="rId41"/>
    <p:sldId id="346" r:id="rId42"/>
    <p:sldId id="320" r:id="rId43"/>
    <p:sldId id="282" r:id="rId44"/>
    <p:sldId id="283" r:id="rId45"/>
    <p:sldId id="344" r:id="rId46"/>
    <p:sldId id="328" r:id="rId47"/>
    <p:sldId id="321" r:id="rId48"/>
    <p:sldId id="284" r:id="rId49"/>
    <p:sldId id="330" r:id="rId50"/>
    <p:sldId id="345" r:id="rId51"/>
    <p:sldId id="285" r:id="rId52"/>
    <p:sldId id="322" r:id="rId53"/>
    <p:sldId id="329" r:id="rId54"/>
    <p:sldId id="333" r:id="rId55"/>
    <p:sldId id="289" r:id="rId56"/>
    <p:sldId id="332" r:id="rId57"/>
    <p:sldId id="336" r:id="rId58"/>
    <p:sldId id="334" r:id="rId59"/>
    <p:sldId id="337"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31"/>
            <p14:sldId id="341"/>
            <p14:sldId id="267"/>
            <p14:sldId id="301"/>
            <p14:sldId id="306"/>
            <p14:sldId id="340"/>
            <p14:sldId id="268"/>
            <p14:sldId id="342"/>
            <p14:sldId id="305"/>
            <p14:sldId id="302"/>
            <p14:sldId id="318"/>
            <p14:sldId id="269"/>
            <p14:sldId id="270"/>
            <p14:sldId id="343"/>
            <p14:sldId id="271"/>
            <p14:sldId id="272"/>
            <p14:sldId id="319"/>
            <p14:sldId id="277"/>
            <p14:sldId id="313"/>
            <p14:sldId id="280"/>
            <p14:sldId id="281"/>
            <p14:sldId id="346"/>
            <p14:sldId id="320"/>
            <p14:sldId id="282"/>
            <p14:sldId id="283"/>
            <p14:sldId id="344"/>
            <p14:sldId id="328"/>
            <p14:sldId id="321"/>
            <p14:sldId id="28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4" autoAdjust="0"/>
    <p:restoredTop sz="53701" autoAdjust="0"/>
  </p:normalViewPr>
  <p:slideViewPr>
    <p:cSldViewPr snapToGrid="0">
      <p:cViewPr varScale="1">
        <p:scale>
          <a:sx n="48" d="100"/>
          <a:sy n="48" d="100"/>
        </p:scale>
        <p:origin x="2486" y="38"/>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66" d="100"/>
          <a:sy n="66" d="100"/>
        </p:scale>
        <p:origin x="31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11/9/2014</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I’m Rob Larsen.</a:t>
            </a:r>
            <a:r>
              <a:rPr lang="en-US" baseline="0" dirty="0" smtClean="0">
                <a:latin typeface="Palatino Linotype" panose="02040502050505030304" pitchFamily="18" charset="0"/>
              </a:rPr>
              <a:t> Welcome to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as developers and designers can do 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mobile.</a:t>
            </a:r>
          </a:p>
          <a:p>
            <a:endParaRPr lang="en-US" baseline="0" dirty="0" smtClean="0"/>
          </a:p>
          <a:p>
            <a:r>
              <a:rPr lang="en-US" baseline="0" dirty="0" smtClean="0"/>
              <a:t>On my laptop.</a:t>
            </a:r>
          </a:p>
          <a:p>
            <a:endParaRPr lang="en-US" baseline="0" dirty="0" smtClean="0"/>
          </a:p>
          <a:p>
            <a:r>
              <a:rPr lang="en-US" baseline="0" dirty="0" smtClean="0"/>
              <a:t>They used the simple Modernizr.touch test to see if I was on a phone, not understanding that laptops can also return true for the Modernizr.touch test</a:t>
            </a:r>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return true for Modernizr.touch as it uses a separate API for handling events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6. There was a hint of Opera, a smattering of Netscape Navigator, and a few people on Macs and running Linux, but really, the web was one web browser on one OS.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(billions of people,) do our best to make the web a better place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p>
          <a:p>
            <a:r>
              <a:rPr lang="en-US" sz="1000" i="1" dirty="0">
                <a:latin typeface="Verdana" panose="020B0604030504040204" pitchFamily="34" charset="0"/>
                <a:ea typeface="Verdana" panose="020B0604030504040204" pitchFamily="34" charset="0"/>
                <a:cs typeface="Verdana" panose="020B0604030504040204" pitchFamily="34" charset="0"/>
              </a:rPr>
              <a:t>Actually… you should probably skip those features anyway</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a:t>
            </a:r>
            <a:endParaRPr lang="en-US" i="1"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pretty representative list of</a:t>
            </a:r>
            <a:r>
              <a:rPr lang="en-US" baseline="0" dirty="0" smtClean="0"/>
              <a:t> browsers and operating systems. This will get you pretty awesome, if not complete, coverage. This is also a lot of devices to buy and maintain. If you can do it, you should. If not,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manageable and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(IE5,IE5.5 and IE6)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(800 by 600)</a:t>
            </a:r>
            <a:r>
              <a:rPr lang="en-US" baseline="0" dirty="0" smtClean="0">
                <a:latin typeface="Verdana" panose="020B0604030504040204" pitchFamily="34" charset="0"/>
                <a:ea typeface="Verdana" panose="020B0604030504040204" pitchFamily="34" charset="0"/>
                <a:cs typeface="Verdana" panose="020B0604030504040204" pitchFamily="34" charset="0"/>
              </a:rPr>
              <a:t> and (1024 by 768) </a:t>
            </a:r>
            <a:r>
              <a:rPr lang="en-US" dirty="0" smtClean="0">
                <a:latin typeface="Verdana" panose="020B0604030504040204" pitchFamily="34" charset="0"/>
                <a:ea typeface="Verdana" panose="020B0604030504040204" pitchFamily="34" charset="0"/>
                <a:cs typeface="Verdana" panose="020B0604030504040204" pitchFamily="34" charset="0"/>
              </a:rPr>
              <a:t>mattered</a:t>
            </a: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test,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MacBook air in a coffee shop in Palo Alto or just a logo and an unordered list for someone on a-rented-by-the-minute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enhancements are woven into the fabric of society. Some like this wine bottle, you might notice, but many you don’t because they’re everywhere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There are any more millions of users 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situations.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You really should.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WCAG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One common example</a:t>
            </a:r>
            <a:r>
              <a:rPr lang="en-US" baseline="0" dirty="0" smtClean="0">
                <a:latin typeface="Verdana" panose="020B0604030504040204" pitchFamily="34" charset="0"/>
                <a:ea typeface="Verdana" panose="020B0604030504040204" pitchFamily="34" charset="0"/>
                <a:cs typeface="Verdana" panose="020B0604030504040204" pitchFamily="34" charset="0"/>
              </a:rPr>
              <a:t> is the ubiquity of the 960 pixel grid everyone used as the basis of their designs. This number, calculated against the dominant screen resolution, was the de facto starting point for countless designs. </a:t>
            </a:r>
          </a:p>
          <a:p>
            <a:pPr marL="0" lvl="1" defTabSz="931774">
              <a:lnSpc>
                <a:spcPct val="120000"/>
              </a:lnSpc>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solidFill>
                  <a:srgbClr val="FFFF00"/>
                </a:solidFill>
                <a:latin typeface="Verdana" panose="020B0604030504040204" pitchFamily="34" charset="0"/>
                <a:ea typeface="Verdana" panose="020B0604030504040204" pitchFamily="34" charset="0"/>
                <a:cs typeface="Verdana" panose="020B0604030504040204" pitchFamily="34" charset="0"/>
              </a:rPr>
              <a:t>We also relied on a bunch</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of </a:t>
            </a:r>
            <a:r>
              <a:rPr lang="en-US" dirty="0" smtClean="0">
                <a:solidFill>
                  <a:srgbClr val="FFFF00"/>
                </a:solidFill>
                <a:latin typeface="Verdana" panose="020B0604030504040204" pitchFamily="34" charset="0"/>
                <a:ea typeface="Verdana" panose="020B0604030504040204" pitchFamily="34" charset="0"/>
                <a:cs typeface="Verdana" panose="020B0604030504040204" pitchFamily="34" charset="0"/>
              </a:rPr>
              <a:t>browser specific fixes.</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T</a:t>
            </a:r>
            <a:r>
              <a:rPr lang="en-US" dirty="0" smtClean="0">
                <a:solidFill>
                  <a:srgbClr val="FFFF00"/>
                </a:solidFill>
                <a:latin typeface="Verdana" panose="020B0604030504040204" pitchFamily="34" charset="0"/>
                <a:ea typeface="Verdana" panose="020B0604030504040204" pitchFamily="34" charset="0"/>
                <a:cs typeface="Verdana" panose="020B0604030504040204" pitchFamily="34" charset="0"/>
              </a:rPr>
              <a:t>he Netscape Navigator resize fix, if you don’t know about it check it out- at one</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point it has to have been the most widely distributed single piece of code on the web;</a:t>
            </a:r>
            <a:r>
              <a:rPr lang="en-US"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and the still common use of IE conditional comments to target IE specific fixes are just the most common examples. </a:t>
            </a:r>
            <a:r>
              <a:rPr lang="en-US"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b="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There</a:t>
            </a:r>
            <a:r>
              <a:rPr lang="en-US" b="0"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are plenty of others. </a:t>
            </a:r>
            <a:endParaRPr lang="en-US" b="0" dirty="0" smtClean="0">
              <a:solidFill>
                <a:srgbClr val="FFFF00"/>
              </a:solidFill>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landscape was so limited, a </a:t>
            </a:r>
            <a:r>
              <a:rPr lang="en-US" dirty="0" smtClean="0">
                <a:latin typeface="Verdana" panose="020B0604030504040204" pitchFamily="34" charset="0"/>
                <a:ea typeface="Verdana" panose="020B0604030504040204" pitchFamily="34" charset="0"/>
                <a:cs typeface="Verdana" panose="020B0604030504040204" pitchFamily="34" charset="0"/>
              </a:rPr>
              <a:t>dedicated developer could keep the majority of cross</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browser issues </a:t>
            </a:r>
            <a:r>
              <a:rPr lang="en-US" baseline="0" dirty="0" smtClean="0">
                <a:latin typeface="Verdana" panose="020B0604030504040204" pitchFamily="34" charset="0"/>
                <a:ea typeface="Verdana" panose="020B0604030504040204" pitchFamily="34" charset="0"/>
                <a:cs typeface="Verdana" panose="020B0604030504040204" pitchFamily="34" charset="0"/>
              </a:rPr>
              <a:t>in their head and code around them by hand.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Peter Paul Koch’s compatibility tables were a lot easier to digest.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smtClean="0"/>
          </a:p>
          <a:p>
            <a:r>
              <a:rPr lang="en-US" dirty="0" smtClean="0"/>
              <a:t>And IE wasn’t updated for years</a:t>
            </a:r>
            <a:r>
              <a:rPr lang="en-US" baseline="0" dirty="0" smtClean="0"/>
              <a:t> after its release in 2001.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and for many people it still is,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when bugs pop up.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 That eventually gave</a:t>
            </a:r>
            <a:r>
              <a:rPr lang="en-US" baseline="0" dirty="0" smtClean="0">
                <a:latin typeface="Verdana" panose="020B0604030504040204" pitchFamily="34" charset="0"/>
                <a:ea typeface="Verdana" panose="020B0604030504040204" pitchFamily="34" charset="0"/>
                <a:cs typeface="Verdana" panose="020B0604030504040204" pitchFamily="34" charset="0"/>
              </a:rPr>
              <a:t> us HTML5 (or the Living Standard, if you prefer- I’m not stepping in the middle of that one today.)</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to support Ajax-based</a:t>
            </a:r>
            <a:r>
              <a:rPr lang="en-US" baseline="0"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smtClean="0">
                <a:latin typeface="Verdana" panose="020B0604030504040204" pitchFamily="34" charset="0"/>
                <a:ea typeface="Verdana" panose="020B0604030504040204" pitchFamily="34" charset="0"/>
                <a:cs typeface="Verdana" panose="020B0604030504040204" pitchFamily="34" charset="0"/>
              </a:rPr>
              <a:t>meant the open web platform was cool again</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a:t>
            </a:r>
            <a:r>
              <a:rPr lang="en-US" baseline="0" dirty="0" smtClean="0">
                <a:latin typeface="Verdana" panose="020B0604030504040204" pitchFamily="34" charset="0"/>
                <a:ea typeface="Verdana" panose="020B0604030504040204" pitchFamily="34" charset="0"/>
                <a:cs typeface="Verdana" panose="020B0604030504040204" pitchFamily="34" charset="0"/>
              </a:rPr>
              <a:t> in the form of </a:t>
            </a:r>
            <a:r>
              <a:rPr lang="en-US" dirty="0" smtClean="0">
                <a:latin typeface="Verdana" panose="020B0604030504040204" pitchFamily="34" charset="0"/>
                <a:ea typeface="Verdana" panose="020B0604030504040204" pitchFamily="34" charset="0"/>
                <a:cs typeface="Verdana" panose="020B0604030504040204" pitchFamily="34" charset="0"/>
              </a:rPr>
              <a:t>Firefox, the heir</a:t>
            </a:r>
            <a:r>
              <a:rPr lang="en-US" baseline="0" dirty="0" smtClean="0">
                <a:latin typeface="Verdana" panose="020B0604030504040204" pitchFamily="34" charset="0"/>
                <a:ea typeface="Verdana" panose="020B0604030504040204" pitchFamily="34" charset="0"/>
                <a:cs typeface="Verdana" panose="020B0604030504040204" pitchFamily="34" charset="0"/>
              </a:rPr>
              <a:t> to Netscape Navigator,</a:t>
            </a:r>
            <a:r>
              <a:rPr lang="en-US" dirty="0" smtClean="0">
                <a:latin typeface="Verdana" panose="020B0604030504040204" pitchFamily="34" charset="0"/>
                <a:ea typeface="Verdana" panose="020B0604030504040204" pitchFamily="34" charset="0"/>
                <a:cs typeface="Verdana" panose="020B0604030504040204" pitchFamily="34" charset="0"/>
              </a:rPr>
              <a:t> Google’s Chrome, and Apple’s Safari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continued to fight for the open web and improved their standards support across the board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 IE7</a:t>
            </a:r>
            <a:r>
              <a:rPr lang="en-US" baseline="0" dirty="0" smtClean="0">
                <a:latin typeface="Verdana" panose="020B0604030504040204" pitchFamily="34" charset="0"/>
                <a:ea typeface="Verdana" panose="020B0604030504040204" pitchFamily="34" charset="0"/>
                <a:cs typeface="Verdana" panose="020B0604030504040204" pitchFamily="34" charset="0"/>
              </a:rPr>
              <a:t> and IE8 were baby steps, of course, but the pressure finally got to the folks at Microsoft and successive releases of the browser have brought the Internet Explorer family close to parity with the rest of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a:t>
            </a:r>
            <a:r>
              <a:rPr lang="en-US" baseline="0" dirty="0" smtClean="0">
                <a:latin typeface="Verdana" panose="020B0604030504040204" pitchFamily="34" charset="0"/>
                <a:ea typeface="Verdana" panose="020B0604030504040204" pitchFamily="34" charset="0"/>
                <a:cs typeface="Verdana" panose="020B0604030504040204" pitchFamily="34" charset="0"/>
              </a:rPr>
              <a:t> notably dumping </a:t>
            </a:r>
            <a:r>
              <a:rPr lang="en-US" baseline="0" dirty="0" err="1" smtClean="0">
                <a:latin typeface="Verdana" panose="020B0604030504040204" pitchFamily="34" charset="0"/>
                <a:ea typeface="Verdana" panose="020B0604030504040204" pitchFamily="34" charset="0"/>
                <a:cs typeface="Verdana" panose="020B0604030504040204" pitchFamily="34" charset="0"/>
              </a:rPr>
              <a:t>xhtml</a:t>
            </a:r>
            <a:r>
              <a:rPr lang="en-US" baseline="0" dirty="0" smtClean="0">
                <a:latin typeface="Verdana" panose="020B0604030504040204" pitchFamily="34" charset="0"/>
                <a:ea typeface="Verdana" panose="020B0604030504040204" pitchFamily="34" charset="0"/>
                <a:cs typeface="Verdana" panose="020B0604030504040204" pitchFamily="34" charset="0"/>
              </a:rPr>
              <a:t> 2.0 to focus on what would become HTML5.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 don’t care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Why, then, are we rushing headlong to push functionality that was handled perfectly well by the server down to the front end?</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the biggest takeaway is the urge to question your assumptions.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above to access the web. For what it’s worth, this isn’t every device I have used in the past month. Toss in a MacBook Pro and a half a dozen other phones for the full list…</a:t>
            </a:r>
          </a:p>
          <a:p>
            <a:endParaRPr lang="en-US" baseline="0" dirty="0" smtClean="0"/>
          </a:p>
          <a:p>
            <a:r>
              <a:rPr lang="en-US" baseline="0" dirty="0" smtClean="0"/>
              <a:t>What are we looking at here?</a:t>
            </a:r>
          </a:p>
          <a:p>
            <a:endParaRPr lang="en-US" baseline="0" dirty="0" smtClean="0"/>
          </a:p>
          <a:p>
            <a:r>
              <a:rPr lang="en-US" dirty="0" smtClean="0"/>
              <a:t>A convertible laptop (a Lenovo Yoga to be precise) running Windows 8.1 and set up as a laptop. This is a traditional laptop that also has a touchscreen. It has a trackpad, and I occasionally run an external mouse on it.</a:t>
            </a:r>
          </a:p>
          <a:p>
            <a:r>
              <a:rPr lang="en-US" dirty="0" smtClean="0"/>
              <a:t>The Lenovo Yoga in tablet mode. In this configuration, the only input is touch. The trackpad, which is now folded to the back, is turned off.</a:t>
            </a:r>
          </a:p>
          <a:p>
            <a:r>
              <a:rPr lang="en-US" dirty="0" smtClean="0"/>
              <a:t>The Lenovo Yoga, in tablet mode, with a Wacom tablet attached. This is a fine-grained pointing device that works, effectively, like a mouse, even if the rest of the device is a tablet.</a:t>
            </a:r>
          </a:p>
          <a:p>
            <a:r>
              <a:rPr lang="en-US" dirty="0" smtClean="0"/>
              <a:t>The Lenovo Yoga, in laptop mode, with a Wacom tablet attached. This is basically two mice and a touchscreen</a:t>
            </a:r>
          </a:p>
          <a:p>
            <a:r>
              <a:rPr lang="en-US" dirty="0" smtClean="0"/>
              <a:t>The Galaxy Note II with the stylus out. This pen is as fine-grained as a mouse and offers hover capability. I often use this when I’m visiting a site that only has a desktop view.</a:t>
            </a:r>
          </a:p>
          <a:p>
            <a:r>
              <a:rPr lang="en-US" dirty="0" smtClean="0"/>
              <a:t>A Samsung Galaxy Note II. This is a typical, if really big, smartphone.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Windows 8.1 laptop set up as a workstation. The laptop is a touchscreen. The second monitor is not. I work on the large monitor so I’m generally confined to just a mouse and keyboard, even if I still have a touchscreen on one of my screens.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Nokia 630 Windows</a:t>
            </a:r>
            <a:r>
              <a:rPr lang="en-US" baseline="0" dirty="0" smtClean="0"/>
              <a:t> Phone 8.</a:t>
            </a:r>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We have a lot of devices and form factors and…. A lot of new browsers. I made this graphic and I would have a hard time recounting</a:t>
            </a:r>
            <a:r>
              <a:rPr lang="en-US" baseline="0" dirty="0" smtClean="0"/>
              <a:t> all of these browsers.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11/9/2014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Should We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MacBook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comments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550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book alert!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sz="1600" dirty="0">
                <a:latin typeface="Verdana" panose="020B0604030504040204" pitchFamily="34" charset="0"/>
                <a:ea typeface="Verdana" panose="020B0604030504040204" pitchFamily="34" charset="0"/>
                <a:cs typeface="Verdana" panose="020B0604030504040204" pitchFamily="34" charset="0"/>
              </a:rPr>
              <a:t>E</a:t>
            </a:r>
            <a:r>
              <a:rPr lang="en-US" sz="1600" dirty="0" smtClean="0">
                <a:latin typeface="Verdana" panose="020B0604030504040204" pitchFamily="34" charset="0"/>
                <a:ea typeface="Verdana" panose="020B0604030504040204" pitchFamily="34" charset="0"/>
                <a:cs typeface="Verdana" panose="020B0604030504040204" pitchFamily="34" charset="0"/>
              </a:rPr>
              <a:t>arly </a:t>
            </a:r>
            <a:r>
              <a:rPr lang="en-US" sz="1600" dirty="0">
                <a:latin typeface="Verdana" panose="020B0604030504040204" pitchFamily="34" charset="0"/>
                <a:ea typeface="Verdana" panose="020B0604030504040204" pitchFamily="34" charset="0"/>
                <a:cs typeface="Verdana" panose="020B0604030504040204" pitchFamily="34" charset="0"/>
              </a:rPr>
              <a:t>release: </a:t>
            </a:r>
            <a:r>
              <a:rPr lang="en-US" sz="1600" dirty="0">
                <a:latin typeface="Verdana" panose="020B0604030504040204" pitchFamily="34" charset="0"/>
                <a:ea typeface="Verdana" panose="020B0604030504040204" pitchFamily="34" charset="0"/>
                <a:cs typeface="Verdana" panose="020B0604030504040204" pitchFamily="34" charset="0"/>
                <a:hlinkClick r:id="rId9"/>
              </a:rPr>
              <a:t>http://</a:t>
            </a:r>
            <a:r>
              <a:rPr lang="en-US" sz="1600" dirty="0" smtClean="0">
                <a:latin typeface="Verdana" panose="020B0604030504040204" pitchFamily="34" charset="0"/>
                <a:ea typeface="Verdana" panose="020B0604030504040204" pitchFamily="34" charset="0"/>
                <a:cs typeface="Verdana" panose="020B0604030504040204" pitchFamily="34" charset="0"/>
                <a:hlinkClick r:id="rId9"/>
              </a:rPr>
              <a:t>shop.oreilly.com/product/0636920032489.do</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17533</TotalTime>
  <Words>5772</Words>
  <Application>Microsoft Office PowerPoint</Application>
  <PresentationFormat>On-screen Show (4:3)</PresentationFormat>
  <Paragraphs>413</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This is Just the Way the Web Is</vt:lpstr>
      <vt:lpstr>PowerPoint Presentation</vt:lpstr>
      <vt:lpstr>Identify and embrace your audience</vt:lpstr>
      <vt:lpstr>Who? What? Where?</vt:lpstr>
      <vt:lpstr>Act on the Info</vt:lpstr>
      <vt:lpstr>It Can Make a Big Difference</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 </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101</cp:revision>
  <cp:lastPrinted>2014-11-09T21:36:23Z</cp:lastPrinted>
  <dcterms:created xsi:type="dcterms:W3CDTF">2014-10-10T17:25:25Z</dcterms:created>
  <dcterms:modified xsi:type="dcterms:W3CDTF">2014-11-09T22:18:10Z</dcterms:modified>
</cp:coreProperties>
</file>