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92" r:id="rId6"/>
    <p:sldId id="297" r:id="rId7"/>
    <p:sldId id="282" r:id="rId8"/>
    <p:sldId id="298" r:id="rId9"/>
    <p:sldId id="295" r:id="rId10"/>
    <p:sldId id="300" r:id="rId11"/>
    <p:sldId id="301" r:id="rId12"/>
    <p:sldId id="302" r:id="rId13"/>
    <p:sldId id="303" r:id="rId14"/>
    <p:sldId id="305" r:id="rId15"/>
    <p:sldId id="304" r:id="rId16"/>
    <p:sldId id="307" r:id="rId17"/>
    <p:sldId id="306" r:id="rId18"/>
    <p:sldId id="308" r:id="rId19"/>
    <p:sldId id="309" r:id="rId20"/>
    <p:sldId id="310" r:id="rId21"/>
    <p:sldId id="311" r:id="rId22"/>
    <p:sldId id="327" r:id="rId23"/>
    <p:sldId id="328" r:id="rId24"/>
    <p:sldId id="329" r:id="rId25"/>
    <p:sldId id="326" r:id="rId26"/>
    <p:sldId id="312" r:id="rId27"/>
    <p:sldId id="313" r:id="rId28"/>
    <p:sldId id="316" r:id="rId29"/>
    <p:sldId id="317" r:id="rId30"/>
    <p:sldId id="318" r:id="rId31"/>
    <p:sldId id="315" r:id="rId32"/>
    <p:sldId id="319" r:id="rId33"/>
    <p:sldId id="320" r:id="rId34"/>
    <p:sldId id="321" r:id="rId35"/>
    <p:sldId id="330" r:id="rId36"/>
    <p:sldId id="331" r:id="rId37"/>
    <p:sldId id="322" r:id="rId38"/>
    <p:sldId id="323" r:id="rId39"/>
    <p:sldId id="324" r:id="rId40"/>
    <p:sldId id="325" r:id="rId4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76" d="100"/>
          <a:sy n="76" d="100"/>
        </p:scale>
        <p:origin x="12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4"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cxnSp>
        <p:nvCxnSpPr>
          <p:cNvPr id="15" name="Straight Connector 14"/>
          <p:cNvCxnSpPr/>
          <p:nvPr/>
        </p:nvCxnSpPr>
        <p:spPr>
          <a:xfrm>
            <a:off x="609600" y="49530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1"/>
          </p:nvPr>
        </p:nvSpPr>
        <p:spPr>
          <a:xfrm>
            <a:off x="600000" y="5105400"/>
            <a:ext cx="7020000" cy="228600"/>
          </a:xfrm>
        </p:spPr>
        <p:txBody>
          <a:bodyPr/>
          <a:lstStyle>
            <a:lvl1pPr marL="0" indent="0">
              <a:buNone/>
              <a:defRPr>
                <a:solidFill>
                  <a:schemeClr val="bg1"/>
                </a:solidFill>
              </a:defRPr>
            </a:lvl1pPr>
            <a:lvl2pPr marL="114300" indent="0">
              <a:buNone/>
              <a:defRPr/>
            </a:lvl2pPr>
            <a:lvl3pPr marL="285750" indent="0">
              <a:buNone/>
              <a:defRPr/>
            </a:lvl3pPr>
            <a:lvl4pPr marL="457200" indent="0">
              <a:buNone/>
              <a:defRPr/>
            </a:lvl4pPr>
            <a:lvl5pPr marL="628650" indent="0">
              <a:buNone/>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0" y="480396"/>
            <a:ext cx="3556000" cy="678530"/>
          </a:xfrm>
          <a:prstGeom prst="rect">
            <a:avLst/>
          </a:prstGeom>
        </p:spPr>
      </p:pic>
    </p:spTree>
    <p:extLst>
      <p:ext uri="{BB962C8B-B14F-4D97-AF65-F5344CB8AC3E}">
        <p14:creationId xmlns:p14="http://schemas.microsoft.com/office/powerpoint/2010/main" val="198928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Color</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sp>
        <p:nvSpPr>
          <p:cNvPr id="5" name="Text Placeholder 8"/>
          <p:cNvSpPr>
            <a:spLocks noGrp="1"/>
          </p:cNvSpPr>
          <p:nvPr>
            <p:ph type="body" sz="quarter" idx="11"/>
          </p:nvPr>
        </p:nvSpPr>
        <p:spPr>
          <a:xfrm>
            <a:off x="609600" y="6327690"/>
            <a:ext cx="8226672" cy="225510"/>
          </a:xfrm>
        </p:spPr>
        <p:txBody>
          <a:bodyPr/>
          <a:lstStyle>
            <a:lvl1pPr marL="0" indent="0">
              <a:buNone/>
              <a:defRPr sz="900"/>
            </a:lvl1pPr>
          </a:lstStyle>
          <a:p>
            <a:pPr lvl="0"/>
            <a:r>
              <a:rPr lang="en-US"/>
              <a:t>Edit Master text styles</a:t>
            </a:r>
          </a:p>
        </p:txBody>
      </p:sp>
      <p:grpSp>
        <p:nvGrpSpPr>
          <p:cNvPr id="31" name="Group 30"/>
          <p:cNvGrpSpPr/>
          <p:nvPr/>
        </p:nvGrpSpPr>
        <p:grpSpPr>
          <a:xfrm>
            <a:off x="593905" y="1069253"/>
            <a:ext cx="7039577" cy="4304074"/>
            <a:chOff x="445428" y="1069253"/>
            <a:chExt cx="5279683" cy="4304074"/>
          </a:xfrm>
        </p:grpSpPr>
        <p:sp>
          <p:nvSpPr>
            <p:cNvPr id="6" name="TextBox 5"/>
            <p:cNvSpPr txBox="1"/>
            <p:nvPr userDrawn="1"/>
          </p:nvSpPr>
          <p:spPr bwMode="auto">
            <a:xfrm>
              <a:off x="457200" y="1069253"/>
              <a:ext cx="1259115" cy="152399"/>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Primary Palette</a:t>
              </a:r>
            </a:p>
          </p:txBody>
        </p:sp>
        <p:sp>
          <p:nvSpPr>
            <p:cNvPr id="7" name="TextBox 6"/>
            <p:cNvSpPr txBox="1"/>
            <p:nvPr userDrawn="1"/>
          </p:nvSpPr>
          <p:spPr bwMode="auto">
            <a:xfrm>
              <a:off x="445428" y="2512139"/>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Secondary Palette</a:t>
              </a:r>
            </a:p>
          </p:txBody>
        </p:sp>
        <p:sp>
          <p:nvSpPr>
            <p:cNvPr id="8" name="Flowchart: Document 7"/>
            <p:cNvSpPr/>
            <p:nvPr userDrawn="1"/>
          </p:nvSpPr>
          <p:spPr>
            <a:xfrm>
              <a:off x="464573" y="2732915"/>
              <a:ext cx="784854" cy="831721"/>
            </a:xfrm>
            <a:prstGeom prst="flowChartDocument">
              <a:avLst/>
            </a:prstGeom>
            <a:solidFill>
              <a:schemeClr val="tx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Black</a:t>
              </a:r>
            </a:p>
          </p:txBody>
        </p:sp>
        <p:sp>
          <p:nvSpPr>
            <p:cNvPr id="9" name="Flowchart: Document 8"/>
            <p:cNvSpPr/>
            <p:nvPr userDrawn="1"/>
          </p:nvSpPr>
          <p:spPr>
            <a:xfrm>
              <a:off x="1363989" y="2732915"/>
              <a:ext cx="784854" cy="831721"/>
            </a:xfrm>
            <a:prstGeom prst="flowChartDocument">
              <a:avLst/>
            </a:prstGeom>
            <a:solidFill>
              <a:schemeClr val="bg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Lt. Blue</a:t>
              </a:r>
              <a:endParaRPr lang="en-US" sz="1200" b="1" dirty="0">
                <a:solidFill>
                  <a:schemeClr val="bg1"/>
                </a:solidFill>
                <a:ea typeface="Geneva" pitchFamily="-106" charset="-128"/>
              </a:endParaRPr>
            </a:p>
          </p:txBody>
        </p:sp>
        <p:sp>
          <p:nvSpPr>
            <p:cNvPr id="10" name="Flowchart: Document 9"/>
            <p:cNvSpPr/>
            <p:nvPr userDrawn="1"/>
          </p:nvSpPr>
          <p:spPr>
            <a:xfrm>
              <a:off x="2263405" y="2739838"/>
              <a:ext cx="784854" cy="831721"/>
            </a:xfrm>
            <a:prstGeom prst="flowChartDocument">
              <a:avLst/>
            </a:prstGeom>
            <a:solidFill>
              <a:schemeClr val="accent1"/>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Orange</a:t>
              </a:r>
              <a:endParaRPr lang="en-US" sz="1200" b="1" dirty="0">
                <a:solidFill>
                  <a:srgbClr val="FF9900"/>
                </a:solidFill>
                <a:ea typeface="Geneva" pitchFamily="-106" charset="-128"/>
              </a:endParaRPr>
            </a:p>
          </p:txBody>
        </p:sp>
        <p:sp>
          <p:nvSpPr>
            <p:cNvPr id="11" name="Flowchart: Document 10"/>
            <p:cNvSpPr/>
            <p:nvPr userDrawn="1"/>
          </p:nvSpPr>
          <p:spPr>
            <a:xfrm>
              <a:off x="3162821" y="2732915"/>
              <a:ext cx="777722" cy="824165"/>
            </a:xfrm>
            <a:prstGeom prst="flowChartDocument">
              <a:avLst/>
            </a:prstGeom>
            <a:solidFill>
              <a:schemeClr val="accent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Green</a:t>
              </a:r>
            </a:p>
          </p:txBody>
        </p:sp>
        <p:sp>
          <p:nvSpPr>
            <p:cNvPr id="12" name="Flowchart: Document 11"/>
            <p:cNvSpPr/>
            <p:nvPr userDrawn="1"/>
          </p:nvSpPr>
          <p:spPr>
            <a:xfrm>
              <a:off x="4055105" y="2732915"/>
              <a:ext cx="777722" cy="824165"/>
            </a:xfrm>
            <a:prstGeom prst="flowChartDocument">
              <a:avLst/>
            </a:prstGeom>
            <a:solidFill>
              <a:schemeClr val="accent3"/>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Sand</a:t>
              </a:r>
            </a:p>
          </p:txBody>
        </p:sp>
        <p:sp>
          <p:nvSpPr>
            <p:cNvPr id="13" name="Flowchart: Document 12"/>
            <p:cNvSpPr/>
            <p:nvPr userDrawn="1"/>
          </p:nvSpPr>
          <p:spPr>
            <a:xfrm>
              <a:off x="4947389" y="2732915"/>
              <a:ext cx="777722" cy="824165"/>
            </a:xfrm>
            <a:prstGeom prst="flowChartDocument">
              <a:avLst/>
            </a:prstGeom>
            <a:solidFill>
              <a:schemeClr val="accent4"/>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Purple</a:t>
              </a:r>
            </a:p>
          </p:txBody>
        </p:sp>
        <p:sp>
          <p:nvSpPr>
            <p:cNvPr id="14" name="Flowchart: Document 13"/>
            <p:cNvSpPr/>
            <p:nvPr userDrawn="1"/>
          </p:nvSpPr>
          <p:spPr>
            <a:xfrm>
              <a:off x="464574" y="1290027"/>
              <a:ext cx="784854" cy="1083437"/>
            </a:xfrm>
            <a:prstGeom prst="flowChartDocument">
              <a:avLst/>
            </a:prstGeom>
            <a:solidFill>
              <a:schemeClr val="tx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EV Blue</a:t>
              </a:r>
            </a:p>
          </p:txBody>
        </p:sp>
        <p:sp>
          <p:nvSpPr>
            <p:cNvPr id="15" name="Flowchart: Document 14"/>
            <p:cNvSpPr/>
            <p:nvPr userDrawn="1"/>
          </p:nvSpPr>
          <p:spPr>
            <a:xfrm>
              <a:off x="1365394" y="1283104"/>
              <a:ext cx="784854" cy="1083437"/>
            </a:xfrm>
            <a:prstGeom prst="flowChartDocument">
              <a:avLst/>
            </a:prstGeom>
            <a:solidFill>
              <a:schemeClr val="bg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Dark </a:t>
              </a:r>
            </a:p>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Gray</a:t>
              </a:r>
            </a:p>
          </p:txBody>
        </p:sp>
        <p:sp>
          <p:nvSpPr>
            <p:cNvPr id="17" name="Flowchart: Document 16"/>
            <p:cNvSpPr/>
            <p:nvPr userDrawn="1"/>
          </p:nvSpPr>
          <p:spPr>
            <a:xfrm>
              <a:off x="1359218" y="4741615"/>
              <a:ext cx="784854" cy="629266"/>
            </a:xfrm>
            <a:prstGeom prst="flowChartDocument">
              <a:avLst/>
            </a:prstGeom>
            <a:solidFill>
              <a:srgbClr val="21466B"/>
            </a:solidFill>
          </p:spPr>
          <p:txBody>
            <a:bodyPr wrap="square" lIns="0" tIns="0" rIns="0" bIns="0" rtlCol="0" anchor="ctr">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107</a:t>
              </a:r>
            </a:p>
          </p:txBody>
        </p:sp>
        <p:sp>
          <p:nvSpPr>
            <p:cNvPr id="18" name="Flowchart: Document 17"/>
            <p:cNvSpPr/>
            <p:nvPr userDrawn="1"/>
          </p:nvSpPr>
          <p:spPr>
            <a:xfrm>
              <a:off x="1359162" y="4003894"/>
              <a:ext cx="784854" cy="629266"/>
            </a:xfrm>
            <a:prstGeom prst="flowChartDocument">
              <a:avLst/>
            </a:prstGeom>
            <a:solidFill>
              <a:srgbClr val="6F92B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111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146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182</a:t>
              </a:r>
            </a:p>
          </p:txBody>
        </p:sp>
        <p:sp>
          <p:nvSpPr>
            <p:cNvPr id="19" name="Flowchart: Document 18"/>
            <p:cNvSpPr/>
            <p:nvPr userDrawn="1"/>
          </p:nvSpPr>
          <p:spPr>
            <a:xfrm>
              <a:off x="464573" y="4744061"/>
              <a:ext cx="784854" cy="629266"/>
            </a:xfrm>
            <a:prstGeom prst="flowChartDocument">
              <a:avLst/>
            </a:prstGeom>
            <a:solidFill>
              <a:srgbClr val="7F7F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a:solidFill>
                    <a:srgbClr val="FFFFFF"/>
                  </a:solidFill>
                  <a:ea typeface="Geneva" pitchFamily="-106" charset="-128"/>
                </a:rPr>
                <a:t>127</a:t>
              </a:r>
              <a:endParaRPr lang="en-US" sz="1000" b="1" dirty="0">
                <a:solidFill>
                  <a:srgbClr val="FFFFFF"/>
                </a:solidFill>
                <a:ea typeface="Geneva" pitchFamily="-106" charset="-128"/>
              </a:endParaRPr>
            </a:p>
          </p:txBody>
        </p:sp>
        <p:sp>
          <p:nvSpPr>
            <p:cNvPr id="20" name="Flowchart: Document 19"/>
            <p:cNvSpPr/>
            <p:nvPr userDrawn="1"/>
          </p:nvSpPr>
          <p:spPr>
            <a:xfrm>
              <a:off x="464573" y="4003894"/>
              <a:ext cx="784854" cy="629266"/>
            </a:xfrm>
            <a:prstGeom prst="flowChartDocument">
              <a:avLst/>
            </a:prstGeom>
            <a:solidFill>
              <a:srgbClr val="BFBFBF"/>
            </a:solidFill>
          </p:spPr>
          <p:txBody>
            <a:bodyPr wrap="square" lIns="0" tIns="0" rIns="0" bIns="0" rtlCol="0" anchor="b">
              <a:noAutofit/>
            </a:bodyPr>
            <a:lstStyle/>
            <a:p>
              <a:pPr algn="ctr" defTabSz="1371600" eaLnBrk="0" hangingPunct="0">
                <a:spcBef>
                  <a:spcPts val="0"/>
                </a:spcBef>
                <a:spcAft>
                  <a:spcPts val="0"/>
                </a:spcAft>
                <a:buClr>
                  <a:schemeClr val="bg2"/>
                </a:buClr>
              </a:pPr>
              <a:r>
                <a:rPr lang="en-US" sz="1000" dirty="0">
                  <a:solidFill>
                    <a:srgbClr val="FFFFFF"/>
                  </a:solidFill>
                  <a:ea typeface="Geneva" pitchFamily="-106" charset="-128"/>
                </a:rPr>
                <a:t>R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G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B </a:t>
              </a:r>
              <a:r>
                <a:rPr lang="en-US" sz="1000" b="1" dirty="0">
                  <a:solidFill>
                    <a:srgbClr val="FFFFFF"/>
                  </a:solidFill>
                  <a:ea typeface="Geneva" pitchFamily="-106" charset="-128"/>
                </a:rPr>
                <a:t>191</a:t>
              </a:r>
            </a:p>
          </p:txBody>
        </p:sp>
        <p:sp>
          <p:nvSpPr>
            <p:cNvPr id="21" name="TextBox 20"/>
            <p:cNvSpPr txBox="1"/>
            <p:nvPr userDrawn="1"/>
          </p:nvSpPr>
          <p:spPr bwMode="auto">
            <a:xfrm>
              <a:off x="445428" y="3714126"/>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Expanded Palette</a:t>
              </a:r>
            </a:p>
          </p:txBody>
        </p:sp>
        <p:sp>
          <p:nvSpPr>
            <p:cNvPr id="22" name="Flowchart: Document 31"/>
            <p:cNvSpPr/>
            <p:nvPr userDrawn="1"/>
          </p:nvSpPr>
          <p:spPr>
            <a:xfrm>
              <a:off x="2253863" y="4744061"/>
              <a:ext cx="784854" cy="629266"/>
            </a:xfrm>
            <a:prstGeom prst="flowChartDocument">
              <a:avLst/>
            </a:prstGeom>
            <a:solidFill>
              <a:srgbClr val="CB3405"/>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203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a:t>
              </a:r>
            </a:p>
          </p:txBody>
        </p:sp>
        <p:sp>
          <p:nvSpPr>
            <p:cNvPr id="23" name="Flowchart: Document 31"/>
            <p:cNvSpPr/>
            <p:nvPr userDrawn="1"/>
          </p:nvSpPr>
          <p:spPr>
            <a:xfrm>
              <a:off x="2253751" y="4003894"/>
              <a:ext cx="784854" cy="629266"/>
            </a:xfrm>
            <a:prstGeom prst="flowChartDocument">
              <a:avLst/>
            </a:prstGeom>
            <a:solidFill>
              <a:srgbClr val="E75C0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92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a:t>
              </a:r>
            </a:p>
          </p:txBody>
        </p:sp>
        <p:sp>
          <p:nvSpPr>
            <p:cNvPr id="24" name="Flowchart: Document 35"/>
            <p:cNvSpPr/>
            <p:nvPr userDrawn="1"/>
          </p:nvSpPr>
          <p:spPr>
            <a:xfrm>
              <a:off x="3148508" y="4744061"/>
              <a:ext cx="784854" cy="629266"/>
            </a:xfrm>
            <a:prstGeom prst="flowChartDocument">
              <a:avLst/>
            </a:prstGeom>
            <a:solidFill>
              <a:srgbClr val="293C19"/>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41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25</a:t>
              </a:r>
            </a:p>
          </p:txBody>
        </p:sp>
        <p:sp>
          <p:nvSpPr>
            <p:cNvPr id="25" name="Flowchart: Document 35"/>
            <p:cNvSpPr/>
            <p:nvPr userDrawn="1"/>
          </p:nvSpPr>
          <p:spPr>
            <a:xfrm>
              <a:off x="3148340" y="4003894"/>
              <a:ext cx="784854" cy="629266"/>
            </a:xfrm>
            <a:prstGeom prst="flowChartDocument">
              <a:avLst/>
            </a:prstGeom>
            <a:solidFill>
              <a:srgbClr val="547C33"/>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84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51</a:t>
              </a:r>
            </a:p>
          </p:txBody>
        </p:sp>
        <p:sp>
          <p:nvSpPr>
            <p:cNvPr id="26" name="Flowchart: Document 37"/>
            <p:cNvSpPr/>
            <p:nvPr userDrawn="1"/>
          </p:nvSpPr>
          <p:spPr>
            <a:xfrm>
              <a:off x="4043153" y="4744061"/>
              <a:ext cx="784854" cy="629266"/>
            </a:xfrm>
            <a:prstGeom prst="flowChartDocument">
              <a:avLst/>
            </a:prstGeom>
            <a:solidFill>
              <a:srgbClr val="A06308"/>
            </a:solidFill>
          </p:spPr>
          <p:txBody>
            <a:bodyPr wrap="square" lIns="0" tIns="0" rIns="0" bIns="0" rtlCol="0" anchor="b">
              <a:noAutofit/>
            </a:bodyPr>
            <a:lstStyle/>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160</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99</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8</a:t>
              </a:r>
            </a:p>
          </p:txBody>
        </p:sp>
        <p:sp>
          <p:nvSpPr>
            <p:cNvPr id="27" name="Flowchart: Document 37"/>
            <p:cNvSpPr/>
            <p:nvPr userDrawn="1"/>
          </p:nvSpPr>
          <p:spPr>
            <a:xfrm>
              <a:off x="4042929" y="4003894"/>
              <a:ext cx="784854" cy="629266"/>
            </a:xfrm>
            <a:prstGeom prst="flowChartDocument">
              <a:avLst/>
            </a:prstGeom>
            <a:solidFill>
              <a:srgbClr val="EAA300"/>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163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p:txBody>
        </p:sp>
        <p:sp>
          <p:nvSpPr>
            <p:cNvPr id="28" name="Flowchart: Document 39"/>
            <p:cNvSpPr/>
            <p:nvPr userDrawn="1"/>
          </p:nvSpPr>
          <p:spPr>
            <a:xfrm>
              <a:off x="4937520" y="4003894"/>
              <a:ext cx="784854" cy="629266"/>
            </a:xfrm>
            <a:prstGeom prst="flowChartDocument">
              <a:avLst/>
            </a:prstGeom>
            <a:solidFill>
              <a:srgbClr val="7F26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38</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p:txBody>
        </p:sp>
        <p:sp>
          <p:nvSpPr>
            <p:cNvPr id="29" name="Flowchart: Document 39"/>
            <p:cNvSpPr/>
            <p:nvPr userDrawn="1"/>
          </p:nvSpPr>
          <p:spPr>
            <a:xfrm>
              <a:off x="4937799" y="4744061"/>
              <a:ext cx="784854" cy="629266"/>
            </a:xfrm>
            <a:prstGeom prst="flowChartDocument">
              <a:avLst/>
            </a:prstGeom>
            <a:solidFill>
              <a:srgbClr val="4C004C"/>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p:txBody>
        </p:sp>
      </p:grpSp>
    </p:spTree>
    <p:extLst>
      <p:ext uri="{BB962C8B-B14F-4D97-AF65-F5344CB8AC3E}">
        <p14:creationId xmlns:p14="http://schemas.microsoft.com/office/powerpoint/2010/main" val="30419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AC5789-5D9A-40D2-B1E5-0553B5BA21B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36C3-1584-4AD8-BF54-46B9B1573171}" type="slidenum">
              <a:rPr lang="en-US" smtClean="0"/>
              <a:t>‹#›</a:t>
            </a:fld>
            <a:endParaRPr lang="en-US"/>
          </a:p>
        </p:txBody>
      </p:sp>
    </p:spTree>
    <p:extLst>
      <p:ext uri="{BB962C8B-B14F-4D97-AF65-F5344CB8AC3E}">
        <p14:creationId xmlns:p14="http://schemas.microsoft.com/office/powerpoint/2010/main" val="8403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6"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9099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nSpc>
                <a:spcPts val="1920"/>
              </a:lnSpc>
              <a:spcAft>
                <a:spcPts val="400"/>
              </a:spcAft>
              <a:defRPr sz="1600"/>
            </a:lvl1pPr>
            <a:lvl2pPr>
              <a:lnSpc>
                <a:spcPts val="1400"/>
              </a:lnSpc>
              <a:spcBef>
                <a:spcPts val="600"/>
              </a:spcBef>
              <a:spcAft>
                <a:spcPts val="400"/>
              </a:spcAft>
              <a:defRPr sz="1400"/>
            </a:lvl2pPr>
            <a:lvl3pPr>
              <a:lnSpc>
                <a:spcPts val="1400"/>
              </a:lnSpc>
              <a:spcBef>
                <a:spcPts val="600"/>
              </a:spcBef>
              <a:spcAft>
                <a:spcPts val="400"/>
              </a:spcAft>
              <a:defRPr sz="1100"/>
            </a:lvl3pPr>
            <a:lvl4pPr>
              <a:lnSpc>
                <a:spcPts val="1400"/>
              </a:lnSpc>
              <a:spcBef>
                <a:spcPts val="400"/>
              </a:spcBef>
              <a:spcAft>
                <a:spcPts val="200"/>
              </a:spcAft>
              <a:defRPr sz="1100"/>
            </a:lvl4pPr>
            <a:lvl5pPr>
              <a:lnSpc>
                <a:spcPts val="1400"/>
              </a:lnSpc>
              <a:spcBef>
                <a:spcPts val="0"/>
              </a:spcBef>
              <a:spcAft>
                <a:spcPts val="600"/>
              </a:spcAft>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47329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No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09600" y="1066800"/>
            <a:ext cx="109728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buFontTx/>
              <a:buNone/>
              <a:defRPr sz="16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300638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rimary Heading with Content">
    <p:spTree>
      <p:nvGrpSpPr>
        <p:cNvPr id="1" name=""/>
        <p:cNvGrpSpPr/>
        <p:nvPr/>
      </p:nvGrpSpPr>
      <p:grpSpPr>
        <a:xfrm>
          <a:off x="0" y="0"/>
          <a:ext cx="0" cy="0"/>
          <a:chOff x="0" y="0"/>
          <a:chExt cx="0" cy="0"/>
        </a:xfrm>
      </p:grpSpPr>
      <p:sp>
        <p:nvSpPr>
          <p:cNvPr id="11" name="Text Placeholder 2"/>
          <p:cNvSpPr>
            <a:spLocks noGrp="1"/>
          </p:cNvSpPr>
          <p:nvPr>
            <p:ph idx="13"/>
          </p:nvPr>
        </p:nvSpPr>
        <p:spPr bwMode="auto">
          <a:xfrm>
            <a:off x="609600" y="1905000"/>
            <a:ext cx="10972800" cy="396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idx="10" hasCustomPrompt="1"/>
          </p:nvPr>
        </p:nvSpPr>
        <p:spPr bwMode="auto">
          <a:xfrm>
            <a:off x="609600" y="1066800"/>
            <a:ext cx="109728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95089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5" name="Straight Connector 4"/>
          <p:cNvCxnSpPr/>
          <p:nvPr/>
        </p:nvCxnSpPr>
        <p:spPr>
          <a:xfrm>
            <a:off x="56896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 Placeholder 2"/>
          <p:cNvSpPr>
            <a:spLocks noGrp="1"/>
          </p:cNvSpPr>
          <p:nvPr>
            <p:ph idx="1"/>
          </p:nvPr>
        </p:nvSpPr>
        <p:spPr bwMode="auto">
          <a:xfrm>
            <a:off x="6299200" y="1371600"/>
            <a:ext cx="52832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6" name="Text Placeholder 2"/>
          <p:cNvSpPr>
            <a:spLocks noGrp="1"/>
          </p:cNvSpPr>
          <p:nvPr>
            <p:ph idx="10" hasCustomPrompt="1"/>
          </p:nvPr>
        </p:nvSpPr>
        <p:spPr bwMode="auto">
          <a:xfrm>
            <a:off x="611837" y="1318848"/>
            <a:ext cx="45720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7356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cxnSp>
        <p:nvCxnSpPr>
          <p:cNvPr id="4" name="Straight Connector 3"/>
          <p:cNvCxnSpPr/>
          <p:nvPr/>
        </p:nvCxnSpPr>
        <p:spPr>
          <a:xfrm>
            <a:off x="60960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1"/>
          </p:nvPr>
        </p:nvSpPr>
        <p:spPr>
          <a:xfrm>
            <a:off x="711200" y="1295400"/>
            <a:ext cx="51816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2"/>
          </p:nvPr>
        </p:nvSpPr>
        <p:spPr>
          <a:xfrm>
            <a:off x="6299200" y="1295400"/>
            <a:ext cx="5283200" cy="4419600"/>
          </a:xfrm>
        </p:spPr>
        <p:txBody>
          <a:bodyPr/>
          <a:lstStyle>
            <a:lvl1pPr marL="0" indent="0">
              <a:buNone/>
              <a:defRPr/>
            </a:lvl1pPr>
          </a:lstStyle>
          <a:p>
            <a:pPr lvl="0"/>
            <a:r>
              <a:rPr lang="en-US"/>
              <a:t>Edit Master text styles</a:t>
            </a:r>
          </a:p>
        </p:txBody>
      </p:sp>
      <p:sp>
        <p:nvSpPr>
          <p:cNvPr id="7" name="Text Placeholder 4"/>
          <p:cNvSpPr>
            <a:spLocks noGrp="1"/>
          </p:cNvSpPr>
          <p:nvPr>
            <p:ph type="body" sz="quarter" idx="13"/>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5143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Picture 4" descr="EVIM_Signature_white [Converted].ai"/>
          <p:cNvPicPr>
            <a:picLocks noChangeAspect="1"/>
          </p:cNvPicPr>
          <p:nvPr/>
        </p:nvPicPr>
        <p:blipFill>
          <a:blip r:embed="rId2" cstate="print"/>
          <a:srcRect/>
          <a:stretch>
            <a:fillRect/>
          </a:stretch>
        </p:blipFill>
        <p:spPr bwMode="auto">
          <a:xfrm>
            <a:off x="577274" y="400611"/>
            <a:ext cx="1502833" cy="287151"/>
          </a:xfrm>
          <a:prstGeom prst="rect">
            <a:avLst/>
          </a:prstGeom>
          <a:noFill/>
          <a:ln w="9525">
            <a:noFill/>
            <a:miter lim="800000"/>
            <a:headEnd/>
            <a:tailEnd/>
          </a:ln>
        </p:spPr>
      </p:pic>
      <p:sp>
        <p:nvSpPr>
          <p:cNvPr id="15"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6"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pic>
        <p:nvPicPr>
          <p:cNvPr id="3" name="Picture 2"/>
          <p:cNvPicPr>
            <a:picLocks noChangeAspect="1"/>
          </p:cNvPicPr>
          <p:nvPr/>
        </p:nvPicPr>
        <p:blipFill>
          <a:blip r:embed="rId3"/>
          <a:stretch>
            <a:fillRect/>
          </a:stretch>
        </p:blipFill>
        <p:spPr>
          <a:xfrm>
            <a:off x="9448800" y="6164998"/>
            <a:ext cx="2133600" cy="407118"/>
          </a:xfrm>
          <a:prstGeom prst="rect">
            <a:avLst/>
          </a:prstGeom>
        </p:spPr>
      </p:pic>
      <p:sp>
        <p:nvSpPr>
          <p:cNvPr id="7"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39034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12502" y="2667000"/>
            <a:ext cx="10575636" cy="762000"/>
          </a:xfrm>
        </p:spPr>
        <p:txBody>
          <a:bodyPr/>
          <a:lstStyle>
            <a:lvl1pPr>
              <a:defRPr sz="3400">
                <a:solidFill>
                  <a:schemeClr val="tx2"/>
                </a:solidFill>
              </a:defRPr>
            </a:lvl1pPr>
          </a:lstStyle>
          <a:p>
            <a:r>
              <a:rPr lang="en-US" b="1" dirty="0">
                <a:latin typeface="NewsGoth BT" pitchFamily="34" charset="0"/>
                <a:ea typeface="NewsGoth BT Roman" charset="0"/>
                <a:cs typeface="NewsGoth BT Roman" charset="0"/>
              </a:rPr>
              <a:t>Thank you.</a:t>
            </a:r>
            <a:endParaRPr lang="en-US" dirty="0"/>
          </a:p>
        </p:txBody>
      </p:sp>
      <p:sp>
        <p:nvSpPr>
          <p:cNvPr id="4" name="Text Placeholder 3"/>
          <p:cNvSpPr>
            <a:spLocks noGrp="1"/>
          </p:cNvSpPr>
          <p:nvPr>
            <p:ph type="body" sz="quarter" idx="10"/>
          </p:nvPr>
        </p:nvSpPr>
        <p:spPr>
          <a:xfrm>
            <a:off x="612925" y="3475039"/>
            <a:ext cx="10606616" cy="2376487"/>
          </a:xfrm>
        </p:spPr>
        <p:txBody>
          <a:bodyPr lIns="0" tIns="0" rIns="0" bIns="0"/>
          <a:lstStyle>
            <a:lvl1pPr marL="0" indent="0">
              <a:lnSpc>
                <a:spcPct val="100000"/>
              </a:lnSpc>
              <a:spcBef>
                <a:spcPts val="0"/>
              </a:spcBef>
              <a:spcAft>
                <a:spcPts val="0"/>
              </a:spcAft>
              <a:buNone/>
              <a:defRPr sz="2000">
                <a:solidFill>
                  <a:schemeClr val="bg1"/>
                </a:solidFill>
              </a:defRPr>
            </a:lvl1pPr>
            <a:lvl2pPr marL="230187" indent="0">
              <a:buFont typeface="Arial" pitchFamily="34" charset="0"/>
              <a:buNone/>
              <a:defRPr>
                <a:solidFill>
                  <a:schemeClr val="bg1"/>
                </a:solidFill>
              </a:defRPr>
            </a:lvl2pPr>
            <a:lvl3pPr marL="461962" indent="0">
              <a:buFont typeface="Arial" pitchFamily="34" charset="0"/>
              <a:buNone/>
              <a:defRPr>
                <a:solidFill>
                  <a:schemeClr val="bg1"/>
                </a:solidFill>
              </a:defRPr>
            </a:lvl3pPr>
            <a:lvl4pPr marL="687387" indent="0">
              <a:buFont typeface="Arial" pitchFamily="34" charset="0"/>
              <a:buNone/>
              <a:defRPr>
                <a:solidFill>
                  <a:schemeClr val="bg1"/>
                </a:solidFill>
              </a:defRPr>
            </a:lvl4pPr>
            <a:lvl5pPr marL="796925" indent="0">
              <a:buFont typeface="Arial" pitchFamily="34" charset="0"/>
              <a:buNone/>
              <a:defRPr>
                <a:solidFill>
                  <a:schemeClr val="bg1"/>
                </a:solidFill>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1" y="464470"/>
            <a:ext cx="3556000" cy="678530"/>
          </a:xfrm>
          <a:prstGeom prst="rect">
            <a:avLst/>
          </a:prstGeom>
        </p:spPr>
      </p:pic>
      <p:sp>
        <p:nvSpPr>
          <p:cNvPr id="6"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18059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
        <p:nvSpPr>
          <p:cNvPr id="21507" name="Title Placeholder 1"/>
          <p:cNvSpPr>
            <a:spLocks noGrp="1"/>
          </p:cNvSpPr>
          <p:nvPr>
            <p:ph type="title"/>
          </p:nvPr>
        </p:nvSpPr>
        <p:spPr bwMode="auto">
          <a:xfrm>
            <a:off x="609600" y="246530"/>
            <a:ext cx="10972800" cy="591671"/>
          </a:xfrm>
          <a:prstGeom prst="rect">
            <a:avLst/>
          </a:prstGeom>
          <a:noFill/>
          <a:ln w="9525">
            <a:noFill/>
            <a:miter lim="800000"/>
            <a:headEnd/>
            <a:tailEnd/>
          </a:ln>
        </p:spPr>
        <p:txBody>
          <a:bodyPr vert="horz" wrap="square" lIns="0" tIns="45693" rIns="91387" bIns="45693" numCol="1" anchor="b" anchorCtr="0" compatLnSpc="1">
            <a:prstTxWarp prst="textNoShape">
              <a:avLst/>
            </a:prstTxWarp>
          </a:bodyPr>
          <a:lstStyle/>
          <a:p>
            <a:pPr lvl="0"/>
            <a:r>
              <a:rPr lang="en-US"/>
              <a:t>Click to edit Master title style</a:t>
            </a:r>
            <a:endParaRPr lang="en-US" dirty="0"/>
          </a:p>
        </p:txBody>
      </p:sp>
      <p:sp>
        <p:nvSpPr>
          <p:cNvPr id="21508" name="Text Placeholder 2"/>
          <p:cNvSpPr>
            <a:spLocks noGrp="1"/>
          </p:cNvSpPr>
          <p:nvPr>
            <p:ph type="body" idx="1"/>
          </p:nvPr>
        </p:nvSpPr>
        <p:spPr bwMode="auto">
          <a:xfrm>
            <a:off x="609600" y="1143000"/>
            <a:ext cx="109728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7" name="Straight Connector 6"/>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9448800" y="6151124"/>
            <a:ext cx="2133600" cy="407118"/>
          </a:xfrm>
          <a:prstGeom prst="rect">
            <a:avLst/>
          </a:prstGeom>
        </p:spPr>
      </p:pic>
    </p:spTree>
    <p:extLst>
      <p:ext uri="{BB962C8B-B14F-4D97-AF65-F5344CB8AC3E}">
        <p14:creationId xmlns:p14="http://schemas.microsoft.com/office/powerpoint/2010/main" val="387886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b="1" kern="1200">
          <a:solidFill>
            <a:schemeClr val="tx2"/>
          </a:solidFill>
          <a:latin typeface="Arial" pitchFamily="34" charset="0"/>
          <a:ea typeface="ＭＳ Ｐゴシック" charset="-128"/>
          <a:cs typeface="Arial" pitchFamily="34" charset="0"/>
        </a:defRPr>
      </a:lvl1pPr>
      <a:lvl2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2pPr>
      <a:lvl3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3pPr>
      <a:lvl4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4pPr>
      <a:lvl5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5pPr>
      <a:lvl6pPr marL="456933"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6pPr>
      <a:lvl7pPr marL="913865"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7pPr>
      <a:lvl8pPr marL="1370799"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8pPr>
      <a:lvl9pPr marL="1827731"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9pPr>
    </p:titleStyle>
    <p:bodyStyle>
      <a:lvl1pPr marL="173038" indent="-173038"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200"/>
        </a:spcBef>
        <a:spcAft>
          <a:spcPts val="4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4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5" rtl="0" eaLnBrk="1" latinLnBrk="0" hangingPunct="1">
        <a:defRPr sz="1800" kern="1200">
          <a:solidFill>
            <a:schemeClr val="tx1"/>
          </a:solidFill>
          <a:latin typeface="+mn-lt"/>
          <a:ea typeface="+mn-ea"/>
          <a:cs typeface="+mn-cs"/>
        </a:defRPr>
      </a:lvl1pPr>
      <a:lvl2pPr marL="456933" algn="l" defTabSz="913865" rtl="0" eaLnBrk="1" latinLnBrk="0" hangingPunct="1">
        <a:defRPr sz="1800" kern="1200">
          <a:solidFill>
            <a:schemeClr val="tx1"/>
          </a:solidFill>
          <a:latin typeface="+mn-lt"/>
          <a:ea typeface="+mn-ea"/>
          <a:cs typeface="+mn-cs"/>
        </a:defRPr>
      </a:lvl2pPr>
      <a:lvl3pPr marL="913865" algn="l" defTabSz="913865" rtl="0" eaLnBrk="1" latinLnBrk="0" hangingPunct="1">
        <a:defRPr sz="1800" kern="1200">
          <a:solidFill>
            <a:schemeClr val="tx1"/>
          </a:solidFill>
          <a:latin typeface="+mn-lt"/>
          <a:ea typeface="+mn-ea"/>
          <a:cs typeface="+mn-cs"/>
        </a:defRPr>
      </a:lvl3pPr>
      <a:lvl4pPr marL="1370799" algn="l" defTabSz="913865" rtl="0" eaLnBrk="1" latinLnBrk="0" hangingPunct="1">
        <a:defRPr sz="1800" kern="1200">
          <a:solidFill>
            <a:schemeClr val="tx1"/>
          </a:solidFill>
          <a:latin typeface="+mn-lt"/>
          <a:ea typeface="+mn-ea"/>
          <a:cs typeface="+mn-cs"/>
        </a:defRPr>
      </a:lvl4pPr>
      <a:lvl5pPr marL="1827731" algn="l" defTabSz="913865" rtl="0" eaLnBrk="1" latinLnBrk="0" hangingPunct="1">
        <a:defRPr sz="1800" kern="1200">
          <a:solidFill>
            <a:schemeClr val="tx1"/>
          </a:solidFill>
          <a:latin typeface="+mn-lt"/>
          <a:ea typeface="+mn-ea"/>
          <a:cs typeface="+mn-cs"/>
        </a:defRPr>
      </a:lvl5pPr>
      <a:lvl6pPr marL="2284665" algn="l" defTabSz="913865" rtl="0" eaLnBrk="1" latinLnBrk="0" hangingPunct="1">
        <a:defRPr sz="1800" kern="1200">
          <a:solidFill>
            <a:schemeClr val="tx1"/>
          </a:solidFill>
          <a:latin typeface="+mn-lt"/>
          <a:ea typeface="+mn-ea"/>
          <a:cs typeface="+mn-cs"/>
        </a:defRPr>
      </a:lvl6pPr>
      <a:lvl7pPr marL="2741596" algn="l" defTabSz="913865" rtl="0" eaLnBrk="1" latinLnBrk="0" hangingPunct="1">
        <a:defRPr sz="1800" kern="1200">
          <a:solidFill>
            <a:schemeClr val="tx1"/>
          </a:solidFill>
          <a:latin typeface="+mn-lt"/>
          <a:ea typeface="+mn-ea"/>
          <a:cs typeface="+mn-cs"/>
        </a:defRPr>
      </a:lvl7pPr>
      <a:lvl8pPr marL="3198530" algn="l" defTabSz="913865" rtl="0" eaLnBrk="1" latinLnBrk="0" hangingPunct="1">
        <a:defRPr sz="1800" kern="1200">
          <a:solidFill>
            <a:schemeClr val="tx1"/>
          </a:solidFill>
          <a:latin typeface="+mn-lt"/>
          <a:ea typeface="+mn-ea"/>
          <a:cs typeface="+mn-cs"/>
        </a:defRPr>
      </a:lvl8pPr>
      <a:lvl9pPr marL="3655460" algn="l" defTabSz="9138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etbootstrap.com/docs/5.0/layout/gutters/" TargetMode="External"/><Relationship Id="rId2" Type="http://schemas.openxmlformats.org/officeDocument/2006/relationships/hyperlink" Target="https://getbootstrap.com/docs/5.0/layout/column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3.xml"/><Relationship Id="rId4" Type="http://schemas.openxmlformats.org/officeDocument/2006/relationships/hyperlink" Target="https://valor-software.com/ngx-bootstra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and Bootstrap</a:t>
            </a:r>
          </a:p>
        </p:txBody>
      </p:sp>
      <p:sp>
        <p:nvSpPr>
          <p:cNvPr id="3" name="Subtitle 2"/>
          <p:cNvSpPr>
            <a:spLocks noGrp="1"/>
          </p:cNvSpPr>
          <p:nvPr>
            <p:ph type="subTitle" idx="1"/>
          </p:nvPr>
        </p:nvSpPr>
        <p:spPr/>
        <p:txBody>
          <a:bodyPr/>
          <a:lstStyle/>
          <a:p>
            <a:endParaRPr lang="en-US" dirty="0"/>
          </a:p>
          <a:p>
            <a:r>
              <a:rPr lang="en-US" dirty="0"/>
              <a:t>Rob Larsen</a:t>
            </a:r>
          </a:p>
          <a:p>
            <a:r>
              <a:rPr lang="en-US" dirty="0"/>
              <a:t>rlarsen@eatonvance.com</a:t>
            </a:r>
          </a:p>
        </p:txBody>
      </p:sp>
    </p:spTree>
    <p:extLst>
      <p:ext uri="{BB962C8B-B14F-4D97-AF65-F5344CB8AC3E}">
        <p14:creationId xmlns:p14="http://schemas.microsoft.com/office/powerpoint/2010/main" val="373451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pPr marL="0" indent="0">
              <a:buNone/>
            </a:pPr>
            <a:r>
              <a:rPr lang="en-US" dirty="0" smtClean="0"/>
              <a:t>I haven’t run into this here, but I’ve definitely seen developers who didn’t know that you can add multiple classes to an element</a:t>
            </a:r>
            <a:endParaRPr lang="en-US" dirty="0"/>
          </a:p>
          <a:p>
            <a:pPr marL="0" indent="0">
              <a:buNone/>
            </a:pPr>
            <a:r>
              <a:rPr lang="en-US" dirty="0" smtClean="0"/>
              <a:t>This is valid (</a:t>
            </a:r>
            <a:r>
              <a:rPr lang="en-US" dirty="0"/>
              <a:t>a</a:t>
            </a:r>
            <a:r>
              <a:rPr lang="en-US" dirty="0" smtClean="0"/>
              <a:t>nd suggested!) </a:t>
            </a:r>
            <a:endParaRPr lang="en-US" dirty="0"/>
          </a:p>
          <a:p>
            <a:pPr marL="0" indent="0">
              <a:buNone/>
            </a:pPr>
            <a:r>
              <a:rPr lang="en-US" dirty="0">
                <a:latin typeface="Consolas" panose="020B0609020204030204" pitchFamily="49" charset="0"/>
              </a:rPr>
              <a:t>&lt;div _ngcontent-ymr-c91="" id="</a:t>
            </a:r>
            <a:r>
              <a:rPr lang="en-US" dirty="0" err="1">
                <a:latin typeface="Consolas" panose="020B0609020204030204" pitchFamily="49" charset="0"/>
              </a:rPr>
              <a:t>filterPane</a:t>
            </a:r>
            <a:r>
              <a:rPr lang="en-US" dirty="0">
                <a:latin typeface="Consolas" panose="020B0609020204030204" pitchFamily="49" charset="0"/>
              </a:rPr>
              <a:t>" </a:t>
            </a:r>
            <a:r>
              <a:rPr lang="en-US" b="1" dirty="0">
                <a:latin typeface="Consolas" panose="020B0609020204030204" pitchFamily="49" charset="0"/>
              </a:rPr>
              <a:t>class="px-2 p-sm-0 </a:t>
            </a:r>
            <a:r>
              <a:rPr lang="en-US" b="1" dirty="0" err="1">
                <a:latin typeface="Consolas" panose="020B0609020204030204" pitchFamily="49" charset="0"/>
              </a:rPr>
              <a:t>bg</a:t>
            </a:r>
            <a:r>
              <a:rPr lang="en-US" b="1" dirty="0">
                <a:latin typeface="Consolas" panose="020B0609020204030204" pitchFamily="49" charset="0"/>
              </a:rPr>
              <a:t>-light overflow-hidden filters-left border-0</a:t>
            </a:r>
            <a:r>
              <a:rPr lang="en-US" b="1" dirty="0" smtClean="0">
                <a:latin typeface="Consolas" panose="020B0609020204030204" pitchFamily="49" charset="0"/>
              </a:rPr>
              <a:t>"</a:t>
            </a:r>
            <a:r>
              <a:rPr lang="en-US" dirty="0" smtClean="0">
                <a:latin typeface="Consolas" panose="020B0609020204030204" pitchFamily="49" charset="0"/>
              </a:rPr>
              <a:t>&gt;</a:t>
            </a:r>
          </a:p>
          <a:p>
            <a:pPr marL="0" indent="0">
              <a:buNone/>
            </a:pPr>
            <a:r>
              <a:rPr lang="en-US" dirty="0" smtClean="0">
                <a:latin typeface="Consolas" panose="020B0609020204030204" pitchFamily="49" charset="0"/>
              </a:rPr>
              <a:t>(more on what some of those classed do in a little bit) </a:t>
            </a:r>
            <a:endParaRPr lang="en-US" dirty="0">
              <a:latin typeface="Consolas" panose="020B0609020204030204" pitchFamily="49" charset="0"/>
            </a:endParaRP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02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Gets Wrong (for us) </a:t>
            </a:r>
            <a:endParaRPr lang="en-US" dirty="0"/>
          </a:p>
        </p:txBody>
      </p:sp>
      <p:sp>
        <p:nvSpPr>
          <p:cNvPr id="3" name="Content Placeholder 2"/>
          <p:cNvSpPr>
            <a:spLocks noGrp="1"/>
          </p:cNvSpPr>
          <p:nvPr>
            <p:ph idx="1"/>
          </p:nvPr>
        </p:nvSpPr>
        <p:spPr/>
        <p:txBody>
          <a:bodyPr/>
          <a:lstStyle/>
          <a:p>
            <a:pPr marL="0" indent="0">
              <a:buNone/>
            </a:pPr>
            <a:r>
              <a:rPr lang="en-US" dirty="0" smtClean="0"/>
              <a:t>Angular, from the very beginning, was </a:t>
            </a:r>
            <a:r>
              <a:rPr lang="en-US" i="1" dirty="0" err="1" smtClean="0"/>
              <a:t>kinda</a:t>
            </a:r>
            <a:r>
              <a:rPr lang="en-US" i="1" dirty="0" smtClean="0"/>
              <a:t> </a:t>
            </a:r>
            <a:r>
              <a:rPr lang="en-US" i="1" dirty="0" err="1" smtClean="0"/>
              <a:t>sorta</a:t>
            </a:r>
            <a:r>
              <a:rPr lang="en-US" i="1" dirty="0" smtClean="0"/>
              <a:t> </a:t>
            </a:r>
            <a:r>
              <a:rPr lang="en-US" dirty="0" smtClean="0"/>
              <a:t>an implementation of Web Components. The idea of Web Components, as MDN writes it is:</a:t>
            </a:r>
          </a:p>
          <a:p>
            <a:pPr marL="574675" lvl="1" indent="0">
              <a:buNone/>
            </a:pPr>
            <a:r>
              <a:rPr lang="en-US" dirty="0" smtClean="0"/>
              <a:t>“Web </a:t>
            </a:r>
            <a:r>
              <a:rPr lang="en-US" dirty="0"/>
              <a:t>Components is a suite of different technologies allowing you to create reusable custom elements — with their functionality encapsulated away from the rest of your code — and utilize them in your web apps</a:t>
            </a:r>
            <a:r>
              <a:rPr lang="en-US" dirty="0" smtClean="0"/>
              <a:t>.”</a:t>
            </a:r>
            <a:endParaRPr lang="en-US" dirty="0" smtClean="0">
              <a:latin typeface="Consolas" panose="020B0609020204030204" pitchFamily="49" charset="0"/>
            </a:endParaRPr>
          </a:p>
          <a:p>
            <a:pPr marL="0" indent="0">
              <a:buNone/>
            </a:pPr>
            <a:r>
              <a:rPr lang="en-US" dirty="0"/>
              <a:t>Angular 2.0+ implemented the embraces encapsulation fully. The CSS you add to the component is scoped only to that component. </a:t>
            </a:r>
            <a:r>
              <a:rPr lang="en-US" dirty="0"/>
              <a:t>This is good if you’re </a:t>
            </a:r>
            <a:r>
              <a:rPr lang="en-US" dirty="0" smtClean="0"/>
              <a:t>truly trying to keep the component separate- if you were publishing a single Angular component to the public web site, for example. </a:t>
            </a:r>
            <a:endParaRPr lang="en-US" dirty="0"/>
          </a:p>
          <a:p>
            <a:pPr marL="0" indent="0">
              <a:buNone/>
            </a:pPr>
            <a:r>
              <a:rPr lang="en-US" dirty="0" smtClean="0"/>
              <a:t>This is accomplished by using unique attribute selectors</a:t>
            </a:r>
          </a:p>
          <a:p>
            <a:pPr marL="0" indent="0">
              <a:buNone/>
            </a:pPr>
            <a:r>
              <a:rPr lang="en-US" dirty="0">
                <a:latin typeface="Consolas" panose="020B0609020204030204" pitchFamily="49" charset="0"/>
              </a:rPr>
              <a:t>&lt;div </a:t>
            </a:r>
            <a:r>
              <a:rPr lang="en-US" b="1" dirty="0">
                <a:latin typeface="Consolas" panose="020B0609020204030204" pitchFamily="49" charset="0"/>
              </a:rPr>
              <a:t>_ngcontent-ymr-c90</a:t>
            </a:r>
            <a:r>
              <a:rPr lang="en-US" dirty="0">
                <a:latin typeface="Consolas" panose="020B0609020204030204" pitchFamily="49" charset="0"/>
              </a:rPr>
              <a:t>="" dropdown="" class="</a:t>
            </a:r>
            <a:r>
              <a:rPr lang="en-US" dirty="0" err="1" smtClean="0">
                <a:latin typeface="Consolas" panose="020B0609020204030204" pitchFamily="49" charset="0"/>
              </a:rPr>
              <a:t>btn</a:t>
            </a:r>
            <a:r>
              <a:rPr lang="en-US" dirty="0" smtClean="0">
                <a:latin typeface="Consolas" panose="020B0609020204030204" pitchFamily="49" charset="0"/>
              </a:rPr>
              <a:t>-group</a:t>
            </a:r>
          </a:p>
          <a:p>
            <a:pPr marL="0" indent="0">
              <a:buNone/>
            </a:pPr>
            <a:r>
              <a:rPr lang="en-US" dirty="0" smtClean="0">
                <a:latin typeface="Consolas" panose="020B0609020204030204" pitchFamily="49" charset="0"/>
              </a:rPr>
              <a:t>&lt;/</a:t>
            </a:r>
            <a:r>
              <a:rPr lang="en-US" dirty="0">
                <a:latin typeface="Consolas" panose="020B0609020204030204" pitchFamily="49" charset="0"/>
              </a:rPr>
              <a:t>div&gt;</a:t>
            </a:r>
          </a:p>
          <a:p>
            <a:pPr marL="0" indent="0">
              <a:buNone/>
            </a:pPr>
            <a:r>
              <a:rPr lang="en-US" dirty="0" smtClean="0">
                <a:latin typeface="Consolas" panose="020B0609020204030204" pitchFamily="49" charset="0"/>
              </a:rPr>
              <a:t>.</a:t>
            </a:r>
            <a:r>
              <a:rPr lang="en-US" dirty="0">
                <a:latin typeface="Consolas" panose="020B0609020204030204" pitchFamily="49" charset="0"/>
              </a:rPr>
              <a:t>dropdown-toggle[</a:t>
            </a:r>
            <a:r>
              <a:rPr lang="en-US" b="1" dirty="0">
                <a:latin typeface="Consolas" panose="020B0609020204030204" pitchFamily="49" charset="0"/>
              </a:rPr>
              <a:t>_ngcontent-ymr-c90</a:t>
            </a:r>
            <a:r>
              <a:rPr lang="en-US" dirty="0">
                <a:latin typeface="Consolas" panose="020B0609020204030204" pitchFamily="49" charset="0"/>
              </a:rPr>
              <a:t>]::after</a:t>
            </a:r>
            <a:r>
              <a:rPr lang="en-US" dirty="0" smtClean="0">
                <a:latin typeface="Consolas" panose="020B0609020204030204" pitchFamily="49" charset="0"/>
              </a:rPr>
              <a:t>{</a:t>
            </a:r>
          </a:p>
          <a:p>
            <a:pPr marL="0" indent="0">
              <a:buNone/>
            </a:pPr>
            <a:r>
              <a:rPr lang="en-US" dirty="0">
                <a:latin typeface="Consolas" panose="020B0609020204030204" pitchFamily="49" charset="0"/>
              </a:rPr>
              <a:t>	</a:t>
            </a:r>
            <a:r>
              <a:rPr lang="en-US" dirty="0" err="1" smtClean="0">
                <a:latin typeface="Consolas" panose="020B0609020204030204" pitchFamily="49" charset="0"/>
              </a:rPr>
              <a:t>display:none</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76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Gets Wrong (for us) </a:t>
            </a:r>
            <a:endParaRPr lang="en-US" dirty="0"/>
          </a:p>
        </p:txBody>
      </p:sp>
      <p:sp>
        <p:nvSpPr>
          <p:cNvPr id="3" name="Content Placeholder 2"/>
          <p:cNvSpPr>
            <a:spLocks noGrp="1"/>
          </p:cNvSpPr>
          <p:nvPr>
            <p:ph idx="1"/>
          </p:nvPr>
        </p:nvSpPr>
        <p:spPr/>
        <p:txBody>
          <a:bodyPr/>
          <a:lstStyle/>
          <a:p>
            <a:pPr marL="0" indent="0">
              <a:buNone/>
            </a:pPr>
            <a:r>
              <a:rPr lang="en-US" dirty="0" smtClean="0"/>
              <a:t>This technique is better than IDs because it is truly unique, but can be overridden by an extra class of specificity. The problem with it is that any styles applied to that component are </a:t>
            </a:r>
            <a:r>
              <a:rPr lang="en-US" b="1" dirty="0" smtClean="0"/>
              <a:t>not available to any other elements in the application. </a:t>
            </a:r>
            <a:r>
              <a:rPr lang="en-US" dirty="0" smtClean="0"/>
              <a:t>In a strict Angular implementation this leads to a lot of code duplication. </a:t>
            </a:r>
          </a:p>
          <a:p>
            <a:pPr marL="0" indent="0">
              <a:buNone/>
            </a:pPr>
            <a:r>
              <a:rPr lang="en-US" dirty="0" smtClean="0"/>
              <a:t>CSS is designed for a global space and inheritance! Taking away the ability to inherit styles from the rest of the application is an anti-pattern for applications like ours. While we are creating “single page applications” they actually function more like sites and sharing styles across a whole site is a clear best practice. </a:t>
            </a:r>
            <a:endParaRPr lang="en-US" dirty="0"/>
          </a:p>
          <a:p>
            <a:pPr marL="0" indent="0">
              <a:buNone/>
            </a:pPr>
            <a:endParaRPr lang="en-US" dirty="0" smtClean="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4383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Gets Wrong (for us) </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4" name="Text Placeholder 3"/>
          <p:cNvSpPr>
            <a:spLocks noGrp="1"/>
          </p:cNvSpPr>
          <p:nvPr>
            <p:ph type="body" sz="quarter" idx="11"/>
          </p:nvPr>
        </p:nvSpPr>
        <p:spPr/>
        <p:txBody>
          <a:bodyPr/>
          <a:lstStyle/>
          <a:p>
            <a:endParaRPr lang="en-US"/>
          </a:p>
        </p:txBody>
      </p:sp>
      <p:pic>
        <p:nvPicPr>
          <p:cNvPr id="7" name="Picture 6"/>
          <p:cNvPicPr>
            <a:picLocks noChangeAspect="1"/>
          </p:cNvPicPr>
          <p:nvPr/>
        </p:nvPicPr>
        <p:blipFill>
          <a:blip r:embed="rId2"/>
          <a:stretch>
            <a:fillRect/>
          </a:stretch>
        </p:blipFill>
        <p:spPr>
          <a:xfrm>
            <a:off x="609600" y="1143000"/>
            <a:ext cx="9397175" cy="4197096"/>
          </a:xfrm>
          <a:prstGeom prst="rect">
            <a:avLst/>
          </a:prstGeom>
        </p:spPr>
      </p:pic>
    </p:spTree>
    <p:extLst>
      <p:ext uri="{BB962C8B-B14F-4D97-AF65-F5344CB8AC3E}">
        <p14:creationId xmlns:p14="http://schemas.microsoft.com/office/powerpoint/2010/main" val="301345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Gets Wrong (for us) </a:t>
            </a:r>
            <a:endParaRPr lang="en-US" dirty="0"/>
          </a:p>
        </p:txBody>
      </p:sp>
      <p:sp>
        <p:nvSpPr>
          <p:cNvPr id="3" name="Content Placeholder 2"/>
          <p:cNvSpPr>
            <a:spLocks noGrp="1"/>
          </p:cNvSpPr>
          <p:nvPr>
            <p:ph idx="1"/>
          </p:nvPr>
        </p:nvSpPr>
        <p:spPr/>
        <p:txBody>
          <a:bodyPr/>
          <a:lstStyle/>
          <a:p>
            <a:pPr marL="0" indent="0">
              <a:buNone/>
            </a:pPr>
            <a:r>
              <a:rPr lang="en-US" dirty="0" smtClean="0"/>
              <a:t>Each one of those .p-title classes would get rendered into the document along with an attribute selector, rendering each unique, but still redundant </a:t>
            </a:r>
          </a:p>
          <a:p>
            <a:pPr marL="0" indent="0">
              <a:buNone/>
            </a:pPr>
            <a:r>
              <a:rPr lang="en-US" dirty="0">
                <a:latin typeface="Consolas" panose="020B0609020204030204" pitchFamily="49" charset="0"/>
              </a:rPr>
              <a:t>&lt;style&gt;.p-title[_ngcontent-ymr-c90]{</a:t>
            </a:r>
          </a:p>
          <a:p>
            <a:pPr marL="0" indent="0">
              <a:buNone/>
            </a:pPr>
            <a:r>
              <a:rPr lang="en-US" dirty="0">
                <a:latin typeface="Consolas" panose="020B0609020204030204" pitchFamily="49" charset="0"/>
              </a:rPr>
              <a:t>    font-weight: lighter;</a:t>
            </a:r>
          </a:p>
          <a:p>
            <a:pPr marL="0" indent="0">
              <a:buNone/>
            </a:pPr>
            <a:r>
              <a:rPr lang="en-US" dirty="0">
                <a:latin typeface="Consolas" panose="020B0609020204030204" pitchFamily="49" charset="0"/>
              </a:rPr>
              <a:t>    color: #444;</a:t>
            </a:r>
          </a:p>
          <a:p>
            <a:pPr marL="0" indent="0">
              <a:buNone/>
            </a:pPr>
            <a:r>
              <a:rPr lang="en-US" dirty="0">
                <a:latin typeface="Consolas" panose="020B0609020204030204" pitchFamily="49" charset="0"/>
              </a:rPr>
              <a:t>}&lt;/style&gt;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&lt;style&gt;.p-title[_ngcontent-ymr-c82]{</a:t>
            </a:r>
          </a:p>
          <a:p>
            <a:pPr marL="0" indent="0">
              <a:buNone/>
            </a:pPr>
            <a:r>
              <a:rPr lang="en-US" dirty="0">
                <a:latin typeface="Consolas" panose="020B0609020204030204" pitchFamily="49" charset="0"/>
              </a:rPr>
              <a:t>    font-weight: lighter;</a:t>
            </a:r>
          </a:p>
          <a:p>
            <a:pPr marL="0" indent="0">
              <a:buNone/>
            </a:pPr>
            <a:r>
              <a:rPr lang="en-US" dirty="0">
                <a:latin typeface="Consolas" panose="020B0609020204030204" pitchFamily="49" charset="0"/>
              </a:rPr>
              <a:t>    color: #444;</a:t>
            </a:r>
          </a:p>
          <a:p>
            <a:pPr marL="0" indent="0">
              <a:buNone/>
            </a:pPr>
            <a:r>
              <a:rPr lang="en-US" dirty="0">
                <a:latin typeface="Consolas" panose="020B0609020204030204" pitchFamily="49" charset="0"/>
              </a:rPr>
              <a:t>}&lt;/style&gt;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&lt;style&gt;.p-title[_ngcontent-ymr-c79]{</a:t>
            </a:r>
          </a:p>
          <a:p>
            <a:pPr marL="0" indent="0">
              <a:buNone/>
            </a:pPr>
            <a:r>
              <a:rPr lang="en-US" dirty="0">
                <a:latin typeface="Consolas" panose="020B0609020204030204" pitchFamily="49" charset="0"/>
              </a:rPr>
              <a:t>    font-weight: lighter;</a:t>
            </a:r>
          </a:p>
          <a:p>
            <a:pPr marL="0" indent="0">
              <a:buNone/>
            </a:pPr>
            <a:r>
              <a:rPr lang="en-US" dirty="0">
                <a:latin typeface="Consolas" panose="020B0609020204030204" pitchFamily="49" charset="0"/>
              </a:rPr>
              <a:t>    color: #444;</a:t>
            </a:r>
          </a:p>
          <a:p>
            <a:pPr marL="0" indent="0">
              <a:buNone/>
            </a:pPr>
            <a:r>
              <a:rPr lang="en-US" dirty="0">
                <a:latin typeface="Consolas" panose="020B0609020204030204" pitchFamily="49" charset="0"/>
              </a:rPr>
              <a:t>}&lt;/style&gt;</a:t>
            </a:r>
            <a:endParaRPr lang="en-US" dirty="0" smtClean="0">
              <a:latin typeface="Consolas" panose="020B0609020204030204" pitchFamily="49" charset="0"/>
            </a:endParaRPr>
          </a:p>
          <a:p>
            <a:pPr marL="0" indent="0">
              <a:buNone/>
            </a:pPr>
            <a:endParaRPr lang="en-US" dirty="0" smtClean="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9370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 Instead</a:t>
            </a:r>
            <a:endParaRPr lang="en-US" dirty="0"/>
          </a:p>
        </p:txBody>
      </p:sp>
      <p:pic>
        <p:nvPicPr>
          <p:cNvPr id="5" name="Content Placeholder 4"/>
          <p:cNvPicPr>
            <a:picLocks noGrp="1" noChangeAspect="1"/>
          </p:cNvPicPr>
          <p:nvPr>
            <p:ph idx="1"/>
          </p:nvPr>
        </p:nvPicPr>
        <p:blipFill>
          <a:blip r:embed="rId2"/>
          <a:stretch>
            <a:fillRect/>
          </a:stretch>
        </p:blipFill>
        <p:spPr>
          <a:xfrm>
            <a:off x="972344" y="1290637"/>
            <a:ext cx="10248900" cy="4276725"/>
          </a:xfrm>
          <a:prstGeom prst="rect">
            <a:avLst/>
          </a:prstGeom>
        </p:spPr>
      </p:pic>
      <p:sp>
        <p:nvSpPr>
          <p:cNvPr id="4" name="Text Placeholder 3"/>
          <p:cNvSpPr>
            <a:spLocks noGrp="1"/>
          </p:cNvSpPr>
          <p:nvPr>
            <p:ph type="body" sz="quarter" idx="11"/>
          </p:nvPr>
        </p:nvSpPr>
        <p:spPr/>
        <p:txBody>
          <a:bodyPr/>
          <a:lstStyle/>
          <a:p>
            <a:endParaRPr lang="en-US"/>
          </a:p>
        </p:txBody>
      </p:sp>
      <p:sp>
        <p:nvSpPr>
          <p:cNvPr id="6" name="Left Arrow 5"/>
          <p:cNvSpPr/>
          <p:nvPr/>
        </p:nvSpPr>
        <p:spPr>
          <a:xfrm>
            <a:off x="2343150" y="4448175"/>
            <a:ext cx="1685925" cy="523875"/>
          </a:xfrm>
          <a:prstGeom prst="leftArrow">
            <a:avLst/>
          </a:prstGeom>
          <a:solidFill>
            <a:schemeClr val="tx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endParaRPr lang="en-US" sz="1100" b="1" dirty="0" smtClean="0">
              <a:solidFill>
                <a:schemeClr val="bg1"/>
              </a:solidFill>
              <a:ea typeface="Geneva" pitchFamily="-106" charset="-128"/>
            </a:endParaRPr>
          </a:p>
        </p:txBody>
      </p:sp>
    </p:spTree>
    <p:extLst>
      <p:ext uri="{BB962C8B-B14F-4D97-AF65-F5344CB8AC3E}">
        <p14:creationId xmlns:p14="http://schemas.microsoft.com/office/powerpoint/2010/main" val="115939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 Instead</a:t>
            </a:r>
            <a:endParaRPr lang="en-US" dirty="0"/>
          </a:p>
        </p:txBody>
      </p:sp>
      <p:sp>
        <p:nvSpPr>
          <p:cNvPr id="3" name="Content Placeholder 2"/>
          <p:cNvSpPr>
            <a:spLocks noGrp="1"/>
          </p:cNvSpPr>
          <p:nvPr>
            <p:ph idx="1"/>
          </p:nvPr>
        </p:nvSpPr>
        <p:spPr/>
        <p:txBody>
          <a:bodyPr/>
          <a:lstStyle/>
          <a:p>
            <a:pPr marL="0" indent="0">
              <a:buNone/>
            </a:pPr>
            <a:r>
              <a:rPr lang="en-US" dirty="0">
                <a:latin typeface="Consolas" panose="020B0609020204030204" pitchFamily="49" charset="0"/>
              </a:rPr>
              <a:t>/* You can add global styles to this file, and also import other style files */</a:t>
            </a:r>
          </a:p>
          <a:p>
            <a:pPr marL="0" indent="0">
              <a:buNone/>
            </a:pPr>
            <a:r>
              <a:rPr lang="en-US" dirty="0">
                <a:latin typeface="Consolas" panose="020B0609020204030204" pitchFamily="49" charset="0"/>
              </a:rPr>
              <a:t>@import "../</a:t>
            </a:r>
            <a:r>
              <a:rPr lang="en-US" dirty="0" err="1">
                <a:latin typeface="Consolas" panose="020B0609020204030204" pitchFamily="49" charset="0"/>
              </a:rPr>
              <a:t>node_modules</a:t>
            </a:r>
            <a:r>
              <a:rPr lang="en-US" dirty="0">
                <a:latin typeface="Consolas" panose="020B0609020204030204" pitchFamily="49" charset="0"/>
              </a:rPr>
              <a:t>/ag-grid-community/</a:t>
            </a:r>
            <a:r>
              <a:rPr lang="en-US" dirty="0" err="1">
                <a:latin typeface="Consolas" panose="020B0609020204030204" pitchFamily="49" charset="0"/>
              </a:rPr>
              <a:t>dist</a:t>
            </a:r>
            <a:r>
              <a:rPr lang="en-US" dirty="0">
                <a:latin typeface="Consolas" panose="020B0609020204030204" pitchFamily="49" charset="0"/>
              </a:rPr>
              <a:t>/styles/ag-grid.css";</a:t>
            </a:r>
          </a:p>
          <a:p>
            <a:pPr marL="0" indent="0">
              <a:buNone/>
            </a:pPr>
            <a:r>
              <a:rPr lang="en-US" dirty="0">
                <a:latin typeface="Consolas" panose="020B0609020204030204" pitchFamily="49" charset="0"/>
              </a:rPr>
              <a:t>@import "../</a:t>
            </a:r>
            <a:r>
              <a:rPr lang="en-US" dirty="0" err="1">
                <a:latin typeface="Consolas" panose="020B0609020204030204" pitchFamily="49" charset="0"/>
              </a:rPr>
              <a:t>node_modules</a:t>
            </a:r>
            <a:r>
              <a:rPr lang="en-US" dirty="0">
                <a:latin typeface="Consolas" panose="020B0609020204030204" pitchFamily="49" charset="0"/>
              </a:rPr>
              <a:t>/ag-grid-community/</a:t>
            </a:r>
            <a:r>
              <a:rPr lang="en-US" dirty="0" err="1">
                <a:latin typeface="Consolas" panose="020B0609020204030204" pitchFamily="49" charset="0"/>
              </a:rPr>
              <a:t>dist</a:t>
            </a:r>
            <a:r>
              <a:rPr lang="en-US" dirty="0">
                <a:latin typeface="Consolas" panose="020B0609020204030204" pitchFamily="49" charset="0"/>
              </a:rPr>
              <a:t>/styles/ag-theme-balham.css";</a:t>
            </a:r>
          </a:p>
          <a:p>
            <a:pPr marL="0" indent="0">
              <a:buNone/>
            </a:pPr>
            <a:r>
              <a:rPr lang="en-US" dirty="0">
                <a:latin typeface="Consolas" panose="020B0609020204030204" pitchFamily="49" charset="0"/>
              </a:rPr>
              <a:t>@import "../</a:t>
            </a:r>
            <a:r>
              <a:rPr lang="en-US" dirty="0" err="1">
                <a:latin typeface="Consolas" panose="020B0609020204030204" pitchFamily="49" charset="0"/>
              </a:rPr>
              <a:t>node_modules</a:t>
            </a:r>
            <a:r>
              <a:rPr lang="en-US" dirty="0">
                <a:latin typeface="Consolas" panose="020B0609020204030204" pitchFamily="49" charset="0"/>
              </a:rPr>
              <a:t>/</a:t>
            </a:r>
            <a:r>
              <a:rPr lang="en-US" dirty="0" err="1">
                <a:latin typeface="Consolas" panose="020B0609020204030204" pitchFamily="49" charset="0"/>
              </a:rPr>
              <a:t>sherpa</a:t>
            </a:r>
            <a:r>
              <a:rPr lang="en-US" dirty="0">
                <a:latin typeface="Consolas" panose="020B0609020204030204" pitchFamily="49" charset="0"/>
              </a:rPr>
              <a:t>-component-library/sherpa-component-library.css</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smtClean="0">
                <a:latin typeface="Consolas" panose="020B0609020204030204" pitchFamily="49" charset="0"/>
              </a:rPr>
              <a:t>/* global styles follow */</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4190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400"/>
              </a:spcBef>
              <a:spcAft>
                <a:spcPts val="2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6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Consolas" panose="020B0609020204030204" pitchFamily="49" charset="0"/>
              </a:rPr>
              <a:t>Bootstrap, font-awesome and ag-grid</a:t>
            </a:r>
            <a:endParaRPr lang="en-US" dirty="0" smtClean="0">
              <a:latin typeface="Consolas" panose="020B0609020204030204" pitchFamily="49" charset="0"/>
            </a:endParaRPr>
          </a:p>
        </p:txBody>
      </p:sp>
      <p:sp>
        <p:nvSpPr>
          <p:cNvPr id="2" name="Title 1"/>
          <p:cNvSpPr>
            <a:spLocks noGrp="1"/>
          </p:cNvSpPr>
          <p:nvPr>
            <p:ph type="title"/>
          </p:nvPr>
        </p:nvSpPr>
        <p:spPr/>
        <p:txBody>
          <a:bodyPr/>
          <a:lstStyle/>
          <a:p>
            <a:r>
              <a:rPr lang="en-US" dirty="0" smtClean="0"/>
              <a:t>Sherpa Component Library Includes:</a:t>
            </a:r>
            <a:endParaRPr lang="en-US" dirty="0"/>
          </a:p>
        </p:txBody>
      </p:sp>
      <p:pic>
        <p:nvPicPr>
          <p:cNvPr id="5" name="Content Placeholder 4"/>
          <p:cNvPicPr>
            <a:picLocks noGrp="1" noChangeAspect="1"/>
          </p:cNvPicPr>
          <p:nvPr>
            <p:ph idx="1"/>
          </p:nvPr>
        </p:nvPicPr>
        <p:blipFill>
          <a:blip r:embed="rId2"/>
          <a:stretch>
            <a:fillRect/>
          </a:stretch>
        </p:blipFill>
        <p:spPr>
          <a:xfrm>
            <a:off x="462756" y="1595437"/>
            <a:ext cx="5743575" cy="2162175"/>
          </a:xfrm>
          <a:prstGeom prst="rect">
            <a:avLst/>
          </a:prstGeom>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5168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we write very little!</a:t>
            </a:r>
            <a:endParaRPr lang="en-US" dirty="0"/>
          </a:p>
        </p:txBody>
      </p:sp>
      <p:pic>
        <p:nvPicPr>
          <p:cNvPr id="5" name="Content Placeholder 4"/>
          <p:cNvPicPr>
            <a:picLocks noGrp="1" noChangeAspect="1"/>
          </p:cNvPicPr>
          <p:nvPr>
            <p:ph idx="1"/>
          </p:nvPr>
        </p:nvPicPr>
        <p:blipFill>
          <a:blip r:embed="rId2"/>
          <a:stretch>
            <a:fillRect/>
          </a:stretch>
        </p:blipFill>
        <p:spPr>
          <a:xfrm>
            <a:off x="609600" y="1192422"/>
            <a:ext cx="7165910" cy="4572000"/>
          </a:xfrm>
          <a:prstGeom prst="rect">
            <a:avLst/>
          </a:prstGeom>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227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Components We’ve Created </a:t>
            </a:r>
            <a:r>
              <a:rPr lang="en-US" dirty="0" smtClean="0"/>
              <a:t>Help, </a:t>
            </a:r>
            <a:r>
              <a:rPr lang="en-US" dirty="0"/>
              <a:t>B</a:t>
            </a:r>
            <a:r>
              <a:rPr lang="en-US" dirty="0" smtClean="0"/>
              <a:t>ut </a:t>
            </a:r>
            <a:r>
              <a:rPr lang="en-US" dirty="0"/>
              <a:t>S</a:t>
            </a:r>
            <a:r>
              <a:rPr lang="en-US" dirty="0" smtClean="0"/>
              <a:t>o Does Bootstrap</a:t>
            </a:r>
            <a:endParaRPr lang="en-US" dirty="0"/>
          </a:p>
        </p:txBody>
      </p:sp>
      <p:sp>
        <p:nvSpPr>
          <p:cNvPr id="4" name="Text Placeholder 3"/>
          <p:cNvSpPr>
            <a:spLocks noGrp="1"/>
          </p:cNvSpPr>
          <p:nvPr>
            <p:ph type="body" sz="quarter" idx="11"/>
          </p:nvPr>
        </p:nvSpPr>
        <p:spPr/>
        <p:txBody>
          <a:bodyPr/>
          <a:lstStyle/>
          <a:p>
            <a:endParaRPr lang="en-US"/>
          </a:p>
        </p:txBody>
      </p:sp>
      <p:pic>
        <p:nvPicPr>
          <p:cNvPr id="1026" name="Picture 2" descr="Bootstrap · The most popular HTML, CSS, and JS library in the worl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794" y="114300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6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Goals</a:t>
            </a:r>
          </a:p>
        </p:txBody>
      </p:sp>
      <p:sp>
        <p:nvSpPr>
          <p:cNvPr id="5" name="Content Placeholder 4"/>
          <p:cNvSpPr>
            <a:spLocks noGrp="1"/>
          </p:cNvSpPr>
          <p:nvPr>
            <p:ph idx="1"/>
          </p:nvPr>
        </p:nvSpPr>
        <p:spPr/>
        <p:txBody>
          <a:bodyPr/>
          <a:lstStyle/>
          <a:p>
            <a:pPr marL="0" indent="0">
              <a:buNone/>
            </a:pPr>
            <a:r>
              <a:rPr lang="en-US" dirty="0"/>
              <a:t>The goal of this presentation is to cover some fundamentals of CSS and Bootstrap. Many developers know about specific CSS properties and know the basic syntax of CSS. Many developers also know the most basic aspects of Bootstrap without knowing the overall structure of the project. This presentation will break both down to fundamentals. If you’re interested in learning about individual features or properties, there are resources available at the end of the presentation.</a:t>
            </a: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084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Components We’ve Created </a:t>
            </a:r>
            <a:r>
              <a:rPr lang="en-US" dirty="0" smtClean="0"/>
              <a:t>Help, </a:t>
            </a:r>
            <a:r>
              <a:rPr lang="en-US" dirty="0"/>
              <a:t>B</a:t>
            </a:r>
            <a:r>
              <a:rPr lang="en-US" dirty="0" smtClean="0"/>
              <a:t>ut </a:t>
            </a:r>
            <a:r>
              <a:rPr lang="en-US" dirty="0"/>
              <a:t>S</a:t>
            </a:r>
            <a:r>
              <a:rPr lang="en-US" dirty="0" smtClean="0"/>
              <a:t>o Does Bootstrap</a:t>
            </a:r>
            <a:endParaRPr lang="en-US" dirty="0"/>
          </a:p>
        </p:txBody>
      </p:sp>
      <p:sp>
        <p:nvSpPr>
          <p:cNvPr id="4" name="Text Placeholder 3"/>
          <p:cNvSpPr>
            <a:spLocks noGrp="1"/>
          </p:cNvSpPr>
          <p:nvPr>
            <p:ph type="body" sz="quarter" idx="11"/>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“Bootstrap</a:t>
            </a:r>
            <a:r>
              <a:rPr lang="en-US" dirty="0"/>
              <a:t>, the world’s most popular front-end open source toolkit, featuring Sass variables and </a:t>
            </a:r>
            <a:r>
              <a:rPr lang="en-US" dirty="0" err="1"/>
              <a:t>mixins</a:t>
            </a:r>
            <a:r>
              <a:rPr lang="en-US" dirty="0"/>
              <a:t>, responsive grid system, extensive prebuilt components, and powerful JavaScript plugins</a:t>
            </a:r>
            <a:r>
              <a:rPr lang="en-US" dirty="0" smtClean="0"/>
              <a:t>.”</a:t>
            </a:r>
          </a:p>
          <a:p>
            <a:pPr marL="0" indent="0">
              <a:buNone/>
            </a:pPr>
            <a:r>
              <a:rPr lang="en-US" dirty="0" smtClean="0"/>
              <a:t>Bootstrap is one of the top ten most starred projects on GitHub and was, for many years, the #1 starred project. There is significant documentation by the Bootstrap team itself and by the web at large. There is likely nothing you can do in Bootstrap that isn’t documented in five different ways and in 50 different languages. </a:t>
            </a:r>
          </a:p>
          <a:p>
            <a:pPr marL="0" indent="0">
              <a:buNone/>
            </a:pPr>
            <a:r>
              <a:rPr lang="en-US" dirty="0" smtClean="0"/>
              <a:t>We use it as the foundation of our components (they are composed of Bootstrap building blocks) and we build on top of the Bootstrap CSS to create our custom look and feel. </a:t>
            </a:r>
          </a:p>
          <a:p>
            <a:pPr marL="0" indent="0">
              <a:buNone/>
            </a:pPr>
            <a:r>
              <a:rPr lang="en-US" dirty="0" smtClean="0"/>
              <a:t>The Bootstrap components we use are delivered through an Angular wrapper, </a:t>
            </a:r>
            <a:r>
              <a:rPr lang="en-US" dirty="0" err="1" smtClean="0"/>
              <a:t>ngx</a:t>
            </a:r>
            <a:r>
              <a:rPr lang="en-US" dirty="0" smtClean="0"/>
              <a:t>-bootstrap. This presentation will talk about the styles. </a:t>
            </a:r>
            <a:endParaRPr lang="en-US" dirty="0"/>
          </a:p>
        </p:txBody>
      </p:sp>
    </p:spTree>
    <p:extLst>
      <p:ext uri="{BB962C8B-B14F-4D97-AF65-F5344CB8AC3E}">
        <p14:creationId xmlns:p14="http://schemas.microsoft.com/office/powerpoint/2010/main" val="366937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4" name="Text Placeholder 3"/>
          <p:cNvSpPr>
            <a:spLocks noGrp="1"/>
          </p:cNvSpPr>
          <p:nvPr>
            <p:ph type="body" sz="quarter" idx="11"/>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control which designers know in the print medium, and often desire in the web medium, is simply a function of the limitation of the printed page. We should embrace the fact that the web doesn’t have the same constraints, and design for this flexibility. But first, we must accept the ebb and flow of things.</a:t>
            </a:r>
          </a:p>
          <a:p>
            <a:pPr marL="0" indent="0">
              <a:buNone/>
            </a:pPr>
            <a:endParaRPr lang="en-US" dirty="0"/>
          </a:p>
          <a:p>
            <a:pPr marL="0" indent="0">
              <a:buNone/>
            </a:pPr>
            <a:r>
              <a:rPr lang="en-US" dirty="0"/>
              <a:t>— John Allsopp</a:t>
            </a:r>
          </a:p>
          <a:p>
            <a:pPr marL="0" indent="0">
              <a:buNone/>
            </a:pPr>
            <a:r>
              <a:rPr lang="en-US" dirty="0"/>
              <a:t>A Dao of Web Design</a:t>
            </a:r>
          </a:p>
        </p:txBody>
      </p:sp>
    </p:spTree>
    <p:extLst>
      <p:ext uri="{BB962C8B-B14F-4D97-AF65-F5344CB8AC3E}">
        <p14:creationId xmlns:p14="http://schemas.microsoft.com/office/powerpoint/2010/main" val="134283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4" name="Text Placeholder 3"/>
          <p:cNvSpPr>
            <a:spLocks noGrp="1"/>
          </p:cNvSpPr>
          <p:nvPr>
            <p:ph type="body" sz="quarter" idx="11"/>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control which designers know in the print medium, and often desire in the web medium, is simply a function of the limitation of the printed page. We should embrace the fact that the web doesn’t have the same constraints, and design for this flexibility. But first, we must accept the ebb and flow of things.</a:t>
            </a:r>
          </a:p>
          <a:p>
            <a:pPr marL="0" indent="0">
              <a:buNone/>
            </a:pPr>
            <a:endParaRPr lang="en-US" dirty="0"/>
          </a:p>
          <a:p>
            <a:pPr marL="0" indent="0">
              <a:buNone/>
            </a:pPr>
            <a:r>
              <a:rPr lang="en-US" dirty="0"/>
              <a:t>— John Allsopp</a:t>
            </a:r>
          </a:p>
          <a:p>
            <a:pPr marL="0" indent="0">
              <a:buNone/>
            </a:pPr>
            <a:r>
              <a:rPr lang="en-US" dirty="0"/>
              <a:t>A Dao of Web Design</a:t>
            </a:r>
          </a:p>
        </p:txBody>
      </p:sp>
    </p:spTree>
    <p:extLst>
      <p:ext uri="{BB962C8B-B14F-4D97-AF65-F5344CB8AC3E}">
        <p14:creationId xmlns:p14="http://schemas.microsoft.com/office/powerpoint/2010/main" val="226662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4" name="Text Placeholder 3"/>
          <p:cNvSpPr>
            <a:spLocks noGrp="1"/>
          </p:cNvSpPr>
          <p:nvPr>
            <p:ph type="body" sz="quarter" idx="11"/>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3891440" y="1143000"/>
            <a:ext cx="4410708" cy="4572000"/>
          </a:xfrm>
          <a:prstGeom prst="rect">
            <a:avLst/>
          </a:prstGeom>
        </p:spPr>
      </p:pic>
      <p:sp>
        <p:nvSpPr>
          <p:cNvPr id="5" name="AutoShape 2" descr="unwb 04in0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603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AutoShape 2" descr="unwb 04in0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p:txBody>
          <a:bodyPr/>
          <a:lstStyle/>
          <a:p>
            <a:r>
              <a:rPr lang="en-US" dirty="0" smtClean="0"/>
              <a:t>Responsive Web Design was introduced on </a:t>
            </a:r>
            <a:r>
              <a:rPr lang="en-US" dirty="0"/>
              <a:t>May 25, 2010 when Ethan </a:t>
            </a:r>
            <a:r>
              <a:rPr lang="en-US" dirty="0" err="1"/>
              <a:t>Marcotte</a:t>
            </a:r>
            <a:r>
              <a:rPr lang="en-US" dirty="0"/>
              <a:t> published the directly named </a:t>
            </a:r>
            <a:r>
              <a:rPr lang="en-US" dirty="0" smtClean="0"/>
              <a:t>article </a:t>
            </a:r>
            <a:r>
              <a:rPr lang="en-US" i="1" dirty="0" smtClean="0"/>
              <a:t>Responsive </a:t>
            </a:r>
            <a:r>
              <a:rPr lang="en-US" i="1" dirty="0"/>
              <a:t>Web Design</a:t>
            </a:r>
            <a:r>
              <a:rPr lang="en-US" dirty="0"/>
              <a:t> on A List Apart. In the article he outlines the conceptual and technical framework of RWD, namely using fluid layout grids and CSS3 media queries to create layouts that can adapt and respond to the characteristics of the device or user agent; stretching and shrinking to present layouts that work on a variety of screen sizes without prior knowledge of the device characteristics.</a:t>
            </a:r>
          </a:p>
        </p:txBody>
      </p:sp>
    </p:spTree>
    <p:extLst>
      <p:ext uri="{BB962C8B-B14F-4D97-AF65-F5344CB8AC3E}">
        <p14:creationId xmlns:p14="http://schemas.microsoft.com/office/powerpoint/2010/main" val="405766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Bootstrap’s Responsive grid system</a:t>
            </a:r>
            <a:endParaRPr lang="en-US" dirty="0"/>
          </a:p>
        </p:txBody>
      </p:sp>
      <p:sp>
        <p:nvSpPr>
          <p:cNvPr id="4" name="Text Placeholder 3"/>
          <p:cNvSpPr>
            <a:spLocks noGrp="1"/>
          </p:cNvSpPr>
          <p:nvPr>
            <p:ph type="body" sz="quarter" idx="11"/>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The following will all just come from the excellent Bootstrap docs! We use the Bootstrap grid for 99% of our layout.</a:t>
            </a:r>
            <a:endParaRPr lang="en-US" dirty="0"/>
          </a:p>
        </p:txBody>
      </p:sp>
    </p:spTree>
    <p:extLst>
      <p:ext uri="{BB962C8B-B14F-4D97-AF65-F5344CB8AC3E}">
        <p14:creationId xmlns:p14="http://schemas.microsoft.com/office/powerpoint/2010/main" val="210850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smtClean="0"/>
              <a:t>“Breakpoints </a:t>
            </a:r>
            <a:r>
              <a:rPr lang="en-US" dirty="0"/>
              <a:t>are the triggers in Bootstrap for how your layout responsive changes across device or viewport sizes</a:t>
            </a:r>
            <a:r>
              <a:rPr lang="en-US" dirty="0" smtClean="0"/>
              <a:t>.”</a:t>
            </a:r>
            <a:endParaRPr lang="en-US" dirty="0"/>
          </a:p>
          <a:p>
            <a:pPr marL="0" indent="0">
              <a:buNone/>
            </a:pPr>
            <a:r>
              <a:rPr lang="en-US" b="1" dirty="0" smtClean="0"/>
              <a:t>Available Breakpoints:</a:t>
            </a:r>
          </a:p>
          <a:p>
            <a:pPr marL="0" indent="0">
              <a:buNone/>
            </a:pPr>
            <a:endParaRPr lang="en-US" dirty="0" smtClean="0"/>
          </a:p>
        </p:txBody>
      </p:sp>
      <p:graphicFrame>
        <p:nvGraphicFramePr>
          <p:cNvPr id="5" name="Table 4"/>
          <p:cNvGraphicFramePr>
            <a:graphicFrameLocks noGrp="1"/>
          </p:cNvGraphicFramePr>
          <p:nvPr/>
        </p:nvGraphicFramePr>
        <p:xfrm>
          <a:off x="2266950" y="2339340"/>
          <a:ext cx="7658100" cy="2560320"/>
        </p:xfrm>
        <a:graphic>
          <a:graphicData uri="http://schemas.openxmlformats.org/drawingml/2006/table">
            <a:tbl>
              <a:tblPr/>
              <a:tblGrid>
                <a:gridCol w="2552700">
                  <a:extLst>
                    <a:ext uri="{9D8B030D-6E8A-4147-A177-3AD203B41FA5}">
                      <a16:colId xmlns:a16="http://schemas.microsoft.com/office/drawing/2014/main" val="2284660285"/>
                    </a:ext>
                  </a:extLst>
                </a:gridCol>
                <a:gridCol w="2552700">
                  <a:extLst>
                    <a:ext uri="{9D8B030D-6E8A-4147-A177-3AD203B41FA5}">
                      <a16:colId xmlns:a16="http://schemas.microsoft.com/office/drawing/2014/main" val="3004930410"/>
                    </a:ext>
                  </a:extLst>
                </a:gridCol>
                <a:gridCol w="2552700">
                  <a:extLst>
                    <a:ext uri="{9D8B030D-6E8A-4147-A177-3AD203B41FA5}">
                      <a16:colId xmlns:a16="http://schemas.microsoft.com/office/drawing/2014/main" val="457034254"/>
                    </a:ext>
                  </a:extLst>
                </a:gridCol>
              </a:tblGrid>
              <a:tr h="0">
                <a:tc>
                  <a:txBody>
                    <a:bodyPr/>
                    <a:lstStyle/>
                    <a:p>
                      <a:pPr algn="l"/>
                      <a:r>
                        <a:rPr lang="en-US">
                          <a:effectLst/>
                        </a:rPr>
                        <a:t>Breakpoint</a:t>
                      </a:r>
                    </a:p>
                  </a:txBody>
                  <a:tcPr>
                    <a:lnL w="12700" cap="flat" cmpd="sng" algn="ctr">
                      <a:solidFill>
                        <a:srgbClr val="C049C9"/>
                      </a:solidFill>
                      <a:prstDash val="solid"/>
                      <a:round/>
                      <a:headEnd type="none" w="med" len="med"/>
                      <a:tailEnd type="none" w="med" len="med"/>
                    </a:lnL>
                    <a:lnR w="12700" cap="flat" cmpd="sng" algn="ctr">
                      <a:solidFill>
                        <a:srgbClr val="404DC9"/>
                      </a:solidFill>
                      <a:prstDash val="solid"/>
                      <a:round/>
                      <a:headEnd type="none" w="med" len="med"/>
                      <a:tailEnd type="none" w="med" len="med"/>
                    </a:lnR>
                    <a:lnT w="12700" cap="flat" cmpd="sng" algn="ctr">
                      <a:solidFill>
                        <a:srgbClr val="8050C9"/>
                      </a:solidFill>
                      <a:prstDash val="solid"/>
                      <a:round/>
                      <a:headEnd type="none" w="med" len="med"/>
                      <a:tailEnd type="none" w="med" len="med"/>
                    </a:lnT>
                    <a:lnB w="12700" cap="flat" cmpd="sng" algn="ctr">
                      <a:solidFill>
                        <a:srgbClr val="C050C9"/>
                      </a:solidFill>
                      <a:prstDash val="solid"/>
                      <a:round/>
                      <a:headEnd type="none" w="med" len="med"/>
                      <a:tailEnd type="none" w="med" len="med"/>
                    </a:lnB>
                    <a:solidFill>
                      <a:srgbClr val="FFFFFF"/>
                    </a:solidFill>
                  </a:tcPr>
                </a:tc>
                <a:tc>
                  <a:txBody>
                    <a:bodyPr/>
                    <a:lstStyle/>
                    <a:p>
                      <a:pPr algn="l"/>
                      <a:r>
                        <a:rPr lang="en-US">
                          <a:effectLst/>
                        </a:rPr>
                        <a:t>Class infix</a:t>
                      </a:r>
                    </a:p>
                  </a:txBody>
                  <a:tcPr>
                    <a:lnL w="12700" cap="flat" cmpd="sng" algn="ctr">
                      <a:solidFill>
                        <a:srgbClr val="404DC9"/>
                      </a:solidFill>
                      <a:prstDash val="solid"/>
                      <a:round/>
                      <a:headEnd type="none" w="med" len="med"/>
                      <a:tailEnd type="none" w="med" len="med"/>
                    </a:lnL>
                    <a:lnR w="12700" cap="flat" cmpd="sng" algn="ctr">
                      <a:solidFill>
                        <a:srgbClr val="204CC9"/>
                      </a:solidFill>
                      <a:prstDash val="solid"/>
                      <a:round/>
                      <a:headEnd type="none" w="med" len="med"/>
                      <a:tailEnd type="none" w="med" len="med"/>
                    </a:lnR>
                    <a:lnT w="12700" cap="flat" cmpd="sng" algn="ctr">
                      <a:solidFill>
                        <a:srgbClr val="4049C9"/>
                      </a:solidFill>
                      <a:prstDash val="solid"/>
                      <a:round/>
                      <a:headEnd type="none" w="med" len="med"/>
                      <a:tailEnd type="none" w="med" len="med"/>
                    </a:lnT>
                    <a:lnB w="12700" cap="flat" cmpd="sng" algn="ctr">
                      <a:solidFill>
                        <a:srgbClr val="E04AC9"/>
                      </a:solidFill>
                      <a:prstDash val="solid"/>
                      <a:round/>
                      <a:headEnd type="none" w="med" len="med"/>
                      <a:tailEnd type="none" w="med" len="med"/>
                    </a:lnB>
                    <a:solidFill>
                      <a:srgbClr val="FFFFFF"/>
                    </a:solidFill>
                  </a:tcPr>
                </a:tc>
                <a:tc>
                  <a:txBody>
                    <a:bodyPr/>
                    <a:lstStyle/>
                    <a:p>
                      <a:pPr algn="l"/>
                      <a:r>
                        <a:rPr lang="en-US">
                          <a:effectLst/>
                        </a:rPr>
                        <a:t>Dimensions</a:t>
                      </a:r>
                    </a:p>
                  </a:txBody>
                  <a:tcPr>
                    <a:lnL w="12700" cap="flat" cmpd="sng" algn="ctr">
                      <a:solidFill>
                        <a:srgbClr val="204CC9"/>
                      </a:solidFill>
                      <a:prstDash val="solid"/>
                      <a:round/>
                      <a:headEnd type="none" w="med" len="med"/>
                      <a:tailEnd type="none" w="med" len="med"/>
                    </a:lnL>
                    <a:lnR w="12700" cap="flat" cmpd="sng" algn="ctr">
                      <a:solidFill>
                        <a:srgbClr val="E04AC9"/>
                      </a:solidFill>
                      <a:prstDash val="solid"/>
                      <a:round/>
                      <a:headEnd type="none" w="med" len="med"/>
                      <a:tailEnd type="none" w="med" len="med"/>
                    </a:lnR>
                    <a:lnT w="12700" cap="flat" cmpd="sng" algn="ctr">
                      <a:solidFill>
                        <a:srgbClr val="E04AC9"/>
                      </a:solidFill>
                      <a:prstDash val="solid"/>
                      <a:round/>
                      <a:headEnd type="none" w="med" len="med"/>
                      <a:tailEnd type="none" w="med" len="med"/>
                    </a:lnT>
                    <a:lnB w="12700" cap="flat" cmpd="sng" algn="ctr">
                      <a:solidFill>
                        <a:srgbClr val="E04CC9"/>
                      </a:solidFill>
                      <a:prstDash val="solid"/>
                      <a:round/>
                      <a:headEnd type="none" w="med" len="med"/>
                      <a:tailEnd type="none" w="med" len="med"/>
                    </a:lnB>
                    <a:solidFill>
                      <a:srgbClr val="FFFFFF"/>
                    </a:solidFill>
                  </a:tcPr>
                </a:tc>
                <a:extLst>
                  <a:ext uri="{0D108BD9-81ED-4DB2-BD59-A6C34878D82A}">
                    <a16:rowId xmlns:a16="http://schemas.microsoft.com/office/drawing/2014/main" val="3466885639"/>
                  </a:ext>
                </a:extLst>
              </a:tr>
              <a:tr h="0">
                <a:tc>
                  <a:txBody>
                    <a:bodyPr/>
                    <a:lstStyle/>
                    <a:p>
                      <a:r>
                        <a:rPr lang="en-US">
                          <a:effectLst/>
                        </a:rPr>
                        <a:t>X-Small</a:t>
                      </a:r>
                    </a:p>
                  </a:txBody>
                  <a:tcPr>
                    <a:lnL w="12700" cap="flat" cmpd="sng" algn="ctr">
                      <a:solidFill>
                        <a:srgbClr val="C050C9"/>
                      </a:solidFill>
                      <a:prstDash val="solid"/>
                      <a:round/>
                      <a:headEnd type="none" w="med" len="med"/>
                      <a:tailEnd type="none" w="med" len="med"/>
                    </a:lnL>
                    <a:lnR w="12700" cap="flat" cmpd="sng" algn="ctr">
                      <a:solidFill>
                        <a:srgbClr val="E04AC9"/>
                      </a:solidFill>
                      <a:prstDash val="solid"/>
                      <a:round/>
                      <a:headEnd type="none" w="med" len="med"/>
                      <a:tailEnd type="none" w="med" len="med"/>
                    </a:lnR>
                    <a:lnT w="12700" cap="flat" cmpd="sng" algn="ctr">
                      <a:solidFill>
                        <a:srgbClr val="C050C9"/>
                      </a:solidFill>
                      <a:prstDash val="solid"/>
                      <a:round/>
                      <a:headEnd type="none" w="med" len="med"/>
                      <a:tailEnd type="none" w="med" len="med"/>
                    </a:lnT>
                    <a:lnB w="12700" cap="flat" cmpd="sng" algn="ctr">
                      <a:solidFill>
                        <a:srgbClr val="C049C9"/>
                      </a:solidFill>
                      <a:prstDash val="solid"/>
                      <a:round/>
                      <a:headEnd type="none" w="med" len="med"/>
                      <a:tailEnd type="none" w="med" len="med"/>
                    </a:lnB>
                    <a:solidFill>
                      <a:srgbClr val="FFFFFF"/>
                    </a:solidFill>
                  </a:tcPr>
                </a:tc>
                <a:tc>
                  <a:txBody>
                    <a:bodyPr/>
                    <a:lstStyle/>
                    <a:p>
                      <a:r>
                        <a:rPr lang="en-US" i="1">
                          <a:effectLst/>
                        </a:rPr>
                        <a:t>None</a:t>
                      </a:r>
                      <a:endParaRPr lang="en-US">
                        <a:effectLst/>
                      </a:endParaRPr>
                    </a:p>
                  </a:txBody>
                  <a:tcPr>
                    <a:lnL w="12700" cap="flat" cmpd="sng" algn="ctr">
                      <a:solidFill>
                        <a:srgbClr val="E04AC9"/>
                      </a:solidFill>
                      <a:prstDash val="solid"/>
                      <a:round/>
                      <a:headEnd type="none" w="med" len="med"/>
                      <a:tailEnd type="none" w="med" len="med"/>
                    </a:lnL>
                    <a:lnR w="12700" cap="flat" cmpd="sng" algn="ctr">
                      <a:solidFill>
                        <a:srgbClr val="E04CC9"/>
                      </a:solidFill>
                      <a:prstDash val="solid"/>
                      <a:round/>
                      <a:headEnd type="none" w="med" len="med"/>
                      <a:tailEnd type="none" w="med" len="med"/>
                    </a:lnR>
                    <a:lnT w="12700" cap="flat" cmpd="sng" algn="ctr">
                      <a:solidFill>
                        <a:srgbClr val="E04AC9"/>
                      </a:solidFill>
                      <a:prstDash val="solid"/>
                      <a:round/>
                      <a:headEnd type="none" w="med" len="med"/>
                      <a:tailEnd type="none" w="med" len="med"/>
                    </a:lnT>
                    <a:lnB w="12700" cap="flat" cmpd="sng" algn="ctr">
                      <a:solidFill>
                        <a:srgbClr val="204FC9"/>
                      </a:solidFill>
                      <a:prstDash val="solid"/>
                      <a:round/>
                      <a:headEnd type="none" w="med" len="med"/>
                      <a:tailEnd type="none" w="med" len="med"/>
                    </a:lnB>
                    <a:solidFill>
                      <a:srgbClr val="FFFFFF"/>
                    </a:solidFill>
                  </a:tcPr>
                </a:tc>
                <a:tc>
                  <a:txBody>
                    <a:bodyPr/>
                    <a:lstStyle/>
                    <a:p>
                      <a:r>
                        <a:rPr lang="en-US">
                          <a:effectLst/>
                        </a:rPr>
                        <a:t>&lt;576px</a:t>
                      </a:r>
                    </a:p>
                  </a:txBody>
                  <a:tcPr>
                    <a:lnL w="12700" cap="flat" cmpd="sng" algn="ctr">
                      <a:solidFill>
                        <a:srgbClr val="E04CC9"/>
                      </a:solidFill>
                      <a:prstDash val="solid"/>
                      <a:round/>
                      <a:headEnd type="none" w="med" len="med"/>
                      <a:tailEnd type="none" w="med" len="med"/>
                    </a:lnL>
                    <a:lnR w="12700" cap="flat" cmpd="sng" algn="ctr">
                      <a:solidFill>
                        <a:srgbClr val="E04CC9"/>
                      </a:solidFill>
                      <a:prstDash val="solid"/>
                      <a:round/>
                      <a:headEnd type="none" w="med" len="med"/>
                      <a:tailEnd type="none" w="med" len="med"/>
                    </a:lnR>
                    <a:lnT w="12700" cap="flat" cmpd="sng" algn="ctr">
                      <a:solidFill>
                        <a:srgbClr val="E04CC9"/>
                      </a:solidFill>
                      <a:prstDash val="solid"/>
                      <a:round/>
                      <a:headEnd type="none" w="med" len="med"/>
                      <a:tailEnd type="none" w="med" len="med"/>
                    </a:lnT>
                    <a:lnB w="12700" cap="flat" cmpd="sng" algn="ctr">
                      <a:solidFill>
                        <a:srgbClr val="604FC9"/>
                      </a:solidFill>
                      <a:prstDash val="solid"/>
                      <a:round/>
                      <a:headEnd type="none" w="med" len="med"/>
                      <a:tailEnd type="none" w="med" len="med"/>
                    </a:lnB>
                    <a:solidFill>
                      <a:srgbClr val="FFFFFF"/>
                    </a:solidFill>
                  </a:tcPr>
                </a:tc>
                <a:extLst>
                  <a:ext uri="{0D108BD9-81ED-4DB2-BD59-A6C34878D82A}">
                    <a16:rowId xmlns:a16="http://schemas.microsoft.com/office/drawing/2014/main" val="2843528664"/>
                  </a:ext>
                </a:extLst>
              </a:tr>
              <a:tr h="0">
                <a:tc>
                  <a:txBody>
                    <a:bodyPr/>
                    <a:lstStyle/>
                    <a:p>
                      <a:r>
                        <a:rPr lang="en-US">
                          <a:effectLst/>
                        </a:rPr>
                        <a:t>Small</a:t>
                      </a:r>
                    </a:p>
                  </a:txBody>
                  <a:tcPr>
                    <a:lnL w="12700" cap="flat" cmpd="sng" algn="ctr">
                      <a:solidFill>
                        <a:srgbClr val="C049C9"/>
                      </a:solidFill>
                      <a:prstDash val="solid"/>
                      <a:round/>
                      <a:headEnd type="none" w="med" len="med"/>
                      <a:tailEnd type="none" w="med" len="med"/>
                    </a:lnL>
                    <a:lnR w="12700" cap="flat" cmpd="sng" algn="ctr">
                      <a:solidFill>
                        <a:srgbClr val="204FC9"/>
                      </a:solidFill>
                      <a:prstDash val="solid"/>
                      <a:round/>
                      <a:headEnd type="none" w="med" len="med"/>
                      <a:tailEnd type="none" w="med" len="med"/>
                    </a:lnR>
                    <a:lnT w="12700" cap="flat" cmpd="sng" algn="ctr">
                      <a:solidFill>
                        <a:srgbClr val="C049C9"/>
                      </a:solidFill>
                      <a:prstDash val="solid"/>
                      <a:round/>
                      <a:headEnd type="none" w="med" len="med"/>
                      <a:tailEnd type="none" w="med" len="med"/>
                    </a:lnT>
                    <a:lnB w="12700" cap="flat" cmpd="sng" algn="ctr">
                      <a:solidFill>
                        <a:srgbClr val="0058C9"/>
                      </a:solidFill>
                      <a:prstDash val="solid"/>
                      <a:round/>
                      <a:headEnd type="none" w="med" len="med"/>
                      <a:tailEnd type="none" w="med" len="med"/>
                    </a:lnB>
                    <a:solidFill>
                      <a:srgbClr val="FFFFFF"/>
                    </a:solidFill>
                  </a:tcPr>
                </a:tc>
                <a:tc>
                  <a:txBody>
                    <a:bodyPr/>
                    <a:lstStyle/>
                    <a:p>
                      <a:r>
                        <a:rPr lang="en-US">
                          <a:effectLst/>
                        </a:rPr>
                        <a:t>sm</a:t>
                      </a:r>
                    </a:p>
                  </a:txBody>
                  <a:tcPr>
                    <a:lnL w="12700" cap="flat" cmpd="sng" algn="ctr">
                      <a:solidFill>
                        <a:srgbClr val="204FC9"/>
                      </a:solidFill>
                      <a:prstDash val="solid"/>
                      <a:round/>
                      <a:headEnd type="none" w="med" len="med"/>
                      <a:tailEnd type="none" w="med" len="med"/>
                    </a:lnL>
                    <a:lnR w="12700" cap="flat" cmpd="sng" algn="ctr">
                      <a:solidFill>
                        <a:srgbClr val="604FC9"/>
                      </a:solidFill>
                      <a:prstDash val="solid"/>
                      <a:round/>
                      <a:headEnd type="none" w="med" len="med"/>
                      <a:tailEnd type="none" w="med" len="med"/>
                    </a:lnR>
                    <a:lnT w="12700" cap="flat" cmpd="sng" algn="ctr">
                      <a:solidFill>
                        <a:srgbClr val="204FC9"/>
                      </a:solidFill>
                      <a:prstDash val="solid"/>
                      <a:round/>
                      <a:headEnd type="none" w="med" len="med"/>
                      <a:tailEnd type="none" w="med" len="med"/>
                    </a:lnT>
                    <a:lnB w="12700" cap="flat" cmpd="sng" algn="ctr">
                      <a:solidFill>
                        <a:srgbClr val="0051C9"/>
                      </a:solidFill>
                      <a:prstDash val="solid"/>
                      <a:round/>
                      <a:headEnd type="none" w="med" len="med"/>
                      <a:tailEnd type="none" w="med" len="med"/>
                    </a:lnB>
                    <a:solidFill>
                      <a:srgbClr val="FFFFFF"/>
                    </a:solidFill>
                  </a:tcPr>
                </a:tc>
                <a:tc>
                  <a:txBody>
                    <a:bodyPr/>
                    <a:lstStyle/>
                    <a:p>
                      <a:r>
                        <a:rPr lang="en-US">
                          <a:effectLst/>
                        </a:rPr>
                        <a:t>≥576px</a:t>
                      </a:r>
                    </a:p>
                  </a:txBody>
                  <a:tcPr>
                    <a:lnL w="12700" cap="flat" cmpd="sng" algn="ctr">
                      <a:solidFill>
                        <a:srgbClr val="604FC9"/>
                      </a:solidFill>
                      <a:prstDash val="solid"/>
                      <a:round/>
                      <a:headEnd type="none" w="med" len="med"/>
                      <a:tailEnd type="none" w="med" len="med"/>
                    </a:lnL>
                    <a:lnR w="12700" cap="flat" cmpd="sng" algn="ctr">
                      <a:solidFill>
                        <a:srgbClr val="604FC9"/>
                      </a:solidFill>
                      <a:prstDash val="solid"/>
                      <a:round/>
                      <a:headEnd type="none" w="med" len="med"/>
                      <a:tailEnd type="none" w="med" len="med"/>
                    </a:lnR>
                    <a:lnT w="12700" cap="flat" cmpd="sng" algn="ctr">
                      <a:solidFill>
                        <a:srgbClr val="604FC9"/>
                      </a:solidFill>
                      <a:prstDash val="solid"/>
                      <a:round/>
                      <a:headEnd type="none" w="med" len="med"/>
                      <a:tailEnd type="none" w="med" len="med"/>
                    </a:lnT>
                    <a:lnB w="12700" cap="flat" cmpd="sng" algn="ctr">
                      <a:solidFill>
                        <a:srgbClr val="0058C9"/>
                      </a:solidFill>
                      <a:prstDash val="solid"/>
                      <a:round/>
                      <a:headEnd type="none" w="med" len="med"/>
                      <a:tailEnd type="none" w="med" len="med"/>
                    </a:lnB>
                    <a:solidFill>
                      <a:srgbClr val="FFFFFF"/>
                    </a:solidFill>
                  </a:tcPr>
                </a:tc>
                <a:extLst>
                  <a:ext uri="{0D108BD9-81ED-4DB2-BD59-A6C34878D82A}">
                    <a16:rowId xmlns:a16="http://schemas.microsoft.com/office/drawing/2014/main" val="3185538076"/>
                  </a:ext>
                </a:extLst>
              </a:tr>
              <a:tr h="0">
                <a:tc>
                  <a:txBody>
                    <a:bodyPr/>
                    <a:lstStyle/>
                    <a:p>
                      <a:r>
                        <a:rPr lang="en-US">
                          <a:effectLst/>
                        </a:rPr>
                        <a:t>Medium</a:t>
                      </a:r>
                    </a:p>
                  </a:txBody>
                  <a:tcPr>
                    <a:lnL w="12700" cap="flat" cmpd="sng" algn="ctr">
                      <a:solidFill>
                        <a:srgbClr val="0058C9"/>
                      </a:solidFill>
                      <a:prstDash val="solid"/>
                      <a:round/>
                      <a:headEnd type="none" w="med" len="med"/>
                      <a:tailEnd type="none" w="med" len="med"/>
                    </a:lnL>
                    <a:lnR w="12700" cap="flat" cmpd="sng" algn="ctr">
                      <a:solidFill>
                        <a:srgbClr val="0051C9"/>
                      </a:solidFill>
                      <a:prstDash val="solid"/>
                      <a:round/>
                      <a:headEnd type="none" w="med" len="med"/>
                      <a:tailEnd type="none" w="med" len="med"/>
                    </a:lnR>
                    <a:lnT w="12700" cap="flat" cmpd="sng" algn="ctr">
                      <a:solidFill>
                        <a:srgbClr val="0058C9"/>
                      </a:solidFill>
                      <a:prstDash val="solid"/>
                      <a:round/>
                      <a:headEnd type="none" w="med" len="med"/>
                      <a:tailEnd type="none" w="med" len="med"/>
                    </a:lnT>
                    <a:lnB w="12700" cap="flat" cmpd="sng" algn="ctr">
                      <a:solidFill>
                        <a:srgbClr val="0051C9"/>
                      </a:solidFill>
                      <a:prstDash val="solid"/>
                      <a:round/>
                      <a:headEnd type="none" w="med" len="med"/>
                      <a:tailEnd type="none" w="med" len="med"/>
                    </a:lnB>
                    <a:solidFill>
                      <a:srgbClr val="FFFFFF"/>
                    </a:solidFill>
                  </a:tcPr>
                </a:tc>
                <a:tc>
                  <a:txBody>
                    <a:bodyPr/>
                    <a:lstStyle/>
                    <a:p>
                      <a:r>
                        <a:rPr lang="en-US">
                          <a:effectLst/>
                        </a:rPr>
                        <a:t>md</a:t>
                      </a:r>
                    </a:p>
                  </a:txBody>
                  <a:tcPr>
                    <a:lnL w="12700" cap="flat" cmpd="sng" algn="ctr">
                      <a:solidFill>
                        <a:srgbClr val="0051C9"/>
                      </a:solidFill>
                      <a:prstDash val="solid"/>
                      <a:round/>
                      <a:headEnd type="none" w="med" len="med"/>
                      <a:tailEnd type="none" w="med" len="med"/>
                    </a:lnL>
                    <a:lnR w="12700" cap="flat" cmpd="sng" algn="ctr">
                      <a:solidFill>
                        <a:srgbClr val="0058C9"/>
                      </a:solidFill>
                      <a:prstDash val="solid"/>
                      <a:round/>
                      <a:headEnd type="none" w="med" len="med"/>
                      <a:tailEnd type="none" w="med" len="med"/>
                    </a:lnR>
                    <a:lnT w="12700" cap="flat" cmpd="sng" algn="ctr">
                      <a:solidFill>
                        <a:srgbClr val="0051C9"/>
                      </a:solidFill>
                      <a:prstDash val="solid"/>
                      <a:round/>
                      <a:headEnd type="none" w="med" len="med"/>
                      <a:tailEnd type="none" w="med" len="med"/>
                    </a:lnT>
                    <a:lnB w="12700" cap="flat" cmpd="sng" algn="ctr">
                      <a:solidFill>
                        <a:srgbClr val="2054C9"/>
                      </a:solidFill>
                      <a:prstDash val="solid"/>
                      <a:round/>
                      <a:headEnd type="none" w="med" len="med"/>
                      <a:tailEnd type="none" w="med" len="med"/>
                    </a:lnB>
                    <a:solidFill>
                      <a:srgbClr val="FFFFFF"/>
                    </a:solidFill>
                  </a:tcPr>
                </a:tc>
                <a:tc>
                  <a:txBody>
                    <a:bodyPr/>
                    <a:lstStyle/>
                    <a:p>
                      <a:r>
                        <a:rPr lang="en-US">
                          <a:effectLst/>
                        </a:rPr>
                        <a:t>≥768px</a:t>
                      </a:r>
                    </a:p>
                  </a:txBody>
                  <a:tcPr>
                    <a:lnL w="12700" cap="flat" cmpd="sng" algn="ctr">
                      <a:solidFill>
                        <a:srgbClr val="0058C9"/>
                      </a:solidFill>
                      <a:prstDash val="solid"/>
                      <a:round/>
                      <a:headEnd type="none" w="med" len="med"/>
                      <a:tailEnd type="none" w="med" len="med"/>
                    </a:lnL>
                    <a:lnR w="12700" cap="flat" cmpd="sng" algn="ctr">
                      <a:solidFill>
                        <a:srgbClr val="0058C9"/>
                      </a:solidFill>
                      <a:prstDash val="solid"/>
                      <a:round/>
                      <a:headEnd type="none" w="med" len="med"/>
                      <a:tailEnd type="none" w="med" len="med"/>
                    </a:lnR>
                    <a:lnT w="12700" cap="flat" cmpd="sng" algn="ctr">
                      <a:solidFill>
                        <a:srgbClr val="0058C9"/>
                      </a:solidFill>
                      <a:prstDash val="solid"/>
                      <a:round/>
                      <a:headEnd type="none" w="med" len="med"/>
                      <a:tailEnd type="none" w="med" len="med"/>
                    </a:lnT>
                    <a:lnB w="12700" cap="flat" cmpd="sng" algn="ctr">
                      <a:solidFill>
                        <a:srgbClr val="605BC9"/>
                      </a:solidFill>
                      <a:prstDash val="solid"/>
                      <a:round/>
                      <a:headEnd type="none" w="med" len="med"/>
                      <a:tailEnd type="none" w="med" len="med"/>
                    </a:lnB>
                    <a:solidFill>
                      <a:srgbClr val="FFFFFF"/>
                    </a:solidFill>
                  </a:tcPr>
                </a:tc>
                <a:extLst>
                  <a:ext uri="{0D108BD9-81ED-4DB2-BD59-A6C34878D82A}">
                    <a16:rowId xmlns:a16="http://schemas.microsoft.com/office/drawing/2014/main" val="3615754313"/>
                  </a:ext>
                </a:extLst>
              </a:tr>
              <a:tr h="0">
                <a:tc>
                  <a:txBody>
                    <a:bodyPr/>
                    <a:lstStyle/>
                    <a:p>
                      <a:r>
                        <a:rPr lang="en-US">
                          <a:effectLst/>
                        </a:rPr>
                        <a:t>Large</a:t>
                      </a:r>
                    </a:p>
                  </a:txBody>
                  <a:tcPr>
                    <a:lnL w="12700" cap="flat" cmpd="sng" algn="ctr">
                      <a:solidFill>
                        <a:srgbClr val="0051C9"/>
                      </a:solidFill>
                      <a:prstDash val="solid"/>
                      <a:round/>
                      <a:headEnd type="none" w="med" len="med"/>
                      <a:tailEnd type="none" w="med" len="med"/>
                    </a:lnL>
                    <a:lnR w="12700" cap="flat" cmpd="sng" algn="ctr">
                      <a:solidFill>
                        <a:srgbClr val="2054C9"/>
                      </a:solidFill>
                      <a:prstDash val="solid"/>
                      <a:round/>
                      <a:headEnd type="none" w="med" len="med"/>
                      <a:tailEnd type="none" w="med" len="med"/>
                    </a:lnR>
                    <a:lnT w="12700" cap="flat" cmpd="sng" algn="ctr">
                      <a:solidFill>
                        <a:srgbClr val="0051C9"/>
                      </a:solidFill>
                      <a:prstDash val="solid"/>
                      <a:round/>
                      <a:headEnd type="none" w="med" len="med"/>
                      <a:tailEnd type="none" w="med" len="med"/>
                    </a:lnT>
                    <a:lnB w="12700" cap="flat" cmpd="sng" algn="ctr">
                      <a:solidFill>
                        <a:srgbClr val="605CC9"/>
                      </a:solidFill>
                      <a:prstDash val="solid"/>
                      <a:round/>
                      <a:headEnd type="none" w="med" len="med"/>
                      <a:tailEnd type="none" w="med" len="med"/>
                    </a:lnB>
                    <a:solidFill>
                      <a:srgbClr val="FFFFFF"/>
                    </a:solidFill>
                  </a:tcPr>
                </a:tc>
                <a:tc>
                  <a:txBody>
                    <a:bodyPr/>
                    <a:lstStyle/>
                    <a:p>
                      <a:r>
                        <a:rPr lang="en-US">
                          <a:effectLst/>
                        </a:rPr>
                        <a:t>lg</a:t>
                      </a:r>
                    </a:p>
                  </a:txBody>
                  <a:tcPr>
                    <a:lnL w="12700" cap="flat" cmpd="sng" algn="ctr">
                      <a:solidFill>
                        <a:srgbClr val="2054C9"/>
                      </a:solidFill>
                      <a:prstDash val="solid"/>
                      <a:round/>
                      <a:headEnd type="none" w="med" len="med"/>
                      <a:tailEnd type="none" w="med" len="med"/>
                    </a:lnL>
                    <a:lnR w="12700" cap="flat" cmpd="sng" algn="ctr">
                      <a:solidFill>
                        <a:srgbClr val="605BC9"/>
                      </a:solidFill>
                      <a:prstDash val="solid"/>
                      <a:round/>
                      <a:headEnd type="none" w="med" len="med"/>
                      <a:tailEnd type="none" w="med" len="med"/>
                    </a:lnR>
                    <a:lnT w="12700" cap="flat" cmpd="sng" algn="ctr">
                      <a:solidFill>
                        <a:srgbClr val="2054C9"/>
                      </a:solidFill>
                      <a:prstDash val="solid"/>
                      <a:round/>
                      <a:headEnd type="none" w="med" len="med"/>
                      <a:tailEnd type="none" w="med" len="med"/>
                    </a:lnT>
                    <a:lnB w="12700" cap="flat" cmpd="sng" algn="ctr">
                      <a:solidFill>
                        <a:srgbClr val="605CC9"/>
                      </a:solidFill>
                      <a:prstDash val="solid"/>
                      <a:round/>
                      <a:headEnd type="none" w="med" len="med"/>
                      <a:tailEnd type="none" w="med" len="med"/>
                    </a:lnB>
                    <a:solidFill>
                      <a:srgbClr val="FFFFFF"/>
                    </a:solidFill>
                  </a:tcPr>
                </a:tc>
                <a:tc>
                  <a:txBody>
                    <a:bodyPr/>
                    <a:lstStyle/>
                    <a:p>
                      <a:r>
                        <a:rPr lang="en-US">
                          <a:effectLst/>
                        </a:rPr>
                        <a:t>≥992px</a:t>
                      </a:r>
                    </a:p>
                  </a:txBody>
                  <a:tcPr>
                    <a:lnL w="12700" cap="flat" cmpd="sng" algn="ctr">
                      <a:solidFill>
                        <a:srgbClr val="605BC9"/>
                      </a:solidFill>
                      <a:prstDash val="solid"/>
                      <a:round/>
                      <a:headEnd type="none" w="med" len="med"/>
                      <a:tailEnd type="none" w="med" len="med"/>
                    </a:lnL>
                    <a:lnR w="12700" cap="flat" cmpd="sng" algn="ctr">
                      <a:solidFill>
                        <a:srgbClr val="605BC9"/>
                      </a:solidFill>
                      <a:prstDash val="solid"/>
                      <a:round/>
                      <a:headEnd type="none" w="med" len="med"/>
                      <a:tailEnd type="none" w="med" len="med"/>
                    </a:lnR>
                    <a:lnT w="12700" cap="flat" cmpd="sng" algn="ctr">
                      <a:solidFill>
                        <a:srgbClr val="605BC9"/>
                      </a:solidFill>
                      <a:prstDash val="solid"/>
                      <a:round/>
                      <a:headEnd type="none" w="med" len="med"/>
                      <a:tailEnd type="none" w="med" len="med"/>
                    </a:lnT>
                    <a:lnB w="12700" cap="flat" cmpd="sng" algn="ctr">
                      <a:solidFill>
                        <a:srgbClr val="005FC9"/>
                      </a:solidFill>
                      <a:prstDash val="solid"/>
                      <a:round/>
                      <a:headEnd type="none" w="med" len="med"/>
                      <a:tailEnd type="none" w="med" len="med"/>
                    </a:lnB>
                    <a:solidFill>
                      <a:srgbClr val="FFFFFF"/>
                    </a:solidFill>
                  </a:tcPr>
                </a:tc>
                <a:extLst>
                  <a:ext uri="{0D108BD9-81ED-4DB2-BD59-A6C34878D82A}">
                    <a16:rowId xmlns:a16="http://schemas.microsoft.com/office/drawing/2014/main" val="167357051"/>
                  </a:ext>
                </a:extLst>
              </a:tr>
              <a:tr h="0">
                <a:tc>
                  <a:txBody>
                    <a:bodyPr/>
                    <a:lstStyle/>
                    <a:p>
                      <a:r>
                        <a:rPr lang="en-US">
                          <a:effectLst/>
                        </a:rPr>
                        <a:t>Extra large</a:t>
                      </a:r>
                    </a:p>
                  </a:txBody>
                  <a:tcPr>
                    <a:lnL w="12700" cap="flat" cmpd="sng" algn="ctr">
                      <a:solidFill>
                        <a:srgbClr val="605CC9"/>
                      </a:solidFill>
                      <a:prstDash val="solid"/>
                      <a:round/>
                      <a:headEnd type="none" w="med" len="med"/>
                      <a:tailEnd type="none" w="med" len="med"/>
                    </a:lnL>
                    <a:lnR w="12700" cap="flat" cmpd="sng" algn="ctr">
                      <a:solidFill>
                        <a:srgbClr val="605CC9"/>
                      </a:solidFill>
                      <a:prstDash val="solid"/>
                      <a:round/>
                      <a:headEnd type="none" w="med" len="med"/>
                      <a:tailEnd type="none" w="med" len="med"/>
                    </a:lnR>
                    <a:lnT w="12700" cap="flat" cmpd="sng" algn="ctr">
                      <a:solidFill>
                        <a:srgbClr val="605CC9"/>
                      </a:solidFill>
                      <a:prstDash val="solid"/>
                      <a:round/>
                      <a:headEnd type="none" w="med" len="med"/>
                      <a:tailEnd type="none" w="med" len="med"/>
                    </a:lnT>
                    <a:lnB w="12700" cap="flat" cmpd="sng" algn="ctr">
                      <a:solidFill>
                        <a:srgbClr val="E076C9"/>
                      </a:solidFill>
                      <a:prstDash val="solid"/>
                      <a:round/>
                      <a:headEnd type="none" w="med" len="med"/>
                      <a:tailEnd type="none" w="med" len="med"/>
                    </a:lnB>
                    <a:solidFill>
                      <a:srgbClr val="FFFFFF"/>
                    </a:solidFill>
                  </a:tcPr>
                </a:tc>
                <a:tc>
                  <a:txBody>
                    <a:bodyPr/>
                    <a:lstStyle/>
                    <a:p>
                      <a:r>
                        <a:rPr lang="en-US">
                          <a:effectLst/>
                        </a:rPr>
                        <a:t>xl</a:t>
                      </a:r>
                    </a:p>
                  </a:txBody>
                  <a:tcPr>
                    <a:lnL w="12700" cap="flat" cmpd="sng" algn="ctr">
                      <a:solidFill>
                        <a:srgbClr val="605CC9"/>
                      </a:solidFill>
                      <a:prstDash val="solid"/>
                      <a:round/>
                      <a:headEnd type="none" w="med" len="med"/>
                      <a:tailEnd type="none" w="med" len="med"/>
                    </a:lnL>
                    <a:lnR w="12700" cap="flat" cmpd="sng" algn="ctr">
                      <a:solidFill>
                        <a:srgbClr val="005FC9"/>
                      </a:solidFill>
                      <a:prstDash val="solid"/>
                      <a:round/>
                      <a:headEnd type="none" w="med" len="med"/>
                      <a:tailEnd type="none" w="med" len="med"/>
                    </a:lnR>
                    <a:lnT w="12700" cap="flat" cmpd="sng" algn="ctr">
                      <a:solidFill>
                        <a:srgbClr val="605CC9"/>
                      </a:solidFill>
                      <a:prstDash val="solid"/>
                      <a:round/>
                      <a:headEnd type="none" w="med" len="med"/>
                      <a:tailEnd type="none" w="med" len="med"/>
                    </a:lnT>
                    <a:lnB w="12700" cap="flat" cmpd="sng" algn="ctr">
                      <a:solidFill>
                        <a:srgbClr val="E075C9"/>
                      </a:solidFill>
                      <a:prstDash val="solid"/>
                      <a:round/>
                      <a:headEnd type="none" w="med" len="med"/>
                      <a:tailEnd type="none" w="med" len="med"/>
                    </a:lnB>
                    <a:solidFill>
                      <a:srgbClr val="FFFFFF"/>
                    </a:solidFill>
                  </a:tcPr>
                </a:tc>
                <a:tc>
                  <a:txBody>
                    <a:bodyPr/>
                    <a:lstStyle/>
                    <a:p>
                      <a:r>
                        <a:rPr lang="en-US">
                          <a:effectLst/>
                        </a:rPr>
                        <a:t>≥1200px</a:t>
                      </a:r>
                    </a:p>
                  </a:txBody>
                  <a:tcPr>
                    <a:lnL w="12700" cap="flat" cmpd="sng" algn="ctr">
                      <a:solidFill>
                        <a:srgbClr val="005FC9"/>
                      </a:solidFill>
                      <a:prstDash val="solid"/>
                      <a:round/>
                      <a:headEnd type="none" w="med" len="med"/>
                      <a:tailEnd type="none" w="med" len="med"/>
                    </a:lnL>
                    <a:lnR w="12700" cap="flat" cmpd="sng" algn="ctr">
                      <a:solidFill>
                        <a:srgbClr val="005FC9"/>
                      </a:solidFill>
                      <a:prstDash val="solid"/>
                      <a:round/>
                      <a:headEnd type="none" w="med" len="med"/>
                      <a:tailEnd type="none" w="med" len="med"/>
                    </a:lnR>
                    <a:lnT w="12700" cap="flat" cmpd="sng" algn="ctr">
                      <a:solidFill>
                        <a:srgbClr val="005FC9"/>
                      </a:solidFill>
                      <a:prstDash val="solid"/>
                      <a:round/>
                      <a:headEnd type="none" w="med" len="med"/>
                      <a:tailEnd type="none" w="med" len="med"/>
                    </a:lnT>
                    <a:lnB w="12700" cap="flat" cmpd="sng" algn="ctr">
                      <a:solidFill>
                        <a:srgbClr val="C07AC9"/>
                      </a:solidFill>
                      <a:prstDash val="solid"/>
                      <a:round/>
                      <a:headEnd type="none" w="med" len="med"/>
                      <a:tailEnd type="none" w="med" len="med"/>
                    </a:lnB>
                    <a:solidFill>
                      <a:srgbClr val="FFFFFF"/>
                    </a:solidFill>
                  </a:tcPr>
                </a:tc>
                <a:extLst>
                  <a:ext uri="{0D108BD9-81ED-4DB2-BD59-A6C34878D82A}">
                    <a16:rowId xmlns:a16="http://schemas.microsoft.com/office/drawing/2014/main" val="1522549732"/>
                  </a:ext>
                </a:extLst>
              </a:tr>
              <a:tr h="0">
                <a:tc>
                  <a:txBody>
                    <a:bodyPr/>
                    <a:lstStyle/>
                    <a:p>
                      <a:r>
                        <a:rPr lang="en-US">
                          <a:effectLst/>
                        </a:rPr>
                        <a:t>Extra extra large</a:t>
                      </a:r>
                    </a:p>
                  </a:txBody>
                  <a:tcPr>
                    <a:lnL w="12700" cap="flat" cmpd="sng" algn="ctr">
                      <a:solidFill>
                        <a:srgbClr val="E076C9"/>
                      </a:solidFill>
                      <a:prstDash val="solid"/>
                      <a:round/>
                      <a:headEnd type="none" w="med" len="med"/>
                      <a:tailEnd type="none" w="med" len="med"/>
                    </a:lnL>
                    <a:lnR w="12700" cap="flat" cmpd="sng" algn="ctr">
                      <a:solidFill>
                        <a:srgbClr val="E075C9"/>
                      </a:solidFill>
                      <a:prstDash val="solid"/>
                      <a:round/>
                      <a:headEnd type="none" w="med" len="med"/>
                      <a:tailEnd type="none" w="med" len="med"/>
                    </a:lnR>
                    <a:lnT w="12700" cap="flat" cmpd="sng" algn="ctr">
                      <a:solidFill>
                        <a:srgbClr val="E076C9"/>
                      </a:solidFill>
                      <a:prstDash val="solid"/>
                      <a:round/>
                      <a:headEnd type="none" w="med" len="med"/>
                      <a:tailEnd type="none" w="med" len="med"/>
                    </a:lnT>
                    <a:lnB w="9525" cap="flat" cmpd="sng" algn="ctr">
                      <a:solidFill>
                        <a:srgbClr val="E076C9"/>
                      </a:solidFill>
                      <a:prstDash val="solid"/>
                      <a:round/>
                      <a:headEnd type="none" w="med" len="med"/>
                      <a:tailEnd type="none" w="med" len="med"/>
                    </a:lnB>
                    <a:solidFill>
                      <a:srgbClr val="FFFFFF"/>
                    </a:solidFill>
                  </a:tcPr>
                </a:tc>
                <a:tc>
                  <a:txBody>
                    <a:bodyPr/>
                    <a:lstStyle/>
                    <a:p>
                      <a:r>
                        <a:rPr lang="en-US">
                          <a:effectLst/>
                        </a:rPr>
                        <a:t>xxl</a:t>
                      </a:r>
                    </a:p>
                  </a:txBody>
                  <a:tcPr>
                    <a:lnL w="12700" cap="flat" cmpd="sng" algn="ctr">
                      <a:solidFill>
                        <a:srgbClr val="E075C9"/>
                      </a:solidFill>
                      <a:prstDash val="solid"/>
                      <a:round/>
                      <a:headEnd type="none" w="med" len="med"/>
                      <a:tailEnd type="none" w="med" len="med"/>
                    </a:lnL>
                    <a:lnR w="12700" cap="flat" cmpd="sng" algn="ctr">
                      <a:solidFill>
                        <a:srgbClr val="C07AC9"/>
                      </a:solidFill>
                      <a:prstDash val="solid"/>
                      <a:round/>
                      <a:headEnd type="none" w="med" len="med"/>
                      <a:tailEnd type="none" w="med" len="med"/>
                    </a:lnR>
                    <a:lnT w="12700" cap="flat" cmpd="sng" algn="ctr">
                      <a:solidFill>
                        <a:srgbClr val="E075C9"/>
                      </a:solidFill>
                      <a:prstDash val="solid"/>
                      <a:round/>
                      <a:headEnd type="none" w="med" len="med"/>
                      <a:tailEnd type="none" w="med" len="med"/>
                    </a:lnT>
                    <a:lnB w="9525" cap="flat" cmpd="sng" algn="ctr">
                      <a:solidFill>
                        <a:srgbClr val="E075C9"/>
                      </a:solidFill>
                      <a:prstDash val="solid"/>
                      <a:round/>
                      <a:headEnd type="none" w="med" len="med"/>
                      <a:tailEnd type="none" w="med" len="med"/>
                    </a:lnB>
                    <a:solidFill>
                      <a:srgbClr val="FFFFFF"/>
                    </a:solidFill>
                  </a:tcPr>
                </a:tc>
                <a:tc>
                  <a:txBody>
                    <a:bodyPr/>
                    <a:lstStyle/>
                    <a:p>
                      <a:r>
                        <a:rPr lang="en-US" dirty="0">
                          <a:effectLst/>
                        </a:rPr>
                        <a:t>≥1400px</a:t>
                      </a:r>
                    </a:p>
                  </a:txBody>
                  <a:tcPr>
                    <a:lnL w="12700" cap="flat" cmpd="sng" algn="ctr">
                      <a:solidFill>
                        <a:srgbClr val="C07AC9"/>
                      </a:solidFill>
                      <a:prstDash val="solid"/>
                      <a:round/>
                      <a:headEnd type="none" w="med" len="med"/>
                      <a:tailEnd type="none" w="med" len="med"/>
                    </a:lnL>
                    <a:lnR w="12700" cap="flat" cmpd="sng" algn="ctr">
                      <a:solidFill>
                        <a:srgbClr val="C07AC9"/>
                      </a:solidFill>
                      <a:prstDash val="solid"/>
                      <a:round/>
                      <a:headEnd type="none" w="med" len="med"/>
                      <a:tailEnd type="none" w="med" len="med"/>
                    </a:lnR>
                    <a:lnT w="12700" cap="flat" cmpd="sng" algn="ctr">
                      <a:solidFill>
                        <a:srgbClr val="C07AC9"/>
                      </a:solidFill>
                      <a:prstDash val="solid"/>
                      <a:round/>
                      <a:headEnd type="none" w="med" len="med"/>
                      <a:tailEnd type="none" w="med" len="med"/>
                    </a:lnT>
                    <a:lnB w="9525" cap="flat" cmpd="sng" algn="ctr">
                      <a:solidFill>
                        <a:srgbClr val="C07AC9"/>
                      </a:solidFill>
                      <a:prstDash val="solid"/>
                      <a:round/>
                      <a:headEnd type="none" w="med" len="med"/>
                      <a:tailEnd type="none" w="med" len="med"/>
                    </a:lnB>
                    <a:solidFill>
                      <a:srgbClr val="FFFFFF"/>
                    </a:solidFill>
                  </a:tcPr>
                </a:tc>
                <a:extLst>
                  <a:ext uri="{0D108BD9-81ED-4DB2-BD59-A6C34878D82A}">
                    <a16:rowId xmlns:a16="http://schemas.microsoft.com/office/drawing/2014/main" val="3356169633"/>
                  </a:ext>
                </a:extLst>
              </a:tr>
            </a:tbl>
          </a:graphicData>
        </a:graphic>
      </p:graphicFrame>
    </p:spTree>
    <p:extLst>
      <p:ext uri="{BB962C8B-B14F-4D97-AF65-F5344CB8AC3E}">
        <p14:creationId xmlns:p14="http://schemas.microsoft.com/office/powerpoint/2010/main" val="169827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smtClean="0"/>
              <a:t>“Containers </a:t>
            </a:r>
            <a:r>
              <a:rPr lang="en-US" dirty="0"/>
              <a:t>are a fundamental building block of Bootstrap that contain, pad, and align your content within a given device or viewport</a:t>
            </a:r>
            <a:r>
              <a:rPr lang="en-US" dirty="0" smtClean="0"/>
              <a:t>.“</a:t>
            </a:r>
          </a:p>
          <a:p>
            <a:pPr marL="0" indent="0">
              <a:buNone/>
            </a:pPr>
            <a:r>
              <a:rPr lang="en-US" dirty="0"/>
              <a:t>“Containers are the most basic layout element in Bootstrap and are required when using our default grid system. Containers are used to contain, pad, and (sometimes) center the content within them. While containers can be nested, most layouts do not require a nested container</a:t>
            </a:r>
            <a:r>
              <a:rPr lang="en-US" dirty="0" smtClean="0"/>
              <a:t>.”</a:t>
            </a:r>
            <a:endParaRPr lang="en-US" dirty="0"/>
          </a:p>
          <a:p>
            <a:pPr marL="0" indent="0">
              <a:buNone/>
            </a:pPr>
            <a:endParaRPr lang="en-US" dirty="0"/>
          </a:p>
          <a:p>
            <a:pPr marL="0" indent="0">
              <a:buNone/>
            </a:pPr>
            <a:r>
              <a:rPr lang="en-US" dirty="0"/>
              <a:t>Bootstrap comes with three different containers:</a:t>
            </a:r>
          </a:p>
          <a:p>
            <a:pPr marL="0" indent="0">
              <a:buNone/>
            </a:pPr>
            <a:endParaRPr lang="en-US" dirty="0"/>
          </a:p>
          <a:p>
            <a:pPr marL="0" indent="0">
              <a:buNone/>
            </a:pPr>
            <a:r>
              <a:rPr lang="en-US" dirty="0"/>
              <a:t>.container, which sets a max-width at each responsive breakpoint</a:t>
            </a:r>
          </a:p>
          <a:p>
            <a:pPr marL="0" indent="0">
              <a:buNone/>
            </a:pPr>
            <a:r>
              <a:rPr lang="en-US" dirty="0"/>
              <a:t>.container-fluid, which is width: 100% at all breakpoints</a:t>
            </a:r>
          </a:p>
          <a:p>
            <a:pPr marL="0" indent="0">
              <a:buNone/>
            </a:pPr>
            <a:r>
              <a:rPr lang="en-US" dirty="0"/>
              <a:t>.container-{breakpoint}, which is width: 100% until the specified breakpoint</a:t>
            </a:r>
            <a:endParaRPr lang="en-US" dirty="0" smtClean="0"/>
          </a:p>
        </p:txBody>
      </p:sp>
    </p:spTree>
    <p:extLst>
      <p:ext uri="{BB962C8B-B14F-4D97-AF65-F5344CB8AC3E}">
        <p14:creationId xmlns:p14="http://schemas.microsoft.com/office/powerpoint/2010/main" val="94903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Grid System - Example</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a:t>&lt;div class="container"&gt;</a:t>
            </a:r>
          </a:p>
          <a:p>
            <a:pPr marL="0" indent="0">
              <a:buNone/>
            </a:pPr>
            <a:r>
              <a:rPr lang="en-US" dirty="0"/>
              <a:t>  &lt;div class="row"&gt;</a:t>
            </a:r>
          </a:p>
          <a:p>
            <a:pPr marL="0" indent="0">
              <a:buNone/>
            </a:pPr>
            <a:r>
              <a:rPr lang="en-US" dirty="0"/>
              <a:t>    &lt;div class="col-</a:t>
            </a:r>
            <a:r>
              <a:rPr lang="en-US" dirty="0" err="1"/>
              <a:t>sm</a:t>
            </a:r>
            <a:r>
              <a:rPr lang="en-US" dirty="0"/>
              <a:t>"&gt;</a:t>
            </a:r>
          </a:p>
          <a:p>
            <a:pPr marL="0" indent="0">
              <a:buNone/>
            </a:pPr>
            <a:r>
              <a:rPr lang="en-US" dirty="0"/>
              <a:t>      One of three columns</a:t>
            </a:r>
          </a:p>
          <a:p>
            <a:pPr marL="0" indent="0">
              <a:buNone/>
            </a:pPr>
            <a:r>
              <a:rPr lang="en-US" dirty="0"/>
              <a:t>    &lt;/div&gt;</a:t>
            </a:r>
          </a:p>
          <a:p>
            <a:pPr marL="0" indent="0">
              <a:buNone/>
            </a:pPr>
            <a:r>
              <a:rPr lang="en-US" dirty="0"/>
              <a:t>    &lt;div class="col-</a:t>
            </a:r>
            <a:r>
              <a:rPr lang="en-US" dirty="0" err="1"/>
              <a:t>sm</a:t>
            </a:r>
            <a:r>
              <a:rPr lang="en-US" dirty="0"/>
              <a:t>"&gt;</a:t>
            </a:r>
          </a:p>
          <a:p>
            <a:pPr marL="0" indent="0">
              <a:buNone/>
            </a:pPr>
            <a:r>
              <a:rPr lang="en-US" dirty="0"/>
              <a:t>      One of three columns</a:t>
            </a:r>
          </a:p>
          <a:p>
            <a:pPr marL="0" indent="0">
              <a:buNone/>
            </a:pPr>
            <a:r>
              <a:rPr lang="en-US" dirty="0"/>
              <a:t>    &lt;/div&gt;</a:t>
            </a:r>
          </a:p>
          <a:p>
            <a:pPr marL="0" indent="0">
              <a:buNone/>
            </a:pPr>
            <a:r>
              <a:rPr lang="en-US" dirty="0"/>
              <a:t>    &lt;div class="col-</a:t>
            </a:r>
            <a:r>
              <a:rPr lang="en-US" dirty="0" err="1"/>
              <a:t>sm</a:t>
            </a:r>
            <a:r>
              <a:rPr lang="en-US" dirty="0"/>
              <a:t>"&gt;</a:t>
            </a:r>
          </a:p>
          <a:p>
            <a:pPr marL="0" indent="0">
              <a:buNone/>
            </a:pPr>
            <a:r>
              <a:rPr lang="en-US" dirty="0"/>
              <a:t>      One of three columns</a:t>
            </a:r>
          </a:p>
          <a:p>
            <a:pPr marL="0" indent="0">
              <a:buNone/>
            </a:pPr>
            <a:r>
              <a:rPr lang="en-US" dirty="0"/>
              <a:t>    &lt;/div&gt;</a:t>
            </a:r>
          </a:p>
          <a:p>
            <a:pPr marL="0" indent="0">
              <a:buNone/>
            </a:pPr>
            <a:r>
              <a:rPr lang="en-US" dirty="0"/>
              <a:t>  &lt;/div&gt;</a:t>
            </a:r>
          </a:p>
          <a:p>
            <a:pPr marL="0" indent="0">
              <a:buNone/>
            </a:pPr>
            <a:r>
              <a:rPr lang="en-US" dirty="0"/>
              <a:t>&lt;/div&gt;</a:t>
            </a:r>
            <a:endParaRPr lang="en-US" dirty="0"/>
          </a:p>
        </p:txBody>
      </p:sp>
    </p:spTree>
    <p:extLst>
      <p:ext uri="{BB962C8B-B14F-4D97-AF65-F5344CB8AC3E}">
        <p14:creationId xmlns:p14="http://schemas.microsoft.com/office/powerpoint/2010/main" val="2659745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Grid System- How It Works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285750" indent="-285750"/>
            <a:r>
              <a:rPr lang="en-US" dirty="0" smtClean="0"/>
              <a:t>Our </a:t>
            </a:r>
            <a:r>
              <a:rPr lang="en-US" dirty="0"/>
              <a:t>grid supports six responsive breakpoints. Breakpoints are based on min-width media queries, meaning they affect that breakpoint and all those above it (e.g., </a:t>
            </a:r>
            <a:r>
              <a:rPr lang="en-US" dirty="0">
                <a:latin typeface="Consolas" panose="020B0609020204030204" pitchFamily="49" charset="0"/>
              </a:rPr>
              <a:t>.col-sm-4</a:t>
            </a:r>
            <a:r>
              <a:rPr lang="en-US" dirty="0"/>
              <a:t> applies to </a:t>
            </a:r>
            <a:r>
              <a:rPr lang="en-US" dirty="0" err="1"/>
              <a:t>sm</a:t>
            </a:r>
            <a:r>
              <a:rPr lang="en-US" dirty="0"/>
              <a:t>, md, </a:t>
            </a:r>
            <a:r>
              <a:rPr lang="en-US" dirty="0" err="1"/>
              <a:t>lg</a:t>
            </a:r>
            <a:r>
              <a:rPr lang="en-US" dirty="0"/>
              <a:t>, xl, and </a:t>
            </a:r>
            <a:r>
              <a:rPr lang="en-US" dirty="0" err="1"/>
              <a:t>xxl</a:t>
            </a:r>
            <a:r>
              <a:rPr lang="en-US" dirty="0"/>
              <a:t>). This means you can control container and column sizing and behavior by each breakpoint.</a:t>
            </a:r>
          </a:p>
          <a:p>
            <a:pPr marL="285750" indent="-285750"/>
            <a:endParaRPr lang="en-US" dirty="0"/>
          </a:p>
          <a:p>
            <a:pPr marL="285750" indent="-285750"/>
            <a:r>
              <a:rPr lang="en-US" b="1" dirty="0"/>
              <a:t>Containers</a:t>
            </a:r>
            <a:r>
              <a:rPr lang="en-US" dirty="0"/>
              <a:t> center and horizontally pad your content. Use .container for a responsive pixel width, .container-fluid for width: 100% across all viewports and devices, or a responsive container (e.g., .container-md) for a combination of fluid and pixel widths.</a:t>
            </a:r>
          </a:p>
          <a:p>
            <a:pPr marL="285750" indent="-285750"/>
            <a:endParaRPr lang="en-US" dirty="0"/>
          </a:p>
          <a:p>
            <a:pPr marL="285750" indent="-285750"/>
            <a:r>
              <a:rPr lang="en-US" b="1" dirty="0"/>
              <a:t>Rows</a:t>
            </a:r>
            <a:r>
              <a:rPr lang="en-US" dirty="0"/>
              <a:t> are wrappers for columns. Each column has horizontal padding (called a </a:t>
            </a:r>
            <a:r>
              <a:rPr lang="en-US" b="1" dirty="0"/>
              <a:t>gutter</a:t>
            </a:r>
            <a:r>
              <a:rPr lang="en-US" dirty="0"/>
              <a:t>) for controlling the space between them. This padding is then counteracted on the rows with negative margins to ensure the content in your columns is visually aligned down the left side. Rows also support modifier classes to uniformly apply column sizing and gutter classes to change the spacing of your content.</a:t>
            </a:r>
          </a:p>
          <a:p>
            <a:pPr marL="0" indent="0">
              <a:buNone/>
            </a:pPr>
            <a:endParaRPr lang="en-US" dirty="0"/>
          </a:p>
        </p:txBody>
      </p:sp>
    </p:spTree>
    <p:extLst>
      <p:ext uri="{BB962C8B-B14F-4D97-AF65-F5344CB8AC3E}">
        <p14:creationId xmlns:p14="http://schemas.microsoft.com/office/powerpoint/2010/main" val="30755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CSS?</a:t>
            </a:r>
          </a:p>
        </p:txBody>
      </p:sp>
      <p:sp>
        <p:nvSpPr>
          <p:cNvPr id="5" name="Content Placeholder 4"/>
          <p:cNvSpPr>
            <a:spLocks noGrp="1"/>
          </p:cNvSpPr>
          <p:nvPr>
            <p:ph idx="1"/>
          </p:nvPr>
        </p:nvSpPr>
        <p:spPr/>
        <p:txBody>
          <a:bodyPr/>
          <a:lstStyle/>
          <a:p>
            <a:pPr marL="0" indent="0">
              <a:buNone/>
            </a:pPr>
            <a:r>
              <a:rPr lang="en-US" dirty="0"/>
              <a:t>Cascading Style Sheets (CSS) is a simple mechanism for adding style (e.g., fonts, colors, spacing) to Web documents.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68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Grid System- How It Works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endParaRPr lang="en-US" dirty="0"/>
          </a:p>
          <a:p>
            <a:pPr marL="285750" indent="-285750"/>
            <a:r>
              <a:rPr lang="en-US" b="1" dirty="0"/>
              <a:t>Columns</a:t>
            </a:r>
            <a:r>
              <a:rPr lang="en-US" dirty="0"/>
              <a:t> are incredibly flexible. There are </a:t>
            </a:r>
            <a:r>
              <a:rPr lang="en-US" i="1" dirty="0"/>
              <a:t>12 template columns available per row</a:t>
            </a:r>
            <a:r>
              <a:rPr lang="en-US" dirty="0"/>
              <a:t>, allowing you to create different combinations of elements that span any number of columns. Column classes indicate the number of template columns to span (e.g., col-4 spans four). widths are set in percentages so you always have the same relative sizing.</a:t>
            </a:r>
          </a:p>
          <a:p>
            <a:pPr marL="285750" indent="-285750"/>
            <a:endParaRPr lang="en-US" dirty="0"/>
          </a:p>
          <a:p>
            <a:pPr marL="285750" indent="-285750"/>
            <a:r>
              <a:rPr lang="en-US" b="1" dirty="0"/>
              <a:t>Gutters</a:t>
            </a:r>
            <a:r>
              <a:rPr lang="en-US" dirty="0"/>
              <a:t> are also responsive and customizable. Gutter classes are available across all breakpoints, with all the same sizes as our margin and padding spacing. Change horizontal gutters with .</a:t>
            </a:r>
            <a:r>
              <a:rPr lang="en-US" dirty="0" err="1"/>
              <a:t>gx</a:t>
            </a:r>
            <a:r>
              <a:rPr lang="en-US" dirty="0"/>
              <a:t>-* classes, vertical gutters with .</a:t>
            </a:r>
            <a:r>
              <a:rPr lang="en-US" dirty="0" err="1"/>
              <a:t>gy</a:t>
            </a:r>
            <a:r>
              <a:rPr lang="en-US" dirty="0"/>
              <a:t>-*, or all gutters with .g-* classes. .g-0 is also available to remove gutters.</a:t>
            </a:r>
          </a:p>
          <a:p>
            <a:pPr marL="0" indent="0">
              <a:buNone/>
            </a:pPr>
            <a:endParaRPr lang="en-US" dirty="0"/>
          </a:p>
        </p:txBody>
      </p:sp>
    </p:spTree>
    <p:extLst>
      <p:ext uri="{BB962C8B-B14F-4D97-AF65-F5344CB8AC3E}">
        <p14:creationId xmlns:p14="http://schemas.microsoft.com/office/powerpoint/2010/main" val="280770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Columns and Gutters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r>
              <a:rPr lang="en-US" dirty="0" smtClean="0"/>
              <a:t>There are cookbooks for working </a:t>
            </a:r>
            <a:r>
              <a:rPr lang="en-US" dirty="0"/>
              <a:t>with columns (</a:t>
            </a:r>
            <a:r>
              <a:rPr lang="en-US" dirty="0">
                <a:hlinkClick r:id="rId2"/>
              </a:rPr>
              <a:t>https://getbootstrap.com/docs/5.0/layout/columns</a:t>
            </a:r>
            <a:r>
              <a:rPr lang="en-US" dirty="0" smtClean="0">
                <a:hlinkClick r:id="rId2"/>
              </a:rPr>
              <a:t>/</a:t>
            </a:r>
            <a:r>
              <a:rPr lang="en-US" dirty="0" smtClean="0"/>
              <a:t>) </a:t>
            </a:r>
            <a:r>
              <a:rPr lang="en-US" dirty="0"/>
              <a:t>and gutters (</a:t>
            </a:r>
            <a:r>
              <a:rPr lang="en-US" dirty="0">
                <a:hlinkClick r:id="rId3"/>
              </a:rPr>
              <a:t>https://getbootstrap.com/docs/5.0/layout/gutters</a:t>
            </a:r>
            <a:r>
              <a:rPr lang="en-US" dirty="0" smtClean="0">
                <a:hlinkClick r:id="rId3"/>
              </a:rPr>
              <a:t>/</a:t>
            </a:r>
            <a:r>
              <a:rPr lang="en-US" dirty="0" smtClean="0"/>
              <a:t>) for more complicated layouts. </a:t>
            </a:r>
            <a:endParaRPr lang="en-US" dirty="0"/>
          </a:p>
        </p:txBody>
      </p:sp>
    </p:spTree>
    <p:extLst>
      <p:ext uri="{BB962C8B-B14F-4D97-AF65-F5344CB8AC3E}">
        <p14:creationId xmlns:p14="http://schemas.microsoft.com/office/powerpoint/2010/main" val="4048489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Layout Utility Classes</a:t>
            </a:r>
            <a:r>
              <a:rPr lang="en-US" dirty="0"/>
              <a:t> Changing display</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a:t>our display utilities for responsively toggling common values of the display property. Mix it with our grid system, content, or components to show or hide them across specific viewports</a:t>
            </a:r>
            <a:r>
              <a:rPr lang="en-US" dirty="0" smtClean="0"/>
              <a:t>.</a:t>
            </a:r>
            <a:endParaRPr lang="en-US" dirty="0"/>
          </a:p>
          <a:p>
            <a:r>
              <a:rPr lang="en-US" dirty="0"/>
              <a:t>.d-{value} for </a:t>
            </a:r>
            <a:r>
              <a:rPr lang="en-US" dirty="0" err="1"/>
              <a:t>xs</a:t>
            </a:r>
            <a:endParaRPr lang="en-US" dirty="0"/>
          </a:p>
          <a:p>
            <a:r>
              <a:rPr lang="en-US" dirty="0"/>
              <a:t>.d-{breakpoint}-{value} for </a:t>
            </a:r>
            <a:r>
              <a:rPr lang="en-US" dirty="0" err="1"/>
              <a:t>sm</a:t>
            </a:r>
            <a:r>
              <a:rPr lang="en-US" dirty="0"/>
              <a:t>, md, </a:t>
            </a:r>
            <a:r>
              <a:rPr lang="en-US" dirty="0" err="1"/>
              <a:t>lg</a:t>
            </a:r>
            <a:r>
              <a:rPr lang="en-US" dirty="0"/>
              <a:t>, xl, and </a:t>
            </a:r>
            <a:r>
              <a:rPr lang="en-US" dirty="0" err="1"/>
              <a:t>xxl</a:t>
            </a:r>
            <a:r>
              <a:rPr lang="en-US" dirty="0"/>
              <a:t>.</a:t>
            </a:r>
          </a:p>
          <a:p>
            <a:r>
              <a:rPr lang="en-US" dirty="0"/>
              <a:t>Where value is one </a:t>
            </a:r>
            <a:r>
              <a:rPr lang="en-US" dirty="0" smtClean="0"/>
              <a:t>of</a:t>
            </a:r>
            <a:endParaRPr lang="en-US" dirty="0"/>
          </a:p>
          <a:p>
            <a:r>
              <a:rPr lang="en-US" dirty="0"/>
              <a:t>none</a:t>
            </a:r>
          </a:p>
          <a:p>
            <a:r>
              <a:rPr lang="en-US" dirty="0"/>
              <a:t>inline</a:t>
            </a:r>
          </a:p>
          <a:p>
            <a:r>
              <a:rPr lang="en-US" dirty="0"/>
              <a:t>inline-block</a:t>
            </a:r>
          </a:p>
          <a:p>
            <a:r>
              <a:rPr lang="en-US" dirty="0"/>
              <a:t>block</a:t>
            </a:r>
          </a:p>
          <a:p>
            <a:r>
              <a:rPr lang="en-US" dirty="0"/>
              <a:t>grid</a:t>
            </a:r>
          </a:p>
          <a:p>
            <a:r>
              <a:rPr lang="en-US" dirty="0"/>
              <a:t>table</a:t>
            </a:r>
          </a:p>
          <a:p>
            <a:r>
              <a:rPr lang="en-US" dirty="0"/>
              <a:t>table-cell</a:t>
            </a:r>
          </a:p>
          <a:p>
            <a:r>
              <a:rPr lang="en-US" dirty="0"/>
              <a:t>table-row</a:t>
            </a:r>
          </a:p>
          <a:p>
            <a:r>
              <a:rPr lang="en-US" dirty="0"/>
              <a:t>flex</a:t>
            </a:r>
          </a:p>
          <a:p>
            <a:r>
              <a:rPr lang="en-US" dirty="0"/>
              <a:t>inline-flex</a:t>
            </a:r>
            <a:endParaRPr lang="en-US" dirty="0"/>
          </a:p>
        </p:txBody>
      </p:sp>
    </p:spTree>
    <p:extLst>
      <p:ext uri="{BB962C8B-B14F-4D97-AF65-F5344CB8AC3E}">
        <p14:creationId xmlns:p14="http://schemas.microsoft.com/office/powerpoint/2010/main" val="3035761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Layout Utility Classes</a:t>
            </a:r>
            <a:r>
              <a:rPr lang="en-US" dirty="0"/>
              <a:t> </a:t>
            </a:r>
            <a:r>
              <a:rPr lang="en-US" dirty="0" smtClean="0"/>
              <a:t>Flexbox Utilities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a:t>Bootstrap is built with flexbox, but not every element’s display has been changed to display: flex as this would add many unnecessary overrides and unexpectedly change key browser behaviors. Most of our components are built with flexbox enabled.</a:t>
            </a:r>
          </a:p>
          <a:p>
            <a:pPr marL="0" indent="0">
              <a:buNone/>
            </a:pPr>
            <a:endParaRPr lang="en-US" dirty="0"/>
          </a:p>
          <a:p>
            <a:pPr marL="0" indent="0">
              <a:buNone/>
            </a:pPr>
            <a:r>
              <a:rPr lang="en-US" dirty="0"/>
              <a:t>Should you need to add display: flex to an element, do so with .d-flex or one of the responsive variants (e.g., .d-</a:t>
            </a:r>
            <a:r>
              <a:rPr lang="en-US" dirty="0" err="1"/>
              <a:t>sm</a:t>
            </a:r>
            <a:r>
              <a:rPr lang="en-US" dirty="0"/>
              <a:t>-flex). You’ll need this class or display value to allow the use of our extra flexbox utilities for sizing, alignment, spacing, and more.</a:t>
            </a:r>
            <a:endParaRPr lang="en-US" dirty="0"/>
          </a:p>
        </p:txBody>
      </p:sp>
    </p:spTree>
    <p:extLst>
      <p:ext uri="{BB962C8B-B14F-4D97-AF65-F5344CB8AC3E}">
        <p14:creationId xmlns:p14="http://schemas.microsoft.com/office/powerpoint/2010/main" val="3736390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Layout Utility Classes</a:t>
            </a:r>
            <a:r>
              <a:rPr lang="en-US" dirty="0"/>
              <a:t> </a:t>
            </a:r>
            <a:r>
              <a:rPr lang="en-US" dirty="0" smtClean="0"/>
              <a:t>Margin and Padding</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a:t>the margin and padding spacing utilities to control how elements and components are spaced and sized. Bootstrap includes a six-level scale for spacing utilities, based on a 1rem value default $spacer variable. Choose values for all viewports (e.g., .me-3 for margin-right: 1rem in LTR), or pick responsive variants to target specific viewports (e.g., .me-md-3 for margin-right: 1rem —in LTR— starting at the md breakpoint).</a:t>
            </a:r>
            <a:endParaRPr lang="en-US" dirty="0"/>
          </a:p>
        </p:txBody>
      </p:sp>
    </p:spTree>
    <p:extLst>
      <p:ext uri="{BB962C8B-B14F-4D97-AF65-F5344CB8AC3E}">
        <p14:creationId xmlns:p14="http://schemas.microsoft.com/office/powerpoint/2010/main" val="1990597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Layout Utility Classes</a:t>
            </a:r>
            <a:r>
              <a:rPr lang="en-US" dirty="0"/>
              <a:t> </a:t>
            </a:r>
            <a:r>
              <a:rPr lang="en-US" dirty="0" smtClean="0"/>
              <a:t>Offsets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a:t>Offset classes</a:t>
            </a:r>
          </a:p>
          <a:p>
            <a:pPr marL="0" indent="0">
              <a:buNone/>
            </a:pPr>
            <a:r>
              <a:rPr lang="en-US" dirty="0"/>
              <a:t>Move columns to the right using .offset-md-* classes. These classes increase the left margin of a column by * columns. For example, .offset-md-4 moves .col-md-4 over four columns.</a:t>
            </a:r>
          </a:p>
          <a:p>
            <a:pPr marL="0" indent="0">
              <a:buNone/>
            </a:pPr>
            <a:r>
              <a:rPr lang="en-US" dirty="0" smtClean="0">
                <a:latin typeface="Consolas" panose="020B0609020204030204" pitchFamily="49" charset="0"/>
              </a:rPr>
              <a:t>&lt;</a:t>
            </a:r>
            <a:r>
              <a:rPr lang="en-US" dirty="0">
                <a:latin typeface="Consolas" panose="020B0609020204030204" pitchFamily="49" charset="0"/>
              </a:rPr>
              <a:t>div class="container"&gt;</a:t>
            </a:r>
          </a:p>
          <a:p>
            <a:pPr marL="0" indent="0">
              <a:buNone/>
            </a:pPr>
            <a:r>
              <a:rPr lang="en-US" dirty="0">
                <a:latin typeface="Consolas" panose="020B0609020204030204" pitchFamily="49" charset="0"/>
              </a:rPr>
              <a:t>  &lt;div class="row"&gt;</a:t>
            </a:r>
          </a:p>
          <a:p>
            <a:pPr marL="0" indent="0">
              <a:buNone/>
            </a:pPr>
            <a:r>
              <a:rPr lang="en-US" dirty="0">
                <a:latin typeface="Consolas" panose="020B0609020204030204" pitchFamily="49" charset="0"/>
              </a:rPr>
              <a:t>    &lt;div class="col-md-4"&gt;.col-md-4&lt;/div&gt;</a:t>
            </a:r>
          </a:p>
          <a:p>
            <a:pPr marL="0" indent="0">
              <a:buNone/>
            </a:pPr>
            <a:r>
              <a:rPr lang="en-US" dirty="0">
                <a:latin typeface="Consolas" panose="020B0609020204030204" pitchFamily="49" charset="0"/>
              </a:rPr>
              <a:t>    &lt;div class="col-md-4 offset-md-4"&gt;.col-md-4 .offset-md-4&lt;/div&gt;</a:t>
            </a:r>
          </a:p>
          <a:p>
            <a:pPr marL="0" indent="0">
              <a:buNone/>
            </a:pPr>
            <a:r>
              <a:rPr lang="en-US" dirty="0">
                <a:latin typeface="Consolas" panose="020B0609020204030204" pitchFamily="49" charset="0"/>
              </a:rPr>
              <a:t>  &lt;/div&gt;</a:t>
            </a:r>
          </a:p>
          <a:p>
            <a:pPr marL="0" indent="0">
              <a:buNone/>
            </a:pPr>
            <a:r>
              <a:rPr lang="en-US" dirty="0">
                <a:latin typeface="Consolas" panose="020B0609020204030204" pitchFamily="49" charset="0"/>
              </a:rPr>
              <a:t>  &lt;div class="row"&gt;</a:t>
            </a:r>
          </a:p>
          <a:p>
            <a:pPr marL="0" indent="0">
              <a:buNone/>
            </a:pPr>
            <a:r>
              <a:rPr lang="en-US" dirty="0">
                <a:latin typeface="Consolas" panose="020B0609020204030204" pitchFamily="49" charset="0"/>
              </a:rPr>
              <a:t>    &lt;div class="col-md-3 offset-md-3"&gt;.col-md-3 .offset-md-3&lt;/div&gt;</a:t>
            </a:r>
          </a:p>
          <a:p>
            <a:pPr marL="0" indent="0">
              <a:buNone/>
            </a:pPr>
            <a:r>
              <a:rPr lang="en-US" dirty="0">
                <a:latin typeface="Consolas" panose="020B0609020204030204" pitchFamily="49" charset="0"/>
              </a:rPr>
              <a:t>    &lt;div class="col-md-3 offset-md-3"&gt;.col-md-3 .offset-md-3&lt;/div&gt;</a:t>
            </a:r>
          </a:p>
          <a:p>
            <a:pPr marL="0" indent="0">
              <a:buNone/>
            </a:pPr>
            <a:r>
              <a:rPr lang="en-US" dirty="0">
                <a:latin typeface="Consolas" panose="020B0609020204030204" pitchFamily="49" charset="0"/>
              </a:rPr>
              <a:t>  &lt;/div&gt;</a:t>
            </a:r>
          </a:p>
          <a:p>
            <a:pPr marL="0" indent="0">
              <a:buNone/>
            </a:pPr>
            <a:r>
              <a:rPr lang="en-US" dirty="0">
                <a:latin typeface="Consolas" panose="020B0609020204030204" pitchFamily="49" charset="0"/>
              </a:rPr>
              <a:t>  &lt;div class="row"&gt;</a:t>
            </a:r>
          </a:p>
          <a:p>
            <a:pPr marL="0" indent="0">
              <a:buNone/>
            </a:pPr>
            <a:r>
              <a:rPr lang="en-US" dirty="0">
                <a:latin typeface="Consolas" panose="020B0609020204030204" pitchFamily="49" charset="0"/>
              </a:rPr>
              <a:t>    &lt;div class="col-md-6 offset-md-3"&gt;.col-md-6 .offset-md-3&lt;/div&gt;</a:t>
            </a:r>
          </a:p>
          <a:p>
            <a:pPr marL="0" indent="0">
              <a:buNone/>
            </a:pPr>
            <a:r>
              <a:rPr lang="en-US" dirty="0">
                <a:latin typeface="Consolas" panose="020B0609020204030204" pitchFamily="49" charset="0"/>
              </a:rPr>
              <a:t>  &lt;/div&gt;</a:t>
            </a:r>
          </a:p>
          <a:p>
            <a:pPr marL="0" indent="0">
              <a:buNone/>
            </a:pPr>
            <a:r>
              <a:rPr lang="en-US" dirty="0">
                <a:latin typeface="Consolas" panose="020B0609020204030204" pitchFamily="49" charset="0"/>
              </a:rPr>
              <a:t>&lt;/div&gt;</a:t>
            </a:r>
            <a:endParaRPr lang="en-US" dirty="0">
              <a:latin typeface="Consolas" panose="020B0609020204030204" pitchFamily="49" charset="0"/>
            </a:endParaRPr>
          </a:p>
        </p:txBody>
      </p:sp>
    </p:spTree>
    <p:extLst>
      <p:ext uri="{BB962C8B-B14F-4D97-AF65-F5344CB8AC3E}">
        <p14:creationId xmlns:p14="http://schemas.microsoft.com/office/powerpoint/2010/main" val="3644086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Layout Utility Classes</a:t>
            </a:r>
            <a:r>
              <a:rPr lang="en-US" dirty="0"/>
              <a:t> </a:t>
            </a:r>
            <a:r>
              <a:rPr lang="en-US" dirty="0" smtClean="0"/>
              <a:t>Offsets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pic>
        <p:nvPicPr>
          <p:cNvPr id="5" name="Content Placeholder 4"/>
          <p:cNvPicPr>
            <a:picLocks noGrp="1" noChangeAspect="1"/>
          </p:cNvPicPr>
          <p:nvPr>
            <p:ph idx="1"/>
          </p:nvPr>
        </p:nvPicPr>
        <p:blipFill>
          <a:blip r:embed="rId2"/>
          <a:stretch>
            <a:fillRect/>
          </a:stretch>
        </p:blipFill>
        <p:spPr>
          <a:xfrm>
            <a:off x="2182019" y="2257425"/>
            <a:ext cx="7829550" cy="2343150"/>
          </a:xfrm>
          <a:prstGeom prst="rect">
            <a:avLst/>
          </a:prstGeom>
        </p:spPr>
      </p:pic>
    </p:spTree>
    <p:extLst>
      <p:ext uri="{BB962C8B-B14F-4D97-AF65-F5344CB8AC3E}">
        <p14:creationId xmlns:p14="http://schemas.microsoft.com/office/powerpoint/2010/main" val="333884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Utility Classes</a:t>
            </a:r>
            <a:r>
              <a:rPr lang="en-US" dirty="0"/>
              <a:t> </a:t>
            </a:r>
            <a:r>
              <a:rPr lang="en-US" dirty="0" smtClean="0"/>
              <a:t>(So Many More)</a:t>
            </a:r>
            <a:endParaRPr lang="en-US" dirty="0"/>
          </a:p>
        </p:txBody>
      </p:sp>
      <p:sp>
        <p:nvSpPr>
          <p:cNvPr id="4" name="Text Placeholder 3"/>
          <p:cNvSpPr>
            <a:spLocks noGrp="1"/>
          </p:cNvSpPr>
          <p:nvPr>
            <p:ph type="body" sz="quarter" idx="11"/>
          </p:nvPr>
        </p:nvSpPr>
        <p:spPr/>
        <p:txBody>
          <a:bodyPr/>
          <a:lstStyle/>
          <a:p>
            <a:endParaRPr lang="en-US" dirty="0"/>
          </a:p>
        </p:txBody>
      </p:sp>
      <p:pic>
        <p:nvPicPr>
          <p:cNvPr id="7" name="Content Placeholder 6"/>
          <p:cNvPicPr>
            <a:picLocks noGrp="1" noChangeAspect="1"/>
          </p:cNvPicPr>
          <p:nvPr>
            <p:ph idx="1"/>
          </p:nvPr>
        </p:nvPicPr>
        <p:blipFill>
          <a:blip r:embed="rId2"/>
          <a:stretch>
            <a:fillRect/>
          </a:stretch>
        </p:blipFill>
        <p:spPr>
          <a:xfrm>
            <a:off x="4783372" y="1143000"/>
            <a:ext cx="2626843" cy="4572000"/>
          </a:xfrm>
          <a:prstGeom prst="rect">
            <a:avLst/>
          </a:prstGeom>
        </p:spPr>
      </p:pic>
      <p:sp>
        <p:nvSpPr>
          <p:cNvPr id="8" name="Rectangle 7"/>
          <p:cNvSpPr/>
          <p:nvPr/>
        </p:nvSpPr>
        <p:spPr>
          <a:xfrm>
            <a:off x="609600" y="5835133"/>
            <a:ext cx="5121915" cy="369332"/>
          </a:xfrm>
          <a:prstGeom prst="rect">
            <a:avLst/>
          </a:prstGeom>
        </p:spPr>
        <p:txBody>
          <a:bodyPr wrap="none">
            <a:spAutoFit/>
          </a:bodyPr>
          <a:lstStyle/>
          <a:p>
            <a:r>
              <a:rPr lang="en-US" dirty="0"/>
              <a:t>https://hackerthemes.com/bootstrap-cheatsheet/</a:t>
            </a:r>
          </a:p>
        </p:txBody>
      </p:sp>
    </p:spTree>
    <p:extLst>
      <p:ext uri="{BB962C8B-B14F-4D97-AF65-F5344CB8AC3E}">
        <p14:creationId xmlns:p14="http://schemas.microsoft.com/office/powerpoint/2010/main" val="390312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Utility Classes</a:t>
            </a:r>
            <a:r>
              <a:rPr lang="en-US" dirty="0"/>
              <a:t> </a:t>
            </a:r>
            <a:r>
              <a:rPr lang="en-US" dirty="0" smtClean="0"/>
              <a:t>(So Many More)</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r>
              <a:rPr lang="en-US" b="1" dirty="0"/>
              <a:t>Borders</a:t>
            </a:r>
          </a:p>
          <a:p>
            <a:r>
              <a:rPr lang="en-US" dirty="0"/>
              <a:t>Use border utilities to quickly style the border and border-radius of an element. Great for images, buttons, or any other element</a:t>
            </a:r>
            <a:r>
              <a:rPr lang="en-US" dirty="0" smtClean="0"/>
              <a:t>.</a:t>
            </a:r>
          </a:p>
          <a:p>
            <a:r>
              <a:rPr lang="en-US" b="1" dirty="0"/>
              <a:t>Colors</a:t>
            </a:r>
          </a:p>
          <a:p>
            <a:r>
              <a:rPr lang="en-US" dirty="0"/>
              <a:t>Convey meaning through color with a handful of color utility classes. Includes support for styling links with hover states, </a:t>
            </a:r>
            <a:r>
              <a:rPr lang="en-US" dirty="0" smtClean="0"/>
              <a:t>too</a:t>
            </a:r>
          </a:p>
          <a:p>
            <a:r>
              <a:rPr lang="en-US" b="1" dirty="0"/>
              <a:t>Interactions</a:t>
            </a:r>
          </a:p>
          <a:p>
            <a:r>
              <a:rPr lang="en-US" dirty="0"/>
              <a:t>Utility classes that change how users interact with contents of a website</a:t>
            </a:r>
            <a:r>
              <a:rPr lang="en-US" dirty="0" smtClean="0"/>
              <a:t>.</a:t>
            </a:r>
          </a:p>
          <a:p>
            <a:r>
              <a:rPr lang="en-US" b="1" dirty="0"/>
              <a:t>Overflow</a:t>
            </a:r>
          </a:p>
          <a:p>
            <a:r>
              <a:rPr lang="en-US" dirty="0"/>
              <a:t>Use these shorthand utilities for quickly configuring how content overflows an element</a:t>
            </a:r>
            <a:r>
              <a:rPr lang="en-US" dirty="0" smtClean="0"/>
              <a:t>.</a:t>
            </a:r>
          </a:p>
          <a:p>
            <a:r>
              <a:rPr lang="en-US" b="1" dirty="0"/>
              <a:t>Shadows</a:t>
            </a:r>
          </a:p>
          <a:p>
            <a:r>
              <a:rPr lang="en-US" dirty="0"/>
              <a:t>Add or remove shadows to elements with box-shadow utilities</a:t>
            </a:r>
            <a:r>
              <a:rPr lang="en-US" dirty="0" smtClean="0"/>
              <a:t>.</a:t>
            </a:r>
          </a:p>
          <a:p>
            <a:r>
              <a:rPr lang="en-US" b="1" dirty="0"/>
              <a:t>Text</a:t>
            </a:r>
          </a:p>
          <a:p>
            <a:r>
              <a:rPr lang="en-US" dirty="0"/>
              <a:t>Documentation and examples for common text utilities to control alignment, wrapping, weight, and more</a:t>
            </a:r>
            <a:r>
              <a:rPr lang="en-US" dirty="0" smtClean="0"/>
              <a:t>.</a:t>
            </a:r>
          </a:p>
          <a:p>
            <a:r>
              <a:rPr lang="en-US" dirty="0" smtClean="0"/>
              <a:t>And </a:t>
            </a:r>
            <a:r>
              <a:rPr lang="en-US" dirty="0"/>
              <a:t>m</a:t>
            </a:r>
            <a:r>
              <a:rPr lang="en-US" dirty="0" smtClean="0"/>
              <a:t>any more!</a:t>
            </a:r>
            <a:endParaRPr lang="en-US" dirty="0"/>
          </a:p>
          <a:p>
            <a:endParaRPr lang="en-US" dirty="0"/>
          </a:p>
          <a:p>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79560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Utility Classes</a:t>
            </a:r>
            <a:r>
              <a:rPr lang="en-US" dirty="0"/>
              <a:t> </a:t>
            </a:r>
            <a:r>
              <a:rPr lang="en-US" dirty="0" smtClean="0"/>
              <a:t>(So Many More)</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0" indent="0">
              <a:buNone/>
            </a:pPr>
            <a:r>
              <a:rPr lang="en-US" dirty="0" smtClean="0"/>
              <a:t>Embracing Bootstrap is good for a few reasons- </a:t>
            </a:r>
          </a:p>
          <a:p>
            <a:pPr marL="342900" indent="-342900">
              <a:buFont typeface="+mj-lt"/>
              <a:buAutoNum type="arabicPeriod"/>
            </a:pPr>
            <a:r>
              <a:rPr lang="en-US" dirty="0" smtClean="0"/>
              <a:t>You write less code</a:t>
            </a:r>
            <a:endParaRPr lang="en-US" dirty="0"/>
          </a:p>
          <a:p>
            <a:pPr marL="342900" indent="-342900">
              <a:buFont typeface="+mj-lt"/>
              <a:buAutoNum type="arabicPeriod"/>
            </a:pPr>
            <a:r>
              <a:rPr lang="en-US" dirty="0" smtClean="0"/>
              <a:t>Everything is based on the same system so is consistent. One developer isn’t writing pixel values for margin while another is writing relative values like % or REM. </a:t>
            </a:r>
          </a:p>
          <a:p>
            <a:pPr marL="342900" indent="-342900">
              <a:buFont typeface="+mj-lt"/>
              <a:buAutoNum type="arabicPeriod"/>
            </a:pPr>
            <a:r>
              <a:rPr lang="en-US" dirty="0" smtClean="0"/>
              <a:t>If you refrain from writing custom styles, you never have to worry about hunting for an instance of a color or a pixel definition of a layout. It’s all relative and all tied directly into the core Bootstrap system so you can make changes to the Bootstrap theme and everything just flows down to your app</a:t>
            </a:r>
          </a:p>
          <a:p>
            <a:pPr marL="342900" indent="-342900">
              <a:buFont typeface="+mj-lt"/>
              <a:buAutoNum type="arabicPeriod"/>
            </a:pPr>
            <a:r>
              <a:rPr lang="en-US" dirty="0" smtClean="0"/>
              <a:t>You don’t actually need to know CSS. You just need to know what class you need for the thing you’re trying to accomplish. You don’t need to know what flexbox even is or what media queries are. You just follow the Bootstrap pattern and it just works </a:t>
            </a:r>
          </a:p>
          <a:p>
            <a:pPr marL="342900" indent="-342900">
              <a:buFont typeface="+mj-lt"/>
              <a:buAutoNum type="arabicPeriod"/>
            </a:pPr>
            <a:endParaRPr lang="en-US" dirty="0"/>
          </a:p>
          <a:p>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6986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Does CSS Work?</a:t>
            </a:r>
          </a:p>
        </p:txBody>
      </p:sp>
      <p:sp>
        <p:nvSpPr>
          <p:cNvPr id="5" name="Content Placeholder 4"/>
          <p:cNvSpPr>
            <a:spLocks noGrp="1"/>
          </p:cNvSpPr>
          <p:nvPr>
            <p:ph idx="1"/>
          </p:nvPr>
        </p:nvSpPr>
        <p:spPr/>
        <p:txBody>
          <a:bodyPr/>
          <a:lstStyle/>
          <a:p>
            <a:pPr marL="0" indent="0">
              <a:spcBef>
                <a:spcPts val="0"/>
              </a:spcBef>
              <a:spcAft>
                <a:spcPts val="600"/>
              </a:spcAft>
              <a:buNone/>
            </a:pPr>
            <a:r>
              <a:rPr lang="en-US" dirty="0"/>
              <a:t>CSS works by allowing you to associate </a:t>
            </a:r>
            <a:r>
              <a:rPr lang="en-US" i="1" dirty="0"/>
              <a:t>rules</a:t>
            </a:r>
            <a:r>
              <a:rPr lang="en-US" dirty="0"/>
              <a:t> with the elements that appear in a web page. These rules govern how the content of those elements should be rendered. A CSS rule is made up of two parts:</a:t>
            </a:r>
          </a:p>
          <a:p>
            <a:pPr marL="342900" marR="0" lvl="0" indent="-342900">
              <a:spcBef>
                <a:spcPts val="600"/>
              </a:spcBef>
              <a:spcAft>
                <a:spcPts val="0"/>
              </a:spcAft>
              <a:buFont typeface="Wingdings" panose="05000000000000000000" pitchFamily="2" charset="2"/>
              <a:buChar char=""/>
              <a:tabLst>
                <a:tab pos="1143000" algn="l"/>
              </a:tabLst>
            </a:pPr>
            <a:r>
              <a:rPr lang="en-US" dirty="0"/>
              <a:t>The </a:t>
            </a:r>
            <a:r>
              <a:rPr lang="en-US" i="1" dirty="0"/>
              <a:t>selector</a:t>
            </a:r>
            <a:r>
              <a:rPr lang="en-US" dirty="0"/>
              <a:t>, which indicates which element or elements the declaration applies to (if it applies to more than one element, you can have a comma-separated list of several elements)</a:t>
            </a:r>
          </a:p>
          <a:p>
            <a:pPr marL="342900" marR="0" lvl="0" indent="-342900">
              <a:spcBef>
                <a:spcPts val="0"/>
              </a:spcBef>
              <a:spcAft>
                <a:spcPts val="600"/>
              </a:spcAft>
              <a:buFont typeface="Wingdings" panose="05000000000000000000" pitchFamily="2" charset="2"/>
              <a:buChar char=""/>
              <a:tabLst>
                <a:tab pos="1143000" algn="l"/>
              </a:tabLst>
            </a:pPr>
            <a:r>
              <a:rPr lang="en-US" dirty="0"/>
              <a:t>The </a:t>
            </a:r>
            <a:r>
              <a:rPr lang="en-US" i="1" dirty="0"/>
              <a:t>declaration</a:t>
            </a:r>
            <a:r>
              <a:rPr lang="en-US" dirty="0"/>
              <a:t>, which sets out how the elements referred to in the selector should be styled</a:t>
            </a:r>
          </a:p>
        </p:txBody>
      </p:sp>
      <p:sp>
        <p:nvSpPr>
          <p:cNvPr id="6" name="Text Placeholder 5"/>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B110BEA2-725B-4842-8987-219B340C44E4}"/>
              </a:ext>
            </a:extLst>
          </p:cNvPr>
          <p:cNvPicPr>
            <a:picLocks noChangeAspect="1"/>
          </p:cNvPicPr>
          <p:nvPr/>
        </p:nvPicPr>
        <p:blipFill>
          <a:blip r:embed="rId2"/>
          <a:stretch>
            <a:fillRect/>
          </a:stretch>
        </p:blipFill>
        <p:spPr>
          <a:xfrm>
            <a:off x="304799" y="2842401"/>
            <a:ext cx="7036129" cy="3074421"/>
          </a:xfrm>
          <a:prstGeom prst="rect">
            <a:avLst/>
          </a:prstGeom>
        </p:spPr>
      </p:pic>
    </p:spTree>
    <p:extLst>
      <p:ext uri="{BB962C8B-B14F-4D97-AF65-F5344CB8AC3E}">
        <p14:creationId xmlns:p14="http://schemas.microsoft.com/office/powerpoint/2010/main" val="194909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Resources</a:t>
            </a:r>
            <a:endParaRPr lang="en-US" dirty="0"/>
          </a:p>
        </p:txBody>
      </p:sp>
      <p:sp>
        <p:nvSpPr>
          <p:cNvPr id="4" name="Text Placeholder 3"/>
          <p:cNvSpPr>
            <a:spLocks noGrp="1"/>
          </p:cNvSpPr>
          <p:nvPr>
            <p:ph type="body" sz="quarter" idx="11"/>
          </p:nvPr>
        </p:nvSpPr>
        <p:spPr/>
        <p:txBody>
          <a:bodyPr/>
          <a:lstStyle/>
          <a:p>
            <a:r>
              <a:rPr lang="en-US" dirty="0"/>
              <a:t>Source Bootstrap Documentation</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a:t>MDN CSS </a:t>
            </a:r>
            <a:r>
              <a:rPr lang="en-US" dirty="0" smtClean="0"/>
              <a:t>- </a:t>
            </a:r>
            <a:r>
              <a:rPr lang="en-US" dirty="0" smtClean="0">
                <a:hlinkClick r:id="rId2"/>
              </a:rPr>
              <a:t>https</a:t>
            </a:r>
            <a:r>
              <a:rPr lang="en-US" dirty="0">
                <a:hlinkClick r:id="rId2"/>
              </a:rPr>
              <a:t>://</a:t>
            </a:r>
            <a:r>
              <a:rPr lang="en-US" dirty="0" smtClean="0">
                <a:hlinkClick r:id="rId2"/>
              </a:rPr>
              <a:t>developer.mozilla.org/en-US/docs/Web/CSS</a:t>
            </a:r>
            <a:endParaRPr lang="en-US" dirty="0" smtClean="0"/>
          </a:p>
          <a:p>
            <a:pPr marL="342900" indent="-342900">
              <a:buFont typeface="+mj-lt"/>
              <a:buAutoNum type="arabicPeriod"/>
            </a:pPr>
            <a:r>
              <a:rPr lang="en-US" dirty="0"/>
              <a:t>Bootstrap Docs - </a:t>
            </a:r>
            <a:r>
              <a:rPr lang="en-US" dirty="0">
                <a:hlinkClick r:id="rId3"/>
              </a:rPr>
              <a:t>https://getbootstrap.com</a:t>
            </a:r>
            <a:r>
              <a:rPr lang="en-US" dirty="0" smtClean="0">
                <a:hlinkClick r:id="rId3"/>
              </a:rPr>
              <a:t>/</a:t>
            </a:r>
            <a:endParaRPr lang="en-US" dirty="0" smtClean="0"/>
          </a:p>
          <a:p>
            <a:pPr marL="342900" indent="-342900">
              <a:buFont typeface="+mj-lt"/>
              <a:buAutoNum type="arabicPeriod"/>
            </a:pPr>
            <a:r>
              <a:rPr lang="en-US" dirty="0" err="1" smtClean="0"/>
              <a:t>Ngx</a:t>
            </a:r>
            <a:r>
              <a:rPr lang="en-US" dirty="0"/>
              <a:t>-bootstrap - </a:t>
            </a:r>
            <a:r>
              <a:rPr lang="en-US" dirty="0">
                <a:hlinkClick r:id="rId4"/>
              </a:rPr>
              <a:t>https://valor-software.com/ngx-bootstrap</a:t>
            </a:r>
            <a:r>
              <a:rPr lang="en-US" dirty="0" smtClean="0">
                <a:hlinkClick r:id="rId4"/>
              </a:rPr>
              <a:t>/#/</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0940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Source order </a:t>
            </a:r>
            <a:r>
              <a:rPr lang="en-US" dirty="0">
                <a:solidFill>
                  <a:srgbClr val="212121"/>
                </a:solidFill>
                <a:latin typeface="arial" panose="020B0604020202020204" pitchFamily="34" charset="0"/>
              </a:rPr>
              <a:t>matters. All things being equal, if a later rule appears that overrides and earlier rule then it is applied to the element. This is how themes and custom styles work in systems like Wordpress and Bootstrap work. You apply your style sheet after the system style is applied and your styles are the ones rendered in the browser.</a:t>
            </a:r>
            <a:endParaRPr lang="en-US" b="0" i="0" dirty="0">
              <a:solidFill>
                <a:srgbClr val="212121"/>
              </a:solidFill>
              <a:effectLst/>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72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Specificity</a:t>
            </a:r>
            <a:r>
              <a:rPr lang="en-US" b="0" i="0" dirty="0">
                <a:solidFill>
                  <a:srgbClr val="212121"/>
                </a:solidFill>
                <a:effectLst/>
                <a:latin typeface="arial" panose="020B0604020202020204" pitchFamily="34" charset="0"/>
              </a:rPr>
              <a:t> is the method by which browsers decide which CSS property values will be applied to an element.</a:t>
            </a:r>
          </a:p>
          <a:p>
            <a:pPr marL="0" indent="0">
              <a:buNone/>
            </a:pPr>
            <a:r>
              <a:rPr lang="en-US" dirty="0">
                <a:solidFill>
                  <a:srgbClr val="212121"/>
                </a:solidFill>
                <a:latin typeface="arial" panose="020B0604020202020204" pitchFamily="34" charset="0"/>
              </a:rPr>
              <a:t>Each CSS declaration has a weight, calculated by the number of each selector type in the matching selector. </a:t>
            </a:r>
          </a:p>
          <a:p>
            <a:pPr marL="0" indent="0">
              <a:buNone/>
            </a:pPr>
            <a:r>
              <a:rPr lang="en-US" dirty="0">
                <a:solidFill>
                  <a:srgbClr val="212121"/>
                </a:solidFill>
                <a:latin typeface="arial" panose="020B0604020202020204" pitchFamily="34" charset="0"/>
              </a:rPr>
              <a:t>Selector types, in order of increasing specificity</a:t>
            </a:r>
          </a:p>
          <a:p>
            <a:pPr marL="342900" indent="-342900">
              <a:buFont typeface="+mj-lt"/>
              <a:buAutoNum type="arabicPeriod"/>
            </a:pPr>
            <a:r>
              <a:rPr lang="en-US" dirty="0">
                <a:solidFill>
                  <a:srgbClr val="212121"/>
                </a:solidFill>
                <a:latin typeface="arial" panose="020B0604020202020204" pitchFamily="34" charset="0"/>
              </a:rPr>
              <a:t>Type selectors and pseudo-elements (e.g., H1, P, DIV and P::before)</a:t>
            </a:r>
          </a:p>
          <a:p>
            <a:pPr marL="342900" indent="-342900">
              <a:buFont typeface="+mj-lt"/>
              <a:buAutoNum type="arabicPeriod"/>
            </a:pPr>
            <a:r>
              <a:rPr lang="en-US" dirty="0">
                <a:solidFill>
                  <a:srgbClr val="212121"/>
                </a:solidFill>
                <a:latin typeface="arial" panose="020B0604020202020204" pitchFamily="34" charset="0"/>
              </a:rPr>
              <a:t>Class selectors, attribute selectors and pseudo-classes (e.g., .class-name, [type= “radio”] and :hover).</a:t>
            </a:r>
          </a:p>
          <a:p>
            <a:pPr marL="342900" indent="-342900">
              <a:buFont typeface="+mj-lt"/>
              <a:buAutoNum type="arabicPeriod"/>
            </a:pPr>
            <a:r>
              <a:rPr lang="en-US" dirty="0">
                <a:solidFill>
                  <a:srgbClr val="212121"/>
                </a:solidFill>
                <a:latin typeface="arial" panose="020B0604020202020204" pitchFamily="34" charset="0"/>
              </a:rPr>
              <a:t>ID selectors (e.g., #myId).</a:t>
            </a:r>
          </a:p>
          <a:p>
            <a:pPr marL="342900" indent="-342900">
              <a:buFont typeface="+mj-lt"/>
              <a:buAutoNum type="arabicPeriod"/>
            </a:pPr>
            <a:endParaRPr lang="en-US" dirty="0">
              <a:solidFill>
                <a:srgbClr val="212121"/>
              </a:solidFill>
              <a:latin typeface="arial" panose="020B0604020202020204" pitchFamily="34" charset="0"/>
            </a:endParaRPr>
          </a:p>
          <a:p>
            <a:pPr marL="0" indent="0">
              <a:buNone/>
            </a:pPr>
            <a:r>
              <a:rPr lang="en-US" dirty="0">
                <a:solidFill>
                  <a:srgbClr val="212121"/>
                </a:solidFill>
                <a:latin typeface="arial" panose="020B0604020202020204" pitchFamily="34" charset="0"/>
              </a:rPr>
              <a:t>Two exceptions to that basic formula (which are to be avoided) are inline styles set on an elements </a:t>
            </a:r>
            <a:r>
              <a:rPr lang="en-US" dirty="0">
                <a:solidFill>
                  <a:srgbClr val="212121"/>
                </a:solidFill>
                <a:latin typeface="Consolas" panose="020B0609020204030204" pitchFamily="49" charset="0"/>
              </a:rPr>
              <a:t>style</a:t>
            </a:r>
            <a:r>
              <a:rPr lang="en-US" dirty="0">
                <a:solidFill>
                  <a:srgbClr val="212121"/>
                </a:solidFill>
                <a:latin typeface="arial" panose="020B0604020202020204" pitchFamily="34" charset="0"/>
              </a:rPr>
              <a:t> attribute (which </a:t>
            </a:r>
            <a:r>
              <a:rPr lang="en-US" i="1" dirty="0">
                <a:solidFill>
                  <a:srgbClr val="212121"/>
                </a:solidFill>
                <a:latin typeface="arial" panose="020B0604020202020204" pitchFamily="34" charset="0"/>
              </a:rPr>
              <a:t>always override</a:t>
            </a:r>
            <a:r>
              <a:rPr lang="en-US" dirty="0">
                <a:solidFill>
                  <a:srgbClr val="212121"/>
                </a:solidFill>
                <a:latin typeface="arial" panose="020B0604020202020204" pitchFamily="34" charset="0"/>
              </a:rPr>
              <a:t>) and declarations marked </a:t>
            </a:r>
            <a:r>
              <a:rPr lang="en-US" dirty="0">
                <a:solidFill>
                  <a:srgbClr val="212121"/>
                </a:solidFill>
                <a:latin typeface="Consolas" panose="020B0609020204030204" pitchFamily="49" charset="0"/>
              </a:rPr>
              <a:t>!important.</a:t>
            </a:r>
          </a:p>
          <a:p>
            <a:pPr marL="0" indent="0">
              <a:buNone/>
            </a:pPr>
            <a:endParaRPr lang="en-US" dirty="0">
              <a:solidFill>
                <a:srgbClr val="212121"/>
              </a:solidFill>
              <a:latin typeface="Consolas" panose="020B0609020204030204" pitchFamily="49" charset="0"/>
            </a:endParaRPr>
          </a:p>
          <a:p>
            <a:pPr marL="0" indent="0">
              <a:buNone/>
            </a:pPr>
            <a:endParaRPr lang="en-US" dirty="0">
              <a:solidFill>
                <a:srgbClr val="212121"/>
              </a:solidFill>
              <a:latin typeface="+mj-lt"/>
            </a:endParaRPr>
          </a:p>
          <a:p>
            <a:pPr marL="0" indent="0">
              <a:buNone/>
            </a:pPr>
            <a:endParaRPr lang="en-US" dirty="0">
              <a:solidFill>
                <a:srgbClr val="212121"/>
              </a:solidFill>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415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the weights are calculated</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Thousands: The presence of any inline styles on the element scores 1000</a:t>
            </a:r>
          </a:p>
          <a:p>
            <a:pPr marL="0" indent="0">
              <a:buNone/>
            </a:pPr>
            <a:r>
              <a:rPr lang="en-US" dirty="0">
                <a:latin typeface="Consolas" panose="020B0609020204030204" pitchFamily="49" charset="0"/>
              </a:rPr>
              <a:t>Hundreds: Each ID selector in the overall selector scores 1 in this column</a:t>
            </a:r>
          </a:p>
          <a:p>
            <a:pPr marL="0" indent="0">
              <a:buNone/>
            </a:pPr>
            <a:r>
              <a:rPr lang="en-US" dirty="0">
                <a:latin typeface="Consolas" panose="020B0609020204030204" pitchFamily="49" charset="0"/>
              </a:rPr>
              <a:t>Tens: Each class selector, attribute selector, or pseudo-class scores 1 in this column</a:t>
            </a:r>
          </a:p>
          <a:p>
            <a:pPr marL="0" indent="0">
              <a:buNone/>
            </a:pPr>
            <a:r>
              <a:rPr lang="en-US" dirty="0">
                <a:latin typeface="Consolas" panose="020B0609020204030204" pitchFamily="49" charset="0"/>
              </a:rPr>
              <a:t>Ones: Score one in this column for each element or pseudo-element selector</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491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the weights are calculated</a:t>
            </a:r>
          </a:p>
        </p:txBody>
      </p:sp>
      <p:sp>
        <p:nvSpPr>
          <p:cNvPr id="5" name="Content Placeholder 4"/>
          <p:cNvSpPr>
            <a:spLocks noGrp="1"/>
          </p:cNvSpPr>
          <p:nvPr>
            <p:ph idx="1"/>
          </p:nvPr>
        </p:nvSpPr>
        <p:spPr/>
        <p:txBody>
          <a:bodyPr/>
          <a:lstStyle/>
          <a:p>
            <a:pPr marL="0" indent="0">
              <a:buNone/>
            </a:pPr>
            <a:r>
              <a:rPr lang="en-US" dirty="0" smtClean="0">
                <a:latin typeface="Consolas" panose="020B0609020204030204" pitchFamily="49" charset="0"/>
              </a:rPr>
              <a:t>Examples</a:t>
            </a:r>
            <a:endParaRPr lang="en-US" dirty="0">
              <a:latin typeface="Consolas" panose="020B0609020204030204" pitchFamily="49" charset="0"/>
            </a:endParaRPr>
          </a:p>
          <a:p>
            <a:pPr marL="0" indent="0">
              <a:buNone/>
            </a:pPr>
            <a:r>
              <a:rPr lang="en-US" dirty="0">
                <a:latin typeface="Consolas" panose="020B0609020204030204" pitchFamily="49" charset="0"/>
              </a:rPr>
              <a:t>tree-root .angular-tree-component-</a:t>
            </a:r>
            <a:r>
              <a:rPr lang="en-US" dirty="0" err="1">
                <a:latin typeface="Consolas" panose="020B0609020204030204" pitchFamily="49" charset="0"/>
              </a:rPr>
              <a:t>rtl</a:t>
            </a:r>
            <a:r>
              <a:rPr lang="en-US" dirty="0">
                <a:latin typeface="Consolas" panose="020B0609020204030204" pitchFamily="49" charset="0"/>
              </a:rPr>
              <a:t> .toggle-children-wrapper-collapsed .</a:t>
            </a:r>
            <a:r>
              <a:rPr lang="en-US" dirty="0" smtClean="0">
                <a:latin typeface="Consolas" panose="020B0609020204030204" pitchFamily="49" charset="0"/>
              </a:rPr>
              <a:t>toggle-children</a:t>
            </a:r>
            <a:endParaRPr lang="en-US" dirty="0">
              <a:latin typeface="Consolas" panose="020B0609020204030204" pitchFamily="49" charset="0"/>
            </a:endParaRPr>
          </a:p>
          <a:p>
            <a:pPr marL="0" indent="0">
              <a:buNone/>
            </a:pPr>
            <a:r>
              <a:rPr lang="en-US" dirty="0" smtClean="0">
                <a:latin typeface="Consolas" panose="020B0609020204030204" pitchFamily="49" charset="0"/>
              </a:rPr>
              <a:t>0 3 1 (three classes and one element)</a:t>
            </a:r>
          </a:p>
          <a:p>
            <a:pPr marL="0" indent="0">
              <a:buNone/>
            </a:pPr>
            <a:r>
              <a:rPr lang="en-US" dirty="0">
                <a:latin typeface="Consolas" panose="020B0609020204030204" pitchFamily="49" charset="0"/>
              </a:rPr>
              <a:t>.ag-theme-</a:t>
            </a:r>
            <a:r>
              <a:rPr lang="en-US" dirty="0" err="1">
                <a:latin typeface="Consolas" panose="020B0609020204030204" pitchFamily="49" charset="0"/>
              </a:rPr>
              <a:t>balham</a:t>
            </a:r>
            <a:r>
              <a:rPr lang="en-US" dirty="0">
                <a:latin typeface="Consolas" panose="020B0609020204030204" pitchFamily="49" charset="0"/>
              </a:rPr>
              <a:t> input[class^=ag-]:not([type]):</a:t>
            </a:r>
            <a:r>
              <a:rPr lang="en-US" dirty="0" smtClean="0">
                <a:latin typeface="Consolas" panose="020B0609020204030204" pitchFamily="49" charset="0"/>
              </a:rPr>
              <a:t>focus</a:t>
            </a:r>
            <a:endParaRPr lang="en-US" dirty="0">
              <a:latin typeface="Consolas" panose="020B0609020204030204" pitchFamily="49" charset="0"/>
            </a:endParaRPr>
          </a:p>
          <a:p>
            <a:pPr marL="0" indent="0">
              <a:buNone/>
            </a:pPr>
            <a:r>
              <a:rPr lang="en-US" dirty="0" smtClean="0">
                <a:latin typeface="Consolas" panose="020B0609020204030204" pitchFamily="49" charset="0"/>
              </a:rPr>
              <a:t>0 4 1 (one class, one attribute selector, two pseudo-classes and one element) </a:t>
            </a:r>
          </a:p>
          <a:p>
            <a:pPr marL="0" indent="0">
              <a:buNone/>
            </a:pPr>
            <a:r>
              <a:rPr lang="en-US" dirty="0">
                <a:latin typeface="Consolas" panose="020B0609020204030204" pitchFamily="49" charset="0"/>
              </a:rPr>
              <a:t>.ag-theme-</a:t>
            </a:r>
            <a:r>
              <a:rPr lang="en-US" dirty="0" err="1">
                <a:latin typeface="Consolas" panose="020B0609020204030204" pitchFamily="49" charset="0"/>
              </a:rPr>
              <a:t>balham</a:t>
            </a:r>
            <a:r>
              <a:rPr lang="en-US" dirty="0">
                <a:latin typeface="Consolas" panose="020B0609020204030204" pitchFamily="49" charset="0"/>
              </a:rPr>
              <a:t> .ag-</a:t>
            </a:r>
            <a:r>
              <a:rPr lang="en-US" dirty="0" err="1">
                <a:latin typeface="Consolas" panose="020B0609020204030204" pitchFamily="49" charset="0"/>
              </a:rPr>
              <a:t>ltr</a:t>
            </a:r>
            <a:r>
              <a:rPr lang="en-US" dirty="0">
                <a:latin typeface="Consolas" panose="020B0609020204030204" pitchFamily="49" charset="0"/>
              </a:rPr>
              <a:t> .</a:t>
            </a:r>
            <a:r>
              <a:rPr lang="en-US" dirty="0" err="1">
                <a:latin typeface="Consolas" panose="020B0609020204030204" pitchFamily="49" charset="0"/>
              </a:rPr>
              <a:t>ag-cell.ag-cell-range-selected:not</a:t>
            </a:r>
            <a:r>
              <a:rPr lang="en-US" dirty="0">
                <a:latin typeface="Consolas" panose="020B0609020204030204" pitchFamily="49" charset="0"/>
              </a:rPr>
              <a:t>(.ag-cell-range-single-cell).</a:t>
            </a:r>
            <a:r>
              <a:rPr lang="en-US" dirty="0" smtClean="0">
                <a:latin typeface="Consolas" panose="020B0609020204030204" pitchFamily="49" charset="0"/>
              </a:rPr>
              <a:t>ag-cell-range-left</a:t>
            </a:r>
          </a:p>
          <a:p>
            <a:pPr marL="0" indent="0">
              <a:buNone/>
            </a:pPr>
            <a:r>
              <a:rPr lang="en-US" dirty="0" smtClean="0">
                <a:latin typeface="Consolas" panose="020B0609020204030204" pitchFamily="49" charset="0"/>
              </a:rPr>
              <a:t>0 6 0 (five classes and one pseudo class)</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0357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3" name="Content Placeholder 2"/>
          <p:cNvSpPr>
            <a:spLocks noGrp="1"/>
          </p:cNvSpPr>
          <p:nvPr>
            <p:ph idx="1"/>
          </p:nvPr>
        </p:nvSpPr>
        <p:spPr/>
        <p:txBody>
          <a:bodyPr/>
          <a:lstStyle/>
          <a:p>
            <a:pPr marL="0" indent="0">
              <a:buNone/>
            </a:pPr>
            <a:r>
              <a:rPr lang="en-US" dirty="0" smtClean="0"/>
              <a:t>It’s an illustration of why layering multiple classes is the preferred method of applying styles to an element.</a:t>
            </a:r>
            <a:r>
              <a:rPr lang="en-US" dirty="0"/>
              <a:t> </a:t>
            </a:r>
            <a:r>
              <a:rPr lang="en-US" dirty="0" smtClean="0"/>
              <a:t>You can always add more classes to a selector to mix and match anything you need. Overriding the previous selector is just a matter of adding a single class to the selector (dark-mode) and the weight is now 0 7 0 (which will override the previous 0 6 0) </a:t>
            </a:r>
            <a:endParaRPr lang="en-US" dirty="0">
              <a:latin typeface="Consolas" panose="020B0609020204030204" pitchFamily="49" charset="0"/>
            </a:endParaRPr>
          </a:p>
          <a:p>
            <a:pPr marL="0" indent="0">
              <a:buNone/>
            </a:pPr>
            <a:r>
              <a:rPr lang="en-US" dirty="0" smtClean="0">
                <a:latin typeface="Consolas" panose="020B0609020204030204" pitchFamily="49" charset="0"/>
              </a:rPr>
              <a:t>.ag-theme-</a:t>
            </a:r>
            <a:r>
              <a:rPr lang="en-US" dirty="0" err="1" smtClean="0">
                <a:latin typeface="Consolas" panose="020B0609020204030204" pitchFamily="49" charset="0"/>
              </a:rPr>
              <a:t>balham.dark</a:t>
            </a:r>
            <a:r>
              <a:rPr lang="en-US" dirty="0" smtClean="0">
                <a:latin typeface="Consolas" panose="020B0609020204030204" pitchFamily="49" charset="0"/>
              </a:rPr>
              <a:t>-mode</a:t>
            </a:r>
            <a:r>
              <a:rPr lang="en-US" dirty="0">
                <a:latin typeface="Consolas" panose="020B0609020204030204" pitchFamily="49" charset="0"/>
              </a:rPr>
              <a:t> .ag-</a:t>
            </a:r>
            <a:r>
              <a:rPr lang="en-US" dirty="0" err="1">
                <a:latin typeface="Consolas" panose="020B0609020204030204" pitchFamily="49" charset="0"/>
              </a:rPr>
              <a:t>ltr</a:t>
            </a:r>
            <a:r>
              <a:rPr lang="en-US" dirty="0">
                <a:latin typeface="Consolas" panose="020B0609020204030204" pitchFamily="49" charset="0"/>
              </a:rPr>
              <a:t> .</a:t>
            </a:r>
            <a:r>
              <a:rPr lang="en-US" dirty="0" err="1">
                <a:latin typeface="Consolas" panose="020B0609020204030204" pitchFamily="49" charset="0"/>
              </a:rPr>
              <a:t>ag-cell.ag-cell-range-selected:not</a:t>
            </a:r>
            <a:r>
              <a:rPr lang="en-US" dirty="0">
                <a:latin typeface="Consolas" panose="020B0609020204030204" pitchFamily="49" charset="0"/>
              </a:rPr>
              <a:t>(.ag-cell-range-single-cell).</a:t>
            </a:r>
            <a:r>
              <a:rPr lang="en-US" dirty="0" smtClean="0">
                <a:latin typeface="Consolas" panose="020B0609020204030204" pitchFamily="49" charset="0"/>
              </a:rPr>
              <a:t>ag-cell-range-left</a:t>
            </a:r>
            <a:endParaRPr lang="en-US" dirty="0">
              <a:latin typeface="Consolas" panose="020B0609020204030204" pitchFamily="49" charset="0"/>
            </a:endParaRPr>
          </a:p>
          <a:p>
            <a:pPr marL="0" indent="0">
              <a:buNone/>
            </a:pPr>
            <a:r>
              <a:rPr lang="en-US" dirty="0" smtClean="0"/>
              <a:t>So, instead of simply throwing !important everywhere and getting into an !important fight with </a:t>
            </a:r>
            <a:r>
              <a:rPr lang="en-US" dirty="0" err="1" smtClean="0"/>
              <a:t>yourselve</a:t>
            </a:r>
            <a:r>
              <a:rPr lang="en-US" dirty="0" smtClean="0"/>
              <a:t> (no one wants that) be </a:t>
            </a:r>
            <a:r>
              <a:rPr lang="en-US" i="1" dirty="0" smtClean="0"/>
              <a:t>more specific</a:t>
            </a:r>
            <a:r>
              <a:rPr lang="en-US" dirty="0" smtClean="0"/>
              <a:t> in your selectors.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1933491"/>
      </p:ext>
    </p:extLst>
  </p:cSld>
  <p:clrMapOvr>
    <a:masterClrMapping/>
  </p:clrMapOvr>
</p:sld>
</file>

<file path=ppt/theme/theme1.xml><?xml version="1.0" encoding="utf-8"?>
<a:theme xmlns:a="http://schemas.openxmlformats.org/drawingml/2006/main" name="EV_printed_projection_template">
  <a:themeElements>
    <a:clrScheme name="Eaton Vance 2011">
      <a:dk1>
        <a:srgbClr val="000000"/>
      </a:dk1>
      <a:lt1>
        <a:srgbClr val="424242"/>
      </a:lt1>
      <a:dk2>
        <a:srgbClr val="438FDE"/>
      </a:dk2>
      <a:lt2>
        <a:srgbClr val="8EBBEB"/>
      </a:lt2>
      <a:accent1>
        <a:srgbClr val="FE4106"/>
      </a:accent1>
      <a:accent2>
        <a:srgbClr val="7FBC4D"/>
      </a:accent2>
      <a:accent3>
        <a:srgbClr val="D3820B"/>
      </a:accent3>
      <a:accent4>
        <a:srgbClr val="660066"/>
      </a:accent4>
      <a:accent5>
        <a:srgbClr val="206AB8"/>
      </a:accent5>
      <a:accent6>
        <a:srgbClr val="BDBDBD"/>
      </a:accent6>
      <a:hlink>
        <a:srgbClr val="438FDE"/>
      </a:hlink>
      <a:folHlink>
        <a:srgbClr val="7A7A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lIns="0" tIns="0" rIns="0" bIns="0" rtlCol="0" anchor="ctr">
        <a:noAutofit/>
      </a:bodyPr>
      <a:lstStyle>
        <a:defPPr algn="ctr" defTabSz="1371600" eaLnBrk="0" hangingPunct="0">
          <a:lnSpc>
            <a:spcPts val="1400"/>
          </a:lnSpc>
          <a:spcBef>
            <a:spcPts val="0"/>
          </a:spcBef>
          <a:spcAft>
            <a:spcPts val="1200"/>
          </a:spcAft>
          <a:buClr>
            <a:schemeClr val="bg2"/>
          </a:buClr>
          <a:defRPr sz="1100" b="1" dirty="0" smtClean="0">
            <a:solidFill>
              <a:schemeClr val="bg1"/>
            </a:solidFill>
            <a:ea typeface="Geneva" pitchFamily="-106" charset="-128"/>
          </a:defRPr>
        </a:defPPr>
      </a:lstStyle>
    </a:spDef>
    <a:txDef>
      <a:spPr bwMode="auto">
        <a:noFill/>
        <a:ln w="9525">
          <a:noFill/>
          <a:miter lim="800000"/>
          <a:headEnd/>
          <a:tailEnd/>
        </a:ln>
      </a:spPr>
      <a:bodyPr wrap="square" lIns="0" tIns="0" rIns="0" bIns="0" rtlCol="0">
        <a:noAutofit/>
      </a:bodyPr>
      <a:lstStyle>
        <a:defPPr>
          <a:spcBef>
            <a:spcPct val="30000"/>
          </a:spcBef>
          <a:buClr>
            <a:schemeClr val="bg1"/>
          </a:buClr>
          <a:defRPr sz="1100" dirty="0" err="1" smtClean="0">
            <a:solidFill>
              <a:schemeClr val="bg1"/>
            </a:solidFill>
            <a:latin typeface="+mn-lt"/>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6FACA7386E448B57B2CFDEE3F51C5" ma:contentTypeVersion="10" ma:contentTypeDescription="Create a new document." ma:contentTypeScope="" ma:versionID="1beebc60e08e34f0d4d81c3f3988b39d">
  <xsd:schema xmlns:xsd="http://www.w3.org/2001/XMLSchema" xmlns:xs="http://www.w3.org/2001/XMLSchema" xmlns:p="http://schemas.microsoft.com/office/2006/metadata/properties" xmlns:ns2="626007e5-b064-401d-93ab-6ae5a43b92e7" targetNamespace="http://schemas.microsoft.com/office/2006/metadata/properties" ma:root="true" ma:fieldsID="7a7c21f20e8c10a0e3069b858335ba01" ns2:_="">
    <xsd:import namespace="626007e5-b064-401d-93ab-6ae5a43b92e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007e5-b064-401d-93ab-6ae5a43b92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5E3518-18D4-499C-845C-70FD957FCDF8}"/>
</file>

<file path=customXml/itemProps2.xml><?xml version="1.0" encoding="utf-8"?>
<ds:datastoreItem xmlns:ds="http://schemas.openxmlformats.org/officeDocument/2006/customXml" ds:itemID="{1DD1C9EA-8D79-46C5-A3C2-918B1E32B269}"/>
</file>

<file path=customXml/itemProps3.xml><?xml version="1.0" encoding="utf-8"?>
<ds:datastoreItem xmlns:ds="http://schemas.openxmlformats.org/officeDocument/2006/customXml" ds:itemID="{CCCCD45D-70D6-4F6B-AF5D-7BCF1A719A74}"/>
</file>

<file path=docProps/app.xml><?xml version="1.0" encoding="utf-8"?>
<Properties xmlns="http://schemas.openxmlformats.org/officeDocument/2006/extended-properties" xmlns:vt="http://schemas.openxmlformats.org/officeDocument/2006/docPropsVTypes">
  <Template>EV PPT All Purpose Template</Template>
  <TotalTime>22060</TotalTime>
  <Words>2994</Words>
  <Application>Microsoft Office PowerPoint</Application>
  <PresentationFormat>Widescreen</PresentationFormat>
  <Paragraphs>261</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MS PGothic</vt:lpstr>
      <vt:lpstr>Arial</vt:lpstr>
      <vt:lpstr>Arial</vt:lpstr>
      <vt:lpstr>Consolas</vt:lpstr>
      <vt:lpstr>Geneva</vt:lpstr>
      <vt:lpstr>Lucida Grande</vt:lpstr>
      <vt:lpstr>NewsGoth BT</vt:lpstr>
      <vt:lpstr>NewsGoth BT Roman</vt:lpstr>
      <vt:lpstr>Wingdings</vt:lpstr>
      <vt:lpstr>EV_printed_projection_template</vt:lpstr>
      <vt:lpstr>CSS and Bootstrap</vt:lpstr>
      <vt:lpstr>Goals</vt:lpstr>
      <vt:lpstr>What is CSS?</vt:lpstr>
      <vt:lpstr>How Does CSS Work?</vt:lpstr>
      <vt:lpstr>How are the rules applied?</vt:lpstr>
      <vt:lpstr>How are the rules applied?</vt:lpstr>
      <vt:lpstr>How the weights are calculated</vt:lpstr>
      <vt:lpstr>How the weights are calculated</vt:lpstr>
      <vt:lpstr>Why does this matter?</vt:lpstr>
      <vt:lpstr>Did you know?</vt:lpstr>
      <vt:lpstr>What Angular Gets Wrong (for us) </vt:lpstr>
      <vt:lpstr>What Angular Gets Wrong (for us) </vt:lpstr>
      <vt:lpstr>What Angular Gets Wrong (for us) </vt:lpstr>
      <vt:lpstr>What Angular Gets Wrong (for us) </vt:lpstr>
      <vt:lpstr>What We Do Instead</vt:lpstr>
      <vt:lpstr>What We Do Instead</vt:lpstr>
      <vt:lpstr>Sherpa Component Library Includes:</vt:lpstr>
      <vt:lpstr>And then… we write very little!</vt:lpstr>
      <vt:lpstr>The Components We’ve Created Help, But So Does Bootstrap</vt:lpstr>
      <vt:lpstr>The Components We’ve Created Help, But So Does Bootstrap</vt:lpstr>
      <vt:lpstr>Responsive Web Design</vt:lpstr>
      <vt:lpstr>Responsive Web Design</vt:lpstr>
      <vt:lpstr>Responsive Web Design</vt:lpstr>
      <vt:lpstr>Responsive Web Design</vt:lpstr>
      <vt:lpstr>Bootstrap’s Responsive grid system</vt:lpstr>
      <vt:lpstr>Breakpoints</vt:lpstr>
      <vt:lpstr>Containers</vt:lpstr>
      <vt:lpstr>Grid System - Example</vt:lpstr>
      <vt:lpstr>Grid System- How It Works</vt:lpstr>
      <vt:lpstr>Grid System- How It Works</vt:lpstr>
      <vt:lpstr>Columns and Gutters</vt:lpstr>
      <vt:lpstr>Layout Utility Classes Changing display</vt:lpstr>
      <vt:lpstr>Layout Utility Classes Flexbox Utilities</vt:lpstr>
      <vt:lpstr>Layout Utility Classes Margin and Padding</vt:lpstr>
      <vt:lpstr>Layout Utility Classes Offsets</vt:lpstr>
      <vt:lpstr>Layout Utility Classes Offsets</vt:lpstr>
      <vt:lpstr>Utility Classes (So Many More)</vt:lpstr>
      <vt:lpstr>Utility Classes (So Many More)</vt:lpstr>
      <vt:lpstr>Utility Classes (So Many More)</vt:lpstr>
      <vt:lpstr>Resources</vt:lpstr>
    </vt:vector>
  </TitlesOfParts>
  <Company>Eaton Vance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Platform</dc:title>
  <dc:creator>Robert Larsen</dc:creator>
  <cp:lastModifiedBy>Rob Larsen</cp:lastModifiedBy>
  <cp:revision>158</cp:revision>
  <dcterms:created xsi:type="dcterms:W3CDTF">2018-09-19T01:30:16Z</dcterms:created>
  <dcterms:modified xsi:type="dcterms:W3CDTF">2021-02-01T20:22:33Z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0x010100DBB6FACA7386E448B57B2CFDEE3F51C5</vt:lpwstr>
  </property>
</Properties>
</file>