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62" r:id="rId4"/>
    <p:sldId id="293" r:id="rId5"/>
    <p:sldId id="294" r:id="rId6"/>
    <p:sldId id="295" r:id="rId7"/>
    <p:sldId id="260" r:id="rId8"/>
    <p:sldId id="261" r:id="rId9"/>
    <p:sldId id="259" r:id="rId10"/>
    <p:sldId id="290" r:id="rId11"/>
    <p:sldId id="298" r:id="rId12"/>
    <p:sldId id="299" r:id="rId13"/>
    <p:sldId id="314" r:id="rId14"/>
    <p:sldId id="316" r:id="rId15"/>
    <p:sldId id="300" r:id="rId16"/>
    <p:sldId id="315" r:id="rId17"/>
    <p:sldId id="297" r:id="rId18"/>
    <p:sldId id="263" r:id="rId19"/>
    <p:sldId id="265" r:id="rId20"/>
    <p:sldId id="266" r:id="rId21"/>
    <p:sldId id="317" r:id="rId22"/>
    <p:sldId id="267" r:id="rId23"/>
    <p:sldId id="301" r:id="rId24"/>
    <p:sldId id="306" r:id="rId25"/>
    <p:sldId id="268" r:id="rId26"/>
    <p:sldId id="305" r:id="rId27"/>
    <p:sldId id="302" r:id="rId28"/>
    <p:sldId id="318" r:id="rId29"/>
    <p:sldId id="269" r:id="rId30"/>
    <p:sldId id="270" r:id="rId31"/>
    <p:sldId id="271" r:id="rId32"/>
    <p:sldId id="308" r:id="rId33"/>
    <p:sldId id="307" r:id="rId34"/>
    <p:sldId id="272" r:id="rId35"/>
    <p:sldId id="319" r:id="rId36"/>
    <p:sldId id="274" r:id="rId37"/>
    <p:sldId id="273" r:id="rId38"/>
    <p:sldId id="310" r:id="rId39"/>
    <p:sldId id="275" r:id="rId40"/>
    <p:sldId id="276" r:id="rId41"/>
    <p:sldId id="311" r:id="rId42"/>
    <p:sldId id="277" r:id="rId43"/>
    <p:sldId id="312" r:id="rId44"/>
    <p:sldId id="278" r:id="rId45"/>
    <p:sldId id="313" r:id="rId46"/>
    <p:sldId id="279" r:id="rId47"/>
    <p:sldId id="280" r:id="rId48"/>
    <p:sldId id="281" r:id="rId49"/>
    <p:sldId id="320" r:id="rId50"/>
    <p:sldId id="282" r:id="rId51"/>
    <p:sldId id="283" r:id="rId52"/>
    <p:sldId id="321" r:id="rId53"/>
    <p:sldId id="284" r:id="rId54"/>
    <p:sldId id="285" r:id="rId55"/>
    <p:sldId id="286" r:id="rId56"/>
    <p:sldId id="287" r:id="rId57"/>
    <p:sldId id="288" r:id="rId58"/>
    <p:sldId id="28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501" autoAdjust="0"/>
  </p:normalViewPr>
  <p:slideViewPr>
    <p:cSldViewPr snapToGrid="0">
      <p:cViewPr varScale="1">
        <p:scale>
          <a:sx n="84" d="100"/>
          <a:sy n="84" d="100"/>
        </p:scale>
        <p:origin x="90" y="174"/>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901E-3373-43EA-A121-78007570FC38}" type="datetimeFigureOut">
              <a:rPr lang="en-US" smtClean="0"/>
              <a:t>10/31/2014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6E423-6D47-4876-A349-ED81EB7FFC21}" type="slidenum">
              <a:rPr lang="en-US" smtClean="0"/>
              <a:t>‹#›</a:t>
            </a:fld>
            <a:endParaRPr lang="en-US"/>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snedders.html5.org/outline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With the understanding that individuals might have one or more class of disability, and that not all disabilities would hinder the ability of a user to access the web the following table shows the number of Americans with disabilities that might interfere with their use of the web.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a:p>
        </p:txBody>
      </p:sp>
    </p:spTree>
    <p:extLst>
      <p:ext uri="{BB962C8B-B14F-4D97-AF65-F5344CB8AC3E}">
        <p14:creationId xmlns:p14="http://schemas.microsoft.com/office/powerpoint/2010/main" val="197941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  You can easily trip long running script errors, freeze the screen and even crash the browser if you're not careful. If you think you're getting a second look from a user whose browser you just crashed, you've got another thing coming.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on some other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a:p>
        </p:txBody>
      </p:sp>
    </p:spTree>
    <p:extLst>
      <p:ext uri="{BB962C8B-B14F-4D97-AF65-F5344CB8AC3E}">
        <p14:creationId xmlns:p14="http://schemas.microsoft.com/office/powerpoint/2010/main" val="2833601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a:p>
        </p:txBody>
      </p:sp>
    </p:spTree>
    <p:extLst>
      <p:ext uri="{BB962C8B-B14F-4D97-AF65-F5344CB8AC3E}">
        <p14:creationId xmlns:p14="http://schemas.microsoft.com/office/powerpoint/2010/main" val="374659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smtClean="0">
              <a:latin typeface="Verdana" panose="020B0604030504040204" pitchFamily="34" charset="0"/>
              <a:ea typeface="Verdana" panose="020B0604030504040204" pitchFamily="34" charset="0"/>
              <a:cs typeface="Verdan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a:p>
        </p:txBody>
      </p:sp>
    </p:spTree>
    <p:extLst>
      <p:ext uri="{BB962C8B-B14F-4D97-AF65-F5344CB8AC3E}">
        <p14:creationId xmlns:p14="http://schemas.microsoft.com/office/powerpoint/2010/main" val="198148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a:p>
        </p:txBody>
      </p:sp>
    </p:spTree>
    <p:extLst>
      <p:ext uri="{BB962C8B-B14F-4D97-AF65-F5344CB8AC3E}">
        <p14:creationId xmlns:p14="http://schemas.microsoft.com/office/powerpoint/2010/main" val="98290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a:p>
        </p:txBody>
      </p:sp>
    </p:spTree>
    <p:extLst>
      <p:ext uri="{BB962C8B-B14F-4D97-AF65-F5344CB8AC3E}">
        <p14:creationId xmlns:p14="http://schemas.microsoft.com/office/powerpoint/2010/main" val="396582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transcripts and other access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a:p>
        </p:txBody>
      </p:sp>
    </p:spTree>
    <p:extLst>
      <p:ext uri="{BB962C8B-B14F-4D97-AF65-F5344CB8AC3E}">
        <p14:creationId xmlns:p14="http://schemas.microsoft.com/office/powerpoint/2010/main" val="426915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transcripts and other access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a:p>
        </p:txBody>
      </p:sp>
    </p:spTree>
    <p:extLst>
      <p:ext uri="{BB962C8B-B14F-4D97-AF65-F5344CB8AC3E}">
        <p14:creationId xmlns:p14="http://schemas.microsoft.com/office/powerpoint/2010/main" val="5899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You want your pages to make logical sense without styles and without JavaScript. If you can satisfy both of those requirements you're in really good shape. One way to test how well you've structured your content is to view the document's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outline</a:t>
            </a:r>
            <a:r>
              <a:rPr lang="en-US" dirty="0" smtClean="0">
                <a:latin typeface="Verdana" panose="020B0604030504040204" pitchFamily="34" charset="0"/>
                <a:ea typeface="Verdana" panose="020B0604030504040204" pitchFamily="34" charset="0"/>
                <a:cs typeface="Verdana" panose="020B0604030504040204" pitchFamily="34" charset="0"/>
              </a:rPr>
              <a:t> as defined by the HTML5 specification. If your document outline looks like a well-structured table of contents then you're probably on the right track.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a:p>
        </p:txBody>
      </p:sp>
    </p:spTree>
    <p:extLst>
      <p:ext uri="{BB962C8B-B14F-4D97-AF65-F5344CB8AC3E}">
        <p14:creationId xmlns:p14="http://schemas.microsoft.com/office/powerpoint/2010/main" val="243315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On the most basic level, making sure that common keyboard interactions behave in an effective, predictable way is very important. Tab order, skip links and staying away from keyboard traps are all important to keyboard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More advanced keyboard navigation is *great* for power users as well as being a boon to users who can't use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a:p>
        </p:txBody>
      </p:sp>
    </p:spTree>
    <p:extLst>
      <p:ext uri="{BB962C8B-B14F-4D97-AF65-F5344CB8AC3E}">
        <p14:creationId xmlns:p14="http://schemas.microsoft.com/office/powerpoint/2010/main" val="122427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Think of a news site which refreshes every couple of minutes for the possibility of breaking news (and to inflate page views) or a sports site that refreshes a page automatically to show updated scores.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a:p>
        </p:txBody>
      </p:sp>
    </p:spTree>
    <p:extLst>
      <p:ext uri="{BB962C8B-B14F-4D97-AF65-F5344CB8AC3E}">
        <p14:creationId xmlns:p14="http://schemas.microsoft.com/office/powerpoint/2010/main" val="384277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a:p>
        </p:txBody>
      </p:sp>
    </p:spTree>
    <p:extLst>
      <p:ext uri="{BB962C8B-B14F-4D97-AF65-F5344CB8AC3E}">
        <p14:creationId xmlns:p14="http://schemas.microsoft.com/office/powerpoint/2010/main" val="230605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10/31/2014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apsvg.io/" TargetMode="External"/><Relationship Id="rId2" Type="http://schemas.openxmlformats.org/officeDocument/2006/relationships/hyperlink" Target="http://raphaeljs.com/%5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info.cern.ch/hypertext/WWW/TheProjec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FortAwesome/Font-Awesome/issues/2269" TargetMode="External"/><Relationship Id="rId2" Type="http://schemas.openxmlformats.org/officeDocument/2006/relationships/hyperlink" Target="http://timkadlec.com/2013/11/Avoiding-the-300ms-click-delay-accessibl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Make More </a:t>
            </a:r>
            <a:r>
              <a:rPr lang="en-US" dirty="0" smtClean="0">
                <a:latin typeface="Palatino Linotype" panose="02040502050505030304" pitchFamily="18" charset="0"/>
              </a:rPr>
              <a:t>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new </a:t>
            </a:r>
            <a:r>
              <a:rPr lang="en-US" dirty="0" smtClean="0">
                <a:latin typeface="Verdana" panose="020B0604030504040204" pitchFamily="34" charset="0"/>
                <a:ea typeface="Verdana" panose="020B0604030504040204" pitchFamily="34" charset="0"/>
                <a:cs typeface="Verdana" panose="020B0604030504040204" pitchFamily="34" charset="0"/>
              </a:rPr>
              <a:t>complicated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Not!</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problem was, the goalposts kept moving. As soon as a new hard and fast rule was created, some new wrinkle would render it impotent.  People designed and built “iPhone” sites, assuming that Apple’s dominance in the smartphone market was a permanent condition. They tested for touch capabilities and assumed that touch users would never have a mouse. </a:t>
            </a:r>
          </a:p>
        </p:txBody>
      </p:sp>
    </p:spTree>
    <p:extLst>
      <p:ext uri="{BB962C8B-B14F-4D97-AF65-F5344CB8AC3E}">
        <p14:creationId xmlns:p14="http://schemas.microsoft.com/office/powerpoint/2010/main" val="384868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Rules Don’t Work</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351791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Rules Don’t Work</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808" y="1825625"/>
            <a:ext cx="8114383" cy="4351338"/>
          </a:xfrm>
        </p:spPr>
      </p:pic>
    </p:spTree>
    <p:extLst>
      <p:ext uri="{BB962C8B-B14F-4D97-AF65-F5344CB8AC3E}">
        <p14:creationId xmlns:p14="http://schemas.microsoft.com/office/powerpoint/2010/main" val="8079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Rules Don’t Work</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808" y="1825625"/>
            <a:ext cx="8114383" cy="4351338"/>
          </a:xfrm>
        </p:spPr>
      </p:pic>
    </p:spTree>
    <p:extLst>
      <p:ext uri="{BB962C8B-B14F-4D97-AF65-F5344CB8AC3E}">
        <p14:creationId xmlns:p14="http://schemas.microsoft.com/office/powerpoint/2010/main" val="12783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which some saw as a single solution for design and development moving forward fall apart when applied against complicated application patterns and the questions of bandwidth and the challenge of mobile performance. </a:t>
            </a:r>
          </a:p>
        </p:txBody>
      </p:sp>
    </p:spTree>
    <p:extLst>
      <p:ext uri="{BB962C8B-B14F-4D97-AF65-F5344CB8AC3E}">
        <p14:creationId xmlns:p14="http://schemas.microsoft.com/office/powerpoint/2010/main" val="226022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03566" y="1825625"/>
            <a:ext cx="4384867" cy="4351338"/>
          </a:xfrm>
        </p:spPr>
      </p:pic>
    </p:spTree>
    <p:extLst>
      <p:ext uri="{BB962C8B-B14F-4D97-AF65-F5344CB8AC3E}">
        <p14:creationId xmlns:p14="http://schemas.microsoft.com/office/powerpoint/2010/main" val="261457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Are We Supposed to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dirty="0" smtClean="0">
                <a:latin typeface="Palatino Linotype" panose="02040502050505030304" pitchFamily="18" charset="0"/>
              </a:rPr>
              <a:t>Web is Still Good News…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of </a:t>
            </a:r>
            <a:r>
              <a:rPr lang="en-US" dirty="0">
                <a:latin typeface="Verdana" panose="020B0604030504040204" pitchFamily="34" charset="0"/>
                <a:ea typeface="Verdana" panose="020B0604030504040204" pitchFamily="34" charset="0"/>
                <a:cs typeface="Verdana" panose="020B0604030504040204" pitchFamily="34" charset="0"/>
              </a:rPr>
              <a:t>these devices, form factors, and browsers all share </a:t>
            </a:r>
            <a:r>
              <a:rPr lang="en-US" dirty="0" smtClean="0">
                <a:latin typeface="Verdana" panose="020B0604030504040204" pitchFamily="34" charset="0"/>
                <a:ea typeface="Verdana" panose="020B0604030504040204" pitchFamily="34" charset="0"/>
                <a:cs typeface="Verdana" panose="020B0604030504040204" pitchFamily="34" charset="0"/>
              </a:rPr>
              <a:t>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seize on this shared platform and try to create the best possible experience for the broadest possible range of devices </a:t>
            </a:r>
            <a:r>
              <a:rPr lang="en-US" dirty="0" smtClean="0">
                <a:latin typeface="Verdana" panose="020B0604030504040204" pitchFamily="34" charset="0"/>
                <a:ea typeface="Verdana" panose="020B0604030504040204" pitchFamily="34" charset="0"/>
                <a:cs typeface="Verdana" panose="020B0604030504040204" pitchFamily="34" charset="0"/>
              </a:rPr>
              <a:t>you‘ve got a heck of a lot of reach.</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sz="4400" i="1" dirty="0">
                <a:latin typeface="Verdana" panose="020B0604030504040204" pitchFamily="34" charset="0"/>
                <a:ea typeface="Verdana" panose="020B0604030504040204" pitchFamily="34" charset="0"/>
                <a:cs typeface="Verdana" panose="020B0604030504040204" pitchFamily="34" charset="0"/>
              </a:rPr>
              <a:t>T</a:t>
            </a:r>
            <a:r>
              <a:rPr lang="en-US" sz="4400" i="1" dirty="0" smtClean="0">
                <a:latin typeface="Verdana" panose="020B0604030504040204" pitchFamily="34" charset="0"/>
                <a:ea typeface="Verdana" panose="020B0604030504040204" pitchFamily="34" charset="0"/>
                <a:cs typeface="Verdana" panose="020B0604030504040204" pitchFamily="34" charset="0"/>
              </a:rPr>
              <a:t>his </a:t>
            </a:r>
            <a:r>
              <a:rPr lang="en-US" sz="4400" i="1" dirty="0">
                <a:latin typeface="Verdana" panose="020B0604030504040204" pitchFamily="34" charset="0"/>
                <a:ea typeface="Verdana" panose="020B0604030504040204" pitchFamily="34" charset="0"/>
                <a:cs typeface="Verdana" panose="020B0604030504040204" pitchFamily="34" charset="0"/>
              </a:rPr>
              <a:t>is just the way the web </a:t>
            </a:r>
            <a:r>
              <a:rPr lang="en-US" sz="4400" i="1" dirty="0" smtClean="0">
                <a:latin typeface="Verdana" panose="020B0604030504040204" pitchFamily="34" charset="0"/>
                <a:ea typeface="Verdana" panose="020B0604030504040204" pitchFamily="34" charset="0"/>
                <a:cs typeface="Verdana" panose="020B0604030504040204" pitchFamily="34" charset="0"/>
              </a:rPr>
              <a:t>is</a:t>
            </a:r>
            <a:r>
              <a:rPr lang="en-US" sz="4400" dirty="0" smtClean="0">
                <a:latin typeface="Verdana" panose="020B0604030504040204" pitchFamily="34" charset="0"/>
                <a:ea typeface="Verdana" panose="020B0604030504040204" pitchFamily="34" charset="0"/>
                <a:cs typeface="Verdana" panose="020B0604030504040204" pitchFamily="34" charset="0"/>
              </a:rPr>
              <a:t>. </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88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103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p:txBody>
      </p:sp>
    </p:spTree>
    <p:extLst>
      <p:ext uri="{BB962C8B-B14F-4D97-AF65-F5344CB8AC3E}">
        <p14:creationId xmlns:p14="http://schemas.microsoft.com/office/powerpoint/2010/main" val="361198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for example, you're planning on leveraging SVG for data visualizations, and you still have big legacy IE audience you would want to look at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Raphaël</a:t>
            </a:r>
            <a:r>
              <a:rPr lang="en-US" dirty="0" smtClean="0">
                <a:latin typeface="Verdana" panose="020B0604030504040204" pitchFamily="34" charset="0"/>
                <a:ea typeface="Verdana" panose="020B0604030504040204" pitchFamily="34" charset="0"/>
                <a:cs typeface="Verdana" panose="020B0604030504040204" pitchFamily="34" charset="0"/>
              </a:rPr>
              <a:t>, which has built-in support for legacy IE rather than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Snap.svg</a:t>
            </a:r>
            <a:r>
              <a:rPr lang="en-US" dirty="0" smtClean="0">
                <a:latin typeface="Verdana" panose="020B0604030504040204" pitchFamily="34" charset="0"/>
                <a:ea typeface="Verdana" panose="020B0604030504040204" pitchFamily="34" charset="0"/>
                <a:cs typeface="Verdana" panose="020B0604030504040204" pitchFamily="34" charset="0"/>
              </a:rPr>
              <a:t>, the successor which solely leverages modern browser features.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it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1">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Test on </a:t>
            </a:r>
            <a:r>
              <a:rPr lang="en-US" dirty="0" smtClean="0">
                <a:latin typeface="Verdana" panose="020B0604030504040204" pitchFamily="34" charset="0"/>
                <a:ea typeface="Verdana" panose="020B0604030504040204" pitchFamily="34" charset="0"/>
                <a:cs typeface="Verdana" panose="020B0604030504040204" pitchFamily="34" charset="0"/>
              </a:rPr>
              <a:t>as many </a:t>
            </a:r>
            <a:r>
              <a:rPr lang="en-US" dirty="0" smtClean="0">
                <a:latin typeface="Verdana" panose="020B0604030504040204" pitchFamily="34" charset="0"/>
                <a:ea typeface="Verdana" panose="020B0604030504040204" pitchFamily="34" charset="0"/>
                <a:cs typeface="Verdana" panose="020B0604030504040204" pitchFamily="34" charset="0"/>
              </a:rPr>
              <a:t>real devices as early and as often as you can. You will be surprised.</a:t>
            </a: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There is no one true vision of it. The best possible site you can have will be the best possible site for everyone that visits it. If that means it's a high DPI, 25MB monstrosity for a guy on a </a:t>
            </a:r>
            <a:r>
              <a:rPr lang="en-US" dirty="0" err="1">
                <a:latin typeface="Verdana" panose="020B0604030504040204" pitchFamily="34" charset="0"/>
                <a:ea typeface="Verdana" panose="020B0604030504040204" pitchFamily="34" charset="0"/>
                <a:cs typeface="Verdana" panose="020B0604030504040204" pitchFamily="34" charset="0"/>
              </a:rPr>
              <a:t>Macbook</a:t>
            </a:r>
            <a:r>
              <a:rPr lang="en-US" dirty="0">
                <a:latin typeface="Verdana" panose="020B0604030504040204" pitchFamily="34" charset="0"/>
                <a:ea typeface="Verdana" panose="020B0604030504040204" pitchFamily="34" charset="0"/>
                <a:cs typeface="Verdana" panose="020B0604030504040204" pitchFamily="34" charset="0"/>
              </a:rPr>
              <a:t> air in a coffee shop in Palo Alto or 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a:t>
            </a:r>
            <a:r>
              <a:rPr lang="en-US" dirty="0" smtClean="0">
                <a:latin typeface="Palatino Linotype" panose="02040502050505030304" pitchFamily="18" charset="0"/>
              </a:rPr>
              <a:t>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their dominance, 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Two screen resolutions </a:t>
            </a:r>
            <a:r>
              <a:rPr lang="en-US" dirty="0" smtClean="0">
                <a:latin typeface="Verdana" panose="020B0604030504040204" pitchFamily="34" charset="0"/>
                <a:ea typeface="Verdana" panose="020B0604030504040204" pitchFamily="34" charset="0"/>
                <a:cs typeface="Verdana" panose="020B0604030504040204" pitchFamily="34" charset="0"/>
              </a:rPr>
              <a:t>mattered</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Simply </a:t>
            </a:r>
            <a:r>
              <a:rPr lang="en-US" dirty="0">
                <a:latin typeface="Verdana" panose="020B0604030504040204" pitchFamily="34" charset="0"/>
                <a:ea typeface="Verdana" panose="020B0604030504040204" pitchFamily="34" charset="0"/>
                <a:cs typeface="Verdana" panose="020B0604030504040204" pitchFamily="34" charset="0"/>
              </a:rPr>
              <a:t>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If Doing the Right Thing Isn’t Enough…</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3827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Tens of Millions of People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Numbers for this are hard to come by, but even using these numbers as a rough guide you can estimate that there are millions of Americans that rely on the accessibility of sites to use the web. Getting numbers outside of the US is even more difficult, but </a:t>
            </a:r>
            <a:r>
              <a:rPr lang="en-US" dirty="0" smtClean="0">
                <a:latin typeface="Verdana" panose="020B0604030504040204" pitchFamily="34" charset="0"/>
                <a:ea typeface="Verdana" panose="020B0604030504040204" pitchFamily="34" charset="0"/>
                <a:cs typeface="Verdana" panose="020B0604030504040204" pitchFamily="34" charset="0"/>
              </a:rPr>
              <a:t>the rest if the world </a:t>
            </a:r>
            <a:r>
              <a:rPr lang="en-US" i="1" dirty="0" smtClean="0">
                <a:latin typeface="Verdana" panose="020B0604030504040204" pitchFamily="34" charset="0"/>
                <a:ea typeface="Verdana" panose="020B0604030504040204" pitchFamily="34" charset="0"/>
                <a:cs typeface="Verdana" panose="020B0604030504040204" pitchFamily="34" charset="0"/>
              </a:rPr>
              <a:t>is </a:t>
            </a:r>
            <a:r>
              <a:rPr lang="en-US" dirty="0" smtClean="0">
                <a:latin typeface="Verdana" panose="020B0604030504040204" pitchFamily="34" charset="0"/>
                <a:ea typeface="Verdana" panose="020B0604030504040204" pitchFamily="34" charset="0"/>
                <a:cs typeface="Verdana" panose="020B0604030504040204" pitchFamily="34" charset="0"/>
              </a:rPr>
              <a:t>a lot bigger than the US, so millions in the US means many more millions in the rest of the world.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1564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86280692"/>
              </p:ext>
            </p:extLst>
          </p:nvPr>
        </p:nvGraphicFramePr>
        <p:xfrm>
          <a:off x="1049020" y="457202"/>
          <a:ext cx="10095232" cy="5628046"/>
        </p:xfrm>
        <a:graphic>
          <a:graphicData uri="http://schemas.openxmlformats.org/drawingml/2006/table">
            <a:tbl>
              <a:tblPr firstRow="1" bandRow="1">
                <a:tableStyleId>{5C22544A-7EE6-4342-B048-85BDC9FD1C3A}</a:tableStyleId>
              </a:tblPr>
              <a:tblGrid>
                <a:gridCol w="2523808"/>
                <a:gridCol w="2523808"/>
                <a:gridCol w="2523808"/>
                <a:gridCol w="2523808"/>
              </a:tblGrid>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Class of Disability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Total #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Note</a:t>
                      </a:r>
                    </a:p>
                  </a:txBody>
                  <a:tcPr/>
                </a:tc>
              </a:tr>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Visual</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8,077,000</a:t>
                      </a:r>
                      <a:endParaRPr lang="en-US" dirty="0"/>
                    </a:p>
                  </a:txBody>
                  <a:tcPr/>
                </a:tc>
                <a:tc>
                  <a:txBody>
                    <a:bodyPr/>
                    <a:lstStyle/>
                    <a:p>
                      <a:endParaRPr lang="en-US" dirty="0"/>
                    </a:p>
                  </a:txBody>
                  <a:tcPr/>
                </a:tc>
              </a:tr>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Hearing</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3.1</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7,572,000</a:t>
                      </a:r>
                      <a:endParaRPr lang="en-US" dirty="0"/>
                    </a:p>
                  </a:txBody>
                  <a:tcPr/>
                </a:tc>
                <a:tc>
                  <a:txBody>
                    <a:bodyPr/>
                    <a:lstStyle/>
                    <a:p>
                      <a:endParaRPr lang="en-US"/>
                    </a:p>
                  </a:txBody>
                  <a:tcPr/>
                </a:tc>
              </a:tr>
              <a:tr h="1366522">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Motor</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2.8</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6,700,000</a:t>
                      </a:r>
                      <a:endParaRPr lang="en-US" dirty="0"/>
                    </a:p>
                  </a:txBody>
                  <a:tcPr/>
                </a:tc>
                <a:tc>
                  <a:txBody>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Based on the number Americans with "difficulty grasping objects </a:t>
                      </a:r>
                    </a:p>
                    <a:p>
                      <a:r>
                        <a:rPr lang="en-US" sz="1200" dirty="0" smtClean="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txBody>
                  <a:tcPr/>
                </a:tc>
              </a:tr>
              <a:tr h="1065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Cognitive</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15,155,000</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Covers all mental disabilities</a:t>
                      </a:r>
                      <a:endParaRPr lang="en-US" dirty="0"/>
                    </a:p>
                  </a:txBody>
                  <a:tcPr/>
                </a:tc>
              </a:tr>
            </a:tbl>
          </a:graphicData>
        </a:graphic>
      </p:graphicFrame>
    </p:spTree>
    <p:extLst>
      <p:ext uri="{BB962C8B-B14F-4D97-AF65-F5344CB8AC3E}">
        <p14:creationId xmlns:p14="http://schemas.microsoft.com/office/powerpoint/2010/main" val="1472131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Every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Provide text alternatives for all non-text content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images fail to load or are loading slowly alternative text can provide crucial context to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Ensure that information and structure can be separated from presentation</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Good </a:t>
            </a:r>
            <a:r>
              <a:rPr lang="en-US" dirty="0">
                <a:latin typeface="Verdana" panose="020B0604030504040204" pitchFamily="34" charset="0"/>
                <a:ea typeface="Verdana" panose="020B0604030504040204" pitchFamily="34" charset="0"/>
                <a:cs typeface="Verdana" panose="020B0604030504040204" pitchFamily="34" charset="0"/>
              </a:rPr>
              <a:t>structure for your code makes it much easier to translate into different formats for devices with different capabilities and needs. This used to be a much bigger issue when people commonly used tables for layout, but it's still important now. </a:t>
            </a:r>
          </a:p>
        </p:txBody>
      </p:sp>
    </p:spTree>
    <p:extLst>
      <p:ext uri="{BB962C8B-B14F-4D97-AF65-F5344CB8AC3E}">
        <p14:creationId xmlns:p14="http://schemas.microsoft.com/office/powerpoint/2010/main" val="3030121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Make all functionality operable via a keyboard interface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Understanding </a:t>
            </a:r>
            <a:r>
              <a:rPr lang="en-US" dirty="0">
                <a:latin typeface="Verdana" panose="020B0604030504040204" pitchFamily="34" charset="0"/>
                <a:ea typeface="Verdana" panose="020B0604030504040204" pitchFamily="34" charset="0"/>
                <a:cs typeface="Verdana" panose="020B0604030504040204" pitchFamily="34" charset="0"/>
              </a:rPr>
              <a:t>the way that people without a mouse use the web is an important (and neglected) exercise for everyone that makes web sites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On </a:t>
            </a:r>
            <a:r>
              <a:rPr lang="en-US" dirty="0">
                <a:latin typeface="Verdana" panose="020B0604030504040204" pitchFamily="34" charset="0"/>
                <a:ea typeface="Verdana" panose="020B0604030504040204" pitchFamily="34" charset="0"/>
                <a:cs typeface="Verdana" panose="020B0604030504040204" pitchFamily="34" charset="0"/>
              </a:rPr>
              <a:t>the most basic level, making sure that common keyboard interactions behave in an effective, </a:t>
            </a:r>
            <a:r>
              <a:rPr lang="en-US" dirty="0" smtClean="0">
                <a:latin typeface="Verdana" panose="020B0604030504040204" pitchFamily="34" charset="0"/>
                <a:ea typeface="Verdana" panose="020B0604030504040204" pitchFamily="34" charset="0"/>
                <a:cs typeface="Verdana" panose="020B0604030504040204" pitchFamily="34" charset="0"/>
              </a:rPr>
              <a:t>predictable </a:t>
            </a:r>
            <a:r>
              <a:rPr lang="en-US" dirty="0">
                <a:latin typeface="Verdana" panose="020B0604030504040204" pitchFamily="34" charset="0"/>
                <a:ea typeface="Verdana" panose="020B0604030504040204" pitchFamily="34" charset="0"/>
                <a:cs typeface="Verdana" panose="020B0604030504040204" pitchFamily="34" charset="0"/>
              </a:rPr>
              <a:t>way is very important. Tab order, skip links and staying away from keyboard traps are all important to keyboard users.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Content can be paused by the user</a:t>
            </a:r>
          </a:p>
        </p:txBody>
      </p:sp>
      <p:sp>
        <p:nvSpPr>
          <p:cNvPr id="3" name="Content Placeholder 2"/>
          <p:cNvSpPr>
            <a:spLocks noGrp="1"/>
          </p:cNvSpPr>
          <p:nvPr>
            <p:ph idx="1"/>
          </p:nvPr>
        </p:nvSpPr>
        <p:spPr>
          <a:solidFill>
            <a:schemeClr val="bg1">
              <a:alpha val="75000"/>
            </a:schemeClr>
          </a:solidFill>
        </p:spPr>
        <p:txBody>
          <a:bodyPr lIns="457200" tIns="457200" rIns="457200">
            <a:normAutofit lnSpcReduction="10000"/>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intent of this guideline is to ensure that visually impaired or cognitively-disabled users have time to digest your content.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video, audio and time-based visualizations can be controlled by the </a:t>
            </a:r>
            <a:r>
              <a:rPr lang="en-US" dirty="0" smtClean="0">
                <a:latin typeface="Verdana" panose="020B0604030504040204" pitchFamily="34" charset="0"/>
                <a:ea typeface="Verdana" panose="020B0604030504040204" pitchFamily="34" charset="0"/>
                <a:cs typeface="Verdana" panose="020B0604030504040204" pitchFamily="34" charset="0"/>
              </a:rPr>
              <a:t>user</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Avoid </a:t>
            </a:r>
            <a:r>
              <a:rPr lang="en-US" dirty="0">
                <a:latin typeface="Verdana" panose="020B0604030504040204" pitchFamily="34" charset="0"/>
                <a:ea typeface="Verdana" panose="020B0604030504040204" pitchFamily="34" charset="0"/>
                <a:cs typeface="Verdana" panose="020B0604030504040204" pitchFamily="34" charset="0"/>
              </a:rPr>
              <a:t>automatically refreshing content after a set period of time or to allow that functionality to be turned off. </a:t>
            </a:r>
          </a:p>
        </p:txBody>
      </p:sp>
    </p:spTree>
    <p:extLst>
      <p:ext uri="{BB962C8B-B14F-4D97-AF65-F5344CB8AC3E}">
        <p14:creationId xmlns:p14="http://schemas.microsoft.com/office/powerpoint/2010/main" val="4044850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Content can be paused by the user</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force updates down your user's throat. In addition to the accessibility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p>
        </p:txBody>
      </p:sp>
    </p:spTree>
    <p:extLst>
      <p:ext uri="{BB962C8B-B14F-4D97-AF65-F5344CB8AC3E}">
        <p14:creationId xmlns:p14="http://schemas.microsoft.com/office/powerpoint/2010/main" val="16384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Stagnation</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instead of choices</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Think: 960 pixel grids</a:t>
            </a:r>
          </a:p>
          <a:p>
            <a:r>
              <a:rPr lang="en-US" dirty="0" smtClean="0">
                <a:latin typeface="Verdana" panose="020B0604030504040204" pitchFamily="34" charset="0"/>
                <a:ea typeface="Verdana" panose="020B0604030504040204" pitchFamily="34" charset="0"/>
                <a:cs typeface="Verdana" panose="020B0604030504040204" pitchFamily="34" charset="0"/>
              </a:rPr>
              <a:t>We had a calcified specification &amp; browser landscape</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1997: HTML4.0 </a:t>
            </a:r>
            <a:r>
              <a:rPr lang="en-US" dirty="0">
                <a:latin typeface="Verdana" panose="020B0604030504040204" pitchFamily="34" charset="0"/>
                <a:ea typeface="Verdana" panose="020B0604030504040204" pitchFamily="34" charset="0"/>
                <a:cs typeface="Verdana" panose="020B0604030504040204" pitchFamily="34" charset="0"/>
              </a:rPr>
              <a:t>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Early 1998: XML </a:t>
            </a:r>
            <a:r>
              <a:rPr lang="en-US" dirty="0">
                <a:latin typeface="Verdana" panose="020B0604030504040204" pitchFamily="34" charset="0"/>
                <a:ea typeface="Verdana" panose="020B0604030504040204" pitchFamily="34" charset="0"/>
                <a:cs typeface="Verdana" panose="020B0604030504040204" pitchFamily="34" charset="0"/>
              </a:rPr>
              <a:t>1.0 Standard</a:t>
            </a:r>
          </a:p>
          <a:p>
            <a:pPr lvl="1"/>
            <a:r>
              <a:rPr lang="en-US" dirty="0" smtClean="0">
                <a:latin typeface="Verdana" panose="020B0604030504040204" pitchFamily="34" charset="0"/>
                <a:ea typeface="Verdana" panose="020B0604030504040204" pitchFamily="34" charset="0"/>
                <a:cs typeface="Verdana" panose="020B0604030504040204" pitchFamily="34" charset="0"/>
              </a:rPr>
              <a:t>May 1998: CSS level </a:t>
            </a:r>
            <a:r>
              <a:rPr lang="en-US" dirty="0">
                <a:latin typeface="Verdana" panose="020B0604030504040204" pitchFamily="34" charset="0"/>
                <a:ea typeface="Verdana" panose="020B0604030504040204" pitchFamily="34" charset="0"/>
                <a:cs typeface="Verdana" panose="020B0604030504040204" pitchFamily="34" charset="0"/>
              </a:rPr>
              <a:t>2 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1999: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January </a:t>
            </a:r>
            <a:r>
              <a:rPr lang="en-US" dirty="0" smtClean="0">
                <a:latin typeface="Verdana" panose="020B0604030504040204" pitchFamily="34" charset="0"/>
                <a:ea typeface="Verdana" panose="020B0604030504040204" pitchFamily="34" charset="0"/>
                <a:cs typeface="Verdana" panose="020B0604030504040204" pitchFamily="34" charset="0"/>
              </a:rPr>
              <a:t>2000: XHTML 1.0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Internet </a:t>
            </a:r>
            <a:r>
              <a:rPr lang="en-US" dirty="0">
                <a:latin typeface="Verdana" panose="020B0604030504040204" pitchFamily="34" charset="0"/>
                <a:ea typeface="Verdana" panose="020B0604030504040204" pitchFamily="34" charset="0"/>
                <a:cs typeface="Verdana" panose="020B0604030504040204" pitchFamily="34" charset="0"/>
              </a:rPr>
              <a:t>Explorer 6 was released August 27, 2001</a:t>
            </a:r>
          </a:p>
          <a:p>
            <a:pPr lvl="1"/>
            <a:r>
              <a:rPr lang="en-US" dirty="0" smtClean="0">
                <a:latin typeface="Verdana" panose="020B0604030504040204" pitchFamily="34" charset="0"/>
                <a:ea typeface="Verdana" panose="020B0604030504040204" pitchFamily="34" charset="0"/>
                <a:cs typeface="Verdana" panose="020B0604030504040204" pitchFamily="34" charset="0"/>
              </a:rPr>
              <a:t>September 2001: SVG </a:t>
            </a:r>
            <a:r>
              <a:rPr lang="en-US" dirty="0">
                <a:latin typeface="Verdana" panose="020B0604030504040204" pitchFamily="34" charset="0"/>
                <a:ea typeface="Verdana" panose="020B0604030504040204" pitchFamily="34" charset="0"/>
                <a:cs typeface="Verdana" panose="020B0604030504040204" pitchFamily="34" charset="0"/>
              </a:rPr>
              <a:t>1.0 </a:t>
            </a:r>
            <a:r>
              <a:rPr lang="en-US" dirty="0" smtClean="0">
                <a:latin typeface="Verdana" panose="020B0604030504040204" pitchFamily="34" charset="0"/>
                <a:ea typeface="Verdana" panose="020B0604030504040204" pitchFamily="34" charset="0"/>
                <a:cs typeface="Verdana" panose="020B0604030504040204" pitchFamily="34" charset="0"/>
              </a:rPr>
              <a:t>W3C Recommendation</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764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Provide mechanisms to help users find </a:t>
            </a:r>
            <a:r>
              <a:rPr lang="en-US" dirty="0" smtClean="0">
                <a:latin typeface="Palatino Linotype" panose="02040502050505030304" pitchFamily="18" charset="0"/>
                <a:ea typeface="Verdana" panose="020B0604030504040204" pitchFamily="34" charset="0"/>
                <a:cs typeface="Verdana" panose="020B0604030504040204" pitchFamily="34" charset="0"/>
              </a:rPr>
              <a:t>content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6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Having </a:t>
            </a:r>
            <a:r>
              <a:rPr lang="en-US" dirty="0">
                <a:latin typeface="Verdana" panose="020B0604030504040204" pitchFamily="34" charset="0"/>
                <a:ea typeface="Verdana" panose="020B0604030504040204" pitchFamily="34" charset="0"/>
                <a:cs typeface="Verdana" panose="020B0604030504040204" pitchFamily="34" charset="0"/>
              </a:rPr>
              <a:t>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036" y="365125"/>
            <a:ext cx="10559928" cy="3977640"/>
          </a:xfrm>
          <a:solidFill>
            <a:schemeClr val="bg1">
              <a:alpha val="75000"/>
            </a:schemeClr>
          </a:solid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16908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Help users avoid mistakes </a:t>
            </a:r>
            <a:r>
              <a:rPr lang="en-US" dirty="0" smtClean="0">
                <a:latin typeface="Palatino Linotype" panose="02040502050505030304" pitchFamily="18" charset="0"/>
                <a:ea typeface="Verdana" panose="020B0604030504040204" pitchFamily="34" charset="0"/>
                <a:cs typeface="Verdana" panose="020B0604030504040204" pitchFamily="34" charset="0"/>
              </a:rPr>
              <a:t>&amp; </a:t>
            </a:r>
            <a:r>
              <a:rPr lang="en-US" dirty="0">
                <a:latin typeface="Palatino Linotype" panose="02040502050505030304" pitchFamily="18" charset="0"/>
                <a:ea typeface="Verdana" panose="020B0604030504040204" pitchFamily="34" charset="0"/>
                <a:cs typeface="Verdana" panose="020B0604030504040204" pitchFamily="34" charset="0"/>
              </a:rPr>
              <a:t>make it easy to correct mistakes that do occur</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a:t>
            </a:r>
            <a:r>
              <a:rPr lang="en-US" dirty="0">
                <a:latin typeface="Verdana" panose="020B0604030504040204" pitchFamily="34" charset="0"/>
                <a:ea typeface="Verdana" panose="020B0604030504040204" pitchFamily="34" charset="0"/>
                <a:cs typeface="Verdana" panose="020B0604030504040204" pitchFamily="34" charset="0"/>
              </a:rPr>
              <a:t>hard to fill out forms on the web. The more help you can give users, the better. </a:t>
            </a:r>
            <a:r>
              <a:rPr lang="en-US" i="1" dirty="0">
                <a:latin typeface="Verdana" panose="020B0604030504040204" pitchFamily="34" charset="0"/>
                <a:ea typeface="Verdana" panose="020B0604030504040204" pitchFamily="34" charset="0"/>
                <a:cs typeface="Verdana" panose="020B0604030504040204" pitchFamily="34" charset="0"/>
              </a:rPr>
              <a:t>This is true for all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more time and care you spend on your forms, the better off you'll be. Making it difficult for people to make errors, offering meaningful error messages and designing forms to lessen the user's cognitive load are going to directly affect your bottom line.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offering inline validation (checking the form data for validity as they enter it) and providing help text in context can help users more confidently enter the correct information in form fields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66097" cy="5277707"/>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66326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Support compatibility with current and future user </a:t>
            </a:r>
            <a:r>
              <a:rPr lang="en-US" dirty="0" smtClean="0">
                <a:latin typeface="Palatino Linotype" panose="02040502050505030304" pitchFamily="18" charset="0"/>
                <a:ea typeface="Verdana" panose="020B0604030504040204" pitchFamily="34" charset="0"/>
                <a:cs typeface="Verdana" panose="020B0604030504040204" pitchFamily="34" charset="0"/>
              </a:rPr>
              <a:t>agents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7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a:t>
            </a:r>
            <a:r>
              <a:rPr lang="en-US" dirty="0">
                <a:latin typeface="Verdana" panose="020B0604030504040204" pitchFamily="34" charset="0"/>
                <a:ea typeface="Verdana" panose="020B0604030504040204" pitchFamily="34" charset="0"/>
                <a:cs typeface="Verdana" panose="020B0604030504040204" pitchFamily="34" charset="0"/>
              </a:rPr>
              <a:t>compatibility with current and future user agents (including assistive technologies)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first </a:t>
            </a:r>
            <a:r>
              <a:rPr lang="en-US" dirty="0">
                <a:latin typeface="Verdana" panose="020B0604030504040204" pitchFamily="34" charset="0"/>
                <a:ea typeface="Verdana" panose="020B0604030504040204" pitchFamily="34" charset="0"/>
                <a:cs typeface="Verdana" panose="020B0604030504040204" pitchFamily="34" charset="0"/>
                <a:hlinkClick r:id="rId2"/>
              </a:rPr>
              <a:t>website ever made still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works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is a guiding principle here. Don't back yourself into a corner and you'll be sitting pretty in 2025.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p>
        </p:txBody>
      </p:sp>
    </p:spTree>
    <p:extLst>
      <p:ext uri="{BB962C8B-B14F-4D97-AF65-F5344CB8AC3E}">
        <p14:creationId xmlns:p14="http://schemas.microsoft.com/office/powerpoint/2010/main" val="144875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a:t>
            </a:r>
            <a:r>
              <a:rPr lang="en-US" dirty="0">
                <a:latin typeface="Verdana" panose="020B0604030504040204" pitchFamily="34" charset="0"/>
                <a:ea typeface="Verdana" panose="020B0604030504040204" pitchFamily="34" charset="0"/>
                <a:cs typeface="Verdana" panose="020B0604030504040204" pitchFamily="34" charset="0"/>
              </a:rPr>
              <a:t>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r>
              <a:rPr lang="en-US" dirty="0" smtClean="0">
                <a:latin typeface="Verdana" panose="020B0604030504040204" pitchFamily="34" charset="0"/>
                <a:ea typeface="Verdana" panose="020B0604030504040204" pitchFamily="34" charset="0"/>
                <a:cs typeface="Verdana" panose="020B0604030504040204" pitchFamily="34" charset="0"/>
              </a:rPr>
              <a:t>Also</a:t>
            </a:r>
            <a:r>
              <a:rPr lang="en-US" dirty="0">
                <a:latin typeface="Verdana" panose="020B0604030504040204" pitchFamily="34" charset="0"/>
                <a:ea typeface="Verdana" panose="020B0604030504040204" pitchFamily="34" charset="0"/>
                <a:cs typeface="Verdana" panose="020B0604030504040204" pitchFamily="34" charset="0"/>
              </a:rPr>
              <a:t>, in addition to these existing rules, it's important to assess the compatibility and accessibility impact of new technologies and technology patterns. Issues like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300ms </a:t>
            </a:r>
            <a:r>
              <a:rPr lang="en-US" dirty="0">
                <a:latin typeface="Verdana" panose="020B0604030504040204" pitchFamily="34" charset="0"/>
                <a:ea typeface="Verdana" panose="020B0604030504040204" pitchFamily="34" charset="0"/>
                <a:cs typeface="Verdana" panose="020B0604030504040204" pitchFamily="34" charset="0"/>
                <a:hlinkClick r:id="rId2"/>
              </a:rPr>
              <a:t>delay for tap/click on touch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devices</a:t>
            </a:r>
            <a:r>
              <a:rPr lang="en-US" dirty="0" smtClean="0">
                <a:latin typeface="Verdana" panose="020B0604030504040204" pitchFamily="34" charset="0"/>
                <a:ea typeface="Verdana" panose="020B0604030504040204" pitchFamily="34" charset="0"/>
                <a:cs typeface="Verdana" panose="020B0604030504040204" pitchFamily="34" charset="0"/>
              </a:rPr>
              <a:t> (what it means to disable) </a:t>
            </a:r>
            <a:r>
              <a:rPr lang="en-US" dirty="0">
                <a:latin typeface="Verdana" panose="020B0604030504040204" pitchFamily="34" charset="0"/>
                <a:ea typeface="Verdana" panose="020B0604030504040204" pitchFamily="34" charset="0"/>
                <a:cs typeface="Verdana" panose="020B0604030504040204" pitchFamily="34" charset="0"/>
              </a:rPr>
              <a:t>and the use of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icon fonts</a:t>
            </a:r>
            <a:r>
              <a:rPr lang="en-US" dirty="0" smtClean="0">
                <a:latin typeface="Verdana" panose="020B0604030504040204" pitchFamily="34" charset="0"/>
                <a:ea typeface="Verdana" panose="020B0604030504040204" pitchFamily="34" charset="0"/>
                <a:cs typeface="Verdana" panose="020B0604030504040204" pitchFamily="34" charset="0"/>
              </a:rPr>
              <a:t> (which </a:t>
            </a:r>
            <a:r>
              <a:rPr lang="en-US" dirty="0">
                <a:latin typeface="Verdana" panose="020B0604030504040204" pitchFamily="34" charset="0"/>
                <a:ea typeface="Verdana" panose="020B0604030504040204" pitchFamily="34" charset="0"/>
                <a:cs typeface="Verdana" panose="020B0604030504040204" pitchFamily="34" charset="0"/>
              </a:rPr>
              <a:t>may or may not load in older </a:t>
            </a:r>
            <a:r>
              <a:rPr lang="en-US" dirty="0" smtClean="0">
                <a:latin typeface="Verdana" panose="020B0604030504040204" pitchFamily="34" charset="0"/>
                <a:ea typeface="Verdana" panose="020B0604030504040204" pitchFamily="34" charset="0"/>
                <a:cs typeface="Verdana" panose="020B0604030504040204" pitchFamily="34" charset="0"/>
              </a:rPr>
              <a:t>browsers) </a:t>
            </a:r>
            <a:r>
              <a:rPr lang="en-US" dirty="0">
                <a:latin typeface="Verdana" panose="020B0604030504040204" pitchFamily="34" charset="0"/>
                <a:ea typeface="Verdana" panose="020B0604030504040204" pitchFamily="34" charset="0"/>
                <a:cs typeface="Verdana" panose="020B0604030504040204" pitchFamily="34" charset="0"/>
              </a:rPr>
              <a:t>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lIns="457200" tIns="36576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7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smtClean="0">
                <a:latin typeface="Verdana" panose="020B0604030504040204" pitchFamily="34" charset="0"/>
                <a:ea typeface="Verdana" panose="020B0604030504040204" pitchFamily="34" charset="0"/>
                <a:cs typeface="Verdana" panose="020B0604030504040204" pitchFamily="34" charset="0"/>
              </a:rPr>
              <a:t>the height of the iPhone's dominance as a mobile platform, it was typical to base mobile web designs on the interface and interaction model of the iPhone.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smtClean="0">
                <a:latin typeface="Verdana" panose="020B0604030504040204" pitchFamily="34" charset="0"/>
                <a:ea typeface="Verdana" panose="020B0604030504040204" pitchFamily="34" charset="0"/>
                <a:cs typeface="Verdana" panose="020B0604030504040204" pitchFamily="34" charset="0"/>
              </a:rPr>
              <a:t>wasn't a fan of that approach to begin with as I think the web should embrace the web, and not copy some other platform- especially one that's trying to </a:t>
            </a:r>
            <a:r>
              <a:rPr lang="en-US" i="1" dirty="0" smtClean="0">
                <a:latin typeface="Verdana" panose="020B0604030504040204" pitchFamily="34" charset="0"/>
                <a:ea typeface="Verdana" panose="020B0604030504040204" pitchFamily="34" charset="0"/>
                <a:cs typeface="Verdana" panose="020B0604030504040204" pitchFamily="34" charset="0"/>
              </a:rPr>
              <a:t>strangle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 </a:t>
            </a:r>
            <a:r>
              <a:rPr lang="en-US" dirty="0" smtClean="0">
                <a:latin typeface="Verdana" panose="020B0604030504040204" pitchFamily="34" charset="0"/>
                <a:ea typeface="Verdana" panose="020B0604030504040204" pitchFamily="34" charset="0"/>
                <a:cs typeface="Verdana" panose="020B0604030504040204" pitchFamily="34" charset="0"/>
              </a:rPr>
              <a:t>became an even worse idea as the iPhone rapidly ceded the title of the dominant mobile platform to Google's Android. </a:t>
            </a:r>
          </a:p>
        </p:txBody>
      </p:sp>
    </p:spTree>
    <p:extLst>
      <p:ext uri="{BB962C8B-B14F-4D97-AF65-F5344CB8AC3E}">
        <p14:creationId xmlns:p14="http://schemas.microsoft.com/office/powerpoint/2010/main" val="1487235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85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There's </a:t>
            </a:r>
            <a:r>
              <a:rPr lang="en-US" dirty="0" smtClean="0">
                <a:latin typeface="Verdana" panose="020B0604030504040204" pitchFamily="34" charset="0"/>
                <a:ea typeface="Verdana" panose="020B0604030504040204" pitchFamily="34" charset="0"/>
                <a:cs typeface="Verdana" panose="020B0604030504040204" pitchFamily="34" charset="0"/>
              </a:rPr>
              <a:t>only the one button on the iPhone so you need a  software back </a:t>
            </a:r>
            <a:r>
              <a:rPr lang="en-US" dirty="0" smtClean="0">
                <a:latin typeface="Verdana" panose="020B0604030504040204" pitchFamily="34" charset="0"/>
                <a:ea typeface="Verdana" panose="020B0604030504040204" pitchFamily="34" charset="0"/>
                <a:cs typeface="Verdana" panose="020B0604030504040204" pitchFamily="34" charset="0"/>
              </a:rPr>
              <a:t>button. If your vision of the web is iPhone-centric,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a:t>
            </a:r>
            <a:r>
              <a:rPr lang="en-US" dirty="0" smtClean="0">
                <a:latin typeface="Verdana" panose="020B0604030504040204" pitchFamily="34" charset="0"/>
                <a:ea typeface="Verdana" panose="020B0604030504040204" pitchFamily="34" charset="0"/>
                <a:cs typeface="Verdana" panose="020B0604030504040204" pitchFamily="34" charset="0"/>
              </a:rPr>
              <a:t>seems like a </a:t>
            </a:r>
            <a:r>
              <a:rPr lang="en-US" dirty="0" smtClean="0">
                <a:latin typeface="Verdana" panose="020B0604030504040204" pitchFamily="34" charset="0"/>
                <a:ea typeface="Verdana" panose="020B0604030504040204" pitchFamily="34" charset="0"/>
                <a:cs typeface="Verdana" panose="020B0604030504040204" pitchFamily="34" charset="0"/>
              </a:rPr>
              <a:t>good idea. The thing is, </a:t>
            </a:r>
            <a:r>
              <a:rPr lang="en-US" dirty="0" smtClean="0">
                <a:latin typeface="Verdana" panose="020B0604030504040204" pitchFamily="34" charset="0"/>
                <a:ea typeface="Verdana" panose="020B0604030504040204" pitchFamily="34" charset="0"/>
                <a:cs typeface="Verdana" panose="020B0604030504040204" pitchFamily="34" charset="0"/>
              </a:rPr>
              <a:t>every </a:t>
            </a:r>
            <a:r>
              <a:rPr lang="en-US" dirty="0" smtClean="0">
                <a:latin typeface="Verdana" panose="020B0604030504040204" pitchFamily="34" charset="0"/>
                <a:ea typeface="Verdana" panose="020B0604030504040204" pitchFamily="34" charset="0"/>
                <a:cs typeface="Verdana" panose="020B0604030504040204" pitchFamily="34" charset="0"/>
              </a:rPr>
              <a:t>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a:t>
            </a:r>
            <a:r>
              <a:rPr lang="en-US" i="1" dirty="0" smtClean="0">
                <a:latin typeface="Verdana" panose="020B0604030504040204" pitchFamily="34" charset="0"/>
                <a:ea typeface="Verdana" panose="020B0604030504040204" pitchFamily="34" charset="0"/>
                <a:cs typeface="Verdana" panose="020B0604030504040204" pitchFamily="34" charset="0"/>
              </a:rPr>
              <a:t>the </a:t>
            </a:r>
            <a:r>
              <a:rPr lang="en-US" i="1" dirty="0" smtClean="0">
                <a:latin typeface="Verdana" panose="020B0604030504040204" pitchFamily="34" charset="0"/>
                <a:ea typeface="Verdana" panose="020B0604030504040204" pitchFamily="34" charset="0"/>
                <a:cs typeface="Verdana" panose="020B0604030504040204" pitchFamily="34" charset="0"/>
              </a:rPr>
              <a:t>time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so a back button in the UI of a web app, for an Android user, is a foreign experience.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HTML + CSS + JavaScript Was </a:t>
            </a:r>
            <a:r>
              <a:rPr lang="en-US" dirty="0">
                <a:latin typeface="Palatino Linotype" panose="02040502050505030304" pitchFamily="18" charset="0"/>
              </a:rPr>
              <a:t>W</a:t>
            </a:r>
            <a:r>
              <a:rPr lang="en-US" dirty="0" smtClean="0">
                <a:latin typeface="Palatino Linotype" panose="02040502050505030304" pitchFamily="18" charset="0"/>
              </a:rPr>
              <a:t>eird</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You could </a:t>
            </a:r>
            <a:r>
              <a:rPr lang="en-US" dirty="0" smtClean="0">
                <a:latin typeface="Verdana" panose="020B0604030504040204" pitchFamily="34" charset="0"/>
                <a:ea typeface="Verdana" panose="020B0604030504040204" pitchFamily="34" charset="0"/>
                <a:cs typeface="Verdana" panose="020B0604030504040204" pitchFamily="34" charset="0"/>
              </a:rPr>
              <a:t>learn all the differences between browsers</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Lots of Flash</a:t>
            </a:r>
          </a:p>
          <a:p>
            <a:pPr lvl="1"/>
            <a:r>
              <a:rPr lang="en-US" dirty="0" smtClean="0">
                <a:latin typeface="Verdana" panose="020B0604030504040204" pitchFamily="34" charset="0"/>
                <a:ea typeface="Verdana" panose="020B0604030504040204" pitchFamily="34" charset="0"/>
                <a:cs typeface="Verdana" panose="020B0604030504040204" pitchFamily="34" charset="0"/>
              </a:rPr>
              <a:t>For some: HTML was good for embedding Flash &amp; JavaScript was </a:t>
            </a:r>
            <a:r>
              <a:rPr lang="en-US" i="1" dirty="0" smtClean="0">
                <a:latin typeface="Verdana" panose="020B0604030504040204" pitchFamily="34" charset="0"/>
                <a:ea typeface="Verdana" panose="020B0604030504040204" pitchFamily="34" charset="0"/>
                <a:cs typeface="Verdana" panose="020B0604030504040204" pitchFamily="34" charset="0"/>
              </a:rPr>
              <a:t>good for nothing</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9499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6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JavaScript 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 </a:t>
            </a:r>
            <a:r>
              <a:rPr lang="en-US" dirty="0">
                <a:latin typeface="Verdana" panose="020B0604030504040204" pitchFamily="34" charset="0"/>
                <a:ea typeface="Verdana" panose="020B0604030504040204" pitchFamily="34" charset="0"/>
                <a:cs typeface="Verdana" panose="020B0604030504040204" pitchFamily="34" charset="0"/>
              </a:rPr>
              <a:t>can easily trip </a:t>
            </a:r>
            <a:r>
              <a:rPr lang="en-US" dirty="0" smtClean="0">
                <a:latin typeface="Verdana" panose="020B0604030504040204" pitchFamily="34" charset="0"/>
                <a:ea typeface="Verdana" panose="020B0604030504040204" pitchFamily="34" charset="0"/>
                <a:cs typeface="Verdana" panose="020B0604030504040204" pitchFamily="34" charset="0"/>
              </a:rPr>
              <a:t>long </a:t>
            </a:r>
            <a:r>
              <a:rPr lang="en-US" dirty="0">
                <a:latin typeface="Verdana" panose="020B0604030504040204" pitchFamily="34" charset="0"/>
                <a:ea typeface="Verdana" panose="020B0604030504040204" pitchFamily="34" charset="0"/>
                <a:cs typeface="Verdana" panose="020B0604030504040204" pitchFamily="34" charset="0"/>
              </a:rPr>
              <a:t>running script </a:t>
            </a:r>
            <a:r>
              <a:rPr lang="en-US" dirty="0" smtClean="0">
                <a:latin typeface="Verdana" panose="020B0604030504040204" pitchFamily="34" charset="0"/>
                <a:ea typeface="Verdana" panose="020B0604030504040204" pitchFamily="34" charset="0"/>
                <a:cs typeface="Verdana" panose="020B0604030504040204" pitchFamily="34" charset="0"/>
              </a:rPr>
              <a:t>errors, </a:t>
            </a:r>
            <a:r>
              <a:rPr lang="en-US" dirty="0">
                <a:latin typeface="Verdana" panose="020B0604030504040204" pitchFamily="34" charset="0"/>
                <a:ea typeface="Verdana" panose="020B0604030504040204" pitchFamily="34" charset="0"/>
                <a:cs typeface="Verdana" panose="020B0604030504040204" pitchFamily="34" charset="0"/>
              </a:rPr>
              <a:t>freeze the screen and even crash the browser if you're not careful. If you think you're getting a second look from a user whose browser you just crashed, you've got another thing coming.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a:t>
            </a:r>
            <a:r>
              <a:rPr lang="en-US" dirty="0">
                <a:latin typeface="Verdana" panose="020B0604030504040204" pitchFamily="34" charset="0"/>
                <a:ea typeface="Verdana" panose="020B0604030504040204" pitchFamily="34" charset="0"/>
                <a:cs typeface="Verdana" panose="020B0604030504040204" pitchFamily="34" charset="0"/>
              </a:rPr>
              <a:t>said so often that it's a </a:t>
            </a:r>
            <a:r>
              <a:rPr lang="en-US" dirty="0" smtClean="0">
                <a:latin typeface="Verdana" panose="020B0604030504040204" pitchFamily="34" charset="0"/>
                <a:ea typeface="Verdana" panose="020B0604030504040204" pitchFamily="34" charset="0"/>
                <a:cs typeface="Verdana" panose="020B0604030504040204" pitchFamily="34" charset="0"/>
              </a:rPr>
              <a:t>cliché, </a:t>
            </a:r>
            <a:r>
              <a:rPr lang="en-US" dirty="0">
                <a:latin typeface="Verdana" panose="020B0604030504040204" pitchFamily="34" charset="0"/>
                <a:ea typeface="Verdana" panose="020B0604030504040204" pitchFamily="34" charset="0"/>
                <a:cs typeface="Verdana" panose="020B0604030504040204" pitchFamily="34" charset="0"/>
              </a:rPr>
              <a:t>but the reality is it can "work on my machine" only to fail on some other hardware/browser combination.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6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That's crazy.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10000"/>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ea typeface="Verdana" panose="020B0604030504040204" pitchFamily="34" charset="0"/>
                <a:cs typeface="Verdana" panose="020B0604030504040204" pitchFamily="34" charset="0"/>
              </a:rPr>
              <a:t>Embrace Empathy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47500" lnSpcReduction="20000"/>
          </a:bodyPr>
          <a:lstStyle/>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p:txBody>
      </p:sp>
    </p:spTree>
    <p:extLst>
      <p:ext uri="{BB962C8B-B14F-4D97-AF65-F5344CB8AC3E}">
        <p14:creationId xmlns:p14="http://schemas.microsoft.com/office/powerpoint/2010/main" val="2958901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Wings (and Question Your Assumptions)</a:t>
            </a: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p>
        </p:txBody>
      </p:sp>
    </p:spTree>
    <p:extLst>
      <p:ext uri="{BB962C8B-B14F-4D97-AF65-F5344CB8AC3E}">
        <p14:creationId xmlns:p14="http://schemas.microsoft.com/office/powerpoint/2010/main" val="344260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smtClean="0">
                <a:latin typeface="Palatino Linotype" panose="02040502050505030304" pitchFamily="18" charset="0"/>
              </a:rPr>
              <a:t>Thankfully Things Got Better</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81" y="2746228"/>
            <a:ext cx="2398054" cy="2398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JQuery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8" y="4308524"/>
            <a:ext cx="3204211" cy="782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css3-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836" y="2793540"/>
            <a:ext cx="2297693" cy="2297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9/99/Unofficial_JavaScript_logo_2.svg/800px-Unofficial_JavaScript_logo_2.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4603" y="4367545"/>
            <a:ext cx="1447376" cy="1447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andouglas.net/wp-content/uploads/2014/05/rapha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883" y="2132343"/>
            <a:ext cx="1880102" cy="1880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175546392"/>
              </p:ext>
            </p:extLst>
          </p:nvPr>
        </p:nvGraphicFramePr>
        <p:xfrm>
          <a:off x="7101892" y="2121192"/>
          <a:ext cx="1689100" cy="1600200"/>
        </p:xfrm>
        <a:graphic>
          <a:graphicData uri="http://schemas.openxmlformats.org/presentationml/2006/ole">
            <mc:AlternateContent xmlns:mc="http://schemas.openxmlformats.org/markup-compatibility/2006">
              <mc:Choice xmlns:v="urn:schemas-microsoft-com:vml" Requires="v">
                <p:oleObj spid="_x0000_s1046" name="Image" r:id="rId8" imgW="1688760" imgH="1599840" progId="Photoshop.Image.15">
                  <p:embed/>
                </p:oleObj>
              </mc:Choice>
              <mc:Fallback>
                <p:oleObj name="Image" r:id="rId8" imgW="1688760" imgH="1599840" progId="Photoshop.Image.15">
                  <p:embed/>
                  <p:pic>
                    <p:nvPicPr>
                      <p:cNvPr id="0" name=""/>
                      <p:cNvPicPr/>
                      <p:nvPr/>
                    </p:nvPicPr>
                    <p:blipFill>
                      <a:blip r:embed="rId9"/>
                      <a:stretch>
                        <a:fillRect/>
                      </a:stretch>
                    </p:blipFill>
                    <p:spPr>
                      <a:xfrm>
                        <a:off x="7101892" y="2121192"/>
                        <a:ext cx="1689100" cy="1600200"/>
                      </a:xfrm>
                      <a:prstGeom prst="rect">
                        <a:avLst/>
                      </a:prstGeom>
                    </p:spPr>
                  </p:pic>
                </p:oleObj>
              </mc:Fallback>
            </mc:AlternateContent>
          </a:graphicData>
        </a:graphic>
      </p:graphicFrame>
    </p:spTree>
    <p:extLst>
      <p:ext uri="{BB962C8B-B14F-4D97-AF65-F5344CB8AC3E}">
        <p14:creationId xmlns:p14="http://schemas.microsoft.com/office/powerpoint/2010/main" val="2971864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 Is Different</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An Explosion of Devices and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a:t>
            </a:r>
            <a:r>
              <a:rPr lang="en-US" dirty="0" smtClean="0"/>
              <a:t>the </a:t>
            </a:r>
            <a:r>
              <a:rPr lang="en-US" dirty="0" smtClean="0"/>
              <a:t>different modes </a:t>
            </a:r>
            <a:r>
              <a:rPr lang="en-US" dirty="0" smtClean="0"/>
              <a:t>I might use in a day but it might take a while.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t>
            </a:r>
            <a:r>
              <a:rPr lang="en-US" dirty="0" smtClean="0">
                <a:latin typeface="Palatino Linotype" panose="02040502050505030304" pitchFamily="18" charset="0"/>
              </a:rPr>
              <a:t>Today Looks a Little Different</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8476</TotalTime>
  <Words>5975</Words>
  <Application>Microsoft Office PowerPoint</Application>
  <PresentationFormat>Widescreen</PresentationFormat>
  <Paragraphs>293</Paragraphs>
  <Slides>58</Slides>
  <Notes>12</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5" baseType="lpstr">
      <vt:lpstr>Arial</vt:lpstr>
      <vt:lpstr>Calibri</vt:lpstr>
      <vt:lpstr>Calibri Light</vt:lpstr>
      <vt:lpstr>Palatino Linotype</vt:lpstr>
      <vt:lpstr>Verdana</vt:lpstr>
      <vt:lpstr>Office Theme</vt:lpstr>
      <vt:lpstr>Image</vt:lpstr>
      <vt:lpstr>Wild World Web</vt:lpstr>
      <vt:lpstr>The Web a Dozen Years Ago</vt:lpstr>
      <vt:lpstr>Just Click the Big Blue E </vt:lpstr>
      <vt:lpstr>Stagnation</vt:lpstr>
      <vt:lpstr>HTML + CSS + JavaScript Was Weird</vt:lpstr>
      <vt:lpstr>Thankfully Things Got Better</vt:lpstr>
      <vt:lpstr>The Web Today Is Different</vt:lpstr>
      <vt:lpstr>An Explosion of Devices and Browsers</vt:lpstr>
      <vt:lpstr>The Web Today Looks a Little Different</vt:lpstr>
      <vt:lpstr>Let’s Make More Rules?</vt:lpstr>
      <vt:lpstr>Let’s Not!</vt:lpstr>
      <vt:lpstr>Rules Don’t Work</vt:lpstr>
      <vt:lpstr>Rules Don’t Work</vt:lpstr>
      <vt:lpstr>Rules Don’t Work</vt:lpstr>
      <vt:lpstr>One Size Fits All?</vt:lpstr>
      <vt:lpstr>One Size Fits All?</vt:lpstr>
      <vt:lpstr>So What Are We Supposed to Do?</vt:lpstr>
      <vt:lpstr>The Web is Still Good News…</vt:lpstr>
      <vt:lpstr>Embracing Uncertainty</vt:lpstr>
      <vt:lpstr>Don't Blame the Web for being the Web</vt:lpstr>
      <vt:lpstr>Don't Blame the Web for being the Web</vt:lpstr>
      <vt:lpstr>Identify and embrace your audience</vt:lpstr>
      <vt:lpstr>Identify and embrace your audience</vt:lpstr>
      <vt:lpstr>Identify and embrace your audience</vt:lpstr>
      <vt:lpstr>Test and pray for the best</vt:lpstr>
      <vt:lpstr>It Could Look Like This:</vt:lpstr>
      <vt:lpstr>Or Scaled Down to This</vt:lpstr>
      <vt:lpstr>Whatever it is…</vt:lpstr>
      <vt:lpstr>Focus on optimal, not absolute solutions</vt:lpstr>
      <vt:lpstr>Embrace Accessibility</vt:lpstr>
      <vt:lpstr>If Doing the Right Thing Isn’t Enough…</vt:lpstr>
      <vt:lpstr>Tens of Millions of People Are Directly Affected</vt:lpstr>
      <vt:lpstr>PowerPoint Presentation</vt:lpstr>
      <vt:lpstr>Every User is Indirectly Affected</vt:lpstr>
      <vt:lpstr>Provide text alternatives for all non-text content</vt:lpstr>
      <vt:lpstr>Ensure that information and structure can be separated from presentation</vt:lpstr>
      <vt:lpstr>Make all functionality operable via a keyboard interface</vt:lpstr>
      <vt:lpstr>Content can be paused by the user</vt:lpstr>
      <vt:lpstr>Content can be paused by the user</vt:lpstr>
      <vt:lpstr>Provide mechanisms to help users find content</vt:lpstr>
      <vt:lpstr>PowerPoint Presentation</vt:lpstr>
      <vt:lpstr>Help users avoid mistakes &amp; make it easy to correct mistakes that do occur</vt:lpstr>
      <vt:lpstr>PowerPoint Presentation</vt:lpstr>
      <vt:lpstr>Support compatibility with current and future user agents </vt:lpstr>
      <vt:lpstr>Don't Stop There</vt:lpstr>
      <vt:lpstr>Don't Stop There</vt:lpstr>
      <vt:lpstr>Lose your technology biases</vt:lpstr>
      <vt:lpstr>The iPhone isn’t the only mobile experience</vt:lpstr>
      <vt:lpstr>Where Do We Put the Back Button?</vt:lpstr>
      <vt:lpstr>Closed. Won't fix. Can't Reproduce.  </vt:lpstr>
      <vt:lpstr>Contrary to Popular Opinion Internet Explorer Does Exist</vt:lpstr>
      <vt:lpstr>Contrary to Popular Opinion Internet Explorer Does Exist</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47</cp:revision>
  <dcterms:created xsi:type="dcterms:W3CDTF">2014-10-10T17:25:25Z</dcterms:created>
  <dcterms:modified xsi:type="dcterms:W3CDTF">2014-11-01T03:54:52Z</dcterms:modified>
</cp:coreProperties>
</file>