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93" r:id="rId5"/>
    <p:sldId id="294" r:id="rId6"/>
    <p:sldId id="295" r:id="rId7"/>
    <p:sldId id="260" r:id="rId8"/>
    <p:sldId id="261" r:id="rId9"/>
    <p:sldId id="259" r:id="rId10"/>
    <p:sldId id="290" r:id="rId11"/>
    <p:sldId id="298" r:id="rId12"/>
    <p:sldId id="299" r:id="rId13"/>
    <p:sldId id="300" r:id="rId14"/>
    <p:sldId id="297" r:id="rId15"/>
    <p:sldId id="263" r:id="rId16"/>
    <p:sldId id="265" r:id="rId17"/>
    <p:sldId id="266" r:id="rId18"/>
    <p:sldId id="267" r:id="rId19"/>
    <p:sldId id="301" r:id="rId20"/>
    <p:sldId id="306" r:id="rId21"/>
    <p:sldId id="268" r:id="rId22"/>
    <p:sldId id="305" r:id="rId23"/>
    <p:sldId id="302" r:id="rId24"/>
    <p:sldId id="269" r:id="rId25"/>
    <p:sldId id="270" r:id="rId26"/>
    <p:sldId id="271" r:id="rId27"/>
    <p:sldId id="308" r:id="rId28"/>
    <p:sldId id="307" r:id="rId29"/>
    <p:sldId id="272" r:id="rId30"/>
    <p:sldId id="274" r:id="rId31"/>
    <p:sldId id="309" r:id="rId32"/>
    <p:sldId id="273" r:id="rId33"/>
    <p:sldId id="310" r:id="rId34"/>
    <p:sldId id="275" r:id="rId35"/>
    <p:sldId id="276" r:id="rId36"/>
    <p:sldId id="311" r:id="rId37"/>
    <p:sldId id="277" r:id="rId38"/>
    <p:sldId id="312" r:id="rId39"/>
    <p:sldId id="278" r:id="rId40"/>
    <p:sldId id="313" r:id="rId41"/>
    <p:sldId id="279" r:id="rId42"/>
    <p:sldId id="280" r:id="rId43"/>
    <p:sldId id="281" r:id="rId44"/>
    <p:sldId id="282" r:id="rId45"/>
    <p:sldId id="283" r:id="rId46"/>
    <p:sldId id="284" r:id="rId47"/>
    <p:sldId id="285" r:id="rId48"/>
    <p:sldId id="286" r:id="rId49"/>
    <p:sldId id="287" r:id="rId50"/>
    <p:sldId id="288" r:id="rId51"/>
    <p:sldId id="28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4" d="100"/>
          <a:sy n="84" d="100"/>
        </p:scale>
        <p:origin x="90"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3918940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939534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62241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999891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581652-3D9F-435E-AEB0-58C0E756233E}" type="datetimeFigureOut">
              <a:rPr lang="en-US" smtClean="0"/>
              <a:t>10/29/2014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981523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581652-3D9F-435E-AEB0-58C0E756233E}" type="datetimeFigureOut">
              <a:rPr lang="en-US" smtClean="0"/>
              <a:t>10/29/2014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3414883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581652-3D9F-435E-AEB0-58C0E756233E}" type="datetimeFigureOut">
              <a:rPr lang="en-US" smtClean="0"/>
              <a:t>10/29/2014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4237444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581652-3D9F-435E-AEB0-58C0E756233E}" type="datetimeFigureOut">
              <a:rPr lang="en-US" smtClean="0"/>
              <a:t>10/29/2014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19361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581652-3D9F-435E-AEB0-58C0E756233E}" type="datetimeFigureOut">
              <a:rPr lang="en-US" smtClean="0"/>
              <a:t>10/29/2014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73349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81652-3D9F-435E-AEB0-58C0E756233E}" type="datetimeFigureOut">
              <a:rPr lang="en-US" smtClean="0"/>
              <a:t>10/29/2014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203973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81652-3D9F-435E-AEB0-58C0E756233E}" type="datetimeFigureOut">
              <a:rPr lang="en-US" smtClean="0"/>
              <a:t>10/29/2014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359952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81652-3D9F-435E-AEB0-58C0E756233E}" type="datetimeFigureOut">
              <a:rPr lang="en-US" smtClean="0"/>
              <a:t>10/29/2014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E7417-CCEF-47B0-A6BF-430BBD0C2CD4}" type="slidenum">
              <a:rPr lang="en-US" smtClean="0"/>
              <a:t>‹#›</a:t>
            </a:fld>
            <a:endParaRPr lang="en-US"/>
          </a:p>
        </p:txBody>
      </p:sp>
    </p:spTree>
    <p:extLst>
      <p:ext uri="{BB962C8B-B14F-4D97-AF65-F5344CB8AC3E}">
        <p14:creationId xmlns:p14="http://schemas.microsoft.com/office/powerpoint/2010/main" val="3871862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napsvg.io/" TargetMode="External"/><Relationship Id="rId2" Type="http://schemas.openxmlformats.org/officeDocument/2006/relationships/hyperlink" Target="http://raphaeljs.com/%5b"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census.gov/prod/2012pubs/p70-131.pd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gsnedders.html5.org/outliner/"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info.cern.ch/hypertext/WWW/TheProject.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FortAwesome/Font-Awesome/issues/2269" TargetMode="External"/><Relationship Id="rId2" Type="http://schemas.openxmlformats.org/officeDocument/2006/relationships/hyperlink" Target="http://timkadlec.com/2013/11/Avoiding-the-300ms-click-delay-accessibly/"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3.wmf"/></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70000"/>
            </a:schemeClr>
          </a:solidFill>
        </p:spPr>
        <p:txBody>
          <a:bodyPr anchor="ctr">
            <a:normAutofit/>
          </a:bodyPr>
          <a:lstStyle/>
          <a:p>
            <a:r>
              <a:rPr lang="en-US" dirty="0">
                <a:latin typeface="Palatino Linotype" panose="02040502050505030304" pitchFamily="18" charset="0"/>
              </a:rPr>
              <a:t>Wild </a:t>
            </a:r>
            <a:r>
              <a:rPr lang="en-US" dirty="0" smtClean="0">
                <a:latin typeface="Palatino Linotype" panose="02040502050505030304" pitchFamily="18" charset="0"/>
              </a:rPr>
              <a:t>World Web</a:t>
            </a:r>
            <a:endParaRPr lang="en-US" dirty="0">
              <a:latin typeface="Palatino Linotype" panose="02040502050505030304" pitchFamily="18" charset="0"/>
            </a:endParaRPr>
          </a:p>
        </p:txBody>
      </p:sp>
      <p:sp>
        <p:nvSpPr>
          <p:cNvPr id="3" name="Subtitle 2"/>
          <p:cNvSpPr>
            <a:spLocks noGrp="1"/>
          </p:cNvSpPr>
          <p:nvPr>
            <p:ph type="subTitle" idx="1"/>
          </p:nvPr>
        </p:nvSpPr>
        <p:spPr>
          <a:xfrm>
            <a:off x="1514475" y="3602038"/>
            <a:ext cx="9144000" cy="1655762"/>
          </a:xfrm>
          <a:solidFill>
            <a:schemeClr val="bg1">
              <a:alpha val="70000"/>
            </a:schemeClr>
          </a:solidFill>
        </p:spPr>
        <p:txBody>
          <a:bodyPr anchor="ctr"/>
          <a:lstStyle/>
          <a:p>
            <a:r>
              <a:rPr lang="en-US" dirty="0" smtClean="0">
                <a:latin typeface="Palatino Linotype" panose="02040502050505030304" pitchFamily="18" charset="0"/>
              </a:rPr>
              <a:t>Web Development in a World of Ever-Changing Browsers, Platforms &amp; Compatibilities</a:t>
            </a:r>
            <a:endParaRPr lang="en-US" dirty="0"/>
          </a:p>
        </p:txBody>
      </p:sp>
    </p:spTree>
    <p:extLst>
      <p:ext uri="{BB962C8B-B14F-4D97-AF65-F5344CB8AC3E}">
        <p14:creationId xmlns:p14="http://schemas.microsoft.com/office/powerpoint/2010/main" val="1701067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Let’s Make More Rules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Initially, developers and designers tried to navigate this new reality by creating new rules. </a:t>
            </a:r>
          </a:p>
        </p:txBody>
      </p:sp>
    </p:spTree>
    <p:extLst>
      <p:ext uri="{BB962C8B-B14F-4D97-AF65-F5344CB8AC3E}">
        <p14:creationId xmlns:p14="http://schemas.microsoft.com/office/powerpoint/2010/main" val="1642766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Let’s Not!</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The </a:t>
            </a:r>
            <a:r>
              <a:rPr lang="en-US" dirty="0">
                <a:latin typeface="Verdana" panose="020B0604030504040204" pitchFamily="34" charset="0"/>
                <a:ea typeface="Verdana" panose="020B0604030504040204" pitchFamily="34" charset="0"/>
                <a:cs typeface="Verdana" panose="020B0604030504040204" pitchFamily="34" charset="0"/>
              </a:rPr>
              <a:t>problem was, the goalposts kept moving. As soon as a new hard and fast rule was created, some new wrinkle would render it impotent.  People designed and built “iPhone” sites, assuming that Apple’s dominance in the smartphone market was a permanent condition. They tested for touch capabilities and assumed that touch users would never have a mouse. </a:t>
            </a:r>
          </a:p>
        </p:txBody>
      </p:sp>
    </p:spTree>
    <p:extLst>
      <p:ext uri="{BB962C8B-B14F-4D97-AF65-F5344CB8AC3E}">
        <p14:creationId xmlns:p14="http://schemas.microsoft.com/office/powerpoint/2010/main" val="3848680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Today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As </a:t>
            </a:r>
            <a:r>
              <a:rPr lang="en-US" dirty="0">
                <a:latin typeface="Verdana" panose="020B0604030504040204" pitchFamily="34" charset="0"/>
                <a:ea typeface="Verdana" panose="020B0604030504040204" pitchFamily="34" charset="0"/>
                <a:cs typeface="Verdana" panose="020B0604030504040204" pitchFamily="34" charset="0"/>
              </a:rPr>
              <a:t>Android’s huge growth over the past few years, and the presence of Chromebooks and Windows 8 laptops with both mouse and touch capabilities have proved, those new rules have a short shelf life. </a:t>
            </a:r>
          </a:p>
        </p:txBody>
      </p:sp>
    </p:spTree>
    <p:extLst>
      <p:ext uri="{BB962C8B-B14F-4D97-AF65-F5344CB8AC3E}">
        <p14:creationId xmlns:p14="http://schemas.microsoft.com/office/powerpoint/2010/main" val="3517919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Today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Even </a:t>
            </a:r>
            <a:r>
              <a:rPr lang="en-US" dirty="0">
                <a:latin typeface="Verdana" panose="020B0604030504040204" pitchFamily="34" charset="0"/>
                <a:ea typeface="Verdana" panose="020B0604030504040204" pitchFamily="34" charset="0"/>
                <a:cs typeface="Verdana" panose="020B0604030504040204" pitchFamily="34" charset="0"/>
              </a:rPr>
              <a:t>patterns like Responsive Web Design (RWD), which some saw as a single solution for design and development moving forward fall apart when applied against complicated application patterns and the questions of bandwidth and the challenge of mobile performance. </a:t>
            </a:r>
          </a:p>
        </p:txBody>
      </p:sp>
    </p:spTree>
    <p:extLst>
      <p:ext uri="{BB962C8B-B14F-4D97-AF65-F5344CB8AC3E}">
        <p14:creationId xmlns:p14="http://schemas.microsoft.com/office/powerpoint/2010/main" val="2260229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Embrace Uncertainty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The best way to approach the web today is to forgo hard and fast rules and design for uncertainty.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This </a:t>
            </a:r>
            <a:r>
              <a:rPr lang="en-US" dirty="0">
                <a:latin typeface="Verdana" panose="020B0604030504040204" pitchFamily="34" charset="0"/>
                <a:ea typeface="Verdana" panose="020B0604030504040204" pitchFamily="34" charset="0"/>
                <a:cs typeface="Verdana" panose="020B0604030504040204" pitchFamily="34" charset="0"/>
              </a:rPr>
              <a:t>is the best bet for creating future proof web solutions.  </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48311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Great Opportunity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All of </a:t>
            </a:r>
            <a:r>
              <a:rPr lang="en-US" dirty="0">
                <a:latin typeface="Verdana" panose="020B0604030504040204" pitchFamily="34" charset="0"/>
                <a:ea typeface="Verdana" panose="020B0604030504040204" pitchFamily="34" charset="0"/>
                <a:cs typeface="Verdana" panose="020B0604030504040204" pitchFamily="34" charset="0"/>
              </a:rPr>
              <a:t>these devices, form factors, and browsers all share </a:t>
            </a:r>
            <a:r>
              <a:rPr lang="en-US" dirty="0" smtClean="0">
                <a:latin typeface="Verdana" panose="020B0604030504040204" pitchFamily="34" charset="0"/>
                <a:ea typeface="Verdana" panose="020B0604030504040204" pitchFamily="34" charset="0"/>
                <a:cs typeface="Verdana" panose="020B0604030504040204" pitchFamily="34" charset="0"/>
              </a:rPr>
              <a:t>the open web platform: </a:t>
            </a:r>
            <a:r>
              <a:rPr lang="en-US" b="1" dirty="0">
                <a:latin typeface="Verdana" panose="020B0604030504040204" pitchFamily="34" charset="0"/>
                <a:ea typeface="Verdana" panose="020B0604030504040204" pitchFamily="34" charset="0"/>
                <a:cs typeface="Verdana" panose="020B0604030504040204" pitchFamily="34" charset="0"/>
              </a:rPr>
              <a:t>HTML, CSS and JavaScript</a:t>
            </a:r>
            <a:r>
              <a:rPr lang="en-US" dirty="0">
                <a:latin typeface="Verdana" panose="020B0604030504040204" pitchFamily="34" charset="0"/>
                <a:ea typeface="Verdana" panose="020B0604030504040204" pitchFamily="34" charset="0"/>
                <a:cs typeface="Verdana" panose="020B0604030504040204" pitchFamily="34" charset="0"/>
              </a:rPr>
              <a:t>.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If </a:t>
            </a:r>
            <a:r>
              <a:rPr lang="en-US" dirty="0">
                <a:latin typeface="Verdana" panose="020B0604030504040204" pitchFamily="34" charset="0"/>
                <a:ea typeface="Verdana" panose="020B0604030504040204" pitchFamily="34" charset="0"/>
                <a:cs typeface="Verdana" panose="020B0604030504040204" pitchFamily="34" charset="0"/>
              </a:rPr>
              <a:t>you seize on this shared platform and try to create the best possible experience for the broadest possible range of devices you're going to be able to reach users in every nook and cranny of the globe. </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08945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Embracing Uncertainty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What follows are a series of high level ideas that will allow you approach compatibility in a nimble way and will allow you to piece together your own solutions to these issues when you're faced with the web's uncertainty. </a:t>
            </a:r>
          </a:p>
        </p:txBody>
      </p:sp>
    </p:spTree>
    <p:extLst>
      <p:ext uri="{BB962C8B-B14F-4D97-AF65-F5344CB8AC3E}">
        <p14:creationId xmlns:p14="http://schemas.microsoft.com/office/powerpoint/2010/main" val="2655210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Don't Blame the Web for being the Web</a:t>
            </a:r>
          </a:p>
        </p:txBody>
      </p:sp>
      <p:sp>
        <p:nvSpPr>
          <p:cNvPr id="3" name="Content Placeholder 2"/>
          <p:cNvSpPr>
            <a:spLocks noGrp="1"/>
          </p:cNvSpPr>
          <p:nvPr>
            <p:ph idx="1"/>
          </p:nvPr>
        </p:nvSpPr>
        <p:spPr>
          <a:solidFill>
            <a:schemeClr val="bg1">
              <a:alpha val="75000"/>
            </a:schemeClr>
          </a:solidFill>
        </p:spPr>
        <p:txBody>
          <a:bodyPr lIns="457200" tIns="457200" rIns="457200" bIns="457200"/>
          <a:lstStyle/>
          <a:p>
            <a:r>
              <a:rPr lang="en-US" dirty="0" smtClean="0">
                <a:latin typeface="Verdana" panose="020B0604030504040204" pitchFamily="34" charset="0"/>
                <a:ea typeface="Verdana" panose="020B0604030504040204" pitchFamily="34" charset="0"/>
                <a:cs typeface="Verdana" panose="020B0604030504040204" pitchFamily="34" charset="0"/>
              </a:rPr>
              <a:t>The web </a:t>
            </a:r>
            <a:r>
              <a:rPr lang="en-US" dirty="0">
                <a:latin typeface="Verdana" panose="020B0604030504040204" pitchFamily="34" charset="0"/>
                <a:ea typeface="Verdana" panose="020B0604030504040204" pitchFamily="34" charset="0"/>
                <a:cs typeface="Verdana" panose="020B0604030504040204" pitchFamily="34" charset="0"/>
              </a:rPr>
              <a:t>is a diverse place that's getting more diverse every single day.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If </a:t>
            </a:r>
            <a:r>
              <a:rPr lang="en-US" dirty="0">
                <a:latin typeface="Verdana" panose="020B0604030504040204" pitchFamily="34" charset="0"/>
                <a:ea typeface="Verdana" panose="020B0604030504040204" pitchFamily="34" charset="0"/>
                <a:cs typeface="Verdana" panose="020B0604030504040204" pitchFamily="34" charset="0"/>
              </a:rPr>
              <a:t>you accept the web's diversity (and maybe even celebrate it) and you're getting angry about one thing (maybe Internet Explorer 8) or another (the stock Android Browser) just take a minute to remind yourself that </a:t>
            </a:r>
            <a:r>
              <a:rPr lang="en-US" i="1" dirty="0" smtClean="0">
                <a:latin typeface="Verdana" panose="020B0604030504040204" pitchFamily="34" charset="0"/>
                <a:ea typeface="Verdana" panose="020B0604030504040204" pitchFamily="34" charset="0"/>
                <a:cs typeface="Verdana" panose="020B0604030504040204" pitchFamily="34" charset="0"/>
              </a:rPr>
              <a:t>this </a:t>
            </a:r>
            <a:r>
              <a:rPr lang="en-US" i="1" dirty="0">
                <a:latin typeface="Verdana" panose="020B0604030504040204" pitchFamily="34" charset="0"/>
                <a:ea typeface="Verdana" panose="020B0604030504040204" pitchFamily="34" charset="0"/>
                <a:cs typeface="Verdana" panose="020B0604030504040204" pitchFamily="34" charset="0"/>
              </a:rPr>
              <a:t>is just the way the web </a:t>
            </a:r>
            <a:r>
              <a:rPr lang="en-US" i="1" dirty="0" smtClean="0">
                <a:latin typeface="Verdana" panose="020B0604030504040204" pitchFamily="34" charset="0"/>
                <a:ea typeface="Verdana" panose="020B0604030504040204" pitchFamily="34" charset="0"/>
                <a:cs typeface="Verdana" panose="020B0604030504040204" pitchFamily="34" charset="0"/>
              </a:rPr>
              <a:t>is</a:t>
            </a:r>
            <a:r>
              <a:rPr lang="en-US" dirty="0" smtClean="0">
                <a:latin typeface="Verdana" panose="020B0604030504040204" pitchFamily="34" charset="0"/>
                <a:ea typeface="Verdana" panose="020B0604030504040204" pitchFamily="34" charset="0"/>
                <a:cs typeface="Verdana" panose="020B0604030504040204" pitchFamily="34" charset="0"/>
              </a:rPr>
              <a:t>.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19160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Identify and embrace your audience</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While you can look at web-scale statistics for browser and operating system market share to get some idea of where things, the only metrics that truly matter are those for </a:t>
            </a:r>
            <a:r>
              <a:rPr lang="en-US" i="1" dirty="0" smtClean="0">
                <a:latin typeface="Verdana" panose="020B0604030504040204" pitchFamily="34" charset="0"/>
                <a:ea typeface="Verdana" panose="020B0604030504040204" pitchFamily="34" charset="0"/>
                <a:cs typeface="Verdana" panose="020B0604030504040204" pitchFamily="34" charset="0"/>
              </a:rPr>
              <a:t>your</a:t>
            </a:r>
            <a:r>
              <a:rPr lang="en-US" dirty="0" smtClean="0">
                <a:latin typeface="Verdana" panose="020B0604030504040204" pitchFamily="34" charset="0"/>
                <a:ea typeface="Verdana" panose="020B0604030504040204" pitchFamily="34" charset="0"/>
                <a:cs typeface="Verdana" panose="020B0604030504040204" pitchFamily="34" charset="0"/>
              </a:rPr>
              <a:t> audience. </a:t>
            </a: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71039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Identify and embrace your audience</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Who are they? What do they use? Where do they live?</a:t>
            </a:r>
          </a:p>
          <a:p>
            <a:r>
              <a:rPr lang="en-US" dirty="0" smtClean="0">
                <a:latin typeface="Verdana" panose="020B0604030504040204" pitchFamily="34" charset="0"/>
                <a:ea typeface="Verdana" panose="020B0604030504040204" pitchFamily="34" charset="0"/>
                <a:cs typeface="Verdana" panose="020B0604030504040204" pitchFamily="34" charset="0"/>
              </a:rPr>
              <a:t>Knowing </a:t>
            </a:r>
            <a:r>
              <a:rPr lang="en-US" dirty="0" smtClean="0">
                <a:latin typeface="Verdana" panose="020B0604030504040204" pitchFamily="34" charset="0"/>
                <a:ea typeface="Verdana" panose="020B0604030504040204" pitchFamily="34" charset="0"/>
                <a:cs typeface="Verdana" panose="020B0604030504040204" pitchFamily="34" charset="0"/>
              </a:rPr>
              <a:t>this information makes your life significantly easier. </a:t>
            </a:r>
          </a:p>
        </p:txBody>
      </p:sp>
    </p:spTree>
    <p:extLst>
      <p:ext uri="{BB962C8B-B14F-4D97-AF65-F5344CB8AC3E}">
        <p14:creationId xmlns:p14="http://schemas.microsoft.com/office/powerpoint/2010/main" val="3611985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a:t>
            </a:r>
            <a:r>
              <a:rPr lang="en-US" smtClean="0">
                <a:latin typeface="Palatino Linotype" panose="02040502050505030304" pitchFamily="18" charset="0"/>
              </a:rPr>
              <a:t>Web a Dozen </a:t>
            </a:r>
            <a:r>
              <a:rPr lang="en-US" dirty="0" smtClean="0">
                <a:latin typeface="Palatino Linotype" panose="02040502050505030304" pitchFamily="18" charset="0"/>
              </a:rPr>
              <a:t>Years Ago</a:t>
            </a:r>
            <a:endParaRPr lang="en-US" dirty="0">
              <a:latin typeface="Palatino Linotype" panose="02040502050505030304" pitchFamily="18" charset="0"/>
            </a:endParaRPr>
          </a:p>
        </p:txBody>
      </p:sp>
      <p:pic>
        <p:nvPicPr>
          <p:cNvPr id="4" name="Picture 2" descr="http://upload.wikimedia.org/wikipedia/it/a/aa/Internet_Explorer_logo_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123508"/>
            <a:ext cx="10463502" cy="3736965"/>
          </a:xfrm>
          <a:prstGeom prst="rect">
            <a:avLst/>
          </a:prstGeom>
          <a:solidFill>
            <a:schemeClr val="bg1"/>
          </a:solidFill>
        </p:spPr>
      </p:pic>
    </p:spTree>
    <p:extLst>
      <p:ext uri="{BB962C8B-B14F-4D97-AF65-F5344CB8AC3E}">
        <p14:creationId xmlns:p14="http://schemas.microsoft.com/office/powerpoint/2010/main" val="4234795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Identify and embrace your audience</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If</a:t>
            </a:r>
            <a:r>
              <a:rPr lang="en-US" dirty="0" smtClean="0">
                <a:latin typeface="Verdana" panose="020B0604030504040204" pitchFamily="34" charset="0"/>
                <a:ea typeface="Verdana" panose="020B0604030504040204" pitchFamily="34" charset="0"/>
                <a:cs typeface="Verdana" panose="020B0604030504040204" pitchFamily="34" charset="0"/>
              </a:rPr>
              <a:t>, for example, you're planning on leveraging SVG for data visualizations, and you still have big legacy IE audience you would want to look at </a:t>
            </a:r>
            <a:r>
              <a:rPr lang="en-US" dirty="0" smtClean="0">
                <a:latin typeface="Verdana" panose="020B0604030504040204" pitchFamily="34" charset="0"/>
                <a:ea typeface="Verdana" panose="020B0604030504040204" pitchFamily="34" charset="0"/>
                <a:cs typeface="Verdana" panose="020B0604030504040204" pitchFamily="34" charset="0"/>
                <a:hlinkClick r:id="rId2"/>
              </a:rPr>
              <a:t>Raphaël</a:t>
            </a:r>
            <a:r>
              <a:rPr lang="en-US" dirty="0" smtClean="0">
                <a:latin typeface="Verdana" panose="020B0604030504040204" pitchFamily="34" charset="0"/>
                <a:ea typeface="Verdana" panose="020B0604030504040204" pitchFamily="34" charset="0"/>
                <a:cs typeface="Verdana" panose="020B0604030504040204" pitchFamily="34" charset="0"/>
              </a:rPr>
              <a:t>, which has built-in support for legacy IE rather than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Snap.svg</a:t>
            </a:r>
            <a:r>
              <a:rPr lang="en-US" dirty="0" smtClean="0">
                <a:latin typeface="Verdana" panose="020B0604030504040204" pitchFamily="34" charset="0"/>
                <a:ea typeface="Verdana" panose="020B0604030504040204" pitchFamily="34" charset="0"/>
                <a:cs typeface="Verdana" panose="020B0604030504040204" pitchFamily="34" charset="0"/>
              </a:rPr>
              <a:t>, the successor which solely leverages modern browser features. </a:t>
            </a: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8580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Test and pray for the best</a:t>
            </a:r>
          </a:p>
        </p:txBody>
      </p:sp>
      <p:sp>
        <p:nvSpPr>
          <p:cNvPr id="3" name="Content Placeholder 2"/>
          <p:cNvSpPr>
            <a:spLocks noGrp="1"/>
          </p:cNvSpPr>
          <p:nvPr>
            <p:ph idx="1"/>
          </p:nvPr>
        </p:nvSpPr>
        <p:spPr>
          <a:solidFill>
            <a:schemeClr val="bg1">
              <a:alpha val="75000"/>
            </a:schemeClr>
          </a:solidFill>
        </p:spPr>
        <p:txBody>
          <a:bodyPr lIns="457200" tIns="457200" rIns="457200" bIns="457200"/>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Once you've identified your audience, where they are and what they're using it's time to define the technical demographics you're going to target.</a:t>
            </a:r>
          </a:p>
        </p:txBody>
      </p:sp>
    </p:spTree>
    <p:extLst>
      <p:ext uri="{BB962C8B-B14F-4D97-AF65-F5344CB8AC3E}">
        <p14:creationId xmlns:p14="http://schemas.microsoft.com/office/powerpoint/2010/main" val="3343154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Test and pray for the best</a:t>
            </a:r>
          </a:p>
        </p:txBody>
      </p:sp>
      <p:sp>
        <p:nvSpPr>
          <p:cNvPr id="3" name="Content Placeholder 2"/>
          <p:cNvSpPr>
            <a:spLocks noGrp="1"/>
          </p:cNvSpPr>
          <p:nvPr>
            <p:ph idx="1"/>
          </p:nvPr>
        </p:nvSpPr>
        <p:spPr>
          <a:solidFill>
            <a:schemeClr val="bg1">
              <a:alpha val="75000"/>
            </a:schemeClr>
          </a:solidFill>
        </p:spPr>
        <p:txBody>
          <a:bodyPr lIns="457200" tIns="457200" rIns="457200" bIns="457200" numCol="2">
            <a:normAutofit fontScale="40000" lnSpcReduction="200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S3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S4</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S5</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Note III</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Note </a:t>
            </a:r>
            <a:r>
              <a:rPr lang="en-US" dirty="0" smtClean="0">
                <a:latin typeface="Verdana" panose="020B0604030504040204" pitchFamily="34" charset="0"/>
                <a:ea typeface="Verdana" panose="020B0604030504040204" pitchFamily="34" charset="0"/>
                <a:cs typeface="Verdana" panose="020B0604030504040204" pitchFamily="34" charset="0"/>
              </a:rPr>
              <a:t>4</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Nexus </a:t>
            </a:r>
            <a:r>
              <a:rPr lang="en-US" dirty="0">
                <a:latin typeface="Verdana" panose="020B0604030504040204" pitchFamily="34" charset="0"/>
                <a:ea typeface="Verdana" panose="020B0604030504040204" pitchFamily="34" charset="0"/>
                <a:cs typeface="Verdana" panose="020B0604030504040204" pitchFamily="34" charset="0"/>
              </a:rPr>
              <a:t>5</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Kindle </a:t>
            </a:r>
            <a:r>
              <a:rPr lang="en-US" dirty="0">
                <a:latin typeface="Verdana" panose="020B0604030504040204" pitchFamily="34" charset="0"/>
                <a:ea typeface="Verdana" panose="020B0604030504040204" pitchFamily="34" charset="0"/>
                <a:cs typeface="Verdana" panose="020B0604030504040204" pitchFamily="34" charset="0"/>
              </a:rPr>
              <a:t>Fire</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Motorola </a:t>
            </a:r>
            <a:r>
              <a:rPr lang="en-US" dirty="0">
                <a:latin typeface="Verdana" panose="020B0604030504040204" pitchFamily="34" charset="0"/>
                <a:ea typeface="Verdana" panose="020B0604030504040204" pitchFamily="34" charset="0"/>
                <a:cs typeface="Verdana" panose="020B0604030504040204" pitchFamily="34" charset="0"/>
              </a:rPr>
              <a:t>Droid X (Android 2.3)</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Google </a:t>
            </a:r>
            <a:r>
              <a:rPr lang="en-US" dirty="0">
                <a:latin typeface="Verdana" panose="020B0604030504040204" pitchFamily="34" charset="0"/>
                <a:ea typeface="Verdana" panose="020B0604030504040204" pitchFamily="34" charset="0"/>
                <a:cs typeface="Verdana" panose="020B0604030504040204" pitchFamily="34" charset="0"/>
              </a:rPr>
              <a:t>Nexus 7</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Nokia </a:t>
            </a:r>
            <a:r>
              <a:rPr lang="en-US" dirty="0">
                <a:latin typeface="Verdana" panose="020B0604030504040204" pitchFamily="34" charset="0"/>
                <a:ea typeface="Verdana" panose="020B0604030504040204" pitchFamily="34" charset="0"/>
                <a:cs typeface="Verdana" panose="020B0604030504040204" pitchFamily="34" charset="0"/>
              </a:rPr>
              <a:t>Lumia 920</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4S</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iPad </a:t>
            </a:r>
            <a:r>
              <a:rPr lang="en-US" dirty="0">
                <a:latin typeface="Verdana" panose="020B0604030504040204" pitchFamily="34" charset="0"/>
                <a:ea typeface="Verdana" panose="020B0604030504040204" pitchFamily="34" charset="0"/>
                <a:cs typeface="Verdana" panose="020B0604030504040204" pitchFamily="34" charset="0"/>
              </a:rPr>
              <a:t>2G</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5s</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6</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Chrome </a:t>
            </a:r>
            <a:r>
              <a:rPr lang="en-US" dirty="0">
                <a:latin typeface="Verdana" panose="020B0604030504040204" pitchFamily="34" charset="0"/>
                <a:ea typeface="Verdana" panose="020B0604030504040204" pitchFamily="34" charset="0"/>
                <a:cs typeface="Verdana" panose="020B0604030504040204" pitchFamily="34" charset="0"/>
              </a:rPr>
              <a:t>(latest) Mac, PC and a Chromebook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Firefox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Opera </a:t>
            </a:r>
            <a:r>
              <a:rPr lang="en-US" dirty="0">
                <a:latin typeface="Verdana" panose="020B0604030504040204" pitchFamily="34" charset="0"/>
                <a:ea typeface="Verdana" panose="020B0604030504040204" pitchFamily="34" charset="0"/>
                <a:cs typeface="Verdana" panose="020B0604030504040204" pitchFamily="34" charset="0"/>
              </a:rPr>
              <a:t>(latest) Mac and PC</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8.0 on Windows XP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9.0 on Windows 7        </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E </a:t>
            </a:r>
            <a:r>
              <a:rPr lang="en-US" dirty="0">
                <a:latin typeface="Verdana" panose="020B0604030504040204" pitchFamily="34" charset="0"/>
                <a:ea typeface="Verdana" panose="020B0604030504040204" pitchFamily="34" charset="0"/>
                <a:cs typeface="Verdana" panose="020B0604030504040204" pitchFamily="34" charset="0"/>
              </a:rPr>
              <a:t>10.0 Windows 7/8 - </a:t>
            </a:r>
            <a:r>
              <a:rPr lang="en-US" dirty="0" smtClean="0">
                <a:latin typeface="Verdana" panose="020B0604030504040204" pitchFamily="34" charset="0"/>
                <a:ea typeface="Verdana" panose="020B0604030504040204" pitchFamily="34" charset="0"/>
                <a:cs typeface="Verdana" panose="020B0604030504040204" pitchFamily="34" charset="0"/>
              </a:rPr>
              <a:t>including </a:t>
            </a:r>
            <a:r>
              <a:rPr lang="en-US" dirty="0">
                <a:latin typeface="Verdana" panose="020B0604030504040204" pitchFamily="34" charset="0"/>
                <a:ea typeface="Verdana" panose="020B0604030504040204" pitchFamily="34" charset="0"/>
                <a:cs typeface="Verdana" panose="020B0604030504040204" pitchFamily="34" charset="0"/>
              </a:rPr>
              <a:t>a touch screen laptop</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11.0 Windows 7/8/8.1 - </a:t>
            </a:r>
            <a:r>
              <a:rPr lang="en-US" dirty="0" smtClean="0">
                <a:latin typeface="Verdana" panose="020B0604030504040204" pitchFamily="34" charset="0"/>
                <a:ea typeface="Verdana" panose="020B0604030504040204" pitchFamily="34" charset="0"/>
                <a:cs typeface="Verdana" panose="020B0604030504040204" pitchFamily="34" charset="0"/>
              </a:rPr>
              <a:t>including </a:t>
            </a:r>
            <a:r>
              <a:rPr lang="en-US" dirty="0">
                <a:latin typeface="Verdana" panose="020B0604030504040204" pitchFamily="34" charset="0"/>
                <a:ea typeface="Verdana" panose="020B0604030504040204" pitchFamily="34" charset="0"/>
                <a:cs typeface="Verdana" panose="020B0604030504040204" pitchFamily="34" charset="0"/>
              </a:rPr>
              <a:t>a touch screen laptop</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Safari </a:t>
            </a:r>
            <a:r>
              <a:rPr lang="en-US" dirty="0">
                <a:latin typeface="Verdana" panose="020B0604030504040204" pitchFamily="34" charset="0"/>
                <a:ea typeface="Verdana" panose="020B0604030504040204" pitchFamily="34" charset="0"/>
                <a:cs typeface="Verdana" panose="020B0604030504040204" pitchFamily="34" charset="0"/>
              </a:rPr>
              <a:t>6.0</a:t>
            </a:r>
          </a:p>
        </p:txBody>
      </p:sp>
    </p:spTree>
    <p:extLst>
      <p:ext uri="{BB962C8B-B14F-4D97-AF65-F5344CB8AC3E}">
        <p14:creationId xmlns:p14="http://schemas.microsoft.com/office/powerpoint/2010/main" val="4031273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Test and pray for the best</a:t>
            </a:r>
          </a:p>
        </p:txBody>
      </p:sp>
      <p:sp>
        <p:nvSpPr>
          <p:cNvPr id="3" name="Content Placeholder 2"/>
          <p:cNvSpPr>
            <a:spLocks noGrp="1"/>
          </p:cNvSpPr>
          <p:nvPr>
            <p:ph idx="1"/>
          </p:nvPr>
        </p:nvSpPr>
        <p:spPr>
          <a:solidFill>
            <a:schemeClr val="bg1">
              <a:alpha val="75000"/>
            </a:schemeClr>
          </a:solidFill>
        </p:spPr>
        <p:txBody>
          <a:bodyPr lIns="457200" tIns="457200" rIns="457200" bIns="457200" numCol="2">
            <a:normAutofit fontScale="85000" lnSpcReduction="100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S4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6</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iPad </a:t>
            </a:r>
            <a:r>
              <a:rPr lang="en-US" dirty="0">
                <a:latin typeface="Verdana" panose="020B0604030504040204" pitchFamily="34" charset="0"/>
                <a:ea typeface="Verdana" panose="020B0604030504040204" pitchFamily="34" charset="0"/>
                <a:cs typeface="Verdana" panose="020B0604030504040204" pitchFamily="34" charset="0"/>
              </a:rPr>
              <a:t>2G</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Motorola </a:t>
            </a:r>
            <a:r>
              <a:rPr lang="en-US" dirty="0">
                <a:latin typeface="Verdana" panose="020B0604030504040204" pitchFamily="34" charset="0"/>
                <a:ea typeface="Verdana" panose="020B0604030504040204" pitchFamily="34" charset="0"/>
                <a:cs typeface="Verdana" panose="020B0604030504040204" pitchFamily="34" charset="0"/>
              </a:rPr>
              <a:t>Droid X</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Chrome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Firefox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Opera </a:t>
            </a:r>
            <a:r>
              <a:rPr lang="en-US" dirty="0">
                <a:latin typeface="Verdana" panose="020B0604030504040204" pitchFamily="34" charset="0"/>
                <a:ea typeface="Verdana" panose="020B0604030504040204" pitchFamily="34" charset="0"/>
                <a:cs typeface="Verdana" panose="020B0604030504040204" pitchFamily="34" charset="0"/>
              </a:rPr>
              <a:t>(latest) Mac and PC</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8.0 on Windows XP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9.0 on Windows 7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10.0 Windows 7</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11.0 Windows 8</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Safari </a:t>
            </a:r>
            <a:r>
              <a:rPr lang="en-US" dirty="0">
                <a:latin typeface="Verdana" panose="020B0604030504040204" pitchFamily="34" charset="0"/>
                <a:ea typeface="Verdana" panose="020B0604030504040204" pitchFamily="34" charset="0"/>
                <a:cs typeface="Verdana" panose="020B0604030504040204" pitchFamily="34" charset="0"/>
              </a:rPr>
              <a:t>6.0</a:t>
            </a:r>
          </a:p>
        </p:txBody>
      </p:sp>
    </p:spTree>
    <p:extLst>
      <p:ext uri="{BB962C8B-B14F-4D97-AF65-F5344CB8AC3E}">
        <p14:creationId xmlns:p14="http://schemas.microsoft.com/office/powerpoint/2010/main" val="3273343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Focus on optimal, not absolute solutions</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fontScale="925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Your </a:t>
            </a:r>
            <a:r>
              <a:rPr lang="en-US" dirty="0">
                <a:latin typeface="Verdana" panose="020B0604030504040204" pitchFamily="34" charset="0"/>
                <a:ea typeface="Verdana" panose="020B0604030504040204" pitchFamily="34" charset="0"/>
                <a:cs typeface="Verdana" panose="020B0604030504040204" pitchFamily="34" charset="0"/>
              </a:rPr>
              <a:t>site is not an absolute thing. There is no one true vision of it. The best possible site you can have will be the best possible site for everyone that visits it. If that means it's a high DPI, 25MB monstrosity for a guy on a </a:t>
            </a:r>
            <a:r>
              <a:rPr lang="en-US" dirty="0" err="1">
                <a:latin typeface="Verdana" panose="020B0604030504040204" pitchFamily="34" charset="0"/>
                <a:ea typeface="Verdana" panose="020B0604030504040204" pitchFamily="34" charset="0"/>
                <a:cs typeface="Verdana" panose="020B0604030504040204" pitchFamily="34" charset="0"/>
              </a:rPr>
              <a:t>Macbook</a:t>
            </a:r>
            <a:r>
              <a:rPr lang="en-US" dirty="0">
                <a:latin typeface="Verdana" panose="020B0604030504040204" pitchFamily="34" charset="0"/>
                <a:ea typeface="Verdana" panose="020B0604030504040204" pitchFamily="34" charset="0"/>
                <a:cs typeface="Verdana" panose="020B0604030504040204" pitchFamily="34" charset="0"/>
              </a:rPr>
              <a:t> air in a coffee shop in Palo Alto or just a logo and an unordered list for someone on a-rented-by-the-minute feature phone in Lagos, then that's the way it is. </a:t>
            </a:r>
          </a:p>
        </p:txBody>
      </p:sp>
    </p:spTree>
    <p:extLst>
      <p:ext uri="{BB962C8B-B14F-4D97-AF65-F5344CB8AC3E}">
        <p14:creationId xmlns:p14="http://schemas.microsoft.com/office/powerpoint/2010/main" val="2274259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Simply </a:t>
            </a:r>
            <a:r>
              <a:rPr lang="en-US" dirty="0">
                <a:latin typeface="Verdana" panose="020B0604030504040204" pitchFamily="34" charset="0"/>
                <a:ea typeface="Verdana" panose="020B0604030504040204" pitchFamily="34" charset="0"/>
                <a:cs typeface="Verdana" panose="020B0604030504040204" pitchFamily="34" charset="0"/>
              </a:rPr>
              <a:t>put, if your site is accessible you're guaranteeing that you'll be able to reach the largest possible audience. </a:t>
            </a:r>
            <a:r>
              <a:rPr lang="en-US" dirty="0" smtClean="0">
                <a:latin typeface="Verdana" panose="020B0604030504040204" pitchFamily="34" charset="0"/>
                <a:ea typeface="Verdana" panose="020B0604030504040204" pitchFamily="34" charset="0"/>
                <a:cs typeface="Verdana" panose="020B0604030504040204" pitchFamily="34" charset="0"/>
              </a:rPr>
              <a:t>You're </a:t>
            </a:r>
            <a:r>
              <a:rPr lang="en-US" dirty="0">
                <a:latin typeface="Verdana" panose="020B0604030504040204" pitchFamily="34" charset="0"/>
                <a:ea typeface="Verdana" panose="020B0604030504040204" pitchFamily="34" charset="0"/>
                <a:cs typeface="Verdana" panose="020B0604030504040204" pitchFamily="34" charset="0"/>
              </a:rPr>
              <a:t>also doing the right thing. </a:t>
            </a:r>
            <a:r>
              <a:rPr lang="en-US" b="1" dirty="0" smtClean="0">
                <a:latin typeface="Verdana" panose="020B0604030504040204" pitchFamily="34" charset="0"/>
                <a:ea typeface="Verdana" panose="020B0604030504040204" pitchFamily="34" charset="0"/>
                <a:cs typeface="Verdana" panose="020B0604030504040204" pitchFamily="34" charset="0"/>
              </a:rPr>
              <a:t>You </a:t>
            </a:r>
            <a:r>
              <a:rPr lang="en-US" b="1" dirty="0">
                <a:latin typeface="Verdana" panose="020B0604030504040204" pitchFamily="34" charset="0"/>
                <a:ea typeface="Verdana" panose="020B0604030504040204" pitchFamily="34" charset="0"/>
                <a:cs typeface="Verdana" panose="020B0604030504040204" pitchFamily="34" charset="0"/>
              </a:rPr>
              <a:t>should be doing this </a:t>
            </a:r>
            <a:r>
              <a:rPr lang="en-US" b="1" dirty="0" smtClean="0">
                <a:latin typeface="Verdana" panose="020B0604030504040204" pitchFamily="34" charset="0"/>
                <a:ea typeface="Verdana" panose="020B0604030504040204" pitchFamily="34" charset="0"/>
                <a:cs typeface="Verdana" panose="020B0604030504040204" pitchFamily="34" charset="0"/>
              </a:rPr>
              <a:t>anyway</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6269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fontScale="92500" lnSpcReduction="2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Based </a:t>
            </a:r>
            <a:r>
              <a:rPr lang="en-US" dirty="0">
                <a:latin typeface="Verdana" panose="020B0604030504040204" pitchFamily="34" charset="0"/>
                <a:ea typeface="Verdana" panose="020B0604030504040204" pitchFamily="34" charset="0"/>
                <a:cs typeface="Verdana" panose="020B0604030504040204" pitchFamily="34" charset="0"/>
              </a:rPr>
              <a:t>on the 2010 </a:t>
            </a:r>
            <a:r>
              <a:rPr lang="en-US" dirty="0" smtClean="0">
                <a:latin typeface="Verdana" panose="020B0604030504040204" pitchFamily="34" charset="0"/>
                <a:ea typeface="Verdana" panose="020B0604030504040204" pitchFamily="34" charset="0"/>
                <a:cs typeface="Verdana" panose="020B0604030504040204" pitchFamily="34" charset="0"/>
                <a:hlinkClick r:id="rId2"/>
              </a:rPr>
              <a:t>US census</a:t>
            </a:r>
            <a:r>
              <a:rPr lang="en-US" dirty="0" smtClean="0">
                <a:latin typeface="Verdana" panose="020B0604030504040204" pitchFamily="34" charset="0"/>
                <a:ea typeface="Verdana" panose="020B0604030504040204" pitchFamily="34" charset="0"/>
                <a:cs typeface="Verdana" panose="020B0604030504040204" pitchFamily="34" charset="0"/>
              </a:rPr>
              <a:t>, 56 </a:t>
            </a:r>
            <a:r>
              <a:rPr lang="en-US" dirty="0">
                <a:latin typeface="Verdana" panose="020B0604030504040204" pitchFamily="34" charset="0"/>
                <a:ea typeface="Verdana" panose="020B0604030504040204" pitchFamily="34" charset="0"/>
                <a:cs typeface="Verdana" panose="020B0604030504040204" pitchFamily="34" charset="0"/>
              </a:rPr>
              <a:t>million Americans were </a:t>
            </a:r>
            <a:r>
              <a:rPr lang="en-US" dirty="0" smtClean="0">
                <a:latin typeface="Verdana" panose="020B0604030504040204" pitchFamily="34" charset="0"/>
                <a:ea typeface="Verdana" panose="020B0604030504040204" pitchFamily="34" charset="0"/>
                <a:cs typeface="Verdana" panose="020B0604030504040204" pitchFamily="34" charset="0"/>
              </a:rPr>
              <a:t>classified </a:t>
            </a:r>
            <a:r>
              <a:rPr lang="en-US" dirty="0">
                <a:latin typeface="Verdana" panose="020B0604030504040204" pitchFamily="34" charset="0"/>
                <a:ea typeface="Verdana" panose="020B0604030504040204" pitchFamily="34" charset="0"/>
                <a:cs typeface="Verdana" panose="020B0604030504040204" pitchFamily="34" charset="0"/>
              </a:rPr>
              <a:t>as having a disability. That's 18.7% of the </a:t>
            </a:r>
            <a:r>
              <a:rPr lang="en-US" dirty="0" smtClean="0">
                <a:latin typeface="Verdana" panose="020B0604030504040204" pitchFamily="34" charset="0"/>
                <a:ea typeface="Verdana" panose="020B0604030504040204" pitchFamily="34" charset="0"/>
                <a:cs typeface="Verdana" panose="020B0604030504040204" pitchFamily="34" charset="0"/>
              </a:rPr>
              <a:t>population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With </a:t>
            </a:r>
            <a:r>
              <a:rPr lang="en-US" dirty="0">
                <a:latin typeface="Verdana" panose="020B0604030504040204" pitchFamily="34" charset="0"/>
                <a:ea typeface="Verdana" panose="020B0604030504040204" pitchFamily="34" charset="0"/>
                <a:cs typeface="Verdana" panose="020B0604030504040204" pitchFamily="34" charset="0"/>
              </a:rPr>
              <a:t>the understanding that </a:t>
            </a:r>
            <a:r>
              <a:rPr lang="en-US" dirty="0" smtClean="0">
                <a:latin typeface="Verdana" panose="020B0604030504040204" pitchFamily="34" charset="0"/>
                <a:ea typeface="Verdana" panose="020B0604030504040204" pitchFamily="34" charset="0"/>
                <a:cs typeface="Verdana" panose="020B0604030504040204" pitchFamily="34" charset="0"/>
              </a:rPr>
              <a:t>individuals </a:t>
            </a:r>
            <a:r>
              <a:rPr lang="en-US" dirty="0">
                <a:latin typeface="Verdana" panose="020B0604030504040204" pitchFamily="34" charset="0"/>
                <a:ea typeface="Verdana" panose="020B0604030504040204" pitchFamily="34" charset="0"/>
                <a:cs typeface="Verdana" panose="020B0604030504040204" pitchFamily="34" charset="0"/>
              </a:rPr>
              <a:t>might have one or more class of disability</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and that not </a:t>
            </a:r>
            <a:r>
              <a:rPr lang="en-US" dirty="0">
                <a:latin typeface="Verdana" panose="020B0604030504040204" pitchFamily="34" charset="0"/>
                <a:ea typeface="Verdana" panose="020B0604030504040204" pitchFamily="34" charset="0"/>
                <a:cs typeface="Verdana" panose="020B0604030504040204" pitchFamily="34" charset="0"/>
              </a:rPr>
              <a:t>all disabilities would hinder the ability of a user to access the </a:t>
            </a:r>
            <a:r>
              <a:rPr lang="en-US" dirty="0" smtClean="0">
                <a:latin typeface="Verdana" panose="020B0604030504040204" pitchFamily="34" charset="0"/>
                <a:ea typeface="Verdana" panose="020B0604030504040204" pitchFamily="34" charset="0"/>
                <a:cs typeface="Verdana" panose="020B0604030504040204" pitchFamily="34" charset="0"/>
              </a:rPr>
              <a:t>web </a:t>
            </a:r>
            <a:r>
              <a:rPr lang="en-US" dirty="0">
                <a:latin typeface="Verdana" panose="020B0604030504040204" pitchFamily="34" charset="0"/>
                <a:ea typeface="Verdana" panose="020B0604030504040204" pitchFamily="34" charset="0"/>
                <a:cs typeface="Verdana" panose="020B0604030504040204" pitchFamily="34" charset="0"/>
              </a:rPr>
              <a:t>the following table shows the number of Americans with disabilities that might interfere with their use of the web. </a:t>
            </a:r>
          </a:p>
        </p:txBody>
      </p:sp>
    </p:spTree>
    <p:extLst>
      <p:ext uri="{BB962C8B-B14F-4D97-AF65-F5344CB8AC3E}">
        <p14:creationId xmlns:p14="http://schemas.microsoft.com/office/powerpoint/2010/main" val="338273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fontScale="92500"/>
          </a:bodyPr>
          <a:lstStyle/>
          <a:p>
            <a:pPr marL="0" indent="0">
              <a:lnSpc>
                <a:spcPct val="120000"/>
              </a:lnSpc>
              <a:buNone/>
            </a:pPr>
            <a:r>
              <a:rPr lang="en-US" dirty="0">
                <a:latin typeface="Verdana" panose="020B0604030504040204" pitchFamily="34" charset="0"/>
                <a:ea typeface="Verdana" panose="020B0604030504040204" pitchFamily="34" charset="0"/>
                <a:cs typeface="Verdana" panose="020B0604030504040204" pitchFamily="34" charset="0"/>
              </a:rPr>
              <a:t>Numbers for this are hard to come by, but even using these numbers as a rough guide you can estimate that there are millions of Americans that rely on the accessibility of sites to use the web. Getting numbers outside of the US is even more difficult, but </a:t>
            </a:r>
            <a:r>
              <a:rPr lang="en-US" dirty="0" smtClean="0">
                <a:latin typeface="Verdana" panose="020B0604030504040204" pitchFamily="34" charset="0"/>
                <a:ea typeface="Verdana" panose="020B0604030504040204" pitchFamily="34" charset="0"/>
                <a:cs typeface="Verdana" panose="020B0604030504040204" pitchFamily="34" charset="0"/>
              </a:rPr>
              <a:t>the rest if the world </a:t>
            </a:r>
            <a:r>
              <a:rPr lang="en-US" i="1" dirty="0" smtClean="0">
                <a:latin typeface="Verdana" panose="020B0604030504040204" pitchFamily="34" charset="0"/>
                <a:ea typeface="Verdana" panose="020B0604030504040204" pitchFamily="34" charset="0"/>
                <a:cs typeface="Verdana" panose="020B0604030504040204" pitchFamily="34" charset="0"/>
              </a:rPr>
              <a:t>is </a:t>
            </a:r>
            <a:r>
              <a:rPr lang="en-US" dirty="0" smtClean="0">
                <a:latin typeface="Verdana" panose="020B0604030504040204" pitchFamily="34" charset="0"/>
                <a:ea typeface="Verdana" panose="020B0604030504040204" pitchFamily="34" charset="0"/>
                <a:cs typeface="Verdana" panose="020B0604030504040204" pitchFamily="34" charset="0"/>
              </a:rPr>
              <a:t>a lot bigger than the US, so millions in the US means many more millions in the rest of the world.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21564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a:bodyPr>
          <a:lstStyle/>
          <a:p>
            <a:endParaRPr lang="en-US"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091522059"/>
              </p:ext>
            </p:extLst>
          </p:nvPr>
        </p:nvGraphicFramePr>
        <p:xfrm>
          <a:off x="1049020" y="1942676"/>
          <a:ext cx="10095232" cy="4142572"/>
        </p:xfrm>
        <a:graphic>
          <a:graphicData uri="http://schemas.openxmlformats.org/drawingml/2006/table">
            <a:tbl>
              <a:tblPr firstRow="1" bandRow="1">
                <a:tableStyleId>{5C22544A-7EE6-4342-B048-85BDC9FD1C3A}</a:tableStyleId>
              </a:tblPr>
              <a:tblGrid>
                <a:gridCol w="2523808"/>
                <a:gridCol w="2523808"/>
                <a:gridCol w="2523808"/>
                <a:gridCol w="2523808"/>
              </a:tblGrid>
              <a:tr h="784183">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Class of Disability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 of Americans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Total # of Americans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Note</a:t>
                      </a:r>
                    </a:p>
                  </a:txBody>
                  <a:tcPr/>
                </a:tc>
              </a:tr>
              <a:tr h="784183">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Visual</a:t>
                      </a:r>
                    </a:p>
                    <a:p>
                      <a:endParaRPr lang="en-US" dirty="0"/>
                    </a:p>
                  </a:txBody>
                  <a:tcPr/>
                </a:tc>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3.3</a:t>
                      </a:r>
                      <a:endParaRPr lang="en-US" dirty="0"/>
                    </a:p>
                  </a:txBody>
                  <a:tcPr/>
                </a:tc>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8,077,000</a:t>
                      </a:r>
                      <a:endParaRPr lang="en-US" dirty="0"/>
                    </a:p>
                  </a:txBody>
                  <a:tcPr/>
                </a:tc>
                <a:tc>
                  <a:txBody>
                    <a:bodyPr/>
                    <a:lstStyle/>
                    <a:p>
                      <a:endParaRPr lang="en-US" dirty="0"/>
                    </a:p>
                  </a:txBody>
                  <a:tcPr/>
                </a:tc>
              </a:tr>
              <a:tr h="784183">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Hearing</a:t>
                      </a:r>
                    </a:p>
                    <a:p>
                      <a:endParaRPr lang="en-US" dirty="0"/>
                    </a:p>
                  </a:txBody>
                  <a:tcPr/>
                </a:tc>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3.1</a:t>
                      </a:r>
                      <a:endParaRPr lang="en-US" dirty="0"/>
                    </a:p>
                  </a:txBody>
                  <a:tcPr/>
                </a:tc>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7,572,000</a:t>
                      </a:r>
                      <a:endParaRPr lang="en-US" dirty="0"/>
                    </a:p>
                  </a:txBody>
                  <a:tcPr/>
                </a:tc>
                <a:tc>
                  <a:txBody>
                    <a:bodyPr/>
                    <a:lstStyle/>
                    <a:p>
                      <a:endParaRPr lang="en-US"/>
                    </a:p>
                  </a:txBody>
                  <a:tcPr/>
                </a:tc>
              </a:tr>
              <a:tr h="784183">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Motor</a:t>
                      </a:r>
                      <a:endParaRPr lang="en-US" dirty="0"/>
                    </a:p>
                  </a:txBody>
                  <a:tcPr/>
                </a:tc>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2.8</a:t>
                      </a:r>
                      <a:endParaRPr lang="en-US" dirty="0"/>
                    </a:p>
                  </a:txBody>
                  <a:tcPr/>
                </a:tc>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6,700,000</a:t>
                      </a:r>
                      <a:endParaRPr lang="en-US" dirty="0"/>
                    </a:p>
                  </a:txBody>
                  <a:tcPr/>
                </a:tc>
                <a:tc>
                  <a:txBody>
                    <a:bodyPr/>
                    <a:lstStyle/>
                    <a:p>
                      <a:r>
                        <a:rPr lang="en-US" sz="1200" dirty="0" smtClean="0">
                          <a:latin typeface="Verdana" panose="020B0604030504040204" pitchFamily="34" charset="0"/>
                          <a:ea typeface="Verdana" panose="020B0604030504040204" pitchFamily="34" charset="0"/>
                          <a:cs typeface="Verdana" panose="020B0604030504040204" pitchFamily="34" charset="0"/>
                        </a:rPr>
                        <a:t>Based on the number Americans with "difficulty grasping objects </a:t>
                      </a:r>
                    </a:p>
                    <a:p>
                      <a:r>
                        <a:rPr lang="en-US" sz="1200" dirty="0" smtClean="0">
                          <a:latin typeface="Verdana" panose="020B0604030504040204" pitchFamily="34" charset="0"/>
                          <a:ea typeface="Verdana" panose="020B0604030504040204" pitchFamily="34" charset="0"/>
                          <a:cs typeface="Verdana" panose="020B0604030504040204" pitchFamily="34" charset="0"/>
                        </a:rPr>
                        <a:t>like a glass or pencil" as a rough analog for mouse use</a:t>
                      </a:r>
                    </a:p>
                  </a:txBody>
                  <a:tcPr/>
                </a:tc>
              </a:tr>
              <a:tr h="7841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Cognitive</a:t>
                      </a:r>
                    </a:p>
                    <a:p>
                      <a:endParaRPr lang="en-US" dirty="0"/>
                    </a:p>
                  </a:txBody>
                  <a:tcPr/>
                </a:tc>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6.3</a:t>
                      </a:r>
                      <a:endParaRPr lang="en-US" dirty="0"/>
                    </a:p>
                  </a:txBody>
                  <a:tcPr/>
                </a:tc>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15,155,000</a:t>
                      </a:r>
                      <a:endParaRPr lang="en-US" dirty="0"/>
                    </a:p>
                  </a:txBody>
                  <a:tcPr/>
                </a:tc>
                <a:tc>
                  <a: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Covers all mental disabilities</a:t>
                      </a:r>
                      <a:endParaRPr lang="en-US" dirty="0"/>
                    </a:p>
                  </a:txBody>
                  <a:tcPr/>
                </a:tc>
              </a:tr>
            </a:tbl>
          </a:graphicData>
        </a:graphic>
      </p:graphicFrame>
    </p:spTree>
    <p:extLst>
      <p:ext uri="{BB962C8B-B14F-4D97-AF65-F5344CB8AC3E}">
        <p14:creationId xmlns:p14="http://schemas.microsoft.com/office/powerpoint/2010/main" val="14721319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Provide text alternatives for all non-text content</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a:t>
            </a:r>
            <a:r>
              <a:rPr lang="en-US" dirty="0">
                <a:latin typeface="Verdana" panose="020B0604030504040204" pitchFamily="34" charset="0"/>
                <a:ea typeface="Verdana" panose="020B0604030504040204" pitchFamily="34" charset="0"/>
                <a:cs typeface="Verdana" panose="020B0604030504040204" pitchFamily="34" charset="0"/>
              </a:rPr>
              <a:t>images fail to load or are loading slowly alternative text can provide crucial context to users. </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60519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A Big Blue E	</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365760" tIns="365760" rIns="365760" bIns="365760"/>
          <a:lstStyle/>
          <a:p>
            <a:r>
              <a:rPr lang="en-US" dirty="0" smtClean="0">
                <a:latin typeface="Verdana" panose="020B0604030504040204" pitchFamily="34" charset="0"/>
                <a:ea typeface="Verdana" panose="020B0604030504040204" pitchFamily="34" charset="0"/>
                <a:cs typeface="Verdana" panose="020B0604030504040204" pitchFamily="34" charset="0"/>
              </a:rPr>
              <a:t>At the height of their dominance, Windows XP + Internet Explorer (5,5.5 and 6) was 95% of the web</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Two screen resolutions mattered</a:t>
            </a:r>
          </a:p>
          <a:p>
            <a:pPr lvl="1"/>
            <a:r>
              <a:rPr lang="en-US" dirty="0" smtClean="0">
                <a:latin typeface="Verdana" panose="020B0604030504040204" pitchFamily="34" charset="0"/>
                <a:ea typeface="Verdana" panose="020B0604030504040204" pitchFamily="34" charset="0"/>
                <a:cs typeface="Verdana" panose="020B0604030504040204" pitchFamily="34" charset="0"/>
              </a:rPr>
              <a:t>800 x 600</a:t>
            </a:r>
          </a:p>
          <a:p>
            <a:pPr lvl="1"/>
            <a:r>
              <a:rPr lang="en-US" dirty="0" smtClean="0">
                <a:latin typeface="Verdana" panose="020B0604030504040204" pitchFamily="34" charset="0"/>
                <a:ea typeface="Verdana" panose="020B0604030504040204" pitchFamily="34" charset="0"/>
                <a:cs typeface="Verdana" panose="020B0604030504040204" pitchFamily="34" charset="0"/>
              </a:rPr>
              <a:t>1024 x 768</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27018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ormAutofit fontScale="90000"/>
          </a:bodyPr>
          <a:lstStyle/>
          <a:p>
            <a:r>
              <a:rPr lang="en-US" dirty="0">
                <a:latin typeface="Verdana" panose="020B0604030504040204" pitchFamily="34" charset="0"/>
                <a:ea typeface="Verdana" panose="020B0604030504040204" pitchFamily="34" charset="0"/>
                <a:cs typeface="Verdana" panose="020B0604030504040204" pitchFamily="34" charset="0"/>
              </a:rPr>
              <a:t>Ensure that information and structure can be separated from presentation</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Good </a:t>
            </a:r>
            <a:r>
              <a:rPr lang="en-US" dirty="0">
                <a:latin typeface="Verdana" panose="020B0604030504040204" pitchFamily="34" charset="0"/>
                <a:ea typeface="Verdana" panose="020B0604030504040204" pitchFamily="34" charset="0"/>
                <a:cs typeface="Verdana" panose="020B0604030504040204" pitchFamily="34" charset="0"/>
              </a:rPr>
              <a:t>structure for your code makes it much easier to translate into different formats for devices with different capabilities and needs. This used to be a much bigger issue when people commonly used tables for layout, but it's still important now. </a:t>
            </a:r>
          </a:p>
        </p:txBody>
      </p:sp>
    </p:spTree>
    <p:extLst>
      <p:ext uri="{BB962C8B-B14F-4D97-AF65-F5344CB8AC3E}">
        <p14:creationId xmlns:p14="http://schemas.microsoft.com/office/powerpoint/2010/main" val="3030121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ormAutofit fontScale="90000"/>
          </a:bodyPr>
          <a:lstStyle/>
          <a:p>
            <a:r>
              <a:rPr lang="en-US" dirty="0">
                <a:latin typeface="Verdana" panose="020B0604030504040204" pitchFamily="34" charset="0"/>
                <a:ea typeface="Verdana" panose="020B0604030504040204" pitchFamily="34" charset="0"/>
                <a:cs typeface="Verdana" panose="020B0604030504040204" pitchFamily="34" charset="0"/>
              </a:rPr>
              <a:t>Ensure that information and structure can be separated from presentation</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fontScale="92500" lnSpcReduction="2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You </a:t>
            </a:r>
            <a:r>
              <a:rPr lang="en-US" dirty="0">
                <a:latin typeface="Verdana" panose="020B0604030504040204" pitchFamily="34" charset="0"/>
                <a:ea typeface="Verdana" panose="020B0604030504040204" pitchFamily="34" charset="0"/>
                <a:cs typeface="Verdana" panose="020B0604030504040204" pitchFamily="34" charset="0"/>
              </a:rPr>
              <a:t>want your pages to make logical sense without styles and without JavaScript. If you can satisfy both of those requirements you're in really good shape. One way to test how well you've structured your content is to view the document's </a:t>
            </a:r>
            <a:r>
              <a:rPr lang="en-US" dirty="0" smtClean="0">
                <a:latin typeface="Verdana" panose="020B0604030504040204" pitchFamily="34" charset="0"/>
                <a:ea typeface="Verdana" panose="020B0604030504040204" pitchFamily="34" charset="0"/>
                <a:cs typeface="Verdana" panose="020B0604030504040204" pitchFamily="34" charset="0"/>
                <a:hlinkClick r:id="rId2"/>
              </a:rPr>
              <a:t>outline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as defined by the HTML5 specification. If your document outline looks like a well-structured table of contents then you're probably on the right track. </a:t>
            </a:r>
          </a:p>
        </p:txBody>
      </p:sp>
    </p:spTree>
    <p:extLst>
      <p:ext uri="{BB962C8B-B14F-4D97-AF65-F5344CB8AC3E}">
        <p14:creationId xmlns:p14="http://schemas.microsoft.com/office/powerpoint/2010/main" val="3850833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Make all functionality operable via a keyboard interface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fontScale="62500" lnSpcReduction="2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Understanding </a:t>
            </a:r>
            <a:r>
              <a:rPr lang="en-US" dirty="0">
                <a:latin typeface="Verdana" panose="020B0604030504040204" pitchFamily="34" charset="0"/>
                <a:ea typeface="Verdana" panose="020B0604030504040204" pitchFamily="34" charset="0"/>
                <a:cs typeface="Verdana" panose="020B0604030504040204" pitchFamily="34" charset="0"/>
              </a:rPr>
              <a:t>the way that people without a mouse use the web is an important (and neglected) exercise for everyone that makes web sites. You really should be testing everything you do without a mouse and optimizing for keyboard navigation is one of the best things you can do for all of your users.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On </a:t>
            </a:r>
            <a:r>
              <a:rPr lang="en-US" dirty="0">
                <a:latin typeface="Verdana" panose="020B0604030504040204" pitchFamily="34" charset="0"/>
                <a:ea typeface="Verdana" panose="020B0604030504040204" pitchFamily="34" charset="0"/>
                <a:cs typeface="Verdana" panose="020B0604030504040204" pitchFamily="34" charset="0"/>
              </a:rPr>
              <a:t>the most basic level, making sure that common keyboard interactions behave in an effective, </a:t>
            </a:r>
            <a:r>
              <a:rPr lang="en-US" dirty="0" smtClean="0">
                <a:latin typeface="Verdana" panose="020B0604030504040204" pitchFamily="34" charset="0"/>
                <a:ea typeface="Verdana" panose="020B0604030504040204" pitchFamily="34" charset="0"/>
                <a:cs typeface="Verdana" panose="020B0604030504040204" pitchFamily="34" charset="0"/>
              </a:rPr>
              <a:t>predictable </a:t>
            </a:r>
            <a:r>
              <a:rPr lang="en-US" dirty="0">
                <a:latin typeface="Verdana" panose="020B0604030504040204" pitchFamily="34" charset="0"/>
                <a:ea typeface="Verdana" panose="020B0604030504040204" pitchFamily="34" charset="0"/>
                <a:cs typeface="Verdana" panose="020B0604030504040204" pitchFamily="34" charset="0"/>
              </a:rPr>
              <a:t>way is very important. Tab order, skip links and staying away from keyboard traps are all important to keyboard users.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More </a:t>
            </a:r>
            <a:r>
              <a:rPr lang="en-US" dirty="0">
                <a:latin typeface="Verdana" panose="020B0604030504040204" pitchFamily="34" charset="0"/>
                <a:ea typeface="Verdana" panose="020B0604030504040204" pitchFamily="34" charset="0"/>
                <a:cs typeface="Verdana" panose="020B0604030504040204" pitchFamily="34" charset="0"/>
              </a:rPr>
              <a:t>advanced keyboard navigation is *great* for power users as well as being a boon to users who can't use a mouse. </a:t>
            </a:r>
          </a:p>
        </p:txBody>
      </p:sp>
    </p:spTree>
    <p:extLst>
      <p:ext uri="{BB962C8B-B14F-4D97-AF65-F5344CB8AC3E}">
        <p14:creationId xmlns:p14="http://schemas.microsoft.com/office/powerpoint/2010/main" val="948555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Content can be paused by the user</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a:normAutofit fontScale="85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The </a:t>
            </a:r>
            <a:r>
              <a:rPr lang="en-US" dirty="0">
                <a:latin typeface="Verdana" panose="020B0604030504040204" pitchFamily="34" charset="0"/>
                <a:ea typeface="Verdana" panose="020B0604030504040204" pitchFamily="34" charset="0"/>
                <a:cs typeface="Verdana" panose="020B0604030504040204" pitchFamily="34" charset="0"/>
              </a:rPr>
              <a:t>intent of this guideline is to ensure that visually impaired or cognitively-disabled users have time to digest your content.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E</a:t>
            </a:r>
            <a:r>
              <a:rPr lang="en-US" dirty="0" smtClean="0">
                <a:latin typeface="Verdana" panose="020B0604030504040204" pitchFamily="34" charset="0"/>
                <a:ea typeface="Verdana" panose="020B0604030504040204" pitchFamily="34" charset="0"/>
                <a:cs typeface="Verdana" panose="020B0604030504040204" pitchFamily="34" charset="0"/>
              </a:rPr>
              <a:t>nsure </a:t>
            </a:r>
            <a:r>
              <a:rPr lang="en-US" dirty="0">
                <a:latin typeface="Verdana" panose="020B0604030504040204" pitchFamily="34" charset="0"/>
                <a:ea typeface="Verdana" panose="020B0604030504040204" pitchFamily="34" charset="0"/>
                <a:cs typeface="Verdana" panose="020B0604030504040204" pitchFamily="34" charset="0"/>
              </a:rPr>
              <a:t>that video, audio and time-based visualizations can be controlled by the </a:t>
            </a:r>
            <a:r>
              <a:rPr lang="en-US" dirty="0" smtClean="0">
                <a:latin typeface="Verdana" panose="020B0604030504040204" pitchFamily="34" charset="0"/>
                <a:ea typeface="Verdana" panose="020B0604030504040204" pitchFamily="34" charset="0"/>
                <a:cs typeface="Verdana" panose="020B0604030504040204" pitchFamily="34" charset="0"/>
              </a:rPr>
              <a:t>user</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Avoid </a:t>
            </a:r>
            <a:r>
              <a:rPr lang="en-US" dirty="0">
                <a:latin typeface="Verdana" panose="020B0604030504040204" pitchFamily="34" charset="0"/>
                <a:ea typeface="Verdana" panose="020B0604030504040204" pitchFamily="34" charset="0"/>
                <a:cs typeface="Verdana" panose="020B0604030504040204" pitchFamily="34" charset="0"/>
              </a:rPr>
              <a:t>automatically refreshing content after a set period of time or to allow that functionality to be turned off. Think of a news site which refreshes every couple of minutes for the </a:t>
            </a:r>
            <a:r>
              <a:rPr lang="en-US" dirty="0" smtClean="0">
                <a:latin typeface="Verdana" panose="020B0604030504040204" pitchFamily="34" charset="0"/>
                <a:ea typeface="Verdana" panose="020B0604030504040204" pitchFamily="34" charset="0"/>
                <a:cs typeface="Verdana" panose="020B0604030504040204" pitchFamily="34" charset="0"/>
              </a:rPr>
              <a:t>possibility </a:t>
            </a:r>
            <a:r>
              <a:rPr lang="en-US" dirty="0">
                <a:latin typeface="Verdana" panose="020B0604030504040204" pitchFamily="34" charset="0"/>
                <a:ea typeface="Verdana" panose="020B0604030504040204" pitchFamily="34" charset="0"/>
                <a:cs typeface="Verdana" panose="020B0604030504040204" pitchFamily="34" charset="0"/>
              </a:rPr>
              <a:t>of breaking news (and to inflate page views) or a sports site that refreshes a page automatically to show updated scores. </a:t>
            </a:r>
          </a:p>
        </p:txBody>
      </p:sp>
    </p:spTree>
    <p:extLst>
      <p:ext uri="{BB962C8B-B14F-4D97-AF65-F5344CB8AC3E}">
        <p14:creationId xmlns:p14="http://schemas.microsoft.com/office/powerpoint/2010/main" val="4044850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Content can be paused by the user</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lnSpcReduction="1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Don't </a:t>
            </a:r>
            <a:r>
              <a:rPr lang="en-US" dirty="0">
                <a:latin typeface="Verdana" panose="020B0604030504040204" pitchFamily="34" charset="0"/>
                <a:ea typeface="Verdana" panose="020B0604030504040204" pitchFamily="34" charset="0"/>
                <a:cs typeface="Verdana" panose="020B0604030504040204" pitchFamily="34" charset="0"/>
              </a:rPr>
              <a:t>force updates down your user's throat. In addition to the accessibility concerns, all users can benefit from avoiding this practice. On mobile, for example, this rule is important for all users because battery life, bandwidth and processor time are all important factors in the overall mobile experience. You don't want to download unnecessarily updates, wasting kilobytes of data and battery life.</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38482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Provide mechanisms to help users find </a:t>
            </a:r>
            <a:r>
              <a:rPr lang="en-US" dirty="0" smtClean="0">
                <a:latin typeface="Verdana" panose="020B0604030504040204" pitchFamily="34" charset="0"/>
                <a:ea typeface="Verdana" panose="020B0604030504040204" pitchFamily="34" charset="0"/>
                <a:cs typeface="Verdana" panose="020B0604030504040204" pitchFamily="34" charset="0"/>
              </a:rPr>
              <a:t>content</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fontScale="70000" lnSpcReduction="20000"/>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This </a:t>
            </a:r>
            <a:r>
              <a:rPr lang="en-US" dirty="0">
                <a:latin typeface="Verdana" panose="020B0604030504040204" pitchFamily="34" charset="0"/>
                <a:ea typeface="Verdana" panose="020B0604030504040204" pitchFamily="34" charset="0"/>
                <a:cs typeface="Verdana" panose="020B0604030504040204" pitchFamily="34" charset="0"/>
              </a:rPr>
              <a:t>is just good sense, of course, but is especially true when dealing with smaller screens. Make links make sense, give a good sense of where users are within your site or application and give them multiple ways to reach content. The less you ask a mobile user to do to get to their important content, the better.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10000"/>
              </a:lnSpc>
            </a:pPr>
            <a:r>
              <a:rPr lang="en-US" dirty="0" smtClean="0">
                <a:latin typeface="Verdana" panose="020B0604030504040204" pitchFamily="34" charset="0"/>
                <a:ea typeface="Verdana" panose="020B0604030504040204" pitchFamily="34" charset="0"/>
                <a:cs typeface="Verdana" panose="020B0604030504040204" pitchFamily="34" charset="0"/>
              </a:rPr>
              <a:t>Having </a:t>
            </a:r>
            <a:r>
              <a:rPr lang="en-US" dirty="0">
                <a:latin typeface="Verdana" panose="020B0604030504040204" pitchFamily="34" charset="0"/>
                <a:ea typeface="Verdana" panose="020B0604030504040204" pitchFamily="34" charset="0"/>
                <a:cs typeface="Verdana" panose="020B0604030504040204" pitchFamily="34" charset="0"/>
              </a:rPr>
              <a:t>a clearly labeled "contact us" link with a big fat button that takes them to a simple list which includes your telephone number is worth more for the customer's experience than pretty much anything else you can do on the web. You might have the most beautiful site in the world, but if your customer can't find your phone number you might as well have made your site out of sticks and glue. It's useless. </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53892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Provide mechanisms to help users find </a:t>
            </a:r>
            <a:r>
              <a:rPr lang="en-US" dirty="0" smtClean="0">
                <a:latin typeface="Verdana" panose="020B0604030504040204" pitchFamily="34" charset="0"/>
                <a:ea typeface="Verdana" panose="020B0604030504040204" pitchFamily="34" charset="0"/>
                <a:cs typeface="Verdana" panose="020B0604030504040204" pitchFamily="34" charset="0"/>
              </a:rPr>
              <a:t>content</a:t>
            </a: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11680"/>
            <a:ext cx="10559928" cy="3977640"/>
          </a:xfrm>
          <a:solidFill>
            <a:schemeClr val="bg1">
              <a:alpha val="75000"/>
            </a:schemeClr>
          </a:solidFill>
        </p:spPr>
      </p:pic>
    </p:spTree>
    <p:extLst>
      <p:ext uri="{BB962C8B-B14F-4D97-AF65-F5344CB8AC3E}">
        <p14:creationId xmlns:p14="http://schemas.microsoft.com/office/powerpoint/2010/main" val="716908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ormAutofit fontScale="90000"/>
          </a:bodyPr>
          <a:lstStyle/>
          <a:p>
            <a:r>
              <a:rPr lang="en-US" dirty="0">
                <a:latin typeface="Verdana" panose="020B0604030504040204" pitchFamily="34" charset="0"/>
                <a:ea typeface="Verdana" panose="020B0604030504040204" pitchFamily="34" charset="0"/>
                <a:cs typeface="Verdana" panose="020B0604030504040204" pitchFamily="34" charset="0"/>
              </a:rPr>
              <a:t>Help users avoid mistakes </a:t>
            </a:r>
            <a:r>
              <a:rPr lang="en-US" dirty="0" smtClean="0">
                <a:latin typeface="Verdana" panose="020B0604030504040204" pitchFamily="34" charset="0"/>
                <a:ea typeface="Verdana" panose="020B0604030504040204" pitchFamily="34" charset="0"/>
                <a:cs typeface="Verdana" panose="020B0604030504040204" pitchFamily="34" charset="0"/>
              </a:rPr>
              <a:t>&amp; </a:t>
            </a:r>
            <a:r>
              <a:rPr lang="en-US" dirty="0">
                <a:latin typeface="Verdana" panose="020B0604030504040204" pitchFamily="34" charset="0"/>
                <a:ea typeface="Verdana" panose="020B0604030504040204" pitchFamily="34" charset="0"/>
                <a:cs typeface="Verdana" panose="020B0604030504040204" pitchFamily="34" charset="0"/>
              </a:rPr>
              <a:t>make it easy to correct mistakes that do occur</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fontScale="85000" lnSpcReduction="20000"/>
          </a:bodyPr>
          <a:lstStyle/>
          <a:p>
            <a:r>
              <a:rPr lang="en-US" dirty="0" smtClean="0">
                <a:latin typeface="Verdana" panose="020B0604030504040204" pitchFamily="34" charset="0"/>
                <a:ea typeface="Verdana" panose="020B0604030504040204" pitchFamily="34" charset="0"/>
                <a:cs typeface="Verdana" panose="020B0604030504040204" pitchFamily="34" charset="0"/>
              </a:rPr>
              <a:t>It's </a:t>
            </a:r>
            <a:r>
              <a:rPr lang="en-US" dirty="0">
                <a:latin typeface="Verdana" panose="020B0604030504040204" pitchFamily="34" charset="0"/>
                <a:ea typeface="Verdana" panose="020B0604030504040204" pitchFamily="34" charset="0"/>
                <a:cs typeface="Verdana" panose="020B0604030504040204" pitchFamily="34" charset="0"/>
              </a:rPr>
              <a:t>hard to fill out forms on the web. The more help you can give users, the better. </a:t>
            </a:r>
            <a:r>
              <a:rPr lang="en-US" i="1" dirty="0">
                <a:latin typeface="Verdana" panose="020B0604030504040204" pitchFamily="34" charset="0"/>
                <a:ea typeface="Verdana" panose="020B0604030504040204" pitchFamily="34" charset="0"/>
                <a:cs typeface="Verdana" panose="020B0604030504040204" pitchFamily="34" charset="0"/>
              </a:rPr>
              <a:t>This is true for all users. </a:t>
            </a:r>
          </a:p>
          <a:p>
            <a:r>
              <a:rPr lang="en-US" dirty="0" smtClean="0">
                <a:latin typeface="Verdana" panose="020B0604030504040204" pitchFamily="34" charset="0"/>
                <a:ea typeface="Verdana" panose="020B0604030504040204" pitchFamily="34" charset="0"/>
                <a:cs typeface="Verdana" panose="020B0604030504040204" pitchFamily="34" charset="0"/>
              </a:rPr>
              <a:t>The </a:t>
            </a:r>
            <a:r>
              <a:rPr lang="en-US" dirty="0">
                <a:latin typeface="Verdana" panose="020B0604030504040204" pitchFamily="34" charset="0"/>
                <a:ea typeface="Verdana" panose="020B0604030504040204" pitchFamily="34" charset="0"/>
                <a:cs typeface="Verdana" panose="020B0604030504040204" pitchFamily="34" charset="0"/>
              </a:rPr>
              <a:t>more time and care you spend on your forms, the better off you'll be. Making it difficult for people to make errors, offering meaningful error messages and designing forms to lessen the user's cognitive load are going to directly affect your bottom line.  </a:t>
            </a:r>
          </a:p>
          <a:p>
            <a:r>
              <a:rPr lang="en-US" dirty="0" smtClean="0">
                <a:latin typeface="Verdana" panose="020B0604030504040204" pitchFamily="34" charset="0"/>
                <a:ea typeface="Verdana" panose="020B0604030504040204" pitchFamily="34" charset="0"/>
                <a:cs typeface="Verdana" panose="020B0604030504040204" pitchFamily="34" charset="0"/>
              </a:rPr>
              <a:t>For </a:t>
            </a:r>
            <a:r>
              <a:rPr lang="en-US" dirty="0">
                <a:latin typeface="Verdana" panose="020B0604030504040204" pitchFamily="34" charset="0"/>
                <a:ea typeface="Verdana" panose="020B0604030504040204" pitchFamily="34" charset="0"/>
                <a:cs typeface="Verdana" panose="020B0604030504040204" pitchFamily="34" charset="0"/>
              </a:rPr>
              <a:t>example, offering inline validation (checking the form data for validity as they enter it) and providing help text in context can help users more confidently enter the correct information in form fields</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862588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ormAutofit fontScale="90000"/>
          </a:bodyPr>
          <a:lstStyle/>
          <a:p>
            <a:r>
              <a:rPr lang="en-US" dirty="0">
                <a:latin typeface="Verdana" panose="020B0604030504040204" pitchFamily="34" charset="0"/>
                <a:ea typeface="Verdana" panose="020B0604030504040204" pitchFamily="34" charset="0"/>
                <a:cs typeface="Verdana" panose="020B0604030504040204" pitchFamily="34" charset="0"/>
              </a:rPr>
              <a:t>Help users avoid mistakes </a:t>
            </a:r>
            <a:r>
              <a:rPr lang="en-US" dirty="0" smtClean="0">
                <a:latin typeface="Verdana" panose="020B0604030504040204" pitchFamily="34" charset="0"/>
                <a:ea typeface="Verdana" panose="020B0604030504040204" pitchFamily="34" charset="0"/>
                <a:cs typeface="Verdana" panose="020B0604030504040204" pitchFamily="34" charset="0"/>
              </a:rPr>
              <a:t>&amp; </a:t>
            </a:r>
            <a:r>
              <a:rPr lang="en-US" dirty="0">
                <a:latin typeface="Verdana" panose="020B0604030504040204" pitchFamily="34" charset="0"/>
                <a:ea typeface="Verdana" panose="020B0604030504040204" pitchFamily="34" charset="0"/>
                <a:cs typeface="Verdana" panose="020B0604030504040204" pitchFamily="34" charset="0"/>
              </a:rPr>
              <a:t>make it easy to correct mistakes that do occur</a:t>
            </a: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0258" y="1825625"/>
            <a:ext cx="8711484" cy="4351338"/>
          </a:xfrm>
        </p:spPr>
      </p:pic>
    </p:spTree>
    <p:extLst>
      <p:ext uri="{BB962C8B-B14F-4D97-AF65-F5344CB8AC3E}">
        <p14:creationId xmlns:p14="http://schemas.microsoft.com/office/powerpoint/2010/main" val="2566326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Support compatibility with current and future user </a:t>
            </a:r>
            <a:r>
              <a:rPr lang="en-US" dirty="0" smtClean="0">
                <a:latin typeface="Verdana" panose="020B0604030504040204" pitchFamily="34" charset="0"/>
                <a:ea typeface="Verdana" panose="020B0604030504040204" pitchFamily="34" charset="0"/>
                <a:cs typeface="Verdana" panose="020B0604030504040204" pitchFamily="34" charset="0"/>
              </a:rPr>
              <a:t>agents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fontScale="77500" lnSpcReduction="20000"/>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Support </a:t>
            </a:r>
            <a:r>
              <a:rPr lang="en-US" dirty="0">
                <a:latin typeface="Verdana" panose="020B0604030504040204" pitchFamily="34" charset="0"/>
                <a:ea typeface="Verdana" panose="020B0604030504040204" pitchFamily="34" charset="0"/>
                <a:cs typeface="Verdana" panose="020B0604030504040204" pitchFamily="34" charset="0"/>
              </a:rPr>
              <a:t>compatibility with current and future user agents (including assistive technologies)</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The </a:t>
            </a:r>
            <a:r>
              <a:rPr lang="en-US" dirty="0">
                <a:latin typeface="Verdana" panose="020B0604030504040204" pitchFamily="34" charset="0"/>
                <a:ea typeface="Verdana" panose="020B0604030504040204" pitchFamily="34" charset="0"/>
                <a:cs typeface="Verdana" panose="020B0604030504040204" pitchFamily="34" charset="0"/>
              </a:rPr>
              <a:t>fact that the </a:t>
            </a:r>
            <a:r>
              <a:rPr lang="en-US" dirty="0" smtClean="0">
                <a:latin typeface="Verdana" panose="020B0604030504040204" pitchFamily="34" charset="0"/>
                <a:ea typeface="Verdana" panose="020B0604030504040204" pitchFamily="34" charset="0"/>
                <a:cs typeface="Verdana" panose="020B0604030504040204" pitchFamily="34" charset="0"/>
                <a:hlinkClick r:id="rId2"/>
              </a:rPr>
              <a:t>first </a:t>
            </a:r>
            <a:r>
              <a:rPr lang="en-US" dirty="0">
                <a:latin typeface="Verdana" panose="020B0604030504040204" pitchFamily="34" charset="0"/>
                <a:ea typeface="Verdana" panose="020B0604030504040204" pitchFamily="34" charset="0"/>
                <a:cs typeface="Verdana" panose="020B0604030504040204" pitchFamily="34" charset="0"/>
                <a:hlinkClick r:id="rId2"/>
              </a:rPr>
              <a:t>website ever made still </a:t>
            </a:r>
            <a:r>
              <a:rPr lang="en-US" dirty="0" smtClean="0">
                <a:latin typeface="Verdana" panose="020B0604030504040204" pitchFamily="34" charset="0"/>
                <a:ea typeface="Verdana" panose="020B0604030504040204" pitchFamily="34" charset="0"/>
                <a:cs typeface="Verdana" panose="020B0604030504040204" pitchFamily="34" charset="0"/>
                <a:hlinkClick r:id="rId2"/>
              </a:rPr>
              <a:t>works</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is a guiding principle here. Don't back yourself into a corner and you'll be sitting pretty in 2025. </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I will say that getting a basic understanding of how assistive technologies work and how they may work in the future is a good idea to add onto the understanding of the browser and device market. </a:t>
            </a:r>
          </a:p>
        </p:txBody>
      </p:sp>
    </p:spTree>
    <p:extLst>
      <p:ext uri="{BB962C8B-B14F-4D97-AF65-F5344CB8AC3E}">
        <p14:creationId xmlns:p14="http://schemas.microsoft.com/office/powerpoint/2010/main" val="1448752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Stagnation</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365760" tIns="365760" rIns="365760" bIns="365760">
            <a:normAutofit fontScale="92500" lnSpcReduction="10000"/>
          </a:bodyPr>
          <a:lstStyle/>
          <a:p>
            <a:r>
              <a:rPr lang="en-US" dirty="0" smtClean="0">
                <a:latin typeface="Verdana" panose="020B0604030504040204" pitchFamily="34" charset="0"/>
                <a:ea typeface="Verdana" panose="020B0604030504040204" pitchFamily="34" charset="0"/>
                <a:cs typeface="Verdana" panose="020B0604030504040204" pitchFamily="34" charset="0"/>
              </a:rPr>
              <a:t>We had </a:t>
            </a:r>
            <a:r>
              <a:rPr lang="en-US" i="1" dirty="0" smtClean="0">
                <a:latin typeface="Verdana" panose="020B0604030504040204" pitchFamily="34" charset="0"/>
                <a:ea typeface="Verdana" panose="020B0604030504040204" pitchFamily="34" charset="0"/>
                <a:cs typeface="Verdana" panose="020B0604030504040204" pitchFamily="34" charset="0"/>
              </a:rPr>
              <a:t>rules</a:t>
            </a:r>
            <a:r>
              <a:rPr lang="en-US" dirty="0" smtClean="0">
                <a:latin typeface="Verdana" panose="020B0604030504040204" pitchFamily="34" charset="0"/>
                <a:ea typeface="Verdana" panose="020B0604030504040204" pitchFamily="34" charset="0"/>
                <a:cs typeface="Verdana" panose="020B0604030504040204" pitchFamily="34" charset="0"/>
              </a:rPr>
              <a:t> instead of choices</a:t>
            </a:r>
            <a:r>
              <a:rPr lang="en-US" b="1" dirty="0" smtClean="0">
                <a:latin typeface="Verdana" panose="020B0604030504040204" pitchFamily="34" charset="0"/>
                <a:ea typeface="Verdana" panose="020B0604030504040204" pitchFamily="34" charset="0"/>
                <a:cs typeface="Verdana" panose="020B0604030504040204" pitchFamily="34" charset="0"/>
              </a:rPr>
              <a:t> </a:t>
            </a:r>
            <a:endParaRPr lang="en-US" dirty="0">
              <a:latin typeface="Verdana" panose="020B0604030504040204" pitchFamily="34" charset="0"/>
              <a:ea typeface="Verdana" panose="020B0604030504040204" pitchFamily="34" charset="0"/>
              <a:cs typeface="Verdana" panose="020B0604030504040204" pitchFamily="34" charset="0"/>
            </a:endParaRPr>
          </a:p>
          <a:p>
            <a:pPr lvl="1"/>
            <a:r>
              <a:rPr lang="en-US" dirty="0" smtClean="0">
                <a:latin typeface="Verdana" panose="020B0604030504040204" pitchFamily="34" charset="0"/>
                <a:ea typeface="Verdana" panose="020B0604030504040204" pitchFamily="34" charset="0"/>
                <a:cs typeface="Verdana" panose="020B0604030504040204" pitchFamily="34" charset="0"/>
              </a:rPr>
              <a:t>Think: 960 pixel grids</a:t>
            </a:r>
          </a:p>
          <a:p>
            <a:r>
              <a:rPr lang="en-US" dirty="0" smtClean="0">
                <a:latin typeface="Verdana" panose="020B0604030504040204" pitchFamily="34" charset="0"/>
                <a:ea typeface="Verdana" panose="020B0604030504040204" pitchFamily="34" charset="0"/>
                <a:cs typeface="Verdana" panose="020B0604030504040204" pitchFamily="34" charset="0"/>
              </a:rPr>
              <a:t>We had a calcified specification &amp; browser landscape</a:t>
            </a:r>
          </a:p>
          <a:p>
            <a:pPr lvl="1"/>
            <a:r>
              <a:rPr lang="en-US" dirty="0" smtClean="0">
                <a:latin typeface="Verdana" panose="020B0604030504040204" pitchFamily="34" charset="0"/>
                <a:ea typeface="Verdana" panose="020B0604030504040204" pitchFamily="34" charset="0"/>
                <a:cs typeface="Verdana" panose="020B0604030504040204" pitchFamily="34" charset="0"/>
              </a:rPr>
              <a:t>December 1997: HTML4.0 </a:t>
            </a:r>
            <a:r>
              <a:rPr lang="en-US" dirty="0">
                <a:latin typeface="Verdana" panose="020B0604030504040204" pitchFamily="34" charset="0"/>
                <a:ea typeface="Verdana" panose="020B0604030504040204" pitchFamily="34" charset="0"/>
                <a:cs typeface="Verdana" panose="020B0604030504040204" pitchFamily="34" charset="0"/>
              </a:rPr>
              <a:t>specification</a:t>
            </a:r>
          </a:p>
          <a:p>
            <a:pPr lvl="1"/>
            <a:r>
              <a:rPr lang="en-US" dirty="0" smtClean="0">
                <a:latin typeface="Verdana" panose="020B0604030504040204" pitchFamily="34" charset="0"/>
                <a:ea typeface="Verdana" panose="020B0604030504040204" pitchFamily="34" charset="0"/>
                <a:cs typeface="Verdana" panose="020B0604030504040204" pitchFamily="34" charset="0"/>
              </a:rPr>
              <a:t>Early 1998: XML </a:t>
            </a:r>
            <a:r>
              <a:rPr lang="en-US" dirty="0">
                <a:latin typeface="Verdana" panose="020B0604030504040204" pitchFamily="34" charset="0"/>
                <a:ea typeface="Verdana" panose="020B0604030504040204" pitchFamily="34" charset="0"/>
                <a:cs typeface="Verdana" panose="020B0604030504040204" pitchFamily="34" charset="0"/>
              </a:rPr>
              <a:t>1.0 Standard</a:t>
            </a:r>
          </a:p>
          <a:p>
            <a:pPr lvl="1"/>
            <a:r>
              <a:rPr lang="en-US" dirty="0" smtClean="0">
                <a:latin typeface="Verdana" panose="020B0604030504040204" pitchFamily="34" charset="0"/>
                <a:ea typeface="Verdana" panose="020B0604030504040204" pitchFamily="34" charset="0"/>
                <a:cs typeface="Verdana" panose="020B0604030504040204" pitchFamily="34" charset="0"/>
              </a:rPr>
              <a:t>May 1998: CSS level </a:t>
            </a:r>
            <a:r>
              <a:rPr lang="en-US" dirty="0">
                <a:latin typeface="Verdana" panose="020B0604030504040204" pitchFamily="34" charset="0"/>
                <a:ea typeface="Verdana" panose="020B0604030504040204" pitchFamily="34" charset="0"/>
                <a:cs typeface="Verdana" panose="020B0604030504040204" pitchFamily="34" charset="0"/>
              </a:rPr>
              <a:t>2 specification</a:t>
            </a:r>
          </a:p>
          <a:p>
            <a:pPr lvl="1"/>
            <a:r>
              <a:rPr lang="en-US" dirty="0" smtClean="0">
                <a:latin typeface="Verdana" panose="020B0604030504040204" pitchFamily="34" charset="0"/>
                <a:ea typeface="Verdana" panose="020B0604030504040204" pitchFamily="34" charset="0"/>
                <a:cs typeface="Verdana" panose="020B0604030504040204" pitchFamily="34" charset="0"/>
              </a:rPr>
              <a:t>December 1999: </a:t>
            </a:r>
            <a:r>
              <a:rPr lang="en-US" dirty="0" err="1" smtClean="0">
                <a:latin typeface="Verdana" panose="020B0604030504040204" pitchFamily="34" charset="0"/>
                <a:ea typeface="Verdana" panose="020B0604030504040204" pitchFamily="34" charset="0"/>
                <a:cs typeface="Verdana" panose="020B0604030504040204" pitchFamily="34" charset="0"/>
              </a:rPr>
              <a:t>ECMASCript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version </a:t>
            </a:r>
            <a:r>
              <a:rPr lang="en-US" dirty="0" smtClean="0">
                <a:latin typeface="Verdana" panose="020B0604030504040204" pitchFamily="34" charset="0"/>
                <a:ea typeface="Verdana" panose="020B0604030504040204" pitchFamily="34" charset="0"/>
                <a:cs typeface="Verdana" panose="020B0604030504040204" pitchFamily="34" charset="0"/>
              </a:rPr>
              <a:t>3.0</a:t>
            </a:r>
            <a:endParaRPr lang="en-US" dirty="0">
              <a:latin typeface="Verdana" panose="020B0604030504040204" pitchFamily="34" charset="0"/>
              <a:ea typeface="Verdana" panose="020B0604030504040204" pitchFamily="34" charset="0"/>
              <a:cs typeface="Verdana" panose="020B0604030504040204" pitchFamily="34" charset="0"/>
            </a:endParaRPr>
          </a:p>
          <a:p>
            <a:pPr lvl="1"/>
            <a:r>
              <a:rPr lang="en-US" dirty="0">
                <a:latin typeface="Verdana" panose="020B0604030504040204" pitchFamily="34" charset="0"/>
                <a:ea typeface="Verdana" panose="020B0604030504040204" pitchFamily="34" charset="0"/>
                <a:cs typeface="Verdana" panose="020B0604030504040204" pitchFamily="34" charset="0"/>
              </a:rPr>
              <a:t>January </a:t>
            </a:r>
            <a:r>
              <a:rPr lang="en-US" dirty="0" smtClean="0">
                <a:latin typeface="Verdana" panose="020B0604030504040204" pitchFamily="34" charset="0"/>
                <a:ea typeface="Verdana" panose="020B0604030504040204" pitchFamily="34" charset="0"/>
                <a:cs typeface="Verdana" panose="020B0604030504040204" pitchFamily="34" charset="0"/>
              </a:rPr>
              <a:t>2000: XHTML 1.0</a:t>
            </a:r>
            <a:endParaRPr lang="en-US" dirty="0">
              <a:latin typeface="Verdana" panose="020B0604030504040204" pitchFamily="34" charset="0"/>
              <a:ea typeface="Verdana" panose="020B0604030504040204" pitchFamily="34" charset="0"/>
              <a:cs typeface="Verdana" panose="020B0604030504040204" pitchFamily="34" charset="0"/>
            </a:endParaRPr>
          </a:p>
          <a:p>
            <a:pPr lvl="1"/>
            <a:r>
              <a:rPr lang="en-US" dirty="0" smtClean="0">
                <a:latin typeface="Verdana" panose="020B0604030504040204" pitchFamily="34" charset="0"/>
                <a:ea typeface="Verdana" panose="020B0604030504040204" pitchFamily="34" charset="0"/>
                <a:cs typeface="Verdana" panose="020B0604030504040204" pitchFamily="34" charset="0"/>
              </a:rPr>
              <a:t>Internet </a:t>
            </a:r>
            <a:r>
              <a:rPr lang="en-US" dirty="0">
                <a:latin typeface="Verdana" panose="020B0604030504040204" pitchFamily="34" charset="0"/>
                <a:ea typeface="Verdana" panose="020B0604030504040204" pitchFamily="34" charset="0"/>
                <a:cs typeface="Verdana" panose="020B0604030504040204" pitchFamily="34" charset="0"/>
              </a:rPr>
              <a:t>Explorer 6 was released August 27, 2001</a:t>
            </a:r>
          </a:p>
          <a:p>
            <a:pPr lvl="1"/>
            <a:r>
              <a:rPr lang="en-US" dirty="0" smtClean="0">
                <a:latin typeface="Verdana" panose="020B0604030504040204" pitchFamily="34" charset="0"/>
                <a:ea typeface="Verdana" panose="020B0604030504040204" pitchFamily="34" charset="0"/>
                <a:cs typeface="Verdana" panose="020B0604030504040204" pitchFamily="34" charset="0"/>
              </a:rPr>
              <a:t>September 2001: SVG </a:t>
            </a:r>
            <a:r>
              <a:rPr lang="en-US" dirty="0">
                <a:latin typeface="Verdana" panose="020B0604030504040204" pitchFamily="34" charset="0"/>
                <a:ea typeface="Verdana" panose="020B0604030504040204" pitchFamily="34" charset="0"/>
                <a:cs typeface="Verdana" panose="020B0604030504040204" pitchFamily="34" charset="0"/>
              </a:rPr>
              <a:t>1.0 </a:t>
            </a:r>
            <a:r>
              <a:rPr lang="en-US" dirty="0" smtClean="0">
                <a:latin typeface="Verdana" panose="020B0604030504040204" pitchFamily="34" charset="0"/>
                <a:ea typeface="Verdana" panose="020B0604030504040204" pitchFamily="34" charset="0"/>
                <a:cs typeface="Verdana" panose="020B0604030504040204" pitchFamily="34" charset="0"/>
              </a:rPr>
              <a:t>W3C Recommendation</a:t>
            </a:r>
            <a:endParaRPr lang="en-US" dirty="0">
              <a:latin typeface="Verdana" panose="020B0604030504040204" pitchFamily="34" charset="0"/>
              <a:ea typeface="Verdana" panose="020B0604030504040204" pitchFamily="34" charset="0"/>
              <a:cs typeface="Verdana" panose="020B0604030504040204" pitchFamily="34" charset="0"/>
            </a:endParaRP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376495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Don't Stop There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a:bodyPr>
          <a:lstStyle/>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All </a:t>
            </a:r>
            <a:r>
              <a:rPr lang="en-US" dirty="0">
                <a:latin typeface="Verdana" panose="020B0604030504040204" pitchFamily="34" charset="0"/>
                <a:ea typeface="Verdana" panose="020B0604030504040204" pitchFamily="34" charset="0"/>
                <a:cs typeface="Verdana" panose="020B0604030504040204" pitchFamily="34" charset="0"/>
              </a:rPr>
              <a:t>the WCAG guidelines are going to make your site more robust for all users. The previous were just a few </a:t>
            </a:r>
            <a:r>
              <a:rPr lang="en-US" dirty="0" err="1">
                <a:latin typeface="Verdana" panose="020B0604030504040204" pitchFamily="34" charset="0"/>
                <a:ea typeface="Verdana" panose="020B0604030504040204" pitchFamily="34" charset="0"/>
                <a:cs typeface="Verdana" panose="020B0604030504040204" pitchFamily="34" charset="0"/>
              </a:rPr>
              <a:t>cherrypicked</a:t>
            </a:r>
            <a:r>
              <a:rPr lang="en-US" dirty="0">
                <a:latin typeface="Verdana" panose="020B0604030504040204" pitchFamily="34" charset="0"/>
                <a:ea typeface="Verdana" panose="020B0604030504040204" pitchFamily="34" charset="0"/>
                <a:cs typeface="Verdana" panose="020B0604030504040204" pitchFamily="34" charset="0"/>
              </a:rPr>
              <a:t> examples that were obviously tied into some of the principles we're exploring here and had obvious benefit for all users.</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728085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Don't Stop There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fontScale="92500"/>
          </a:bodyPr>
          <a:lstStyle/>
          <a:p>
            <a:r>
              <a:rPr lang="en-US" dirty="0" smtClean="0">
                <a:latin typeface="Verdana" panose="020B0604030504040204" pitchFamily="34" charset="0"/>
                <a:ea typeface="Verdana" panose="020B0604030504040204" pitchFamily="34" charset="0"/>
                <a:cs typeface="Verdana" panose="020B0604030504040204" pitchFamily="34" charset="0"/>
              </a:rPr>
              <a:t>Also</a:t>
            </a:r>
            <a:r>
              <a:rPr lang="en-US" dirty="0">
                <a:latin typeface="Verdana" panose="020B0604030504040204" pitchFamily="34" charset="0"/>
                <a:ea typeface="Verdana" panose="020B0604030504040204" pitchFamily="34" charset="0"/>
                <a:cs typeface="Verdana" panose="020B0604030504040204" pitchFamily="34" charset="0"/>
              </a:rPr>
              <a:t>, in addition to these existing rules, it's important to assess the compatibility and accessibility impact of new technologies and technology patterns. Issues like the </a:t>
            </a:r>
            <a:r>
              <a:rPr lang="en-US" dirty="0" smtClean="0">
                <a:latin typeface="Verdana" panose="020B0604030504040204" pitchFamily="34" charset="0"/>
                <a:ea typeface="Verdana" panose="020B0604030504040204" pitchFamily="34" charset="0"/>
                <a:cs typeface="Verdana" panose="020B0604030504040204" pitchFamily="34" charset="0"/>
                <a:hlinkClick r:id="rId2"/>
              </a:rPr>
              <a:t>300ms </a:t>
            </a:r>
            <a:r>
              <a:rPr lang="en-US" dirty="0">
                <a:latin typeface="Verdana" panose="020B0604030504040204" pitchFamily="34" charset="0"/>
                <a:ea typeface="Verdana" panose="020B0604030504040204" pitchFamily="34" charset="0"/>
                <a:cs typeface="Verdana" panose="020B0604030504040204" pitchFamily="34" charset="0"/>
                <a:hlinkClick r:id="rId2"/>
              </a:rPr>
              <a:t>delay for tap/click on touch </a:t>
            </a:r>
            <a:r>
              <a:rPr lang="en-US" dirty="0" smtClean="0">
                <a:latin typeface="Verdana" panose="020B0604030504040204" pitchFamily="34" charset="0"/>
                <a:ea typeface="Verdana" panose="020B0604030504040204" pitchFamily="34" charset="0"/>
                <a:cs typeface="Verdana" panose="020B0604030504040204" pitchFamily="34" charset="0"/>
                <a:hlinkClick r:id="rId2"/>
              </a:rPr>
              <a:t>devices</a:t>
            </a:r>
            <a:r>
              <a:rPr lang="en-US" dirty="0" smtClean="0">
                <a:latin typeface="Verdana" panose="020B0604030504040204" pitchFamily="34" charset="0"/>
                <a:ea typeface="Verdana" panose="020B0604030504040204" pitchFamily="34" charset="0"/>
                <a:cs typeface="Verdana" panose="020B0604030504040204" pitchFamily="34" charset="0"/>
              </a:rPr>
              <a:t> (what it means to disable) </a:t>
            </a:r>
            <a:r>
              <a:rPr lang="en-US" dirty="0">
                <a:latin typeface="Verdana" panose="020B0604030504040204" pitchFamily="34" charset="0"/>
                <a:ea typeface="Verdana" panose="020B0604030504040204" pitchFamily="34" charset="0"/>
                <a:cs typeface="Verdana" panose="020B0604030504040204" pitchFamily="34" charset="0"/>
              </a:rPr>
              <a:t>and the use of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icon fonts</a:t>
            </a:r>
            <a:r>
              <a:rPr lang="en-US" dirty="0" smtClean="0">
                <a:latin typeface="Verdana" panose="020B0604030504040204" pitchFamily="34" charset="0"/>
                <a:ea typeface="Verdana" panose="020B0604030504040204" pitchFamily="34" charset="0"/>
                <a:cs typeface="Verdana" panose="020B0604030504040204" pitchFamily="34" charset="0"/>
              </a:rPr>
              <a:t> (which </a:t>
            </a:r>
            <a:r>
              <a:rPr lang="en-US" dirty="0">
                <a:latin typeface="Verdana" panose="020B0604030504040204" pitchFamily="34" charset="0"/>
                <a:ea typeface="Verdana" panose="020B0604030504040204" pitchFamily="34" charset="0"/>
                <a:cs typeface="Verdana" panose="020B0604030504040204" pitchFamily="34" charset="0"/>
              </a:rPr>
              <a:t>may or may not load in older </a:t>
            </a:r>
            <a:r>
              <a:rPr lang="en-US" dirty="0" smtClean="0">
                <a:latin typeface="Verdana" panose="020B0604030504040204" pitchFamily="34" charset="0"/>
                <a:ea typeface="Verdana" panose="020B0604030504040204" pitchFamily="34" charset="0"/>
                <a:cs typeface="Verdana" panose="020B0604030504040204" pitchFamily="34" charset="0"/>
              </a:rPr>
              <a:t>browsers) </a:t>
            </a:r>
            <a:r>
              <a:rPr lang="en-US" dirty="0">
                <a:latin typeface="Verdana" panose="020B0604030504040204" pitchFamily="34" charset="0"/>
                <a:ea typeface="Verdana" panose="020B0604030504040204" pitchFamily="34" charset="0"/>
                <a:cs typeface="Verdana" panose="020B0604030504040204" pitchFamily="34" charset="0"/>
              </a:rPr>
              <a:t>are multi-faceted problems. You need to actively assess these issues as they surface or you could end up with an accessibility nightmare that bleeds across to all your users. </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994584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Lose your technology biases</a:t>
            </a:r>
          </a:p>
        </p:txBody>
      </p:sp>
      <p:sp>
        <p:nvSpPr>
          <p:cNvPr id="3" name="Content Placeholder 2"/>
          <p:cNvSpPr>
            <a:spLocks noGrp="1"/>
          </p:cNvSpPr>
          <p:nvPr>
            <p:ph idx="1"/>
          </p:nvPr>
        </p:nvSpPr>
        <p:spPr>
          <a:solidFill>
            <a:schemeClr val="bg1">
              <a:alpha val="75000"/>
            </a:schemeClr>
          </a:solidFill>
        </p:spPr>
        <p:txBody>
          <a:bodyPr lIns="457200" tIns="365760" rIns="457200" bIns="45720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Tech </a:t>
            </a:r>
            <a:r>
              <a:rPr lang="en-US" dirty="0">
                <a:latin typeface="Verdana" panose="020B0604030504040204" pitchFamily="34" charset="0"/>
                <a:ea typeface="Verdana" panose="020B0604030504040204" pitchFamily="34" charset="0"/>
                <a:cs typeface="Verdana" panose="020B0604030504040204" pitchFamily="34" charset="0"/>
              </a:rPr>
              <a:t>folks generally have great hardware and new, high powered smart phones and tablets. Most other people in the world don't. Tech folks tend to forget that. </a:t>
            </a:r>
          </a:p>
        </p:txBody>
      </p:sp>
    </p:spTree>
    <p:extLst>
      <p:ext uri="{BB962C8B-B14F-4D97-AF65-F5344CB8AC3E}">
        <p14:creationId xmlns:p14="http://schemas.microsoft.com/office/powerpoint/2010/main" val="1573465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The iPhone is the only mobile experience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a:normAutofit fontScale="47500" lnSpcReduction="20000"/>
          </a:bodyPr>
          <a:lstStyle/>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At the height of the iPhone's dominance as a mobile platform, it was typical to base mobile web designs on the interface and interaction model of the iPhone.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 wasn't a fan of that approach to begin with as I think the web should embrace the web, and not copy some other platform- especially one that's trying to *strangle* the web.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It became an even worse idea as the iPhone rapidly ceded the title of the dominant mobile platform to Google's Android. Nowadays with Android up over an eye-watering 80% and iOS is treading water, iPhone style web interfaces are obvious byproducts of a bygone era.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Let me share one specific example of why this was a problem beyond the overall awkwardness of serving iOS style designs to people who are on some other OS. Knowing the design tribe's deserved allegiance to Apple I'm sure the following has happened more than the few times I've seen it.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As you probably know, iOS applications insert a back button into the application UI. There's only the one button on the iPhone so you need a  software back button to navigate. In a world where the iPhone is the only game in town, inserting a back button into your web UI is therefore a good idea. The thing is, the world is pretty blanketed in Android phones right now and every Android device has a back button built in, either as a dedicated software button on screen or as a physical button on the device. All of them. It's required and it also gets used _all the time_ so a back button in the UI of a web app, for an Android user, is a foreign experience. You're just wasting precious pixels. But yet, people do it because the iOS experience is all they know. </a:t>
            </a: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872358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Closed. Won't fix. Can't Reproduce.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a:normAutofit fontScale="47500" lnSpcReduction="20000"/>
          </a:bodyPr>
          <a:lstStyle/>
          <a:p>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"That animation is super fast on my machine."</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Another painful example of the trap tech folks fall into is with JavaScript performance.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While there's a lot of talk about being http://jankfree.org/["jank free"] and the web performance community has grown to be a real force in the industry; the plain fact is most people don't look critically at their application performance in enough devices to truly get a sense of how it runs. As we've discussed there are underpowered mobile devices, old desktops and old browsers aplenty out there waiting to expose problems with your site. And really, with some of these set-ups it's not just a question of poor performance. You can easily trip http://www.nczonline.net/blog/2009/01/05/what-determines-that-a-script-is-long-running/[long running script errors], freeze the screen and even crash the browser if you're not careful. If you think you're getting a second look from a user whose browser you just crashed, you've got another thing coming.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Now, obviously, there are simple code optimization issues you can run into when working in JavaScript that can cause problems no matter what your setup is. Even in the latest Chrome, you can do things in one pattern that might be http://jsperf.com/for-loop-vs-for-in-loop[ten, twenty or even one hundred times slower] than a different pattern that produces the same output. It's just that any of the latest generation browsers are so fast that, coupled with good hardware, they're going to mask problems that older browsers or crummy hardware will choke on. It's said so often that it's a </a:t>
            </a:r>
            <a:r>
              <a:rPr lang="en-US" dirty="0" err="1">
                <a:latin typeface="Verdana" panose="020B0604030504040204" pitchFamily="34" charset="0"/>
                <a:ea typeface="Verdana" panose="020B0604030504040204" pitchFamily="34" charset="0"/>
                <a:cs typeface="Verdana" panose="020B0604030504040204" pitchFamily="34" charset="0"/>
              </a:rPr>
              <a:t>cliche</a:t>
            </a:r>
            <a:r>
              <a:rPr lang="en-US" dirty="0">
                <a:latin typeface="Verdana" panose="020B0604030504040204" pitchFamily="34" charset="0"/>
                <a:ea typeface="Verdana" panose="020B0604030504040204" pitchFamily="34" charset="0"/>
                <a:cs typeface="Verdana" panose="020B0604030504040204" pitchFamily="34" charset="0"/>
              </a:rPr>
              <a:t>, but the reality is it can "work on my machine" only to fail on some other hardware/browser combination.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738474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Contrary to Popular Opinion Internet Explorer Does Exist</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a:normAutofit fontScale="47500" lnSpcReduction="20000"/>
          </a:bodyPr>
          <a:lstStyle/>
          <a:p>
            <a:r>
              <a:rPr lang="en-US" dirty="0" smtClean="0">
                <a:latin typeface="Verdana" panose="020B0604030504040204" pitchFamily="34" charset="0"/>
                <a:ea typeface="Verdana" panose="020B0604030504040204" pitchFamily="34" charset="0"/>
                <a:cs typeface="Verdana" panose="020B0604030504040204" pitchFamily="34" charset="0"/>
              </a:rPr>
              <a:t>This </a:t>
            </a:r>
            <a:r>
              <a:rPr lang="en-US" dirty="0">
                <a:latin typeface="Verdana" panose="020B0604030504040204" pitchFamily="34" charset="0"/>
                <a:ea typeface="Verdana" panose="020B0604030504040204" pitchFamily="34" charset="0"/>
                <a:cs typeface="Verdana" panose="020B0604030504040204" pitchFamily="34" charset="0"/>
              </a:rPr>
              <a:t>has driven me nuts for more than 10 years. People don't test enough in Internet Explorer. </a:t>
            </a:r>
          </a:p>
          <a:p>
            <a:r>
              <a:rPr lang="en-US" dirty="0">
                <a:latin typeface="Verdana" panose="020B0604030504040204" pitchFamily="34" charset="0"/>
                <a:ea typeface="Verdana" panose="020B0604030504040204" pitchFamily="34" charset="0"/>
                <a:cs typeface="Verdana" panose="020B0604030504040204" pitchFamily="34" charset="0"/>
              </a:rPr>
              <a:t>Trust me on this. Whether it's Windows-based developers working all day in Firefox or Chrome or developers on a Mac not wanting to fire up Parallels, people don't test in IE early or often enough. </a:t>
            </a:r>
          </a:p>
          <a:p>
            <a:r>
              <a:rPr lang="en-US" dirty="0">
                <a:latin typeface="Verdana" panose="020B0604030504040204" pitchFamily="34" charset="0"/>
                <a:ea typeface="Verdana" panose="020B0604030504040204" pitchFamily="34" charset="0"/>
                <a:cs typeface="Verdana" panose="020B0604030504040204" pitchFamily="34" charset="0"/>
              </a:rPr>
              <a:t>That's crazy. </a:t>
            </a:r>
          </a:p>
          <a:p>
            <a:r>
              <a:rPr lang="en-US" dirty="0">
                <a:latin typeface="Verdana" panose="020B0604030504040204" pitchFamily="34" charset="0"/>
                <a:ea typeface="Verdana" panose="020B0604030504040204" pitchFamily="34" charset="0"/>
                <a:cs typeface="Verdana" panose="020B0604030504040204" pitchFamily="34" charset="0"/>
              </a:rPr>
              <a:t>I know it's the bogeyman, but it remains a huge portion of the browser market. Depending on where you look for your stats, it's got a larger market share than Firefox and Safari combined. Yet, people treat it like an afterthought. This is less of a problem than it was six or seven years ago as IE's market share has halved, but it's still a major issue when you're ignoring hundreds of millions of potential customers.  </a:t>
            </a:r>
          </a:p>
          <a:p>
            <a:r>
              <a:rPr lang="en-US" dirty="0">
                <a:latin typeface="Verdana" panose="020B0604030504040204" pitchFamily="34" charset="0"/>
                <a:ea typeface="Verdana" panose="020B0604030504040204" pitchFamily="34" charset="0"/>
                <a:cs typeface="Verdana" panose="020B0604030504040204" pitchFamily="34" charset="0"/>
              </a:rPr>
              <a:t>I've managed a lot of developers and projects over the years and I've had specific feedback on this issue about folks that worked for me on several different occasions. This is especially problematic as I've done a lot of consulting and agency work for health-care companies, financial services firms and law firms. There's a *lot* of Internet Explorer in those industries. As I mentioned previously, it's often the *only* browser allowed on internal networks. </a:t>
            </a:r>
          </a:p>
          <a:p>
            <a:r>
              <a:rPr lang="en-US" dirty="0">
                <a:latin typeface="Verdana" panose="020B0604030504040204" pitchFamily="34" charset="0"/>
                <a:ea typeface="Verdana" panose="020B0604030504040204" pitchFamily="34" charset="0"/>
                <a:cs typeface="Verdana" panose="020B0604030504040204" pitchFamily="34" charset="0"/>
              </a:rPr>
              <a:t>Some people would blame IE for my crummy night, *because it's the bogeyman*. Two things about that thought. First, IE can't win. They lose when they don't follow the specification and they lose when they do. It's true. The ES3 specification didn't allow trailing commas in Object literals. Crazy that the IE implementation could be *to the specification.* Secondly, the developer is to blame because... he didn't test his code and checked it in. Blaming IE for that is like blaming the rain for getting you wet if you walk outside without an umbrella.    </a:t>
            </a:r>
          </a:p>
          <a:p>
            <a:r>
              <a:rPr lang="en-US" dirty="0">
                <a:latin typeface="Verdana" panose="020B0604030504040204" pitchFamily="34" charset="0"/>
                <a:ea typeface="Verdana" panose="020B0604030504040204" pitchFamily="34" charset="0"/>
                <a:cs typeface="Verdana" panose="020B0604030504040204" pitchFamily="34" charset="0"/>
              </a:rPr>
              <a:t>I think this behavior is at least part of the reason why people have such a visceral dislike of IE- including later versions which are actually quite easy work with. Since so many people save IE for later on in the development process, or downright ignore it, their only experience with the browser is one of shock and betrayal. </a:t>
            </a:r>
          </a:p>
          <a:p>
            <a:r>
              <a:rPr lang="en-US" dirty="0">
                <a:latin typeface="Verdana" panose="020B0604030504040204" pitchFamily="34" charset="0"/>
                <a:ea typeface="Verdana" panose="020B0604030504040204" pitchFamily="34" charset="0"/>
                <a:cs typeface="Verdana" panose="020B0604030504040204" pitchFamily="34" charset="0"/>
              </a:rPr>
              <a:t>If IE was constantly sneaking up on me and punching me in the face because I wasn't paying attention, I'd be mad at it too</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178260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a:latin typeface="Verdana" panose="020B0604030504040204" pitchFamily="34" charset="0"/>
                <a:ea typeface="Verdana" panose="020B0604030504040204" pitchFamily="34" charset="0"/>
                <a:cs typeface="Verdana" panose="020B0604030504040204" pitchFamily="34" charset="0"/>
              </a:rPr>
              <a:t>Embrace Empathy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a:normAutofit fontScale="625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Don't blind yourself to what your audience actually is by assuming that they are just like you. They're not. Your average experience at work, at home or on your phone is almost certainly an optimal view of your site. Make sure you look at it, really look at it, in every scenario you can muster. Sure, we're all guilty of demoing code under the best possible circumstances. That's natural. The thing is, that demo is the ideal vision of your site. The thing you're actually building, the down and dirty version, is for people with a completely different relationship with technology than yours.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Try to get in their shoes instead of assuming everyone else is in yours.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You can </a:t>
            </a:r>
            <a:r>
              <a:rPr lang="en-US" dirty="0" err="1">
                <a:latin typeface="Verdana" panose="020B0604030504040204" pitchFamily="34" charset="0"/>
                <a:ea typeface="Verdana" panose="020B0604030504040204" pitchFamily="34" charset="0"/>
                <a:cs typeface="Verdana" panose="020B0604030504040204" pitchFamily="34" charset="0"/>
              </a:rPr>
              <a:t>acomplish</a:t>
            </a:r>
            <a:r>
              <a:rPr lang="en-US" dirty="0">
                <a:latin typeface="Verdana" panose="020B0604030504040204" pitchFamily="34" charset="0"/>
                <a:ea typeface="Verdana" panose="020B0604030504040204" pitchFamily="34" charset="0"/>
                <a:cs typeface="Verdana" panose="020B0604030504040204" pitchFamily="34" charset="0"/>
              </a:rPr>
              <a:t> this in a few ways. If your company does user testing or monitored usability sessions, sit in on them to see how your users actually interact with your site or application. This can be an incredible experience and is often only seen from the design or user experience side so </a:t>
            </a:r>
            <a:r>
              <a:rPr lang="en-US" dirty="0" err="1">
                <a:latin typeface="Verdana" panose="020B0604030504040204" pitchFamily="34" charset="0"/>
                <a:ea typeface="Verdana" panose="020B0604030504040204" pitchFamily="34" charset="0"/>
                <a:cs typeface="Verdana" panose="020B0604030504040204" pitchFamily="34" charset="0"/>
              </a:rPr>
              <a:t>ading</a:t>
            </a:r>
            <a:r>
              <a:rPr lang="en-US" dirty="0">
                <a:latin typeface="Verdana" panose="020B0604030504040204" pitchFamily="34" charset="0"/>
                <a:ea typeface="Verdana" panose="020B0604030504040204" pitchFamily="34" charset="0"/>
                <a:cs typeface="Verdana" panose="020B0604030504040204" pitchFamily="34" charset="0"/>
              </a:rPr>
              <a:t> a development voice is a big deal for all involved and can help you get a sense for what your users are all about.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589017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Embrace Empathy </a:t>
            </a:r>
          </a:p>
        </p:txBody>
      </p:sp>
      <p:sp>
        <p:nvSpPr>
          <p:cNvPr id="3" name="Content Placeholder 2"/>
          <p:cNvSpPr>
            <a:spLocks noGrp="1"/>
          </p:cNvSpPr>
          <p:nvPr>
            <p:ph idx="1"/>
          </p:nvPr>
        </p:nvSpPr>
        <p:spPr>
          <a:solidFill>
            <a:schemeClr val="bg1">
              <a:alpha val="75000"/>
            </a:schemeClr>
          </a:solidFill>
        </p:spPr>
        <p:txBody>
          <a:bodyPr>
            <a:normAutofit fontScale="25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 Lose your stack biases</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I've done a lot of work creating standard, http://html5boilerplate.com/[baseline] https://github.com/h5bp/ant-build-script[tools] and https://github.com/isobar-idev/code-standards[documentation] for http://bp.sapient-lab.com/[front end development], so you'd think I'd be the first person to argue for setting up an optimal stack and sticking to it.</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I'm actually not.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While I do think _limiting_ the number of available tools is useful (since having everything available to everyone is just crazy) I don't think, in this day and age, proscribing a definitive front end stack is useful.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I'm a proponent of using the right tool for the job, so the search for the "one stack to rule them all" seems like a waste of time to me. If you craft a perfect stack for creating single page apps and then end up building a bunch of page to page content sites, you've wasted time and resources with a stack that's not suited for the work you're doing.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Now, if you're building a single monolithic product or site, you will obviously settle on one stack, since you've just got the one thing to build. But if you're working on multiple projects or sites in a given year, limiting yourself to the "one stack" is the wrong way to go.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Your users don't care if you're stack is clever. They don't care how powerful your libraries are, how nifty your debugging tools are or how easily you can just whip up a demo. What they care about is the speed, usability, look and feel, interactivity and features. If your stack isn't adding to one of those then you might be going down the road to stack obsession.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Certainly having tools you're comfortable with is important, but at the end of the day developer comfort isn't the most important part of this equation. The experience of the users of your site trumps everything else. Or at least it should. To that end, doing things like pushing 1Mb of fancy framework JavaScript down the pipe on a site that's meant to be consumed on a mobile device over a potentially dicey connection is simply a terrible idea.  It doesn't matter how easy it makes your life if no one is actually going to use the site you're going to build.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This stack obsession manifests itself in many ways. Here are some of them and ways you might want to short-circuit the impulse and better serve your users.</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 jQuery</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I'm a big fan of jQuery. Its http://en.wikipedia.org/wiki/Fluent_interface[fluent interface] is a joy to work with, and it's done more than any other codebase to popularize JavaScript. Still, one of the important reasons to use jQuery, beyond the interface, is to smooth over cross browser differences in JavaScript implementations. While these aren't solely related to legacy Internet Explorer (Dave </a:t>
            </a:r>
            <a:r>
              <a:rPr lang="en-US" dirty="0" err="1">
                <a:latin typeface="Verdana" panose="020B0604030504040204" pitchFamily="34" charset="0"/>
                <a:ea typeface="Verdana" panose="020B0604030504040204" pitchFamily="34" charset="0"/>
                <a:cs typeface="Verdana" panose="020B0604030504040204" pitchFamily="34" charset="0"/>
              </a:rPr>
              <a:t>Methvin</a:t>
            </a:r>
            <a:r>
              <a:rPr lang="en-US" dirty="0">
                <a:latin typeface="Verdana" panose="020B0604030504040204" pitchFamily="34" charset="0"/>
                <a:ea typeface="Verdana" panose="020B0604030504040204" pitchFamily="34" charset="0"/>
                <a:cs typeface="Verdana" panose="020B0604030504040204" pitchFamily="34" charset="0"/>
              </a:rPr>
              <a:t> actually says that http://blog.methvin.com/2013/02/tragedy-of-webkit-commons.html["jQuery Core has more lines of fixes and patches for </a:t>
            </a:r>
            <a:r>
              <a:rPr lang="en-US" dirty="0" err="1">
                <a:latin typeface="Verdana" panose="020B0604030504040204" pitchFamily="34" charset="0"/>
                <a:ea typeface="Verdana" panose="020B0604030504040204" pitchFamily="34" charset="0"/>
                <a:cs typeface="Verdana" panose="020B0604030504040204" pitchFamily="34" charset="0"/>
              </a:rPr>
              <a:t>WebKit</a:t>
            </a:r>
            <a:r>
              <a:rPr lang="en-US" dirty="0">
                <a:latin typeface="Verdana" panose="020B0604030504040204" pitchFamily="34" charset="0"/>
                <a:ea typeface="Verdana" panose="020B0604030504040204" pitchFamily="34" charset="0"/>
                <a:cs typeface="Verdana" panose="020B0604030504040204" pitchFamily="34" charset="0"/>
              </a:rPr>
              <a:t> than any other browser"]) a lot of the main differences are, so depending on your target audience and the skill level of your team, you might be able to skip it. While jQuery started off as a lightweight alternative to beasts like Prototype, it's still around 30kb </a:t>
            </a:r>
            <a:r>
              <a:rPr lang="en-US" dirty="0" err="1">
                <a:latin typeface="Verdana" panose="020B0604030504040204" pitchFamily="34" charset="0"/>
                <a:ea typeface="Verdana" panose="020B0604030504040204" pitchFamily="34" charset="0"/>
                <a:cs typeface="Verdana" panose="020B0604030504040204" pitchFamily="34" charset="0"/>
              </a:rPr>
              <a:t>gzipped</a:t>
            </a:r>
            <a:r>
              <a:rPr lang="en-US" dirty="0">
                <a:latin typeface="Verdana" panose="020B0604030504040204" pitchFamily="34" charset="0"/>
                <a:ea typeface="Verdana" panose="020B0604030504040204" pitchFamily="34" charset="0"/>
                <a:cs typeface="Verdana" panose="020B0604030504040204" pitchFamily="34" charset="0"/>
              </a:rPr>
              <a:t> and minified. In order to save those bytes, it's an option to write raw JavaScript or potentially leverage a smaller, jQuery-like library like http://zeptojs.com/[Zepto.js] (10kb) instead. While it might seem like a small gain, if you're in the mindset of trying to save every possible byte, it is an option.</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Personally, I stick with it because I like using it and worry about saving bytes in other places. 30kb will only be a noticeable download over the very worst connections (2g and/or crowded </a:t>
            </a:r>
            <a:r>
              <a:rPr lang="en-US" dirty="0" err="1">
                <a:latin typeface="Verdana" panose="020B0604030504040204" pitchFamily="34" charset="0"/>
                <a:ea typeface="Verdana" panose="020B0604030504040204" pitchFamily="34" charset="0"/>
                <a:cs typeface="Verdana" panose="020B0604030504040204" pitchFamily="34" charset="0"/>
              </a:rPr>
              <a:t>WiFi</a:t>
            </a:r>
            <a:r>
              <a:rPr lang="en-US" dirty="0">
                <a:latin typeface="Verdana" panose="020B0604030504040204" pitchFamily="34" charset="0"/>
                <a:ea typeface="Verdana" panose="020B0604030504040204" pitchFamily="34" charset="0"/>
                <a:cs typeface="Verdana" panose="020B0604030504040204" pitchFamily="34" charset="0"/>
              </a:rPr>
              <a:t>), so it's not a place where I would look to optimize.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.Use With Caution</a:t>
            </a:r>
          </a:p>
          <a:p>
            <a:r>
              <a:rPr lang="en-US" dirty="0">
                <a:latin typeface="Verdana" panose="020B0604030504040204" pitchFamily="34" charset="0"/>
                <a:ea typeface="Verdana" panose="020B0604030504040204" pitchFamily="34" charset="0"/>
                <a:cs typeface="Verdana" panose="020B0604030504040204" pitchFamily="34" charset="0"/>
              </a:rPr>
              <a:t>[WARNING]</a:t>
            </a:r>
          </a:p>
          <a:p>
            <a:r>
              <a:rPr lang="en-US" dirty="0">
                <a:latin typeface="Verdana" panose="020B0604030504040204" pitchFamily="34" charset="0"/>
                <a:ea typeface="Verdana" panose="020B0604030504040204" pitchFamily="34" charset="0"/>
                <a:cs typeface="Verdana" panose="020B0604030504040204" pitchFamily="34" charset="0"/>
              </a:rPr>
              <a:t>=====================================================================</a:t>
            </a:r>
          </a:p>
          <a:p>
            <a:r>
              <a:rPr lang="en-US" dirty="0">
                <a:latin typeface="Verdana" panose="020B0604030504040204" pitchFamily="34" charset="0"/>
                <a:ea typeface="Verdana" panose="020B0604030504040204" pitchFamily="34" charset="0"/>
                <a:cs typeface="Verdana" panose="020B0604030504040204" pitchFamily="34" charset="0"/>
              </a:rPr>
              <a:t>Rick Waldron (TC39/Bocoup), Boris </a:t>
            </a:r>
            <a:r>
              <a:rPr lang="en-US" dirty="0" err="1">
                <a:latin typeface="Verdana" panose="020B0604030504040204" pitchFamily="34" charset="0"/>
                <a:ea typeface="Verdana" panose="020B0604030504040204" pitchFamily="34" charset="0"/>
                <a:cs typeface="Verdana" panose="020B0604030504040204" pitchFamily="34" charset="0"/>
              </a:rPr>
              <a:t>Zbarsky</a:t>
            </a:r>
            <a:r>
              <a:rPr lang="en-US" dirty="0">
                <a:latin typeface="Verdana" panose="020B0604030504040204" pitchFamily="34" charset="0"/>
                <a:ea typeface="Verdana" panose="020B0604030504040204" pitchFamily="34" charset="0"/>
                <a:cs typeface="Verdana" panose="020B0604030504040204" pitchFamily="34" charset="0"/>
              </a:rPr>
              <a:t> (Firefox), John-David Dalton (Microsoft) &amp; Paul Irish (Chrome) actually put together a list of </a:t>
            </a:r>
          </a:p>
          <a:p>
            <a:r>
              <a:rPr lang="en-US" dirty="0">
                <a:latin typeface="Verdana" panose="020B0604030504040204" pitchFamily="34" charset="0"/>
                <a:ea typeface="Verdana" panose="020B0604030504040204" pitchFamily="34" charset="0"/>
                <a:cs typeface="Verdana" panose="020B0604030504040204" pitchFamily="34" charset="0"/>
              </a:rPr>
              <a:t>https://docs.google.com/document/d/1LPaPA30bLUB_publLIMF0RlhdnPx_ePXm7oW02iiT6o/preview?sle=true[all the browser bugs the jQuery 2.* branch fixes]</a:t>
            </a:r>
          </a:p>
          <a:p>
            <a:r>
              <a:rPr lang="en-US" dirty="0">
                <a:latin typeface="Verdana" panose="020B0604030504040204" pitchFamily="34" charset="0"/>
                <a:ea typeface="Verdana" panose="020B0604030504040204" pitchFamily="34" charset="0"/>
                <a:cs typeface="Verdana" panose="020B0604030504040204" pitchFamily="34" charset="0"/>
              </a:rPr>
              <a:t>=====================================================================</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MVWhatever</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One of the hottest areas of innovation on the front end over the past few years has been the creations of front-end Model View Controller (MVC) style libraries and frameworks. While many of them quibble about the acronym (MVVM,MVP) they all bring a common back-end pattern to the front end and enable a new approach to front end application development. http://angularjs.org/[Angular], http://backbonejs.org/[Backbone] and http://emberjs.com/[Ember] are all popular entries in this space. They are powerful alternatives to the DOM-centric approach of libraries like jQuery and the general DOM based application development we've been practicing for many years. Personally, I've spent the last couple of years working with Angular regularly and I love it. It's fun, incredibly powerful and has a strong, Google-backed community surrounding it.</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The thing is, these libraries and frameworks are really designed for *application* development so, while these are super powerful tools, they shouldn't be grabbed for every circumstance.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For example, using one of these libraries in place of tried and true server side </a:t>
            </a:r>
            <a:r>
              <a:rPr lang="en-US" dirty="0" err="1">
                <a:latin typeface="Verdana" panose="020B0604030504040204" pitchFamily="34" charset="0"/>
                <a:ea typeface="Verdana" panose="020B0604030504040204" pitchFamily="34" charset="0"/>
                <a:cs typeface="Verdana" panose="020B0604030504040204" pitchFamily="34" charset="0"/>
              </a:rPr>
              <a:t>templating</a:t>
            </a:r>
            <a:r>
              <a:rPr lang="en-US" dirty="0">
                <a:latin typeface="Verdana" panose="020B0604030504040204" pitchFamily="34" charset="0"/>
                <a:ea typeface="Verdana" panose="020B0604030504040204" pitchFamily="34" charset="0"/>
                <a:cs typeface="Verdana" panose="020B0604030504040204" pitchFamily="34" charset="0"/>
              </a:rPr>
              <a:t> for a content site doesn't make sense. While it's very much the same sort of pattern (variables from some data source are plugged into some sort of text based </a:t>
            </a:r>
            <a:r>
              <a:rPr lang="en-US" dirty="0" err="1">
                <a:latin typeface="Verdana" panose="020B0604030504040204" pitchFamily="34" charset="0"/>
                <a:ea typeface="Verdana" panose="020B0604030504040204" pitchFamily="34" charset="0"/>
                <a:cs typeface="Verdana" panose="020B0604030504040204" pitchFamily="34" charset="0"/>
              </a:rPr>
              <a:t>templating</a:t>
            </a:r>
            <a:r>
              <a:rPr lang="en-US" dirty="0">
                <a:latin typeface="Verdana" panose="020B0604030504040204" pitchFamily="34" charset="0"/>
                <a:ea typeface="Verdana" panose="020B0604030504040204" pitchFamily="34" charset="0"/>
                <a:cs typeface="Verdana" panose="020B0604030504040204" pitchFamily="34" charset="0"/>
              </a:rPr>
              <a:t> engine) there are no real benefits to doing it on the front end.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When we first started learning about web performance, one of the fundamental lessons was that most of the performance hit on page happened in the browser, not on the server. </a:t>
            </a:r>
            <a:r>
              <a:rPr lang="en-US" dirty="0" err="1">
                <a:latin typeface="Verdana" panose="020B0604030504040204" pitchFamily="34" charset="0"/>
                <a:ea typeface="Verdana" panose="020B0604030504040204" pitchFamily="34" charset="0"/>
                <a:cs typeface="Verdana" panose="020B0604030504040204" pitchFamily="34" charset="0"/>
              </a:rPr>
              <a:t>Templating</a:t>
            </a:r>
            <a:r>
              <a:rPr lang="en-US" dirty="0">
                <a:latin typeface="Verdana" panose="020B0604030504040204" pitchFamily="34" charset="0"/>
                <a:ea typeface="Verdana" panose="020B0604030504040204" pitchFamily="34" charset="0"/>
                <a:cs typeface="Verdana" panose="020B0604030504040204" pitchFamily="34" charset="0"/>
              </a:rPr>
              <a:t> on the server wasn't performance a problem for people.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Why, then, are we rushing headlong to push functionality that was handled perfectly well by the server down to the front end? Why, when the goal is to simplify and lighten the payload in the front end are we willingly passing a task that was solved 15 years ago on the server to the browser? Having to download a framework as well as any other dependencies is going to slow your site down. Downloading Ajax requests with the content data, parsing it and inserting it into the DOM is also a performance penalty. We've learned to minimize the number of DOM traversals and manipulations. Why add more when the server can send a rendered page on the back of one HTTP request? It doesn't make sense.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Also, if, for some reason one of the JavaScript resources doesn't load, someone visits with an old browser, or someone visits with JavaScript turned off, you might end up with nothing but a blank page. That's just awful.</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Use these powerful frameworks responsibly. </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968552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One </a:t>
            </a:r>
            <a:r>
              <a:rPr lang="en-US" dirty="0" err="1">
                <a:latin typeface="Verdana" panose="020B0604030504040204" pitchFamily="34" charset="0"/>
                <a:ea typeface="Verdana" panose="020B0604030504040204" pitchFamily="34" charset="0"/>
                <a:cs typeface="Verdana" panose="020B0604030504040204" pitchFamily="34" charset="0"/>
              </a:rPr>
              <a:t>EyeKeep</a:t>
            </a:r>
            <a:r>
              <a:rPr lang="en-US" dirty="0">
                <a:latin typeface="Verdana" panose="020B0604030504040204" pitchFamily="34" charset="0"/>
                <a:ea typeface="Verdana" panose="020B0604030504040204" pitchFamily="34" charset="0"/>
                <a:cs typeface="Verdana" panose="020B0604030504040204" pitchFamily="34" charset="0"/>
              </a:rPr>
              <a:t> At Least  on the Cutting Edge</a:t>
            </a:r>
          </a:p>
        </p:txBody>
      </p:sp>
      <p:sp>
        <p:nvSpPr>
          <p:cNvPr id="3" name="Content Placeholder 2"/>
          <p:cNvSpPr>
            <a:spLocks noGrp="1"/>
          </p:cNvSpPr>
          <p:nvPr>
            <p:ph idx="1"/>
          </p:nvPr>
        </p:nvSpPr>
        <p:spPr>
          <a:solidFill>
            <a:schemeClr val="bg1">
              <a:alpha val="75000"/>
            </a:schemeClr>
          </a:solidFill>
        </p:spPr>
        <p:txBody>
          <a:bodyPr>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While </a:t>
            </a:r>
            <a:r>
              <a:rPr lang="en-US" dirty="0">
                <a:latin typeface="Verdana" panose="020B0604030504040204" pitchFamily="34" charset="0"/>
                <a:ea typeface="Verdana" panose="020B0604030504040204" pitchFamily="34" charset="0"/>
                <a:cs typeface="Verdana" panose="020B0604030504040204" pitchFamily="34" charset="0"/>
              </a:rPr>
              <a:t>"HTML5" is the buzzword of all buzzwords, the http://www.w3.org/TR/html5/[specification] you can go read is actually an older snapshot of what WHATWG editor Ian </a:t>
            </a:r>
            <a:r>
              <a:rPr lang="en-US" dirty="0" err="1">
                <a:latin typeface="Verdana" panose="020B0604030504040204" pitchFamily="34" charset="0"/>
                <a:ea typeface="Verdana" panose="020B0604030504040204" pitchFamily="34" charset="0"/>
                <a:cs typeface="Verdana" panose="020B0604030504040204" pitchFamily="34" charset="0"/>
              </a:rPr>
              <a:t>Hickson</a:t>
            </a:r>
            <a:r>
              <a:rPr lang="en-US" dirty="0">
                <a:latin typeface="Verdana" panose="020B0604030504040204" pitchFamily="34" charset="0"/>
                <a:ea typeface="Verdana" panose="020B0604030504040204" pitchFamily="34" charset="0"/>
                <a:cs typeface="Verdana" panose="020B0604030504040204" pitchFamily="34" charset="0"/>
              </a:rPr>
              <a:t> calls the http://www.whatwg.org/specs/web-apps/current-work/multipage/["living standard."] The work happening at the </a:t>
            </a:r>
            <a:r>
              <a:rPr lang="en-US" dirty="0" err="1">
                <a:latin typeface="Verdana" panose="020B0604030504040204" pitchFamily="34" charset="0"/>
                <a:ea typeface="Verdana" panose="020B0604030504040204" pitchFamily="34" charset="0"/>
                <a:cs typeface="Verdana" panose="020B0604030504040204" pitchFamily="34" charset="0"/>
              </a:rPr>
              <a:t>WhatWG</a:t>
            </a:r>
            <a:r>
              <a:rPr lang="en-US" dirty="0">
                <a:latin typeface="Verdana" panose="020B0604030504040204" pitchFamily="34" charset="0"/>
                <a:ea typeface="Verdana" panose="020B0604030504040204" pitchFamily="34" charset="0"/>
                <a:cs typeface="Verdana" panose="020B0604030504040204" pitchFamily="34" charset="0"/>
              </a:rPr>
              <a:t> is ongoing, important and is often solving problems that are keeping us up at night, right now.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605681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Keep </a:t>
            </a:r>
            <a:r>
              <a:rPr lang="en-US" dirty="0">
                <a:latin typeface="Verdana" panose="020B0604030504040204" pitchFamily="34" charset="0"/>
                <a:ea typeface="Verdana" panose="020B0604030504040204" pitchFamily="34" charset="0"/>
                <a:cs typeface="Verdana" panose="020B0604030504040204" pitchFamily="34" charset="0"/>
              </a:rPr>
              <a:t>At Least One Eye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on the Cutting Edge</a:t>
            </a:r>
          </a:p>
        </p:txBody>
      </p:sp>
      <p:sp>
        <p:nvSpPr>
          <p:cNvPr id="3" name="Content Placeholder 2"/>
          <p:cNvSpPr>
            <a:spLocks noGrp="1"/>
          </p:cNvSpPr>
          <p:nvPr>
            <p:ph idx="1"/>
          </p:nvPr>
        </p:nvSpPr>
        <p:spPr>
          <a:solidFill>
            <a:schemeClr val="bg1">
              <a:alpha val="75000"/>
            </a:schemeClr>
          </a:solidFill>
        </p:spPr>
        <p:txBody>
          <a:bodyPr>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While </a:t>
            </a:r>
            <a:r>
              <a:rPr lang="en-US" dirty="0">
                <a:latin typeface="Verdana" panose="020B0604030504040204" pitchFamily="34" charset="0"/>
                <a:ea typeface="Verdana" panose="020B0604030504040204" pitchFamily="34" charset="0"/>
                <a:cs typeface="Verdana" panose="020B0604030504040204" pitchFamily="34" charset="0"/>
              </a:rPr>
              <a:t>"HTML5" is the buzzword of all buzzwords, the http://www.w3.org/TR/html5/[specification] you can go read is actually an older snapshot of what WHATWG editor Ian </a:t>
            </a:r>
            <a:r>
              <a:rPr lang="en-US" dirty="0" err="1">
                <a:latin typeface="Verdana" panose="020B0604030504040204" pitchFamily="34" charset="0"/>
                <a:ea typeface="Verdana" panose="020B0604030504040204" pitchFamily="34" charset="0"/>
                <a:cs typeface="Verdana" panose="020B0604030504040204" pitchFamily="34" charset="0"/>
              </a:rPr>
              <a:t>Hickson</a:t>
            </a:r>
            <a:r>
              <a:rPr lang="en-US" dirty="0">
                <a:latin typeface="Verdana" panose="020B0604030504040204" pitchFamily="34" charset="0"/>
                <a:ea typeface="Verdana" panose="020B0604030504040204" pitchFamily="34" charset="0"/>
                <a:cs typeface="Verdana" panose="020B0604030504040204" pitchFamily="34" charset="0"/>
              </a:rPr>
              <a:t> calls the http://www.whatwg.org/specs/web-apps/current-work/multipage/["living standard."] The work happening at the </a:t>
            </a:r>
            <a:r>
              <a:rPr lang="en-US" dirty="0" err="1">
                <a:latin typeface="Verdana" panose="020B0604030504040204" pitchFamily="34" charset="0"/>
                <a:ea typeface="Verdana" panose="020B0604030504040204" pitchFamily="34" charset="0"/>
                <a:cs typeface="Verdana" panose="020B0604030504040204" pitchFamily="34" charset="0"/>
              </a:rPr>
              <a:t>WhatWG</a:t>
            </a:r>
            <a:r>
              <a:rPr lang="en-US" dirty="0">
                <a:latin typeface="Verdana" panose="020B0604030504040204" pitchFamily="34" charset="0"/>
                <a:ea typeface="Verdana" panose="020B0604030504040204" pitchFamily="34" charset="0"/>
                <a:cs typeface="Verdana" panose="020B0604030504040204" pitchFamily="34" charset="0"/>
              </a:rPr>
              <a:t> is ongoing, important and is often solving problems that are keeping us up at night, right now.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02810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HTML + CSS + JavaScript Was </a:t>
            </a:r>
            <a:r>
              <a:rPr lang="en-US" dirty="0">
                <a:latin typeface="Palatino Linotype" panose="02040502050505030304" pitchFamily="18" charset="0"/>
              </a:rPr>
              <a:t>W</a:t>
            </a:r>
            <a:r>
              <a:rPr lang="en-US" dirty="0" smtClean="0">
                <a:latin typeface="Palatino Linotype" panose="02040502050505030304" pitchFamily="18" charset="0"/>
              </a:rPr>
              <a:t>eird</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365760" tIns="365760" rIns="365760" bIns="365760">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You could hold many cross-browser differences in your head</a:t>
            </a:r>
          </a:p>
          <a:p>
            <a:r>
              <a:rPr lang="en-US" dirty="0" smtClean="0">
                <a:latin typeface="Verdana" panose="020B0604030504040204" pitchFamily="34" charset="0"/>
                <a:ea typeface="Verdana" panose="020B0604030504040204" pitchFamily="34" charset="0"/>
                <a:cs typeface="Verdana" panose="020B0604030504040204" pitchFamily="34" charset="0"/>
              </a:rPr>
              <a:t>Lots of Flash</a:t>
            </a:r>
          </a:p>
          <a:p>
            <a:pPr lvl="1"/>
            <a:r>
              <a:rPr lang="en-US" dirty="0" smtClean="0">
                <a:latin typeface="Verdana" panose="020B0604030504040204" pitchFamily="34" charset="0"/>
                <a:ea typeface="Verdana" panose="020B0604030504040204" pitchFamily="34" charset="0"/>
                <a:cs typeface="Verdana" panose="020B0604030504040204" pitchFamily="34" charset="0"/>
              </a:rPr>
              <a:t>For some: HTML was good for embedding Flash &amp; JavaScript was good for nothing</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594997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(or Keep Your Resume Up to Date)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If you work somewhere that doesn't allow you even enough time to monitor the subject lines on these mailing lists and you're still relied upon to stay, to quote many a job description, "up-to-date with the latest technologies," then it might be time to have a talk with your boss. If there was any time to stay ahead of the curve it's right now. </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66480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Spread Your Wings (and Question Your Assumptions)</a:t>
            </a:r>
          </a:p>
        </p:txBody>
      </p:sp>
      <p:sp>
        <p:nvSpPr>
          <p:cNvPr id="3" name="Content Placeholder 2"/>
          <p:cNvSpPr>
            <a:spLocks noGrp="1"/>
          </p:cNvSpPr>
          <p:nvPr>
            <p:ph idx="1"/>
          </p:nvPr>
        </p:nvSpPr>
        <p:spPr>
          <a:solidFill>
            <a:schemeClr val="bg1">
              <a:alpha val="75000"/>
            </a:schemeClr>
          </a:solidFill>
        </p:spPr>
        <p:txBody>
          <a:bodyPr>
            <a:normAutofit fontScale="92500" lnSpcReduction="1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Hopefully this chapter has already gotten you thinking about he way you've approached web development up until now. I'm assuming at least half of you think I'm an idiot. If so, I must be onto something. Whatever percentage of these concepts you agree with or feel like are applicable to you and your particular situation, the biggest takeaway is the urge to question your assumptions. The things you hand-wave away _might_ just be fine. Or they may be a problem causing some percentage of your users to have a crummy experience. You can know the difference unless you take a second to really understand the issue.</a:t>
            </a:r>
          </a:p>
        </p:txBody>
      </p:sp>
    </p:spTree>
    <p:extLst>
      <p:ext uri="{BB962C8B-B14F-4D97-AF65-F5344CB8AC3E}">
        <p14:creationId xmlns:p14="http://schemas.microsoft.com/office/powerpoint/2010/main" val="3442606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smtClean="0">
                <a:latin typeface="Palatino Linotype" panose="02040502050505030304" pitchFamily="18" charset="0"/>
              </a:rPr>
              <a:t>Thankfully Things Got Better</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365760" tIns="365760" rIns="365760" bIns="365760">
            <a:normAutofit/>
          </a:bodyPr>
          <a:lstStyle/>
          <a:p>
            <a:endParaRPr lang="en-US" smtClean="0">
              <a:latin typeface="Verdana" panose="020B0604030504040204" pitchFamily="34" charset="0"/>
              <a:ea typeface="Verdana" panose="020B0604030504040204" pitchFamily="34" charset="0"/>
              <a:cs typeface="Verdana" panose="020B0604030504040204" pitchFamily="34" charset="0"/>
            </a:endParaRPr>
          </a:p>
          <a:p>
            <a:pPr lvl="1"/>
            <a:endParaRPr lang="en-US" smtClean="0">
              <a:latin typeface="Verdana" panose="020B0604030504040204" pitchFamily="34" charset="0"/>
              <a:ea typeface="Verdana" panose="020B0604030504040204" pitchFamily="34" charset="0"/>
              <a:cs typeface="Verdana" panose="020B0604030504040204" pitchFamily="34" charset="0"/>
            </a:endParaRPr>
          </a:p>
        </p:txBody>
      </p:sp>
      <p:pic>
        <p:nvPicPr>
          <p:cNvPr id="1028" name="Picture 4" descr="http://www.w3.org/html/logo/downloads/HTML5_Logo_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4981" y="2746228"/>
            <a:ext cx="2398054" cy="23980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le:JQuery 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6278" y="4308524"/>
            <a:ext cx="3204211" cy="78270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logonoid.com/images/css3-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0836" y="2793540"/>
            <a:ext cx="2297693" cy="229769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upload.wikimedia.org/wikipedia/commons/thumb/9/99/Unofficial_JavaScript_logo_2.svg/800px-Unofficial_JavaScript_logo_2.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44603" y="4367545"/>
            <a:ext cx="1447376" cy="144737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dandouglas.net/wp-content/uploads/2014/05/raphae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00883" y="2132343"/>
            <a:ext cx="1880102" cy="188010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Object 4"/>
          <p:cNvGraphicFramePr>
            <a:graphicFrameLocks noChangeAspect="1"/>
          </p:cNvGraphicFramePr>
          <p:nvPr>
            <p:extLst>
              <p:ext uri="{D42A27DB-BD31-4B8C-83A1-F6EECF244321}">
                <p14:modId xmlns:p14="http://schemas.microsoft.com/office/powerpoint/2010/main" val="3175546392"/>
              </p:ext>
            </p:extLst>
          </p:nvPr>
        </p:nvGraphicFramePr>
        <p:xfrm>
          <a:off x="7101892" y="2121192"/>
          <a:ext cx="1689100" cy="1600200"/>
        </p:xfrm>
        <a:graphic>
          <a:graphicData uri="http://schemas.openxmlformats.org/presentationml/2006/ole">
            <mc:AlternateContent xmlns:mc="http://schemas.openxmlformats.org/markup-compatibility/2006">
              <mc:Choice xmlns:v="urn:schemas-microsoft-com:vml" Requires="v">
                <p:oleObj spid="_x0000_s1044" name="Image" r:id="rId8" imgW="1688760" imgH="1599840" progId="Photoshop.Image.15">
                  <p:embed/>
                </p:oleObj>
              </mc:Choice>
              <mc:Fallback>
                <p:oleObj name="Image" r:id="rId8" imgW="1688760" imgH="1599840" progId="Photoshop.Image.15">
                  <p:embed/>
                  <p:pic>
                    <p:nvPicPr>
                      <p:cNvPr id="0" name=""/>
                      <p:cNvPicPr/>
                      <p:nvPr/>
                    </p:nvPicPr>
                    <p:blipFill>
                      <a:blip r:embed="rId9"/>
                      <a:stretch>
                        <a:fillRect/>
                      </a:stretch>
                    </p:blipFill>
                    <p:spPr>
                      <a:xfrm>
                        <a:off x="7101892" y="2121192"/>
                        <a:ext cx="1689100" cy="1600200"/>
                      </a:xfrm>
                      <a:prstGeom prst="rect">
                        <a:avLst/>
                      </a:prstGeom>
                    </p:spPr>
                  </p:pic>
                </p:oleObj>
              </mc:Fallback>
            </mc:AlternateContent>
          </a:graphicData>
        </a:graphic>
      </p:graphicFrame>
    </p:spTree>
    <p:extLst>
      <p:ext uri="{BB962C8B-B14F-4D97-AF65-F5344CB8AC3E}">
        <p14:creationId xmlns:p14="http://schemas.microsoft.com/office/powerpoint/2010/main" val="2971864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Today Is Different</a:t>
            </a:r>
            <a:endParaRPr lang="en-US" dirty="0">
              <a:latin typeface="Palatino Linotype" panose="0204050205050503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686844"/>
            <a:ext cx="10515600" cy="2628900"/>
          </a:xfrm>
        </p:spPr>
      </p:pic>
    </p:spTree>
    <p:extLst>
      <p:ext uri="{BB962C8B-B14F-4D97-AF65-F5344CB8AC3E}">
        <p14:creationId xmlns:p14="http://schemas.microsoft.com/office/powerpoint/2010/main" val="1373096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38200" y="1851660"/>
            <a:ext cx="10515600" cy="4777740"/>
          </a:xfrm>
          <a:prstGeom prst="rect">
            <a:avLst/>
          </a:prstGeom>
          <a:solidFill>
            <a:schemeClr val="bg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An Explosion of Devices and Browsers</a:t>
            </a:r>
            <a:endParaRPr lang="en-US" dirty="0">
              <a:latin typeface="Palatino Linotype" panose="0204050205050503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6800" y="1958097"/>
            <a:ext cx="9997440" cy="1929015"/>
          </a:xfrm>
        </p:spPr>
      </p:pic>
      <p:grpSp>
        <p:nvGrpSpPr>
          <p:cNvPr id="8" name="Group 7"/>
          <p:cNvGrpSpPr/>
          <p:nvPr/>
        </p:nvGrpSpPr>
        <p:grpSpPr>
          <a:xfrm>
            <a:off x="3295650" y="4254500"/>
            <a:ext cx="4815909" cy="2124570"/>
            <a:chOff x="838200" y="4360260"/>
            <a:chExt cx="4815909" cy="212457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5545" y="4360260"/>
              <a:ext cx="1458564" cy="212457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360260"/>
              <a:ext cx="3357345" cy="2124570"/>
            </a:xfrm>
            <a:prstGeom prst="rect">
              <a:avLst/>
            </a:prstGeom>
          </p:spPr>
        </p:pic>
      </p:grpSp>
      <p:sp>
        <p:nvSpPr>
          <p:cNvPr id="3" name="TextBox 2"/>
          <p:cNvSpPr txBox="1"/>
          <p:nvPr/>
        </p:nvSpPr>
        <p:spPr>
          <a:xfrm>
            <a:off x="8305007" y="5428099"/>
            <a:ext cx="2855344" cy="923330"/>
          </a:xfrm>
          <a:prstGeom prst="rect">
            <a:avLst/>
          </a:prstGeom>
          <a:noFill/>
        </p:spPr>
        <p:txBody>
          <a:bodyPr wrap="square" rtlCol="0">
            <a:spAutoFit/>
          </a:bodyPr>
          <a:lstStyle/>
          <a:p>
            <a:r>
              <a:rPr lang="en-US" dirty="0" smtClean="0"/>
              <a:t>I’d list out all these different modes but then we’d be here all day. </a:t>
            </a:r>
            <a:endParaRPr lang="en-US" dirty="0"/>
          </a:p>
        </p:txBody>
      </p:sp>
    </p:spTree>
    <p:extLst>
      <p:ext uri="{BB962C8B-B14F-4D97-AF65-F5344CB8AC3E}">
        <p14:creationId xmlns:p14="http://schemas.microsoft.com/office/powerpoint/2010/main" val="3959090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Today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r>
              <a:rPr lang="en-US" dirty="0">
                <a:latin typeface="Verdana" panose="020B0604030504040204" pitchFamily="34" charset="0"/>
                <a:ea typeface="Verdana" panose="020B0604030504040204" pitchFamily="34" charset="0"/>
                <a:cs typeface="Verdana" panose="020B0604030504040204" pitchFamily="34" charset="0"/>
              </a:rPr>
              <a:t>Resolutions from 240 x 320 to 3840 x</a:t>
            </a:r>
            <a:r>
              <a:rPr lang="en-US" dirty="0" smtClean="0">
                <a:latin typeface="Verdana" panose="020B0604030504040204" pitchFamily="34" charset="0"/>
                <a:ea typeface="Verdana" panose="020B0604030504040204" pitchFamily="34" charset="0"/>
                <a:cs typeface="Verdana" panose="020B0604030504040204" pitchFamily="34" charset="0"/>
              </a:rPr>
              <a:t> 1080 (or more)</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Pixel densities from 72ppi up past </a:t>
            </a:r>
            <a:r>
              <a:rPr lang="en-US" dirty="0" smtClean="0">
                <a:latin typeface="Verdana" panose="020B0604030504040204" pitchFamily="34" charset="0"/>
                <a:ea typeface="Verdana" panose="020B0604030504040204" pitchFamily="34" charset="0"/>
                <a:cs typeface="Verdana" panose="020B0604030504040204" pitchFamily="34" charset="0"/>
              </a:rPr>
              <a:t>300ppi</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 broad range of input options (keyboard, stylus, gesture, touch, mouse)</a:t>
            </a:r>
          </a:p>
          <a:p>
            <a:r>
              <a:rPr lang="en-US" dirty="0" smtClean="0">
                <a:latin typeface="Verdana" panose="020B0604030504040204" pitchFamily="34" charset="0"/>
                <a:ea typeface="Verdana" panose="020B0604030504040204" pitchFamily="34" charset="0"/>
                <a:cs typeface="Verdana" panose="020B0604030504040204" pitchFamily="34" charset="0"/>
              </a:rPr>
              <a:t>A dozen (or more) major </a:t>
            </a:r>
            <a:r>
              <a:rPr lang="en-US" dirty="0">
                <a:latin typeface="Verdana" panose="020B0604030504040204" pitchFamily="34" charset="0"/>
                <a:ea typeface="Verdana" panose="020B0604030504040204" pitchFamily="34" charset="0"/>
                <a:cs typeface="Verdana" panose="020B0604030504040204" pitchFamily="34" charset="0"/>
              </a:rPr>
              <a:t>and </a:t>
            </a:r>
            <a:r>
              <a:rPr lang="en-US" dirty="0" smtClean="0">
                <a:latin typeface="Verdana" panose="020B0604030504040204" pitchFamily="34" charset="0"/>
                <a:ea typeface="Verdana" panose="020B0604030504040204" pitchFamily="34" charset="0"/>
                <a:cs typeface="Verdana" panose="020B0604030504040204" pitchFamily="34" charset="0"/>
              </a:rPr>
              <a:t>hundreds of minor browser </a:t>
            </a:r>
            <a:r>
              <a:rPr lang="en-US" dirty="0">
                <a:latin typeface="Verdana" panose="020B0604030504040204" pitchFamily="34" charset="0"/>
                <a:ea typeface="Verdana" panose="020B0604030504040204" pitchFamily="34" charset="0"/>
                <a:cs typeface="Verdana" panose="020B0604030504040204" pitchFamily="34" charset="0"/>
              </a:rPr>
              <a:t>versions in the </a:t>
            </a:r>
            <a:r>
              <a:rPr lang="en-US" dirty="0" smtClean="0">
                <a:latin typeface="Verdana" panose="020B0604030504040204" pitchFamily="34" charset="0"/>
                <a:ea typeface="Verdana" panose="020B0604030504040204" pitchFamily="34" charset="0"/>
                <a:cs typeface="Verdana" panose="020B0604030504040204" pitchFamily="34" charset="0"/>
              </a:rPr>
              <a:t>wild</a:t>
            </a:r>
          </a:p>
          <a:p>
            <a:r>
              <a:rPr lang="en-US" dirty="0" smtClean="0">
                <a:latin typeface="Verdana" panose="020B0604030504040204" pitchFamily="34" charset="0"/>
                <a:ea typeface="Verdana" panose="020B0604030504040204" pitchFamily="34" charset="0"/>
                <a:cs typeface="Verdana" panose="020B0604030504040204" pitchFamily="34" charset="0"/>
              </a:rPr>
              <a:t>A rapidly changing open web platform landscape</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18398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8386</TotalTime>
  <Words>5231</Words>
  <Application>Microsoft Office PowerPoint</Application>
  <PresentationFormat>Widescreen</PresentationFormat>
  <Paragraphs>258</Paragraphs>
  <Slides>51</Slides>
  <Notes>0</Notes>
  <HiddenSlides>1</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8" baseType="lpstr">
      <vt:lpstr>Arial</vt:lpstr>
      <vt:lpstr>Calibri</vt:lpstr>
      <vt:lpstr>Calibri Light</vt:lpstr>
      <vt:lpstr>Palatino Linotype</vt:lpstr>
      <vt:lpstr>Verdana</vt:lpstr>
      <vt:lpstr>Office Theme</vt:lpstr>
      <vt:lpstr>Image</vt:lpstr>
      <vt:lpstr>Wild World Web</vt:lpstr>
      <vt:lpstr>The Web a Dozen Years Ago</vt:lpstr>
      <vt:lpstr>A Big Blue E </vt:lpstr>
      <vt:lpstr>Stagnation</vt:lpstr>
      <vt:lpstr>HTML + CSS + JavaScript Was Weird</vt:lpstr>
      <vt:lpstr>Thankfully Things Got Better</vt:lpstr>
      <vt:lpstr>The Web Today Is Different</vt:lpstr>
      <vt:lpstr>An Explosion of Devices and Browsers</vt:lpstr>
      <vt:lpstr>The Web Today</vt:lpstr>
      <vt:lpstr>Let’s Make More Rules</vt:lpstr>
      <vt:lpstr>Let’s Not!</vt:lpstr>
      <vt:lpstr>The Web Today</vt:lpstr>
      <vt:lpstr>The Web Today</vt:lpstr>
      <vt:lpstr>Embrace Uncertainty</vt:lpstr>
      <vt:lpstr>The Great Opportunity</vt:lpstr>
      <vt:lpstr>Embracing Uncertainty</vt:lpstr>
      <vt:lpstr>Don't Blame the Web for being the Web</vt:lpstr>
      <vt:lpstr>Identify and embrace your audience</vt:lpstr>
      <vt:lpstr>Identify and embrace your audience</vt:lpstr>
      <vt:lpstr>Identify and embrace your audience</vt:lpstr>
      <vt:lpstr>Test and pray for the best</vt:lpstr>
      <vt:lpstr>Test and pray for the best</vt:lpstr>
      <vt:lpstr>Test and pray for the best</vt:lpstr>
      <vt:lpstr>Focus on optimal, not absolute solutions</vt:lpstr>
      <vt:lpstr>Embrace Accessibility</vt:lpstr>
      <vt:lpstr>Embrace Accessibility</vt:lpstr>
      <vt:lpstr>Embrace Accessibility</vt:lpstr>
      <vt:lpstr>Embrace Accessibility</vt:lpstr>
      <vt:lpstr>Provide text alternatives for all non-text content</vt:lpstr>
      <vt:lpstr>Ensure that information and structure can be separated from presentation</vt:lpstr>
      <vt:lpstr>Ensure that information and structure can be separated from presentation</vt:lpstr>
      <vt:lpstr>Make all functionality operable via a keyboard interface</vt:lpstr>
      <vt:lpstr>Content can be paused by the user</vt:lpstr>
      <vt:lpstr>Content can be paused by the user</vt:lpstr>
      <vt:lpstr>Provide mechanisms to help users find content</vt:lpstr>
      <vt:lpstr>Provide mechanisms to help users find content</vt:lpstr>
      <vt:lpstr>Help users avoid mistakes &amp; make it easy to correct mistakes that do occur</vt:lpstr>
      <vt:lpstr>Help users avoid mistakes &amp; make it easy to correct mistakes that do occur</vt:lpstr>
      <vt:lpstr>Support compatibility with current and future user agents </vt:lpstr>
      <vt:lpstr>Don't Stop There</vt:lpstr>
      <vt:lpstr>Don't Stop There</vt:lpstr>
      <vt:lpstr>Lose your technology biases</vt:lpstr>
      <vt:lpstr>The iPhone is the only mobile experience</vt:lpstr>
      <vt:lpstr>Closed. Won't fix. Can't Reproduce.  </vt:lpstr>
      <vt:lpstr>Contrary to Popular Opinion Internet Explorer Does Exist</vt:lpstr>
      <vt:lpstr>Embrace Empathy </vt:lpstr>
      <vt:lpstr>Embrace Empathy </vt:lpstr>
      <vt:lpstr>One EyeKeep At Least  on the Cutting Edge</vt:lpstr>
      <vt:lpstr>Keep At Least One Eye on the Cutting Edge</vt:lpstr>
      <vt:lpstr>(or Keep Your Resume Up to Date)</vt:lpstr>
      <vt:lpstr>Spread Your Wings (and Question Your Assumptions)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Larsen</dc:creator>
  <cp:lastModifiedBy>Rob Larsen</cp:lastModifiedBy>
  <cp:revision>39</cp:revision>
  <dcterms:created xsi:type="dcterms:W3CDTF">2014-10-10T17:25:25Z</dcterms:created>
  <dcterms:modified xsi:type="dcterms:W3CDTF">2014-10-30T04:19:22Z</dcterms:modified>
</cp:coreProperties>
</file>