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8" r:id="rId3"/>
    <p:sldId id="262" r:id="rId4"/>
    <p:sldId id="325" r:id="rId5"/>
    <p:sldId id="338" r:id="rId6"/>
    <p:sldId id="261" r:id="rId7"/>
    <p:sldId id="260" r:id="rId8"/>
    <p:sldId id="259" r:id="rId9"/>
    <p:sldId id="290" r:id="rId10"/>
    <p:sldId id="298" r:id="rId11"/>
    <p:sldId id="326" r:id="rId12"/>
    <p:sldId id="327" r:id="rId13"/>
    <p:sldId id="314" r:id="rId14"/>
    <p:sldId id="316" r:id="rId15"/>
    <p:sldId id="300" r:id="rId16"/>
    <p:sldId id="297" r:id="rId17"/>
    <p:sldId id="324" r:id="rId18"/>
    <p:sldId id="265" r:id="rId19"/>
    <p:sldId id="266" r:id="rId20"/>
    <p:sldId id="347" r:id="rId21"/>
    <p:sldId id="331" r:id="rId22"/>
    <p:sldId id="341" r:id="rId23"/>
    <p:sldId id="348" r:id="rId24"/>
    <p:sldId id="267" r:id="rId25"/>
    <p:sldId id="301" r:id="rId26"/>
    <p:sldId id="306" r:id="rId27"/>
    <p:sldId id="340" r:id="rId28"/>
    <p:sldId id="349" r:id="rId29"/>
    <p:sldId id="268" r:id="rId30"/>
    <p:sldId id="342" r:id="rId31"/>
    <p:sldId id="305" r:id="rId32"/>
    <p:sldId id="302" r:id="rId33"/>
    <p:sldId id="318" r:id="rId34"/>
    <p:sldId id="350" r:id="rId35"/>
    <p:sldId id="269" r:id="rId36"/>
    <p:sldId id="351" r:id="rId37"/>
    <p:sldId id="270" r:id="rId38"/>
    <p:sldId id="343" r:id="rId39"/>
    <p:sldId id="271" r:id="rId40"/>
    <p:sldId id="272" r:id="rId41"/>
    <p:sldId id="319" r:id="rId42"/>
    <p:sldId id="277" r:id="rId43"/>
    <p:sldId id="313" r:id="rId44"/>
    <p:sldId id="352" r:id="rId45"/>
    <p:sldId id="280" r:id="rId46"/>
    <p:sldId id="281" r:id="rId47"/>
    <p:sldId id="346" r:id="rId48"/>
    <p:sldId id="320" r:id="rId49"/>
    <p:sldId id="282" r:id="rId50"/>
    <p:sldId id="283" r:id="rId51"/>
    <p:sldId id="344" r:id="rId52"/>
    <p:sldId id="328" r:id="rId53"/>
    <p:sldId id="321" r:id="rId54"/>
    <p:sldId id="353" r:id="rId55"/>
    <p:sldId id="284" r:id="rId56"/>
    <p:sldId id="354" r:id="rId57"/>
    <p:sldId id="330" r:id="rId58"/>
    <p:sldId id="345" r:id="rId59"/>
    <p:sldId id="285" r:id="rId60"/>
    <p:sldId id="322" r:id="rId61"/>
    <p:sldId id="329" r:id="rId62"/>
    <p:sldId id="333" r:id="rId63"/>
    <p:sldId id="289" r:id="rId64"/>
    <p:sldId id="332" r:id="rId65"/>
    <p:sldId id="336" r:id="rId66"/>
    <p:sldId id="334" r:id="rId67"/>
    <p:sldId id="337" r:id="rId6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338"/>
            <p14:sldId id="261"/>
            <p14:sldId id="260"/>
            <p14:sldId id="259"/>
            <p14:sldId id="290"/>
            <p14:sldId id="298"/>
            <p14:sldId id="326"/>
            <p14:sldId id="327"/>
            <p14:sldId id="314"/>
            <p14:sldId id="316"/>
            <p14:sldId id="300"/>
            <p14:sldId id="297"/>
          </p14:sldIdLst>
        </p14:section>
        <p14:section name="Embrace Uncertainty" id="{14FC114F-660C-4BBC-916A-95FA34FAA30C}">
          <p14:sldIdLst>
            <p14:sldId id="324"/>
            <p14:sldId id="265"/>
            <p14:sldId id="266"/>
            <p14:sldId id="347"/>
            <p14:sldId id="331"/>
            <p14:sldId id="341"/>
            <p14:sldId id="348"/>
            <p14:sldId id="267"/>
            <p14:sldId id="301"/>
            <p14:sldId id="306"/>
            <p14:sldId id="340"/>
            <p14:sldId id="349"/>
            <p14:sldId id="268"/>
            <p14:sldId id="342"/>
            <p14:sldId id="305"/>
            <p14:sldId id="302"/>
            <p14:sldId id="318"/>
            <p14:sldId id="350"/>
            <p14:sldId id="269"/>
            <p14:sldId id="351"/>
            <p14:sldId id="270"/>
            <p14:sldId id="343"/>
            <p14:sldId id="271"/>
            <p14:sldId id="272"/>
            <p14:sldId id="319"/>
            <p14:sldId id="277"/>
            <p14:sldId id="313"/>
            <p14:sldId id="352"/>
            <p14:sldId id="280"/>
            <p14:sldId id="281"/>
            <p14:sldId id="346"/>
            <p14:sldId id="320"/>
            <p14:sldId id="282"/>
            <p14:sldId id="283"/>
            <p14:sldId id="344"/>
            <p14:sldId id="328"/>
            <p14:sldId id="321"/>
            <p14:sldId id="353"/>
            <p14:sldId id="284"/>
            <p14:sldId id="354"/>
            <p14:sldId id="330"/>
            <p14:sldId id="345"/>
            <p14:sldId id="285"/>
            <p14:sldId id="322"/>
            <p14:sldId id="329"/>
            <p14:sldId id="333"/>
            <p14:sldId id="289"/>
            <p14:sldId id="332"/>
            <p14:sldId id="336"/>
            <p14:sldId id="33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3701" autoAdjust="0"/>
  </p:normalViewPr>
  <p:slideViewPr>
    <p:cSldViewPr snapToGrid="0">
      <p:cViewPr varScale="1">
        <p:scale>
          <a:sx n="48" d="100"/>
          <a:sy n="48" d="100"/>
        </p:scale>
        <p:origin x="2486" y="38"/>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66" d="100"/>
          <a:sy n="66" d="100"/>
        </p:scale>
        <p:origin x="31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17D901E-3373-43EA-A121-78007570FC38}" type="datetimeFigureOut">
              <a:rPr lang="en-US" smtClean="0"/>
              <a:t>2/24/2015</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EA6E423-6D47-4876-A349-ED81EB7FFC21}" type="slidenum">
              <a:rPr lang="en-US" smtClean="0"/>
              <a:t>‹#›</a:t>
            </a:fld>
            <a:endParaRPr lang="en-US" dirty="0"/>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google.com/url?sa=t&amp;rct=j&amp;q=&amp;esrc=s&amp;source=web&amp;cd=1&amp;cad=rja&amp;uact=8&amp;ved=0CB4QFjAA&amp;url=http://www.w3.org/TR/WCAG20/&amp;ei=XiZiVOy5A8fIsATAqYDACg&amp;usg=AFQjCNFdhHF_80ZsqIrRTslxXkOztz_nLw&amp;sig2=viw-_e6F1TUUi9jK0b5GEw&amp;bvm=bv.79189006,d.cWc"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Hi everybody, I’m Rob Larsen.</a:t>
            </a:r>
            <a:r>
              <a:rPr lang="en-US" baseline="0" dirty="0" smtClean="0">
                <a:latin typeface="Palatino Linotype" panose="02040502050505030304" pitchFamily="18" charset="0"/>
              </a:rPr>
              <a:t> Welcome to my presentation today, the </a:t>
            </a:r>
            <a:r>
              <a:rPr lang="en-US" dirty="0" smtClean="0">
                <a:latin typeface="Palatino Linotype" panose="02040502050505030304" pitchFamily="18" charset="0"/>
              </a:rPr>
              <a:t>Wild World Web. Today I’m going to be talking about the inherent uncertainty of the modern</a:t>
            </a:r>
            <a:r>
              <a:rPr lang="en-US" baseline="0" dirty="0" smtClean="0">
                <a:latin typeface="Palatino Linotype" panose="02040502050505030304" pitchFamily="18" charset="0"/>
              </a:rPr>
              <a:t> web and what we as developers and designers can do to offer widely compatible sites and applications.</a:t>
            </a:r>
            <a:endParaRPr lang="en-US" b="1" dirty="0"/>
          </a:p>
        </p:txBody>
      </p:sp>
      <p:sp>
        <p:nvSpPr>
          <p:cNvPr id="4" name="Slide Number Placeholder 3"/>
          <p:cNvSpPr>
            <a:spLocks noGrp="1"/>
          </p:cNvSpPr>
          <p:nvPr>
            <p:ph type="sldNum" sz="quarter" idx="10"/>
          </p:nvPr>
        </p:nvSpPr>
        <p:spPr/>
        <p:txBody>
          <a:bodyPr/>
          <a:lstStyle/>
          <a:p>
            <a:fld id="{1EA6E423-6D47-4876-A349-ED81EB7FFC21}" type="slidenum">
              <a:rPr lang="en-US" smtClean="0"/>
              <a:t>1</a:t>
            </a:fld>
            <a:endParaRPr lang="en-US" dirty="0"/>
          </a:p>
        </p:txBody>
      </p:sp>
    </p:spTree>
    <p:extLst>
      <p:ext uri="{BB962C8B-B14F-4D97-AF65-F5344CB8AC3E}">
        <p14:creationId xmlns:p14="http://schemas.microsoft.com/office/powerpoint/2010/main" val="203766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pPr marL="171450" indent="-17145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pPr marL="171450" indent="-17145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People still test for touch APIs and assume that those users don’t have a mouse. As you’ve already seen with my gear, that’s a terrible assumption.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dirty="0"/>
          </a:p>
        </p:txBody>
      </p:sp>
    </p:spTree>
    <p:extLst>
      <p:ext uri="{BB962C8B-B14F-4D97-AF65-F5344CB8AC3E}">
        <p14:creationId xmlns:p14="http://schemas.microsoft.com/office/powerpoint/2010/main" val="9944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dirty="0"/>
          </a:p>
        </p:txBody>
      </p:sp>
    </p:spTree>
    <p:extLst>
      <p:ext uri="{BB962C8B-B14F-4D97-AF65-F5344CB8AC3E}">
        <p14:creationId xmlns:p14="http://schemas.microsoft.com/office/powerpoint/2010/main" val="2242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Nothing could ever challenge the iPhone. It’s not like Android will ever have over 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dirty="0"/>
          </a:p>
        </p:txBody>
      </p:sp>
    </p:spTree>
    <p:extLst>
      <p:ext uri="{BB962C8B-B14F-4D97-AF65-F5344CB8AC3E}">
        <p14:creationId xmlns:p14="http://schemas.microsoft.com/office/powerpoint/2010/main" val="417202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for my mobile device.</a:t>
            </a:r>
          </a:p>
          <a:p>
            <a:endParaRPr lang="en-US" baseline="0" dirty="0" smtClean="0"/>
          </a:p>
          <a:p>
            <a:r>
              <a:rPr lang="en-US" dirty="0" smtClean="0"/>
              <a:t>Which is weird, since this screenshot was taken o</a:t>
            </a:r>
            <a:r>
              <a:rPr lang="en-US" baseline="0" dirty="0" smtClean="0"/>
              <a:t>n my laptop.</a:t>
            </a:r>
          </a:p>
          <a:p>
            <a:endParaRPr lang="en-US" baseline="0" dirty="0" smtClean="0"/>
          </a:p>
          <a:p>
            <a:r>
              <a:rPr lang="en-US" dirty="0" smtClean="0"/>
              <a:t>What happened is, t</a:t>
            </a:r>
            <a:r>
              <a:rPr lang="en-US" baseline="0" dirty="0" smtClean="0"/>
              <a:t>hey used the simple Modernizr.touch test as a proxy</a:t>
            </a:r>
            <a:r>
              <a:rPr lang="en-US" dirty="0" smtClean="0"/>
              <a:t> to test if</a:t>
            </a:r>
            <a:r>
              <a:rPr lang="en-US" baseline="0" dirty="0" smtClean="0"/>
              <a:t> I was on a phone or tablet, not understanding that laptops can also return true for the Modernizr.touch test, as it did for me. </a:t>
            </a:r>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dirty="0"/>
          </a:p>
        </p:txBody>
      </p:sp>
    </p:spTree>
    <p:extLst>
      <p:ext uri="{BB962C8B-B14F-4D97-AF65-F5344CB8AC3E}">
        <p14:creationId xmlns:p14="http://schemas.microsoft.com/office/powerpoint/2010/main" val="398083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return true for Modernizr.touch as it uses a separate API called</a:t>
            </a:r>
            <a:r>
              <a:rPr lang="en-US" dirty="0" smtClean="0"/>
              <a:t> </a:t>
            </a:r>
            <a:r>
              <a:rPr lang="en-US" baseline="0" dirty="0" smtClean="0"/>
              <a:t>pointer events for handling user input.</a:t>
            </a:r>
          </a:p>
          <a:p>
            <a:endParaRPr lang="en-US" dirty="0"/>
          </a:p>
          <a:p>
            <a:r>
              <a:rPr lang="en-US" dirty="0" smtClean="0"/>
              <a:t>So, in Chrome I was on a “mobile” device and in IE I wasn’t. Simplistic rules really aren’t the way to go, I guess.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dirty="0"/>
          </a:p>
        </p:txBody>
      </p:sp>
    </p:spTree>
    <p:extLst>
      <p:ext uri="{BB962C8B-B14F-4D97-AF65-F5344CB8AC3E}">
        <p14:creationId xmlns:p14="http://schemas.microsoft.com/office/powerpoint/2010/main" val="6344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which some people see as the solution for everything, can fall apart when 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dirty="0"/>
          </a:p>
        </p:txBody>
      </p:sp>
    </p:spTree>
    <p:extLst>
      <p:ext uri="{BB962C8B-B14F-4D97-AF65-F5344CB8AC3E}">
        <p14:creationId xmlns:p14="http://schemas.microsoft.com/office/powerpoint/2010/main" val="12194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So what should we do?</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best way to approach the web today is to forgo simplistic </a:t>
            </a:r>
            <a:r>
              <a:rPr lang="en-US" dirty="0">
                <a:latin typeface="Verdana" panose="020B0604030504040204" pitchFamily="34" charset="0"/>
                <a:ea typeface="Verdana" panose="020B0604030504040204" pitchFamily="34" charset="0"/>
                <a:cs typeface="Verdana" panose="020B0604030504040204" pitchFamily="34" charset="0"/>
              </a:rPr>
              <a:t>r</a:t>
            </a:r>
            <a:r>
              <a:rPr lang="en-US" dirty="0" smtClean="0">
                <a:latin typeface="Verdana" panose="020B0604030504040204" pitchFamily="34" charset="0"/>
                <a:ea typeface="Verdana" panose="020B0604030504040204" pitchFamily="34" charset="0"/>
                <a:cs typeface="Verdana" panose="020B0604030504040204" pitchFamily="34" charset="0"/>
              </a:rPr>
              <a:t>ules and 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dirty="0"/>
          </a:p>
        </p:txBody>
      </p:sp>
    </p:spTree>
    <p:extLst>
      <p:ext uri="{BB962C8B-B14F-4D97-AF65-F5344CB8AC3E}">
        <p14:creationId xmlns:p14="http://schemas.microsoft.com/office/powerpoint/2010/main" val="202088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17</a:t>
            </a:fld>
            <a:endParaRPr lang="en-US" dirty="0"/>
          </a:p>
        </p:txBody>
      </p:sp>
    </p:spTree>
    <p:extLst>
      <p:ext uri="{BB962C8B-B14F-4D97-AF65-F5344CB8AC3E}">
        <p14:creationId xmlns:p14="http://schemas.microsoft.com/office/powerpoint/2010/main" val="7490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on the web 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18</a:t>
            </a:fld>
            <a:endParaRPr lang="en-US" dirty="0"/>
          </a:p>
        </p:txBody>
      </p:sp>
    </p:spTree>
    <p:extLst>
      <p:ext uri="{BB962C8B-B14F-4D97-AF65-F5344CB8AC3E}">
        <p14:creationId xmlns:p14="http://schemas.microsoft.com/office/powerpoint/2010/main" val="308043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dirty="0"/>
          </a:p>
        </p:txBody>
      </p:sp>
    </p:spTree>
    <p:extLst>
      <p:ext uri="{BB962C8B-B14F-4D97-AF65-F5344CB8AC3E}">
        <p14:creationId xmlns:p14="http://schemas.microsoft.com/office/powerpoint/2010/main" val="20570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Internet Explorer 6 and Windows XP. There was a hint of Opera, a few Netscape Navigator</a:t>
            </a:r>
            <a:r>
              <a:rPr lang="en-US" dirty="0" smtClean="0"/>
              <a:t> holdouts </a:t>
            </a:r>
            <a:r>
              <a:rPr lang="en-US" baseline="0" dirty="0" smtClean="0"/>
              <a:t>a few people on Macs and a handful</a:t>
            </a:r>
            <a:r>
              <a:rPr lang="en-US" dirty="0" smtClean="0"/>
              <a:t> </a:t>
            </a:r>
            <a:r>
              <a:rPr lang="en-US" baseline="0" dirty="0" smtClean="0"/>
              <a:t>running Linux, but really, the web was one web browser and one OS.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dirty="0"/>
          </a:p>
        </p:txBody>
      </p:sp>
    </p:spTree>
    <p:extLst>
      <p:ext uri="{BB962C8B-B14F-4D97-AF65-F5344CB8AC3E}">
        <p14:creationId xmlns:p14="http://schemas.microsoft.com/office/powerpoint/2010/main" val="36807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The first of these general concepts is: Don't 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you find yourself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Since</a:t>
            </a:r>
            <a:r>
              <a:rPr lang="en-US" baseline="0" dirty="0" smtClean="0">
                <a:latin typeface="Verdana" panose="020B0604030504040204" pitchFamily="34" charset="0"/>
                <a:ea typeface="Verdana" panose="020B0604030504040204" pitchFamily="34" charset="0"/>
                <a:cs typeface="Verdana" panose="020B0604030504040204" pitchFamily="34" charset="0"/>
              </a:rPr>
              <a:t> there’s competition in the browser space, t</a:t>
            </a:r>
            <a:r>
              <a:rPr lang="en-US" dirty="0" smtClean="0">
                <a:latin typeface="Verdana" panose="020B0604030504040204" pitchFamily="34" charset="0"/>
                <a:ea typeface="Verdana" panose="020B0604030504040204" pitchFamily="34" charset="0"/>
                <a:cs typeface="Verdana" panose="020B0604030504040204" pitchFamily="34" charset="0"/>
              </a:rPr>
              <a:t>here’s always</a:t>
            </a:r>
            <a:r>
              <a:rPr lang="en-US" baseline="0" dirty="0" smtClean="0">
                <a:latin typeface="Verdana" panose="020B0604030504040204" pitchFamily="34" charset="0"/>
                <a:ea typeface="Verdana" panose="020B0604030504040204" pitchFamily="34" charset="0"/>
                <a:cs typeface="Verdana" panose="020B0604030504040204" pitchFamily="34" charset="0"/>
              </a:rPr>
              <a:t> going to be a bad browser.  When the current bad browser goes away a new one takes it’s place at the bottom of the pile. You just have to accept that and move on with your life.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dirty="0"/>
          </a:p>
        </p:txBody>
      </p:sp>
    </p:spTree>
    <p:extLst>
      <p:ext uri="{BB962C8B-B14F-4D97-AF65-F5344CB8AC3E}">
        <p14:creationId xmlns:p14="http://schemas.microsoft.com/office/powerpoint/2010/main" val="19403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(access to billions of people,) do our best to make the web a better place (I’m not saying we should ignore the problems, we just shouldn’t fixate on them) and 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dirty="0"/>
          </a:p>
        </p:txBody>
      </p:sp>
    </p:spTree>
    <p:extLst>
      <p:ext uri="{BB962C8B-B14F-4D97-AF65-F5344CB8AC3E}">
        <p14:creationId xmlns:p14="http://schemas.microsoft.com/office/powerpoint/2010/main" val="191838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all those people…</a:t>
            </a:r>
          </a:p>
          <a:p>
            <a:endParaRPr lang="en-US" dirty="0"/>
          </a:p>
          <a:p>
            <a:r>
              <a:rPr lang="en-US" dirty="0" smtClean="0"/>
              <a:t>That’s your audience. Should you get ad at them and insult them for using the tock android browser or an old version of iOS? No. Some of you do however. I think the web would be a better place and our collective blood pressure would drop if we just accepted them for what they are and do </a:t>
            </a:r>
            <a:r>
              <a:rPr lang="en-US" dirty="0"/>
              <a:t>o</a:t>
            </a:r>
            <a:r>
              <a:rPr lang="en-US" dirty="0" smtClean="0"/>
              <a:t>ur best to give them a decent experience no matter what they’re running.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dirty="0"/>
          </a:p>
        </p:txBody>
      </p:sp>
    </p:spTree>
    <p:extLst>
      <p:ext uri="{BB962C8B-B14F-4D97-AF65-F5344CB8AC3E}">
        <p14:creationId xmlns:p14="http://schemas.microsoft.com/office/powerpoint/2010/main" val="14586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dirty="0"/>
          </a:p>
        </p:txBody>
      </p:sp>
    </p:spTree>
    <p:extLst>
      <p:ext uri="{BB962C8B-B14F-4D97-AF65-F5344CB8AC3E}">
        <p14:creationId xmlns:p14="http://schemas.microsoft.com/office/powerpoint/2010/main" val="1853251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You would think this second general concept would go without saying, but…. You really need to Identify 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dirty="0"/>
          </a:p>
        </p:txBody>
      </p:sp>
    </p:spTree>
    <p:extLst>
      <p:ext uri="{BB962C8B-B14F-4D97-AF65-F5344CB8AC3E}">
        <p14:creationId xmlns:p14="http://schemas.microsoft.com/office/powerpoint/2010/main" val="3783469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Which browsers and devices? Where do they live?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will make for a better experience for them.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dirty="0"/>
          </a:p>
        </p:txBody>
      </p:sp>
    </p:spTree>
    <p:extLst>
      <p:ext uri="{BB962C8B-B14F-4D97-AF65-F5344CB8AC3E}">
        <p14:creationId xmlns:p14="http://schemas.microsoft.com/office/powerpoint/2010/main" val="4267647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And you’ve got to act on the info….</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on your homepage.  </a:t>
            </a:r>
          </a:p>
          <a:p>
            <a:endParaRPr lang="en-US" sz="1000" i="1" dirty="0" smtClean="0">
              <a:latin typeface="Verdana" panose="020B0604030504040204" pitchFamily="34" charset="0"/>
              <a:ea typeface="Verdana" panose="020B0604030504040204" pitchFamily="34" charset="0"/>
              <a:cs typeface="Verdana" panose="020B0604030504040204" pitchFamily="34" charset="0"/>
            </a:endParaRPr>
          </a:p>
          <a:p>
            <a:r>
              <a:rPr lang="en-US" sz="1000" i="1" dirty="0" smtClean="0">
                <a:latin typeface="Verdana" panose="020B0604030504040204" pitchFamily="34" charset="0"/>
                <a:ea typeface="Verdana" panose="020B0604030504040204" pitchFamily="34" charset="0"/>
                <a:cs typeface="Verdana" panose="020B0604030504040204" pitchFamily="34" charset="0"/>
              </a:rPr>
              <a:t>Actually</a:t>
            </a:r>
            <a:r>
              <a:rPr lang="en-US" sz="1000" i="1" dirty="0">
                <a:latin typeface="Verdana" panose="020B0604030504040204" pitchFamily="34" charset="0"/>
                <a:ea typeface="Verdana" panose="020B0604030504040204" pitchFamily="34" charset="0"/>
                <a:cs typeface="Verdana" panose="020B0604030504040204" pitchFamily="34" charset="0"/>
              </a:rPr>
              <a:t>… you should probably skip those features </a:t>
            </a:r>
            <a:r>
              <a:rPr lang="en-US" sz="1000" i="1" dirty="0" smtClean="0">
                <a:latin typeface="Verdana" panose="020B0604030504040204" pitchFamily="34" charset="0"/>
                <a:ea typeface="Verdana" panose="020B0604030504040204" pitchFamily="34" charset="0"/>
                <a:cs typeface="Verdana" panose="020B0604030504040204" pitchFamily="34" charset="0"/>
              </a:rPr>
              <a:t>anyway, but I’ll leave that up to you.</a:t>
            </a:r>
            <a:endParaRPr lang="en-US" sz="1000" i="1"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dirty="0"/>
          </a:p>
        </p:txBody>
      </p:sp>
    </p:spTree>
    <p:extLst>
      <p:ext uri="{BB962C8B-B14F-4D97-AF65-F5344CB8AC3E}">
        <p14:creationId xmlns:p14="http://schemas.microsoft.com/office/powerpoint/2010/main" val="2971030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For another example, maybe you get a large percentage of your visits from some place halfway around the world.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Say…. your servers are in Virginia and your audience is in Australia.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You</a:t>
            </a:r>
            <a:r>
              <a:rPr lang="en-US" i="1" baseline="0" dirty="0" smtClean="0">
                <a:latin typeface="Verdana" panose="020B0604030504040204" pitchFamily="34" charset="0"/>
                <a:ea typeface="Verdana" panose="020B0604030504040204" pitchFamily="34" charset="0"/>
                <a:cs typeface="Verdana" panose="020B0604030504040204" pitchFamily="34" charset="0"/>
              </a:rPr>
              <a:t> want to make sure your content is delivered in a geographically optimized way. Just the round trip between the two continents</a:t>
            </a:r>
            <a:r>
              <a:rPr lang="en-US" i="1" dirty="0" smtClean="0">
                <a:latin typeface="Verdana" panose="020B0604030504040204" pitchFamily="34" charset="0"/>
                <a:ea typeface="Verdana" panose="020B0604030504040204" pitchFamily="34" charset="0"/>
                <a:cs typeface="Verdana" panose="020B0604030504040204" pitchFamily="34" charset="0"/>
              </a:rPr>
              <a:t> can add a second to the round trip for every request. No one wants that.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dirty="0"/>
          </a:p>
        </p:txBody>
      </p:sp>
    </p:spTree>
    <p:extLst>
      <p:ext uri="{BB962C8B-B14F-4D97-AF65-F5344CB8AC3E}">
        <p14:creationId xmlns:p14="http://schemas.microsoft.com/office/powerpoint/2010/main" val="3026297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dirty="0"/>
          </a:p>
        </p:txBody>
      </p:sp>
    </p:spTree>
    <p:extLst>
      <p:ext uri="{BB962C8B-B14F-4D97-AF65-F5344CB8AC3E}">
        <p14:creationId xmlns:p14="http://schemas.microsoft.com/office/powerpoint/2010/main" val="280913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third general concept used to be much easier. Nowadays we’ve got to Test and Pray for the best.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 with testing and active support. </a:t>
            </a: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dirty="0"/>
          </a:p>
        </p:txBody>
      </p:sp>
    </p:spTree>
    <p:extLst>
      <p:ext uri="{BB962C8B-B14F-4D97-AF65-F5344CB8AC3E}">
        <p14:creationId xmlns:p14="http://schemas.microsoft.com/office/powerpoint/2010/main" val="231139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Microsoft’s dominance Windows 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family (which included IE5,IE5.5 and IE6) represented 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mattered- (800 </a:t>
            </a:r>
            <a:r>
              <a:rPr lang="en-US" dirty="0">
                <a:latin typeface="Verdana" panose="020B0604030504040204" pitchFamily="34" charset="0"/>
                <a:ea typeface="Verdana" panose="020B0604030504040204" pitchFamily="34" charset="0"/>
                <a:cs typeface="Verdana" panose="020B0604030504040204" pitchFamily="34" charset="0"/>
              </a:rPr>
              <a:t>by 600) and (1024 by 768)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With</a:t>
            </a:r>
            <a:r>
              <a:rPr lang="en-US" baseline="0" dirty="0" smtClean="0">
                <a:latin typeface="Verdana" panose="020B0604030504040204" pitchFamily="34" charset="0"/>
                <a:ea typeface="Verdana" panose="020B0604030504040204" pitchFamily="34" charset="0"/>
                <a:cs typeface="Verdana" panose="020B0604030504040204" pitchFamily="34" charset="0"/>
              </a:rPr>
              <a:t> one Windows PC you could replicate, with high fidelity, the experience of the vast majority of 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dirty="0"/>
          </a:p>
        </p:txBody>
      </p:sp>
    </p:spTree>
    <p:extLst>
      <p:ext uri="{BB962C8B-B14F-4D97-AF65-F5344CB8AC3E}">
        <p14:creationId xmlns:p14="http://schemas.microsoft.com/office/powerpoint/2010/main" val="538712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a:t>
            </a:r>
            <a:r>
              <a:rPr lang="en-US" baseline="0" dirty="0" smtClean="0"/>
              <a:t> got one of these setups at your office. If so… you can do pretty well.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dirty="0"/>
          </a:p>
        </p:txBody>
      </p:sp>
    </p:spTree>
    <p:extLst>
      <p:ext uri="{BB962C8B-B14F-4D97-AF65-F5344CB8AC3E}">
        <p14:creationId xmlns:p14="http://schemas.microsoft.com/office/powerpoint/2010/main" val="2187615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Your testing and support matrix could look something like this. This is a pretty representative list of</a:t>
            </a:r>
            <a:r>
              <a:rPr lang="en-US" baseline="0" dirty="0" smtClean="0"/>
              <a:t> browsers and operating systems. This will get you pretty good, coverage. This is also a lot of devices to buy and maintain. If you can do it, you should. Be warned, this list changes!</a:t>
            </a:r>
          </a:p>
          <a:p>
            <a:endParaRPr lang="en-US" dirty="0"/>
          </a:p>
          <a:p>
            <a:r>
              <a:rPr lang="en-US" baseline="0" dirty="0" smtClean="0"/>
              <a:t>If you can’t dedicate this much effort, and not many can, 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dirty="0"/>
          </a:p>
        </p:txBody>
      </p:sp>
    </p:spTree>
    <p:extLst>
      <p:ext uri="{BB962C8B-B14F-4D97-AF65-F5344CB8AC3E}">
        <p14:creationId xmlns:p14="http://schemas.microsoft.com/office/powerpoint/2010/main" val="614580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it’s a manageable </a:t>
            </a:r>
            <a:r>
              <a:rPr lang="en-US" baseline="0" dirty="0" err="1" smtClean="0"/>
              <a:t>numberand</a:t>
            </a:r>
            <a:r>
              <a:rPr lang="en-US" baseline="0" dirty="0" smtClean="0"/>
              <a:t> 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dirty="0"/>
          </a:p>
        </p:txBody>
      </p:sp>
    </p:spTree>
    <p:extLst>
      <p:ext uri="{BB962C8B-B14F-4D97-AF65-F5344CB8AC3E}">
        <p14:creationId xmlns:p14="http://schemas.microsoft.com/office/powerpoint/2010/main" val="4044698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p>
          <a:p>
            <a:pPr marL="0" marR="0" indent="0" algn="l" defTabSz="931774"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Not just the phones in your team’s pockets.</a:t>
            </a:r>
          </a:p>
          <a:p>
            <a:pPr defTabSz="931774">
              <a:defRPr/>
            </a:pP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dirty="0"/>
          </a:p>
        </p:txBody>
      </p:sp>
    </p:spTree>
    <p:extLst>
      <p:ext uri="{BB962C8B-B14F-4D97-AF65-F5344CB8AC3E}">
        <p14:creationId xmlns:p14="http://schemas.microsoft.com/office/powerpoint/2010/main" val="1693651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dirty="0"/>
          </a:p>
        </p:txBody>
      </p:sp>
    </p:spTree>
    <p:extLst>
      <p:ext uri="{BB962C8B-B14F-4D97-AF65-F5344CB8AC3E}">
        <p14:creationId xmlns:p14="http://schemas.microsoft.com/office/powerpoint/2010/main" val="1479414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concept has been with me for many years. My prime example is  the many arguments I’ve had against putting in the extra effort to add rounded corners in older IE. </a:t>
            </a:r>
          </a:p>
          <a:p>
            <a:pPr defTabSz="931774">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These days you need to focus on optimal, not absolute solutions.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site is not an absolute thing. The best possible site you can have will be the best possible site for everyone that visits it. If that means it's a high DPI, 25MB monstrosity for a guy on a MacBook air in a coffee shop in Palo Alto or just a logo and an unordered list for someone on a-rented-by-the-minute phone 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dirty="0"/>
          </a:p>
        </p:txBody>
      </p:sp>
    </p:spTree>
    <p:extLst>
      <p:ext uri="{BB962C8B-B14F-4D97-AF65-F5344CB8AC3E}">
        <p14:creationId xmlns:p14="http://schemas.microsoft.com/office/powerpoint/2010/main" val="1867104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dirty="0"/>
          </a:p>
        </p:txBody>
      </p:sp>
    </p:spTree>
    <p:extLst>
      <p:ext uri="{BB962C8B-B14F-4D97-AF65-F5344CB8AC3E}">
        <p14:creationId xmlns:p14="http://schemas.microsoft.com/office/powerpoint/2010/main" val="2344972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This concept is unfortunately something I have to call out, but people don’t focus enough on accessibility for the pure sake of it, so here we are.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On the modern web we need to Embrace Accessibility.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your site is accessible you're guaranteeing that you'll be able to reach the largest possible audience. </a:t>
            </a:r>
          </a:p>
          <a:p>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dirty="0"/>
          </a:p>
        </p:txBody>
      </p:sp>
    </p:spTree>
    <p:extLst>
      <p:ext uri="{BB962C8B-B14F-4D97-AF65-F5344CB8AC3E}">
        <p14:creationId xmlns:p14="http://schemas.microsoft.com/office/powerpoint/2010/main" val="1512698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a:t>
            </a:r>
            <a:r>
              <a:rPr lang="en-US" baseline="0" dirty="0" smtClean="0"/>
              <a:t> accessibility techniques can be woven into the fabric of society. Some like this wine bottle, you might notice because it’s unexpected, but many you don’t because they’re everywhere.</a:t>
            </a:r>
          </a:p>
          <a:p>
            <a:endParaRPr lang="en-US" dirty="0"/>
          </a:p>
          <a:p>
            <a:r>
              <a:rPr lang="en-US" dirty="0" smtClean="0"/>
              <a:t>The web falls short of that. Some people do a great job, but others don’t. We need to do a better job.  For those of you who don’t immediately grasp the benefit for disabled users, accessibility techniques make the web better for all users.  There’s really no good reason not to embrace accessibility.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dirty="0"/>
          </a:p>
        </p:txBody>
      </p:sp>
    </p:spTree>
    <p:extLst>
      <p:ext uri="{BB962C8B-B14F-4D97-AF65-F5344CB8AC3E}">
        <p14:creationId xmlns:p14="http://schemas.microsoft.com/office/powerpoint/2010/main" val="3796661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r>
              <a:rPr lang="en-US" baseline="0" dirty="0" smtClean="0">
                <a:latin typeface="Verdana" panose="020B0604030504040204" pitchFamily="34" charset="0"/>
                <a:ea typeface="Verdana" panose="020B0604030504040204" pitchFamily="34" charset="0"/>
                <a:cs typeface="Verdana" panose="020B0604030504040204" pitchFamily="34" charset="0"/>
              </a:rPr>
              <a:t> where stats are somewhat available.</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US represents just a fraction of the population of web users.  There are millions of</a:t>
            </a:r>
            <a:r>
              <a:rPr lang="en-US" dirty="0" smtClean="0">
                <a:latin typeface="Verdana" panose="020B0604030504040204" pitchFamily="34" charset="0"/>
                <a:ea typeface="Verdana" panose="020B0604030504040204" pitchFamily="34" charset="0"/>
                <a:cs typeface="Verdana" panose="020B0604030504040204" pitchFamily="34" charset="0"/>
              </a:rPr>
              <a:t> disabled </a:t>
            </a:r>
            <a:r>
              <a:rPr lang="en-US" baseline="0" dirty="0" smtClean="0">
                <a:latin typeface="Verdana" panose="020B0604030504040204" pitchFamily="34" charset="0"/>
                <a:ea typeface="Verdana" panose="020B0604030504040204" pitchFamily="34" charset="0"/>
                <a:cs typeface="Verdana" panose="020B0604030504040204" pitchFamily="34" charset="0"/>
              </a:rPr>
              <a:t>users worldwide.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dirty="0"/>
          </a:p>
        </p:txBody>
      </p:sp>
    </p:spTree>
    <p:extLst>
      <p:ext uri="{BB962C8B-B14F-4D97-AF65-F5344CB8AC3E}">
        <p14:creationId xmlns:p14="http://schemas.microsoft.com/office/powerpoint/2010/main" val="197941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development. One common example</a:t>
            </a:r>
            <a:r>
              <a:rPr lang="en-US" baseline="0" dirty="0" smtClean="0">
                <a:latin typeface="Verdana" panose="020B0604030504040204" pitchFamily="34" charset="0"/>
                <a:ea typeface="Verdana" panose="020B0604030504040204" pitchFamily="34" charset="0"/>
                <a:cs typeface="Verdana" panose="020B0604030504040204" pitchFamily="34" charset="0"/>
              </a:rPr>
              <a:t> is the ubiquitous of the 960 pixel grid. This width, calculated against the dominant screen resolution, 1024 x 768, was the de facto starting point for countless fixed-width designs. </a:t>
            </a:r>
          </a:p>
          <a:p>
            <a:pPr marL="0" lvl="1" defTabSz="931774">
              <a:lnSpc>
                <a:spcPct val="120000"/>
              </a:lnSpc>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landscape was so limited, a dedicated developer could keep the majority of cross browser issues in their head and code around them by hand. </a:t>
            </a:r>
            <a:r>
              <a:rPr lang="en-US" dirty="0" smtClean="0">
                <a:latin typeface="Verdana" panose="020B0604030504040204" pitchFamily="34" charset="0"/>
                <a:ea typeface="Verdana" panose="020B0604030504040204" pitchFamily="34" charset="0"/>
                <a:cs typeface="Verdana" panose="020B0604030504040204" pitchFamily="34" charset="0"/>
              </a:rPr>
              <a:t>Try doing that today, you’re head would explore. </a:t>
            </a:r>
            <a:endParaRPr lang="en-US" dirty="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So we a bunch</a:t>
            </a:r>
            <a:r>
              <a:rPr lang="en-US" baseline="0" dirty="0" smtClean="0">
                <a:latin typeface="Verdana" panose="020B0604030504040204" pitchFamily="34" charset="0"/>
                <a:ea typeface="Verdana" panose="020B0604030504040204" pitchFamily="34" charset="0"/>
                <a:cs typeface="Verdana" panose="020B0604030504040204" pitchFamily="34" charset="0"/>
              </a:rPr>
              <a:t> of </a:t>
            </a:r>
            <a:r>
              <a:rPr lang="en-US" dirty="0" smtClean="0">
                <a:latin typeface="Verdana" panose="020B0604030504040204" pitchFamily="34" charset="0"/>
                <a:ea typeface="Verdana" panose="020B0604030504040204" pitchFamily="34" charset="0"/>
                <a:cs typeface="Verdana" panose="020B0604030504040204" pitchFamily="34" charset="0"/>
              </a:rPr>
              <a:t>browser specific fixes.</a:t>
            </a:r>
            <a:r>
              <a:rPr lang="en-US" baseline="0" dirty="0" smtClean="0">
                <a:latin typeface="Verdana" panose="020B0604030504040204" pitchFamily="34" charset="0"/>
                <a:ea typeface="Verdana" panose="020B0604030504040204" pitchFamily="34" charset="0"/>
                <a:cs typeface="Verdana" panose="020B0604030504040204" pitchFamily="34" charset="0"/>
              </a:rPr>
              <a:t> T</a:t>
            </a:r>
            <a:r>
              <a:rPr lang="en-US" dirty="0" smtClean="0">
                <a:latin typeface="Verdana" panose="020B0604030504040204" pitchFamily="34" charset="0"/>
                <a:ea typeface="Verdana" panose="020B0604030504040204" pitchFamily="34" charset="0"/>
                <a:cs typeface="Verdana" panose="020B0604030504040204" pitchFamily="34" charset="0"/>
              </a:rPr>
              <a:t>he Netscape Navigator resize fix, is a primary example from Web 1.0. At one</a:t>
            </a:r>
            <a:r>
              <a:rPr lang="en-US" baseline="0" dirty="0" smtClean="0">
                <a:latin typeface="Verdana" panose="020B0604030504040204" pitchFamily="34" charset="0"/>
                <a:ea typeface="Verdana" panose="020B0604030504040204" pitchFamily="34" charset="0"/>
                <a:cs typeface="Verdana" panose="020B0604030504040204" pitchFamily="34" charset="0"/>
              </a:rPr>
              <a:t> point it has to have been the most widely distributed single piece of code on the web.</a:t>
            </a:r>
            <a:r>
              <a:rPr lang="en-US" dirty="0" smtClean="0">
                <a:latin typeface="Verdana" panose="020B0604030504040204" pitchFamily="34" charset="0"/>
                <a:ea typeface="Verdana" panose="020B0604030504040204" pitchFamily="34" charset="0"/>
                <a:cs typeface="Verdana" panose="020B0604030504040204" pitchFamily="34" charset="0"/>
              </a:rPr>
              <a:t> The still common use of IE conditional comments to target IE specific fixes is a common example that still lingers to this day.</a:t>
            </a:r>
            <a:r>
              <a:rPr lang="en-US" b="0" dirty="0" smtClean="0">
                <a:latin typeface="Verdana" panose="020B0604030504040204" pitchFamily="34" charset="0"/>
                <a:ea typeface="Verdana" panose="020B0604030504040204" pitchFamily="34" charset="0"/>
                <a:cs typeface="Verdana" panose="020B0604030504040204" pitchFamily="34" charset="0"/>
              </a:rPr>
              <a:t> </a:t>
            </a: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t. </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landscape</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HTML4.0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CSS level 2</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ECMAScript version 3.0,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XHTML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SVG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happened for many years on the specification front</a:t>
            </a:r>
          </a:p>
          <a:p>
            <a:endParaRPr lang="en-US" dirty="0" smtClean="0"/>
          </a:p>
          <a:p>
            <a:r>
              <a:rPr lang="en-US" dirty="0" smtClean="0"/>
              <a:t>On the browser front, IE, </a:t>
            </a:r>
            <a:r>
              <a:rPr lang="en-US" b="1" dirty="0" smtClean="0"/>
              <a:t>the</a:t>
            </a:r>
            <a:r>
              <a:rPr lang="en-US" dirty="0" smtClean="0"/>
              <a:t> dominant web browser, wasn’t updated until October 2008</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dirty="0"/>
          </a:p>
        </p:txBody>
      </p:sp>
    </p:spTree>
    <p:extLst>
      <p:ext uri="{BB962C8B-B14F-4D97-AF65-F5344CB8AC3E}">
        <p14:creationId xmlns:p14="http://schemas.microsoft.com/office/powerpoint/2010/main" val="4278910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like I said, all users indirectly benefit.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If doing the right thing isn’t enough, maybe these benefits will get you on the accessibility technique train for good.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dirty="0"/>
          </a:p>
        </p:txBody>
      </p:sp>
    </p:spTree>
    <p:extLst>
      <p:ext uri="{BB962C8B-B14F-4D97-AF65-F5344CB8AC3E}">
        <p14:creationId xmlns:p14="http://schemas.microsoft.com/office/powerpoint/2010/main" val="4269155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These are pulled from </a:t>
            </a:r>
            <a:r>
              <a:rPr lang="en-US" dirty="0" err="1" smtClean="0">
                <a:latin typeface="Verdana" panose="020B0604030504040204" pitchFamily="34" charset="0"/>
                <a:ea typeface="Verdana" panose="020B0604030504040204" pitchFamily="34" charset="0"/>
                <a:cs typeface="Verdana" panose="020B0604030504040204" pitchFamily="34" charset="0"/>
              </a:rPr>
              <a:t>the</a:t>
            </a:r>
            <a:r>
              <a:rPr lang="en-US" u="sng" dirty="0" err="1">
                <a:hlinkClick r:id="rId3"/>
              </a:rPr>
              <a:t>Web</a:t>
            </a:r>
            <a:r>
              <a:rPr lang="en-US" u="sng" dirty="0">
                <a:hlinkClick r:id="rId3"/>
              </a:rPr>
              <a:t> Content Accessibility Guidelines (WCAG) 2.0</a:t>
            </a:r>
            <a:endParaRPr lang="en-US" dirty="0"/>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228600" indent="-22860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Transcriptions</a:t>
            </a:r>
            <a:r>
              <a:rPr lang="en-US" baseline="0" dirty="0" smtClean="0">
                <a:latin typeface="Verdana" panose="020B0604030504040204" pitchFamily="34" charset="0"/>
                <a:ea typeface="Verdana" panose="020B0604030504040204" pitchFamily="34" charset="0"/>
                <a:cs typeface="Verdana" panose="020B0604030504040204" pitchFamily="34" charset="0"/>
              </a:rPr>
              <a:t> of video content can be great for people on low-bandwidth plans or low bandwidth situations.</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228600" indent="-22860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 It can be a real eye opener. For the general web, a strong keyboard interface is a boon for power users.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dirty="0"/>
          </a:p>
        </p:txBody>
      </p:sp>
    </p:spTree>
    <p:extLst>
      <p:ext uri="{BB962C8B-B14F-4D97-AF65-F5344CB8AC3E}">
        <p14:creationId xmlns:p14="http://schemas.microsoft.com/office/powerpoint/2010/main" val="58996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 too can be sitting pretty in 2034.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Use</a:t>
            </a:r>
            <a:r>
              <a:rPr lang="en-US" baseline="0" dirty="0" smtClean="0">
                <a:latin typeface="Verdana" panose="020B0604030504040204" pitchFamily="34" charset="0"/>
                <a:ea typeface="Verdana" panose="020B0604030504040204" pitchFamily="34" charset="0"/>
                <a:cs typeface="Verdana" panose="020B0604030504040204" pitchFamily="34" charset="0"/>
              </a:rPr>
              <a:t> a screen reader! There are browser plugins for Chrome and Firefox that I know of that make it (relatively) easy to test one out.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dirty="0"/>
          </a:p>
        </p:txBody>
      </p:sp>
    </p:spTree>
    <p:extLst>
      <p:ext uri="{BB962C8B-B14F-4D97-AF65-F5344CB8AC3E}">
        <p14:creationId xmlns:p14="http://schemas.microsoft.com/office/powerpoint/2010/main" val="25945350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web content accessibility guidelines are 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dirty="0"/>
          </a:p>
        </p:txBody>
      </p:sp>
    </p:spTree>
    <p:extLst>
      <p:ext uri="{BB962C8B-B14F-4D97-AF65-F5344CB8AC3E}">
        <p14:creationId xmlns:p14="http://schemas.microsoft.com/office/powerpoint/2010/main" val="4777343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dirty="0"/>
          </a:p>
        </p:txBody>
      </p:sp>
    </p:spTree>
    <p:extLst>
      <p:ext uri="{BB962C8B-B14F-4D97-AF65-F5344CB8AC3E}">
        <p14:creationId xmlns:p14="http://schemas.microsoft.com/office/powerpoint/2010/main" val="39309889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This general concept is one that drives me particularly nuts.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You’ve got to lose your technology biases.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a:p>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dirty="0"/>
          </a:p>
        </p:txBody>
      </p:sp>
    </p:spTree>
    <p:extLst>
      <p:ext uri="{BB962C8B-B14F-4D97-AF65-F5344CB8AC3E}">
        <p14:creationId xmlns:p14="http://schemas.microsoft.com/office/powerpoint/2010/main" val="25224062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dirty="0"/>
          </a:p>
        </p:txBody>
      </p:sp>
    </p:spTree>
    <p:extLst>
      <p:ext uri="{BB962C8B-B14F-4D97-AF65-F5344CB8AC3E}">
        <p14:creationId xmlns:p14="http://schemas.microsoft.com/office/powerpoint/2010/main" val="2867939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dirty="0"/>
          </a:p>
        </p:txBody>
      </p:sp>
    </p:spTree>
    <p:extLst>
      <p:ext uri="{BB962C8B-B14F-4D97-AF65-F5344CB8AC3E}">
        <p14:creationId xmlns:p14="http://schemas.microsoft.com/office/powerpoint/2010/main" val="28841818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you probably know, here's only the one button on the iPhone so you need a  software back button in apps to navigate. If your vision of the web is iPhone-centric, and for many people it still is, inserting a back button into your web UI seems like a good idea.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dirty="0"/>
          </a:p>
        </p:txBody>
      </p:sp>
    </p:spTree>
    <p:extLst>
      <p:ext uri="{BB962C8B-B14F-4D97-AF65-F5344CB8AC3E}">
        <p14:creationId xmlns:p14="http://schemas.microsoft.com/office/powerpoint/2010/main" val="23060503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catastrophically on some other older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dirty="0"/>
          </a:p>
        </p:txBody>
      </p:sp>
    </p:spTree>
    <p:extLst>
      <p:ext uri="{BB962C8B-B14F-4D97-AF65-F5344CB8AC3E}">
        <p14:creationId xmlns:p14="http://schemas.microsoft.com/office/powerpoint/2010/main" val="283360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 That eventually gave</a:t>
            </a:r>
            <a:r>
              <a:rPr lang="en-US" baseline="0" dirty="0" smtClean="0">
                <a:latin typeface="Verdana" panose="020B0604030504040204" pitchFamily="34" charset="0"/>
                <a:ea typeface="Verdana" panose="020B0604030504040204" pitchFamily="34" charset="0"/>
                <a:cs typeface="Verdana" panose="020B0604030504040204" pitchFamily="34" charset="0"/>
              </a:rPr>
              <a:t> us HTML5 (or the Living Standard, if you prefer- I’m not stepping in the middle of that one today.)</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 the explosion of JavaScript Libraries (esp. jQuery) to support Ajax-based</a:t>
            </a:r>
            <a:r>
              <a:rPr lang="en-US" baseline="0"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smtClean="0">
                <a:latin typeface="Verdana" panose="020B0604030504040204" pitchFamily="34" charset="0"/>
                <a:ea typeface="Verdana" panose="020B0604030504040204" pitchFamily="34" charset="0"/>
                <a:cs typeface="Verdana" panose="020B0604030504040204" pitchFamily="34" charset="0"/>
              </a:rPr>
              <a:t>meant the open web platform was cool again. I was around then, from 2000 until 2005 HTML, CSS and JavaScript were NOT cool.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a:t>
            </a:r>
            <a:r>
              <a:rPr lang="en-US" baseline="0" dirty="0" smtClean="0">
                <a:latin typeface="Verdana" panose="020B0604030504040204" pitchFamily="34" charset="0"/>
                <a:ea typeface="Verdana" panose="020B0604030504040204" pitchFamily="34" charset="0"/>
                <a:cs typeface="Verdana" panose="020B0604030504040204" pitchFamily="34" charset="0"/>
              </a:rPr>
              <a:t> in the form of </a:t>
            </a:r>
            <a:r>
              <a:rPr lang="en-US" dirty="0" smtClean="0">
                <a:latin typeface="Verdana" panose="020B0604030504040204" pitchFamily="34" charset="0"/>
                <a:ea typeface="Verdana" panose="020B0604030504040204" pitchFamily="34" charset="0"/>
                <a:cs typeface="Verdana" panose="020B0604030504040204" pitchFamily="34" charset="0"/>
              </a:rPr>
              <a:t>Firefox, the heir</a:t>
            </a:r>
            <a:r>
              <a:rPr lang="en-US" baseline="0" dirty="0" smtClean="0">
                <a:latin typeface="Verdana" panose="020B0604030504040204" pitchFamily="34" charset="0"/>
                <a:ea typeface="Verdana" panose="020B0604030504040204" pitchFamily="34" charset="0"/>
                <a:cs typeface="Verdana" panose="020B0604030504040204" pitchFamily="34" charset="0"/>
              </a:rPr>
              <a:t> to Netscape Navigator,</a:t>
            </a:r>
            <a:r>
              <a:rPr lang="en-US" dirty="0" smtClean="0">
                <a:latin typeface="Verdana" panose="020B0604030504040204" pitchFamily="34" charset="0"/>
                <a:ea typeface="Verdana" panose="020B0604030504040204" pitchFamily="34" charset="0"/>
                <a:cs typeface="Verdana" panose="020B0604030504040204" pitchFamily="34" charset="0"/>
              </a:rPr>
              <a:t> Google’s Chrome, and Apple’s Safari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continued to fight for the open web and improved their standards support across the board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 IE7</a:t>
            </a:r>
            <a:r>
              <a:rPr lang="en-US" baseline="0" dirty="0" smtClean="0">
                <a:latin typeface="Verdana" panose="020B0604030504040204" pitchFamily="34" charset="0"/>
                <a:ea typeface="Verdana" panose="020B0604030504040204" pitchFamily="34" charset="0"/>
                <a:cs typeface="Verdana" panose="020B0604030504040204" pitchFamily="34" charset="0"/>
              </a:rPr>
              <a:t> and IE8 were baby steps, of course, but the pressure finally got to the folks at Microsoft and successive releases of the browser have brought the Internet Explorer family close to parity with the rest of the world.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new dedication to standards development by the W3C-</a:t>
            </a:r>
            <a:r>
              <a:rPr lang="en-US" baseline="0" dirty="0" smtClean="0">
                <a:latin typeface="Verdana" panose="020B0604030504040204" pitchFamily="34" charset="0"/>
                <a:ea typeface="Verdana" panose="020B0604030504040204" pitchFamily="34" charset="0"/>
                <a:cs typeface="Verdana" panose="020B0604030504040204" pitchFamily="34" charset="0"/>
              </a:rPr>
              <a:t> notably dumping </a:t>
            </a:r>
            <a:r>
              <a:rPr lang="en-US" baseline="0" dirty="0" err="1" smtClean="0">
                <a:latin typeface="Verdana" panose="020B0604030504040204" pitchFamily="34" charset="0"/>
                <a:ea typeface="Verdana" panose="020B0604030504040204" pitchFamily="34" charset="0"/>
                <a:cs typeface="Verdana" panose="020B0604030504040204" pitchFamily="34" charset="0"/>
              </a:rPr>
              <a:t>xhtml</a:t>
            </a:r>
            <a:r>
              <a:rPr lang="en-US" baseline="0" dirty="0" smtClean="0">
                <a:latin typeface="Verdana" panose="020B0604030504040204" pitchFamily="34" charset="0"/>
                <a:ea typeface="Verdana" panose="020B0604030504040204" pitchFamily="34" charset="0"/>
                <a:cs typeface="Verdana" panose="020B0604030504040204" pitchFamily="34" charset="0"/>
              </a:rPr>
              <a:t> 2.0 to focus on what would become HTML5.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dirty="0"/>
          </a:p>
        </p:txBody>
      </p:sp>
    </p:spTree>
    <p:extLst>
      <p:ext uri="{BB962C8B-B14F-4D97-AF65-F5344CB8AC3E}">
        <p14:creationId xmlns:p14="http://schemas.microsoft.com/office/powerpoint/2010/main" val="1719556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One final bias that I’m sure you’ll all just adore….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dirty="0"/>
          </a:p>
        </p:txBody>
      </p:sp>
    </p:spTree>
    <p:extLst>
      <p:ext uri="{BB962C8B-B14F-4D97-AF65-F5344CB8AC3E}">
        <p14:creationId xmlns:p14="http://schemas.microsoft.com/office/powerpoint/2010/main" val="3746590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people use it. Hundreds of millions of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dirty="0"/>
          </a:p>
        </p:txBody>
      </p:sp>
    </p:spTree>
    <p:extLst>
      <p:ext uri="{BB962C8B-B14F-4D97-AF65-F5344CB8AC3E}">
        <p14:creationId xmlns:p14="http://schemas.microsoft.com/office/powerpoint/2010/main" val="4034388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dirty="0"/>
          </a:p>
        </p:txBody>
      </p:sp>
    </p:spTree>
    <p:extLst>
      <p:ext uri="{BB962C8B-B14F-4D97-AF65-F5344CB8AC3E}">
        <p14:creationId xmlns:p14="http://schemas.microsoft.com/office/powerpoint/2010/main" val="29398786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have a theory that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when bugs pop up.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53</a:t>
            </a:fld>
            <a:endParaRPr lang="en-US" dirty="0"/>
          </a:p>
        </p:txBody>
      </p:sp>
    </p:spTree>
    <p:extLst>
      <p:ext uri="{BB962C8B-B14F-4D97-AF65-F5344CB8AC3E}">
        <p14:creationId xmlns:p14="http://schemas.microsoft.com/office/powerpoint/2010/main" val="1981487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54</a:t>
            </a:fld>
            <a:endParaRPr lang="en-US" dirty="0"/>
          </a:p>
        </p:txBody>
      </p:sp>
    </p:spTree>
    <p:extLst>
      <p:ext uri="{BB962C8B-B14F-4D97-AF65-F5344CB8AC3E}">
        <p14:creationId xmlns:p14="http://schemas.microsoft.com/office/powerpoint/2010/main" val="1588683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a:t>
            </a:r>
            <a:r>
              <a:rPr lang="en-US" baseline="0" dirty="0" smtClean="0">
                <a:latin typeface="Verdana" panose="020B0604030504040204" pitchFamily="34" charset="0"/>
                <a:ea typeface="Verdana" panose="020B0604030504040204" pitchFamily="34" charset="0"/>
                <a:cs typeface="Verdana" panose="020B0604030504040204" pitchFamily="34" charset="0"/>
              </a:rPr>
              <a:t> concept runs through much of what we’ve already discussed, but I still like to call it out. We need to embrace empathy.</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You’re an expert at using the web. Make sure you look at it, really look at it, in every scenario you can muster. Sure, we're all guilty of demoing code under the best possible circumstances. That's natural. The thing is, that demo is the ideal vision of your site run by an expert. The thing you're actually building, the down and dirty version, is for people with a completely different relationship with technology than yours.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55</a:t>
            </a:fld>
            <a:endParaRPr lang="en-US" dirty="0"/>
          </a:p>
        </p:txBody>
      </p:sp>
    </p:spTree>
    <p:extLst>
      <p:ext uri="{BB962C8B-B14F-4D97-AF65-F5344CB8AC3E}">
        <p14:creationId xmlns:p14="http://schemas.microsoft.com/office/powerpoint/2010/main" val="22134322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56</a:t>
            </a:fld>
            <a:endParaRPr lang="en-US" dirty="0"/>
          </a:p>
        </p:txBody>
      </p:sp>
    </p:spTree>
    <p:extLst>
      <p:ext uri="{BB962C8B-B14F-4D97-AF65-F5344CB8AC3E}">
        <p14:creationId xmlns:p14="http://schemas.microsoft.com/office/powerpoint/2010/main" val="19921168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is a new pet peeve that has</a:t>
            </a:r>
            <a:r>
              <a:rPr lang="en-US" baseline="0" dirty="0" smtClean="0">
                <a:latin typeface="Verdana" panose="020B0604030504040204" pitchFamily="34" charset="0"/>
                <a:ea typeface="Verdana" panose="020B0604030504040204" pitchFamily="34" charset="0"/>
                <a:cs typeface="Verdana" panose="020B0604030504040204" pitchFamily="34" charset="0"/>
              </a:rPr>
              <a:t> cropped up over the past couple of years. </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baseline="0" dirty="0" smtClean="0">
                <a:latin typeface="Verdana" panose="020B0604030504040204" pitchFamily="34" charset="0"/>
                <a:ea typeface="Verdana" panose="020B0604030504040204" pitchFamily="34" charset="0"/>
                <a:cs typeface="Verdana" panose="020B0604030504040204" pitchFamily="34" charset="0"/>
              </a:rPr>
              <a:t>Lose your stack biases.</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users don't care if your stack is clever. What they care about is the speed, usability, look and feel, interactivity and features of your site. If 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57</a:t>
            </a:fld>
            <a:endParaRPr lang="en-US" dirty="0"/>
          </a:p>
        </p:txBody>
      </p:sp>
    </p:spTree>
    <p:extLst>
      <p:ext uri="{BB962C8B-B14F-4D97-AF65-F5344CB8AC3E}">
        <p14:creationId xmlns:p14="http://schemas.microsoft.com/office/powerpoint/2010/main" val="26931682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my stack is so beautiful… you say.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58</a:t>
            </a:fld>
            <a:endParaRPr lang="en-US" dirty="0"/>
          </a:p>
        </p:txBody>
      </p:sp>
    </p:spTree>
    <p:extLst>
      <p:ext uri="{BB962C8B-B14F-4D97-AF65-F5344CB8AC3E}">
        <p14:creationId xmlns:p14="http://schemas.microsoft.com/office/powerpoint/2010/main" val="2607958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IT is! Your stack is really</a:t>
            </a:r>
            <a:r>
              <a:rPr lang="en-US" baseline="0" dirty="0" smtClean="0">
                <a:latin typeface="Verdana" panose="020B0604030504040204" pitchFamily="34" charset="0"/>
                <a:ea typeface="Verdana" panose="020B0604030504040204" pitchFamily="34" charset="0"/>
                <a:cs typeface="Verdana" panose="020B0604030504040204" pitchFamily="34" charset="0"/>
              </a:rPr>
              <a:t> cool. </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baseline="0" dirty="0" smtClean="0">
                <a:latin typeface="Verdana" panose="020B0604030504040204" pitchFamily="34" charset="0"/>
                <a:ea typeface="Verdana" panose="020B0604030504040204" pitchFamily="34" charset="0"/>
                <a:cs typeface="Verdana" panose="020B0604030504040204" pitchFamily="34" charset="0"/>
              </a:rPr>
              <a:t>The thing is, a</a:t>
            </a:r>
            <a:r>
              <a:rPr lang="en-US" dirty="0" smtClean="0">
                <a:latin typeface="Verdana" panose="020B0604030504040204" pitchFamily="34" charset="0"/>
                <a:ea typeface="Verdana" panose="020B0604030504040204" pitchFamily="34" charset="0"/>
                <a:cs typeface="Verdana" panose="020B0604030504040204" pitchFamily="34" charset="0"/>
              </a:rPr>
              <a:t>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It doesn’t’ matter how 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59</a:t>
            </a:fld>
            <a:endParaRPr lang="en-US" dirty="0"/>
          </a:p>
        </p:txBody>
      </p:sp>
    </p:spTree>
    <p:extLst>
      <p:ext uri="{BB962C8B-B14F-4D97-AF65-F5344CB8AC3E}">
        <p14:creationId xmlns:p14="http://schemas.microsoft.com/office/powerpoint/2010/main" val="406580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shown here to access the web. For what it’s worth, this isn’t every device I have used in the past month. Toss in a MacBook Pro and a half a dozen other phones for the full list…</a:t>
            </a:r>
          </a:p>
          <a:p>
            <a:endParaRPr lang="en-US" baseline="0" dirty="0" smtClean="0"/>
          </a:p>
          <a:p>
            <a:r>
              <a:rPr lang="en-US" baseline="0" dirty="0" smtClean="0"/>
              <a:t>What are we looking at here?</a:t>
            </a:r>
          </a:p>
          <a:p>
            <a:endParaRPr lang="en-US" baseline="0" dirty="0" smtClean="0"/>
          </a:p>
          <a:p>
            <a:pPr marL="228600" indent="-228600">
              <a:buFont typeface="+mj-lt"/>
              <a:buAutoNum type="arabicPeriod"/>
            </a:pPr>
            <a:r>
              <a:rPr lang="en-US" dirty="0" smtClean="0"/>
              <a:t>A convertible laptop (a Lenovo Yoga to be precise) running Windows 8.1 and set up as a laptop. This is a traditional laptop that also has a touchscreen. It has a trackpad, and I occasionally run an external mouse on it.</a:t>
            </a:r>
          </a:p>
          <a:p>
            <a:pPr marL="228600" indent="-228600">
              <a:buFont typeface="+mj-lt"/>
              <a:buAutoNum type="arabicPeriod"/>
            </a:pPr>
            <a:r>
              <a:rPr lang="en-US" dirty="0"/>
              <a:t>The Lenovo Yoga, in laptop mode, with a Wacom tablet attached. This is basically two mice and a touchscreen</a:t>
            </a:r>
          </a:p>
          <a:p>
            <a:pPr marL="228600" indent="-228600">
              <a:buFont typeface="+mj-lt"/>
              <a:buAutoNum type="arabicPeriod"/>
            </a:pPr>
            <a:r>
              <a:rPr lang="en-US" dirty="0"/>
              <a:t>The Lenovo Yoga, in tablet mode, with a Wacom tablet attached. This is a fine-grained pointing device that works, effectively, like a mouse, even if the rest of the device is a tablet.</a:t>
            </a:r>
          </a:p>
          <a:p>
            <a:pPr marL="228600" indent="-228600">
              <a:buFont typeface="+mj-lt"/>
              <a:buAutoNum type="arabicPeriod"/>
            </a:pPr>
            <a:r>
              <a:rPr lang="en-US" dirty="0" smtClean="0"/>
              <a:t>The Lenovo Yoga in tablet mode. In this configuration, the only input is touch. The trackpad, which is now folded to the back, is turned off.</a:t>
            </a:r>
          </a:p>
          <a:p>
            <a:pPr marL="228600" indent="-228600">
              <a:buFont typeface="+mj-lt"/>
              <a:buAutoNum type="arabicPeriod"/>
            </a:pPr>
            <a:r>
              <a:rPr lang="en-US" dirty="0" smtClean="0"/>
              <a:t>The Galaxy Note II with the stylus out. This pen is as fine-grained as a mouse and offers hover capability. I often use this when I’m visiting a site that only has a desktop view.</a:t>
            </a:r>
          </a:p>
          <a:p>
            <a:pPr marL="228600" indent="-228600">
              <a:buFont typeface="+mj-lt"/>
              <a:buAutoNum type="arabicPeriod"/>
            </a:pPr>
            <a:r>
              <a:rPr lang="en-US" dirty="0" smtClean="0"/>
              <a:t>A Samsung Galaxy Note II. This is a typical, if really big, smartphone.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 Windows 8.1 laptop set up as a workstation. The laptop is a touchscreen. The second monitor is not. I work on the large monitor so I’m generally confined to just a mouse and keyboard, even if I still have a touchscreen on one of my screens.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 Nokia 630 Windows</a:t>
            </a:r>
            <a:r>
              <a:rPr lang="en-US" baseline="0" dirty="0" smtClean="0"/>
              <a:t> Phone 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R="0" algn="l" defTabSz="914400" rtl="0" eaLnBrk="1" fontAlgn="auto" latinLnBrk="0" hangingPunct="1">
              <a:lnSpc>
                <a:spcPct val="100000"/>
              </a:lnSpc>
              <a:spcBef>
                <a:spcPts val="0"/>
              </a:spcBef>
              <a:spcAft>
                <a:spcPts val="0"/>
              </a:spcAft>
              <a:buClrTx/>
              <a:buSzTx/>
              <a:tabLst/>
              <a:defRPr/>
            </a:pPr>
            <a:r>
              <a:rPr lang="en-US" dirty="0" smtClean="0"/>
              <a:t>So, just looking at my devices, try to envision how much testing you would have to do to get coverage for all my different configuration. Also, how would you define me in many of these configurations- am I a touch user or a mouse user? And…. I haven’t even talked about the web browsers I use on all these devices.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dirty="0"/>
          </a:p>
        </p:txBody>
      </p:sp>
    </p:spTree>
    <p:extLst>
      <p:ext uri="{BB962C8B-B14F-4D97-AF65-F5344CB8AC3E}">
        <p14:creationId xmlns:p14="http://schemas.microsoft.com/office/powerpoint/2010/main" val="33939813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60</a:t>
            </a:fld>
            <a:endParaRPr lang="en-US" dirty="0"/>
          </a:p>
        </p:txBody>
      </p:sp>
    </p:spTree>
    <p:extLst>
      <p:ext uri="{BB962C8B-B14F-4D97-AF65-F5344CB8AC3E}">
        <p14:creationId xmlns:p14="http://schemas.microsoft.com/office/powerpoint/2010/main" val="32422753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They’re also fragile since you have multiple dependencies that all have to function on the front end just to render content. Why, then, are we rushing headlong to push functionality that was handled perfectly well by the server down to the front end?</a:t>
            </a:r>
          </a:p>
          <a:p>
            <a:pPr>
              <a:lnSpc>
                <a:spcPct val="11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It doesn’t make any sense.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61</a:t>
            </a:fld>
            <a:endParaRPr lang="en-US" dirty="0"/>
          </a:p>
        </p:txBody>
      </p:sp>
    </p:spTree>
    <p:extLst>
      <p:ext uri="{BB962C8B-B14F-4D97-AF65-F5344CB8AC3E}">
        <p14:creationId xmlns:p14="http://schemas.microsoft.com/office/powerpoint/2010/main" val="12406256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Concluding….</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62</a:t>
            </a:fld>
            <a:endParaRPr lang="en-US" dirty="0"/>
          </a:p>
        </p:txBody>
      </p:sp>
    </p:spTree>
    <p:extLst>
      <p:ext uri="{BB962C8B-B14F-4D97-AF65-F5344CB8AC3E}">
        <p14:creationId xmlns:p14="http://schemas.microsoft.com/office/powerpoint/2010/main" val="16740947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I urge to question your assumptions. 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63</a:t>
            </a:fld>
            <a:endParaRPr lang="en-US" dirty="0"/>
          </a:p>
        </p:txBody>
      </p:sp>
    </p:spTree>
    <p:extLst>
      <p:ext uri="{BB962C8B-B14F-4D97-AF65-F5344CB8AC3E}">
        <p14:creationId xmlns:p14="http://schemas.microsoft.com/office/powerpoint/2010/main" val="40888120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64</a:t>
            </a:fld>
            <a:endParaRPr lang="en-US" dirty="0"/>
          </a:p>
        </p:txBody>
      </p:sp>
    </p:spTree>
    <p:extLst>
      <p:ext uri="{BB962C8B-B14F-4D97-AF65-F5344CB8AC3E}">
        <p14:creationId xmlns:p14="http://schemas.microsoft.com/office/powerpoint/2010/main" val="3600259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nail adding web platform features at</a:t>
            </a:r>
            <a:r>
              <a:rPr lang="en-US" baseline="0" dirty="0" smtClean="0">
                <a:latin typeface="Verdana" panose="020B0604030504040204" pitchFamily="34" charset="0"/>
                <a:ea typeface="Verdana" panose="020B0604030504040204" pitchFamily="34" charset="0"/>
                <a:cs typeface="Verdana" panose="020B0604030504040204" pitchFamily="34" charset="0"/>
              </a:rPr>
              <a:t> a faster and faster pace trying to one-up the competition.</a:t>
            </a:r>
            <a:r>
              <a:rPr lang="en-US" dirty="0" smtClean="0">
                <a:latin typeface="Verdana" panose="020B0604030504040204" pitchFamily="34" charset="0"/>
                <a:ea typeface="Verdana" panose="020B0604030504040204" pitchFamily="34" charset="0"/>
                <a:cs typeface="Verdana" panose="020B0604030504040204" pitchFamily="34" charset="0"/>
              </a:rPr>
              <a:t>. 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65</a:t>
            </a:fld>
            <a:endParaRPr lang="en-US" dirty="0"/>
          </a:p>
        </p:txBody>
      </p:sp>
    </p:spTree>
    <p:extLst>
      <p:ext uri="{BB962C8B-B14F-4D97-AF65-F5344CB8AC3E}">
        <p14:creationId xmlns:p14="http://schemas.microsoft.com/office/powerpoint/2010/main" val="19250236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66</a:t>
            </a:fld>
            <a:endParaRPr lang="en-US" dirty="0"/>
          </a:p>
        </p:txBody>
      </p:sp>
    </p:spTree>
    <p:extLst>
      <p:ext uri="{BB962C8B-B14F-4D97-AF65-F5344CB8AC3E}">
        <p14:creationId xmlns:p14="http://schemas.microsoft.com/office/powerpoint/2010/main" val="2230069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67</a:t>
            </a:fld>
            <a:endParaRPr lang="en-US" dirty="0"/>
          </a:p>
        </p:txBody>
      </p:sp>
    </p:spTree>
    <p:extLst>
      <p:ext uri="{BB962C8B-B14F-4D97-AF65-F5344CB8AC3E}">
        <p14:creationId xmlns:p14="http://schemas.microsoft.com/office/powerpoint/2010/main" val="3238082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As I prove, we have a lot of devices and form factors and…. A lot of new browsers. I made this graphic and I would have a hard time recounting</a:t>
            </a:r>
            <a:r>
              <a:rPr lang="en-US" baseline="0" dirty="0" smtClean="0"/>
              <a:t> all of these browsers. </a:t>
            </a:r>
            <a:endParaRPr lang="en-US" dirty="0"/>
          </a:p>
          <a:p>
            <a:r>
              <a:rPr lang="en-US" dirty="0" smtClean="0"/>
              <a:t>For what it’s worth, I might use 6 of these in a day.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dirty="0"/>
          </a:p>
        </p:txBody>
      </p:sp>
    </p:spTree>
    <p:extLst>
      <p:ext uri="{BB962C8B-B14F-4D97-AF65-F5344CB8AC3E}">
        <p14:creationId xmlns:p14="http://schemas.microsoft.com/office/powerpoint/2010/main" val="24568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dirty="0"/>
          </a:p>
        </p:txBody>
      </p:sp>
    </p:spTree>
    <p:extLst>
      <p:ext uri="{BB962C8B-B14F-4D97-AF65-F5344CB8AC3E}">
        <p14:creationId xmlns:p14="http://schemas.microsoft.com/office/powerpoint/2010/main" val="307955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Initially, to manage the changing web, developers 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dirty="0"/>
          </a:p>
        </p:txBody>
      </p:sp>
    </p:spTree>
    <p:extLst>
      <p:ext uri="{BB962C8B-B14F-4D97-AF65-F5344CB8AC3E}">
        <p14:creationId xmlns:p14="http://schemas.microsoft.com/office/powerpoint/2010/main" val="4083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6524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3447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4133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55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1399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50430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5498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9348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2922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2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1816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2/24/2015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dirty="0"/>
          </a:p>
        </p:txBody>
      </p:sp>
    </p:spTree>
    <p:extLst>
      <p:ext uri="{BB962C8B-B14F-4D97-AF65-F5344CB8AC3E}">
        <p14:creationId xmlns:p14="http://schemas.microsoft.com/office/powerpoint/2010/main" val="328081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hyperlink" Target="https://www.flickr.com/photos/szene/" TargetMode="External"/><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hyperlink" Target="https://www.flickr.com/photos/adactio/" TargetMode="External"/><Relationship Id="rId4" Type="http://schemas.openxmlformats.org/officeDocument/2006/relationships/image" Target="../media/image12.jp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www.census.gov/prod/2012pubs/p70-131.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hyperlink" Target="https://www.flickr.com/photos/kubina/" TargetMode="External"/><Relationship Id="rId4" Type="http://schemas.openxmlformats.org/officeDocument/2006/relationships/image" Target="../media/image14.jp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is.gd/rob_larsen_books" TargetMode="External"/><Relationship Id="rId3" Type="http://schemas.openxmlformats.org/officeDocument/2006/relationships/image" Target="../media/image1.jpg"/><Relationship Id="rId7" Type="http://schemas.openxmlformats.org/officeDocument/2006/relationships/hyperlink" Target="http://htmlcssjavascript.com/" TargetMode="External"/><Relationship Id="rId2" Type="http://schemas.openxmlformats.org/officeDocument/2006/relationships/notesSlide" Target="../notesSlides/notesSlide67.xml"/><Relationship Id="rId1" Type="http://schemas.openxmlformats.org/officeDocument/2006/relationships/slideLayout" Target="../slideLayouts/slideLayout4.xml"/><Relationship Id="rId6" Type="http://schemas.openxmlformats.org/officeDocument/2006/relationships/hyperlink" Target="https://twitter.com/roblarsenwww" TargetMode="External"/><Relationship Id="rId11" Type="http://schemas.openxmlformats.org/officeDocument/2006/relationships/image" Target="../media/image15.jpeg"/><Relationship Id="rId5" Type="http://schemas.openxmlformats.org/officeDocument/2006/relationships/hyperlink" Target="https://twitter.com/robreact" TargetMode="External"/><Relationship Id="rId10" Type="http://schemas.openxmlformats.org/officeDocument/2006/relationships/hyperlink" Target="http://palatinoconsulting.com/" TargetMode="External"/><Relationship Id="rId4" Type="http://schemas.openxmlformats.org/officeDocument/2006/relationships/hyperlink" Target="https://github.com/roblarsen" TargetMode="External"/><Relationship Id="rId9" Type="http://schemas.openxmlformats.org/officeDocument/2006/relationships/hyperlink" Target="http://shop.oreilly.com/product/0636920032489.d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135856" y="3558778"/>
            <a:ext cx="6858000" cy="124182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 </a:t>
            </a:r>
            <a:r>
              <a:rPr lang="en-US" dirty="0">
                <a:latin typeface="Verdana" panose="020B0604030504040204" pitchFamily="34" charset="0"/>
                <a:ea typeface="Verdana" panose="020B0604030504040204" pitchFamily="34" charset="0"/>
                <a:cs typeface="Verdana" panose="020B0604030504040204" pitchFamily="34" charset="0"/>
              </a:rPr>
              <a:t>for touch APIs and assume that those users don’t have a mouse. </a:t>
            </a:r>
          </a:p>
        </p:txBody>
      </p:sp>
    </p:spTree>
    <p:extLst>
      <p:ext uri="{BB962C8B-B14F-4D97-AF65-F5344CB8AC3E}">
        <p14:creationId xmlns:p14="http://schemas.microsoft.com/office/powerpoint/2010/main" val="384868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sz="3600" dirty="0" smtClean="0">
                <a:latin typeface="Palatino Linotype" panose="02040502050505030304" pitchFamily="18" charset="0"/>
              </a:rPr>
              <a:t>Blame Pesky Device Manufacturers &amp; Browser Vendors</a:t>
            </a:r>
            <a:endParaRPr lang="en-US" sz="3600"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dirty="0"/>
          </a:p>
        </p:txBody>
      </p:sp>
      <p:pic>
        <p:nvPicPr>
          <p:cNvPr id="2050" name="Picture 2" descr="https://www.strongswan.org/images/android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590" y="1796052"/>
            <a:ext cx="5841214" cy="438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alpha val="70000"/>
            </a:schemeClr>
          </a:solidFill>
        </p:spPr>
        <p:txBody>
          <a:bodyPr>
            <a:normAutofit/>
          </a:bodyPr>
          <a:lstStyle/>
          <a:p>
            <a:r>
              <a:rPr lang="en-US" dirty="0">
                <a:latin typeface="Consolas" panose="020B0609020204030204" pitchFamily="49" charset="0"/>
                <a:cs typeface="Consolas" panose="020B0609020204030204" pitchFamily="49" charset="0"/>
              </a:rPr>
              <a:t>M</a:t>
            </a:r>
            <a:r>
              <a:rPr lang="en-US" dirty="0" smtClean="0">
                <a:latin typeface="Consolas" panose="020B0609020204030204" pitchFamily="49" charset="0"/>
                <a:cs typeface="Consolas" panose="020B0609020204030204" pitchFamily="49" charset="0"/>
              </a:rPr>
              <a:t>odernizr.touch == true </a:t>
            </a:r>
            <a:r>
              <a:rPr lang="en-US" dirty="0" smtClean="0">
                <a:latin typeface="Palatino Linotype" panose="02040502050505030304" pitchFamily="18" charset="0"/>
              </a:rPr>
              <a:t>means you’ve got a phone?</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Tree>
    <p:extLst>
      <p:ext uri="{BB962C8B-B14F-4D97-AF65-F5344CB8AC3E}">
        <p14:creationId xmlns:p14="http://schemas.microsoft.com/office/powerpoint/2010/main" val="80798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
        <p:nvSpPr>
          <p:cNvPr id="5" name="Title 5"/>
          <p:cNvSpPr>
            <a:spLocks noGrp="1"/>
          </p:cNvSpPr>
          <p:nvPr>
            <p:ph type="title"/>
          </p:nvPr>
        </p:nvSpPr>
        <p:spPr>
          <a:xfrm>
            <a:off x="628650" y="365126"/>
            <a:ext cx="7886700" cy="1325563"/>
          </a:xfrm>
          <a:solidFill>
            <a:schemeClr val="bg1">
              <a:alpha val="70000"/>
            </a:schemeClr>
          </a:solidFill>
        </p:spPr>
        <p:txBody>
          <a:bodyPr>
            <a:normAutofit/>
          </a:bodyPr>
          <a:lstStyle/>
          <a:p>
            <a:r>
              <a:rPr lang="en-US" sz="3600" dirty="0">
                <a:latin typeface="Consolas" panose="020B0609020204030204" pitchFamily="49" charset="0"/>
                <a:cs typeface="Consolas" panose="020B0609020204030204" pitchFamily="49" charset="0"/>
              </a:rPr>
              <a:t>M</a:t>
            </a:r>
            <a:r>
              <a:rPr lang="en-US" sz="3600" dirty="0" smtClean="0">
                <a:latin typeface="Consolas" panose="020B0609020204030204" pitchFamily="49" charset="0"/>
                <a:cs typeface="Consolas" panose="020B0609020204030204" pitchFamily="49" charset="0"/>
              </a:rPr>
              <a:t>odernizr.touch == false </a:t>
            </a:r>
            <a:r>
              <a:rPr lang="en-US" sz="3600" dirty="0" smtClean="0">
                <a:latin typeface="Palatino Linotype" panose="02040502050505030304" pitchFamily="18" charset="0"/>
              </a:rPr>
              <a:t>means you can’t interact with  the screen?</a:t>
            </a:r>
            <a:endParaRPr lang="en-US" sz="3600"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which some people see as the solution for everything, can fall apart </a:t>
            </a:r>
            <a:r>
              <a:rPr lang="en-US" dirty="0">
                <a:latin typeface="Verdana" panose="020B0604030504040204" pitchFamily="34" charset="0"/>
                <a:ea typeface="Verdana" panose="020B0604030504040204" pitchFamily="34" charset="0"/>
                <a:cs typeface="Verdana" panose="020B0604030504040204" pitchFamily="34" charset="0"/>
              </a:rPr>
              <a:t>when </a:t>
            </a:r>
            <a:r>
              <a:rPr lang="en-US" dirty="0" smtClean="0">
                <a:latin typeface="Verdana" panose="020B0604030504040204" pitchFamily="34" charset="0"/>
                <a:ea typeface="Verdana" panose="020B0604030504040204" pitchFamily="34" charset="0"/>
                <a:cs typeface="Verdana" panose="020B0604030504040204" pitchFamily="34" charset="0"/>
              </a:rPr>
              <a:t>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Should We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Don't Blame the Web for being the Web</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1916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 Dozen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2449881"/>
            <a:ext cx="7847627" cy="2802724"/>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88202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This is Just the Way the Web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736" y="758952"/>
            <a:ext cx="8034528" cy="5340096"/>
          </a:xfrm>
          <a:prstGeom prst="rect">
            <a:avLst/>
          </a:prstGeom>
        </p:spPr>
      </p:pic>
    </p:spTree>
    <p:extLst>
      <p:ext uri="{BB962C8B-B14F-4D97-AF65-F5344CB8AC3E}">
        <p14:creationId xmlns:p14="http://schemas.microsoft.com/office/powerpoint/2010/main" val="3377482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a:latin typeface="Palatino Linotype" panose="02040502050505030304" pitchFamily="18" charset="0"/>
              </a:rPr>
              <a:t>Identify and embrace your audience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06434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Identify and embrace your audience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and where they’re going,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Who? What? Where?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Engineers shouldn’t guess. </a:t>
            </a:r>
          </a:p>
        </p:txBody>
      </p:sp>
    </p:spTree>
    <p:extLst>
      <p:ext uri="{BB962C8B-B14F-4D97-AF65-F5344CB8AC3E}">
        <p14:creationId xmlns:p14="http://schemas.microsoft.com/office/powerpoint/2010/main" val="3611985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Act on the Info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It Can Make a Big Difference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a:t>
            </a:r>
          </a:p>
        </p:txBody>
      </p:sp>
    </p:spTree>
    <p:extLst>
      <p:ext uri="{BB962C8B-B14F-4D97-AF65-F5344CB8AC3E}">
        <p14:creationId xmlns:p14="http://schemas.microsoft.com/office/powerpoint/2010/main" val="3588547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Test and Pray for the Best</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8979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814169"/>
            <a:ext cx="8128000" cy="5397500"/>
          </a:xfrm>
          <a:prstGeom prst="rect">
            <a:avLst/>
          </a:prstGeom>
        </p:spPr>
      </p:pic>
      <p:sp>
        <p:nvSpPr>
          <p:cNvPr id="3" name="Rectangle 2"/>
          <p:cNvSpPr/>
          <p:nvPr/>
        </p:nvSpPr>
        <p:spPr>
          <a:xfrm>
            <a:off x="508000" y="6211669"/>
            <a:ext cx="8081264" cy="261610"/>
          </a:xfrm>
          <a:prstGeom prst="rect">
            <a:avLst/>
          </a:prstGeom>
        </p:spPr>
        <p:txBody>
          <a:bodyPr wrap="square">
            <a:spAutoFit/>
          </a:bodyPr>
          <a:lstStyle/>
          <a:p>
            <a:pPr algn="ct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Andreas </a:t>
            </a:r>
            <a:r>
              <a:rPr lang="en-US" sz="11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Dantz</a:t>
            </a: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https</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://www.flickr.com/photos/szene/8220511232/</a:t>
            </a:r>
          </a:p>
        </p:txBody>
      </p:sp>
    </p:spTree>
    <p:extLst>
      <p:ext uri="{BB962C8B-B14F-4D97-AF65-F5344CB8AC3E}">
        <p14:creationId xmlns:p14="http://schemas.microsoft.com/office/powerpoint/2010/main" val="3212198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85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1"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It makes a big difference.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a:latin typeface="Palatino Linotype" panose="02040502050505030304" pitchFamily="18" charset="0"/>
              </a:rPr>
              <a:t>Focus on optimal, not absolute solutions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50252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MacBook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Embrace Accessibility</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703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3" y="461198"/>
            <a:ext cx="8128000" cy="6096000"/>
          </a:xfrm>
          <a:prstGeom prst="rect">
            <a:avLst/>
          </a:prstGeom>
        </p:spPr>
      </p:pic>
      <p:sp>
        <p:nvSpPr>
          <p:cNvPr id="6" name="Rectangle 5"/>
          <p:cNvSpPr/>
          <p:nvPr/>
        </p:nvSpPr>
        <p:spPr>
          <a:xfrm>
            <a:off x="507999" y="6557198"/>
            <a:ext cx="7946189"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Jeremy </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Keith</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://www.flickr.com/photos/adactio/89778576/i</a:t>
            </a:r>
          </a:p>
        </p:txBody>
      </p:sp>
    </p:spTree>
    <p:extLst>
      <p:ext uri="{BB962C8B-B14F-4D97-AF65-F5344CB8AC3E}">
        <p14:creationId xmlns:p14="http://schemas.microsoft.com/office/powerpoint/2010/main" val="4012500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 where stats are somewhat available.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a:t>
            </a:r>
            <a:r>
              <a:rPr lang="en-US" dirty="0" smtClean="0">
                <a:latin typeface="Verdana" panose="020B0604030504040204" pitchFamily="34" charset="0"/>
                <a:ea typeface="Verdana" panose="020B0604030504040204" pitchFamily="34" charset="0"/>
                <a:cs typeface="Verdana" panose="020B0604030504040204" pitchFamily="34" charset="0"/>
              </a:rPr>
              <a:t>IE conditional comments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Calcified specifications</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ECMAScript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for many years on the specification front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i="1" dirty="0" smtClean="0">
                <a:latin typeface="Palatino Linotype" panose="02040502050505030304" pitchFamily="18" charset="0"/>
                <a:ea typeface="Verdana" panose="020B0604030504040204" pitchFamily="34" charset="0"/>
                <a:cs typeface="Verdana" panose="020B0604030504040204" pitchFamily="34" charset="0"/>
              </a:rPr>
              <a:t>Every</a:t>
            </a:r>
            <a:r>
              <a:rPr lang="en-US" dirty="0" smtClean="0">
                <a:latin typeface="Palatino Linotype" panose="02040502050505030304" pitchFamily="18" charset="0"/>
                <a:ea typeface="Verdana" panose="020B0604030504040204" pitchFamily="34" charset="0"/>
                <a:cs typeface="Verdana" panose="020B0604030504040204" pitchFamily="34" charset="0"/>
              </a:rPr>
              <a:t>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20078" y="2226469"/>
            <a:ext cx="7886700" cy="3263504"/>
          </a:xfrm>
          <a:solidFill>
            <a:schemeClr val="bg1">
              <a:alpha val="75000"/>
            </a:schemeClr>
          </a:solidFill>
        </p:spPr>
        <p:txBody>
          <a:bodyPr vert="horz" lIns="342900" tIns="342900" rIns="342900" bIns="342900" rtlCol="0">
            <a:normAutofit fontScale="775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a:t>
            </a:r>
            <a:r>
              <a:rPr lang="en-US" dirty="0" smtClean="0">
                <a:latin typeface="Verdana" panose="020B0604030504040204" pitchFamily="34" charset="0"/>
                <a:ea typeface="Verdana" panose="020B0604030504040204" pitchFamily="34" charset="0"/>
                <a:cs typeface="Verdana" panose="020B0604030504040204" pitchFamily="34" charset="0"/>
              </a:rPr>
              <a:t>also going </a:t>
            </a:r>
            <a:r>
              <a:rPr lang="en-US" dirty="0">
                <a:latin typeface="Verdana" panose="020B0604030504040204" pitchFamily="34" charset="0"/>
                <a:ea typeface="Verdana" panose="020B0604030504040204" pitchFamily="34" charset="0"/>
                <a:cs typeface="Verdana" panose="020B0604030504040204" pitchFamily="34" charset="0"/>
              </a:rPr>
              <a:t>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Lose Your Technology Biases</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7080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vert="horz" lIns="342900" tIns="27432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p:txBody>
      </p:sp>
    </p:spTree>
    <p:extLst>
      <p:ext uri="{BB962C8B-B14F-4D97-AF65-F5344CB8AC3E}">
        <p14:creationId xmlns:p14="http://schemas.microsoft.com/office/powerpoint/2010/main" val="14872358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Even Now…</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p:txBody>
      </p:sp>
    </p:spTree>
    <p:extLst>
      <p:ext uri="{BB962C8B-B14F-4D97-AF65-F5344CB8AC3E}">
        <p14:creationId xmlns:p14="http://schemas.microsoft.com/office/powerpoint/2010/main" val="16193395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In the Mid-2000s Things Started to Change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a:t>
            </a:r>
            <a:r>
              <a:rPr lang="en-US" dirty="0">
                <a:latin typeface="Verdana" panose="020B0604030504040204" pitchFamily="34" charset="0"/>
                <a:ea typeface="Verdana" panose="020B0604030504040204" pitchFamily="34" charset="0"/>
                <a:cs typeface="Verdana" panose="020B0604030504040204" pitchFamily="34" charset="0"/>
              </a:rPr>
              <a:t>+ the explosion of JavaScript Libraries (esp. </a:t>
            </a:r>
            <a:r>
              <a:rPr lang="en-US" dirty="0" smtClean="0">
                <a:latin typeface="Verdana" panose="020B0604030504040204" pitchFamily="34" charset="0"/>
                <a:ea typeface="Verdana" panose="020B0604030504040204" pitchFamily="34" charset="0"/>
                <a:cs typeface="Verdana" panose="020B0604030504040204" pitchFamily="34" charset="0"/>
              </a:rPr>
              <a:t>jQuery) meant the open web platform was cool again</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A</a:t>
            </a:r>
            <a:r>
              <a:rPr lang="en-US" dirty="0" smtClean="0">
                <a:latin typeface="Verdana" panose="020B0604030504040204" pitchFamily="34" charset="0"/>
                <a:ea typeface="Verdana" panose="020B0604030504040204" pitchFamily="34" charset="0"/>
                <a:cs typeface="Verdana" panose="020B0604030504040204" pitchFamily="34" charset="0"/>
              </a:rPr>
              <a:t> new dedication to </a:t>
            </a:r>
            <a:r>
              <a:rPr lang="en-US" dirty="0">
                <a:latin typeface="Verdana" panose="020B0604030504040204" pitchFamily="34" charset="0"/>
                <a:ea typeface="Verdana" panose="020B0604030504040204" pitchFamily="34" charset="0"/>
                <a:cs typeface="Verdana" panose="020B0604030504040204" pitchFamily="34" charset="0"/>
              </a:rPr>
              <a:t>s</a:t>
            </a:r>
            <a:r>
              <a:rPr lang="en-US" dirty="0" smtClean="0">
                <a:latin typeface="Verdana" panose="020B0604030504040204" pitchFamily="34" charset="0"/>
                <a:ea typeface="Verdana" panose="020B0604030504040204" pitchFamily="34" charset="0"/>
                <a:cs typeface="Verdana" panose="020B0604030504040204" pitchFamily="34" charset="0"/>
              </a:rPr>
              <a:t>tandards development by the W3C </a:t>
            </a:r>
          </a:p>
        </p:txBody>
      </p:sp>
    </p:spTree>
    <p:extLst>
      <p:ext uri="{BB962C8B-B14F-4D97-AF65-F5344CB8AC3E}">
        <p14:creationId xmlns:p14="http://schemas.microsoft.com/office/powerpoint/2010/main" val="444342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63" y="2120449"/>
            <a:ext cx="8053137" cy="2389655"/>
          </a:xfrm>
          <a:prstGeom prst="rect">
            <a:avLst/>
          </a:prstGeom>
        </p:spPr>
      </p:pic>
    </p:spTree>
    <p:extLst>
      <p:ext uri="{BB962C8B-B14F-4D97-AF65-F5344CB8AC3E}">
        <p14:creationId xmlns:p14="http://schemas.microsoft.com/office/powerpoint/2010/main" val="2866627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Embrace Empathy</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439379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chor="ctr"/>
          <a:lstStyle/>
          <a:p>
            <a:r>
              <a:rPr lang="en-US" dirty="0" smtClean="0">
                <a:latin typeface="Palatino Linotype" panose="02040502050505030304" pitchFamily="18" charset="0"/>
              </a:rPr>
              <a:t>Lose Your Stack Biases</a:t>
            </a:r>
            <a:endParaRPr lang="en-US" dirty="0">
              <a:latin typeface="Palatino Linotype" panose="02040502050505030304" pitchFamily="18"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386714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a:t>
            </a:r>
            <a:r>
              <a:rPr lang="en-US" dirty="0" smtClean="0">
                <a:latin typeface="Verdana" panose="020B0604030504040204" pitchFamily="34" charset="0"/>
                <a:ea typeface="Verdana" panose="020B0604030504040204" pitchFamily="34" charset="0"/>
                <a:cs typeface="Verdana" panose="020B0604030504040204" pitchFamily="34" charset="0"/>
              </a:rPr>
              <a:t>features of your site. </a:t>
            </a:r>
            <a:r>
              <a:rPr lang="en-US" dirty="0">
                <a:latin typeface="Verdana" panose="020B0604030504040204" pitchFamily="34" charset="0"/>
                <a:ea typeface="Verdana" panose="020B0604030504040204" pitchFamily="34" charset="0"/>
                <a:cs typeface="Verdana" panose="020B0604030504040204" pitchFamily="34" charset="0"/>
              </a:rPr>
              <a:t>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717550"/>
            <a:ext cx="8128000" cy="5422900"/>
          </a:xfrm>
          <a:prstGeom prst="rect">
            <a:avLst/>
          </a:prstGeom>
        </p:spPr>
      </p:pic>
      <p:sp>
        <p:nvSpPr>
          <p:cNvPr id="3" name="Rectangle 2"/>
          <p:cNvSpPr/>
          <p:nvPr/>
        </p:nvSpPr>
        <p:spPr>
          <a:xfrm>
            <a:off x="508000" y="6300871"/>
            <a:ext cx="8128000"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Jeff Kubina</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 https://www.flickr.com/photos/kubina/278696130/</a:t>
            </a:r>
          </a:p>
        </p:txBody>
      </p:sp>
    </p:spTree>
    <p:extLst>
      <p:ext uri="{BB962C8B-B14F-4D97-AF65-F5344CB8AC3E}">
        <p14:creationId xmlns:p14="http://schemas.microsoft.com/office/powerpoint/2010/main" val="26669556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Your Stack is Really Cool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28650" y="2245995"/>
            <a:ext cx="7886700" cy="3583305"/>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00100" y="2325823"/>
            <a:ext cx="7498080" cy="1446761"/>
          </a:xfrm>
        </p:spPr>
      </p:pic>
      <p:grpSp>
        <p:nvGrpSpPr>
          <p:cNvPr id="8" name="Group 7"/>
          <p:cNvGrpSpPr/>
          <p:nvPr/>
        </p:nvGrpSpPr>
        <p:grpSpPr>
          <a:xfrm>
            <a:off x="2471738" y="4048125"/>
            <a:ext cx="3611932" cy="1593428"/>
            <a:chOff x="838200" y="4360260"/>
            <a:chExt cx="4815909" cy="212457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We Already Had This Figured Out</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 Uncertain Web</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a:t>
            </a:r>
            <a:r>
              <a:rPr lang="en-US" dirty="0" smtClean="0">
                <a:latin typeface="Verdana" panose="020B0604030504040204" pitchFamily="34" charset="0"/>
                <a:ea typeface="Verdana" panose="020B0604030504040204" pitchFamily="34" charset="0"/>
                <a:cs typeface="Verdana" panose="020B0604030504040204" pitchFamily="34" charset="0"/>
              </a:rPr>
              <a:t>I urge </a:t>
            </a:r>
            <a:r>
              <a:rPr lang="en-US" dirty="0">
                <a:latin typeface="Verdana" panose="020B0604030504040204" pitchFamily="34" charset="0"/>
                <a:ea typeface="Verdana" panose="020B0604030504040204" pitchFamily="34" charset="0"/>
                <a:cs typeface="Verdana" panose="020B0604030504040204" pitchFamily="34" charset="0"/>
              </a:rPr>
              <a:t>to question your assumptions. </a:t>
            </a:r>
            <a:r>
              <a:rPr lang="en-US" dirty="0" smtClean="0">
                <a:latin typeface="Verdana" panose="020B0604030504040204" pitchFamily="34" charset="0"/>
                <a:ea typeface="Verdana" panose="020B0604030504040204" pitchFamily="34" charset="0"/>
                <a:cs typeface="Verdana" panose="020B0604030504040204" pitchFamily="34" charset="0"/>
              </a:rPr>
              <a:t>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6069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Accept the Things You Can’t Control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p:txBody>
      </p:sp>
    </p:spTree>
    <p:extLst>
      <p:ext uri="{BB962C8B-B14F-4D97-AF65-F5344CB8AC3E}">
        <p14:creationId xmlns:p14="http://schemas.microsoft.com/office/powerpoint/2010/main" val="1708157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 Uncertainty</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p:txBody>
      </p:sp>
    </p:spTree>
    <p:extLst>
      <p:ext uri="{BB962C8B-B14F-4D97-AF65-F5344CB8AC3E}">
        <p14:creationId xmlns:p14="http://schemas.microsoft.com/office/powerpoint/2010/main" val="9781677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Thanks!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sz="half" idx="1"/>
          </p:nvPr>
        </p:nvSpPr>
        <p:spPr>
          <a:xfrm>
            <a:off x="628649" y="1825625"/>
            <a:ext cx="4633161" cy="4351338"/>
          </a:xfrm>
          <a:solidFill>
            <a:schemeClr val="bg1">
              <a:alpha val="75000"/>
            </a:schemeClr>
          </a:solidFill>
        </p:spPr>
        <p:txBody>
          <a:bodyPr vert="horz" lIns="342900" tIns="342900" rIns="342900" bIns="342900" rtlCol="0">
            <a:normAutofit fontScale="6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hlinkClick r:id="rId4"/>
              </a:rPr>
              <a:t>roblarsen</a:t>
            </a:r>
            <a:r>
              <a:rPr lang="en-US" dirty="0">
                <a:latin typeface="Verdana" panose="020B0604030504040204" pitchFamily="34" charset="0"/>
                <a:ea typeface="Verdana" panose="020B0604030504040204" pitchFamily="34" charset="0"/>
                <a:cs typeface="Verdana" panose="020B0604030504040204" pitchFamily="34" charset="0"/>
              </a:rPr>
              <a:t> on Github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Twitter:</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dirty="0" smtClean="0">
                <a:latin typeface="Verdana" panose="020B0604030504040204" pitchFamily="34" charset="0"/>
                <a:ea typeface="Verdana" panose="020B0604030504040204" pitchFamily="34" charset="0"/>
                <a:cs typeface="Verdana" panose="020B0604030504040204" pitchFamily="34" charset="0"/>
                <a:hlinkClick r:id="rId5"/>
              </a:rPr>
              <a:t>@robreact</a:t>
            </a:r>
            <a:r>
              <a:rPr lang="en-US" dirty="0" smtClean="0">
                <a:latin typeface="Verdana" panose="020B0604030504040204" pitchFamily="34" charset="0"/>
                <a:ea typeface="Verdana" panose="020B0604030504040204" pitchFamily="34" charset="0"/>
                <a:cs typeface="Verdana" panose="020B0604030504040204" pitchFamily="34" charset="0"/>
              </a:rPr>
              <a:t> (art | culture | etc.) </a:t>
            </a:r>
            <a:r>
              <a:rPr lang="en-US" dirty="0" smtClean="0">
                <a:latin typeface="Verdana" panose="020B0604030504040204" pitchFamily="34" charset="0"/>
                <a:ea typeface="Verdana" panose="020B0604030504040204" pitchFamily="34" charset="0"/>
                <a:cs typeface="Verdana" panose="020B0604030504040204" pitchFamily="34" charset="0"/>
                <a:hlinkClick r:id="rId6"/>
              </a:rPr>
              <a:t>@</a:t>
            </a:r>
            <a:r>
              <a:rPr lang="en-US" dirty="0">
                <a:latin typeface="Verdana" panose="020B0604030504040204" pitchFamily="34" charset="0"/>
                <a:ea typeface="Verdana" panose="020B0604030504040204" pitchFamily="34" charset="0"/>
                <a:cs typeface="Verdana" panose="020B0604030504040204" pitchFamily="34" charset="0"/>
                <a:hlinkClick r:id="rId6"/>
              </a:rPr>
              <a:t>roblarsenwww</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(tech)</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hlinkClick r:id="rId7"/>
              </a:rPr>
              <a:t>htmlcssjavascript.com</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Books: </a:t>
            </a:r>
            <a:r>
              <a:rPr lang="en-US" dirty="0" smtClean="0">
                <a:latin typeface="Verdana" panose="020B0604030504040204" pitchFamily="34" charset="0"/>
                <a:ea typeface="Verdana" panose="020B0604030504040204" pitchFamily="34" charset="0"/>
                <a:cs typeface="Verdana" panose="020B0604030504040204" pitchFamily="34" charset="0"/>
                <a:hlinkClick r:id="rId8"/>
              </a:rPr>
              <a:t>is.gd/rob_larsen_books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New </a:t>
            </a:r>
            <a:r>
              <a:rPr lang="en-US" dirty="0" smtClean="0">
                <a:latin typeface="Verdana" panose="020B0604030504040204" pitchFamily="34" charset="0"/>
                <a:ea typeface="Verdana" panose="020B0604030504040204" pitchFamily="34" charset="0"/>
                <a:cs typeface="Verdana" panose="020B0604030504040204" pitchFamily="34" charset="0"/>
              </a:rPr>
              <a:t>book! </a:t>
            </a:r>
            <a:r>
              <a:rPr lang="en-US" dirty="0" smtClean="0">
                <a:latin typeface="Verdana" panose="020B0604030504040204" pitchFamily="34" charset="0"/>
                <a:ea typeface="Verdana" panose="020B0604030504040204" pitchFamily="34" charset="0"/>
                <a:cs typeface="Verdana" panose="020B0604030504040204" pitchFamily="34" charset="0"/>
                <a:hlinkClick r:id="rId9"/>
              </a:rPr>
              <a:t>The Uncertain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My </a:t>
            </a:r>
            <a:r>
              <a:rPr lang="en-US" dirty="0" smtClean="0">
                <a:latin typeface="Verdana" panose="020B0604030504040204" pitchFamily="34" charset="0"/>
                <a:ea typeface="Verdana" panose="020B0604030504040204" pitchFamily="34" charset="0"/>
                <a:cs typeface="Verdana" panose="020B0604030504040204" pitchFamily="34" charset="0"/>
              </a:rPr>
              <a:t>company </a:t>
            </a:r>
            <a:r>
              <a:rPr lang="en-US" dirty="0" smtClean="0">
                <a:latin typeface="Verdana" panose="020B0604030504040204" pitchFamily="34" charset="0"/>
                <a:ea typeface="Verdana" panose="020B0604030504040204" pitchFamily="34" charset="0"/>
                <a:cs typeface="Verdana" panose="020B0604030504040204" pitchFamily="34" charset="0"/>
                <a:hlinkClick r:id="rId10"/>
              </a:rPr>
              <a:t>palatinoconsulting.com</a:t>
            </a:r>
            <a:r>
              <a:rPr lang="en-US" dirty="0">
                <a:latin typeface="Verdana" panose="020B0604030504040204" pitchFamily="34" charset="0"/>
                <a:ea typeface="Verdana" panose="020B0604030504040204" pitchFamily="34" charset="0"/>
                <a:cs typeface="Verdana" panose="020B0604030504040204" pitchFamily="34" charset="0"/>
                <a:hlinkClick r:id="rId1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http://ecx.images-amazon.com/images/I/91tJOKjzmNL.jpg"/>
          <p:cNvPicPr>
            <a:picLocks noGrp="1" noChangeAspect="1" noChangeArrowheads="1"/>
          </p:cNvPicPr>
          <p:nvPr>
            <p:ph sz="half" idx="2"/>
          </p:nvPr>
        </p:nvPicPr>
        <p:blipFill>
          <a:blip r:embed="rId11" cstate="print">
            <a:extLst>
              <a:ext uri="{28A0092B-C50C-407E-A947-70E740481C1C}">
                <a14:useLocalDpi xmlns:a14="http://schemas.microsoft.com/office/drawing/2010/main" val="0"/>
              </a:ext>
            </a:extLst>
          </a:blip>
          <a:srcRect/>
          <a:stretch>
            <a:fillRect/>
          </a:stretch>
        </p:blipFill>
        <p:spPr bwMode="auto">
          <a:xfrm>
            <a:off x="5613892" y="1825625"/>
            <a:ext cx="29014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488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2872383"/>
            <a:ext cx="7886700" cy="1971675"/>
          </a:xfrm>
        </p:spPr>
      </p:pic>
    </p:spTree>
    <p:extLst>
      <p:ext uri="{BB962C8B-B14F-4D97-AF65-F5344CB8AC3E}">
        <p14:creationId xmlns:p14="http://schemas.microsoft.com/office/powerpoint/2010/main" val="137309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a:t>
            </a:r>
            <a:r>
              <a:rPr lang="en-US" dirty="0" smtClean="0">
                <a:latin typeface="Verdana" panose="020B0604030504040204" pitchFamily="34" charset="0"/>
                <a:ea typeface="Verdana" panose="020B0604030504040204" pitchFamily="34" charset="0"/>
                <a:cs typeface="Verdana" panose="020B0604030504040204" pitchFamily="34" charset="0"/>
              </a:rPr>
              <a:t>finger, </a:t>
            </a:r>
            <a:r>
              <a:rPr lang="en-US" dirty="0">
                <a:latin typeface="Verdana" panose="020B0604030504040204" pitchFamily="34" charset="0"/>
                <a:ea typeface="Verdana" panose="020B0604030504040204" pitchFamily="34" charset="0"/>
                <a:cs typeface="Verdana" panose="020B0604030504040204" pitchFamily="34" charset="0"/>
              </a:rPr>
              <a:t>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17592</TotalTime>
  <Words>6632</Words>
  <Application>Microsoft Office PowerPoint</Application>
  <PresentationFormat>On-screen Show (4:3)</PresentationFormat>
  <Paragraphs>489</Paragraphs>
  <Slides>67</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In the Mid-2000s Things Started to Change</vt:lpstr>
      <vt:lpstr>Now? An Explosion of Devices &amp; Browsers</vt:lpstr>
      <vt:lpstr>Browsers!</vt:lpstr>
      <vt:lpstr>No Longer Just the Big Blue E</vt:lpstr>
      <vt:lpstr>So… Let’s Make More Rules?</vt:lpstr>
      <vt:lpstr>New Rules? Not so Great. </vt:lpstr>
      <vt:lpstr>Blame Pesky Device Manufacturers &amp; Browser Vendors</vt:lpstr>
      <vt:lpstr>Nothing could ever challenge the iPhone, right?</vt:lpstr>
      <vt:lpstr>Modernizr.touch == true means you’ve got a phone?</vt:lpstr>
      <vt:lpstr>Modernizr.touch == false means you can’t interact with  the screen?</vt:lpstr>
      <vt:lpstr>One Size Fits All?</vt:lpstr>
      <vt:lpstr>So What Should We Do?</vt:lpstr>
      <vt:lpstr>Embracing Uncertainty</vt:lpstr>
      <vt:lpstr>Embracing Uncertainty</vt:lpstr>
      <vt:lpstr>Don't Blame the Web for being the Web</vt:lpstr>
      <vt:lpstr>Don't Blame the Web for being the Web</vt:lpstr>
      <vt:lpstr>This is Just the Way the Web Is</vt:lpstr>
      <vt:lpstr>PowerPoint Presentation</vt:lpstr>
      <vt:lpstr>Identify and embrace your audience</vt:lpstr>
      <vt:lpstr>Identify and embrace your audience</vt:lpstr>
      <vt:lpstr>Who? What? Where?</vt:lpstr>
      <vt:lpstr>Act on the Info</vt:lpstr>
      <vt:lpstr>It Can Make a Big Difference</vt:lpstr>
      <vt:lpstr>Test and Pray for the Best</vt:lpstr>
      <vt:lpstr>Test and pray for the best</vt:lpstr>
      <vt:lpstr>PowerPoint Presentation</vt:lpstr>
      <vt:lpstr>Testing Could Look Like This:</vt:lpstr>
      <vt:lpstr>Or Scaled Down to This</vt:lpstr>
      <vt:lpstr>Whatever your testing set-up looks like...</vt:lpstr>
      <vt:lpstr>Focus on optimal, not absolute solutions</vt:lpstr>
      <vt:lpstr>Focus on optimal, not absolute solutions</vt:lpstr>
      <vt:lpstr>Embrace Accessibility</vt:lpstr>
      <vt:lpstr>Embrace Accessibility</vt:lpstr>
      <vt:lpstr>PowerPoint Presentation</vt:lpstr>
      <vt:lpstr>Millions of Users are Directly Affected</vt:lpstr>
      <vt:lpstr>Every User is Indirectly Affected</vt:lpstr>
      <vt:lpstr>Accessibility Guidelines + the Multi-device Landscape</vt:lpstr>
      <vt:lpstr>Accessibility Guidelines + the Multi-device Landscape</vt:lpstr>
      <vt:lpstr>Don't Stop There</vt:lpstr>
      <vt:lpstr>Lose Your Technology Biases</vt:lpstr>
      <vt:lpstr>Lose your technology biases</vt:lpstr>
      <vt:lpstr>The iPhone isn’t the only mobile experience</vt:lpstr>
      <vt:lpstr>Even Now…</vt:lpstr>
      <vt:lpstr>Where Do We Put the Back Button?</vt:lpstr>
      <vt:lpstr>Closed. Won't fix. Can't Reproduce.  </vt:lpstr>
      <vt:lpstr>Contrary to Popular Opinion Internet Explorer Does Exist</vt:lpstr>
      <vt:lpstr>PowerPoint Presentation</vt:lpstr>
      <vt:lpstr>Contrary to Popular Opinion Internet Explorer Does Exist</vt:lpstr>
      <vt:lpstr>This is Why You Hate IE</vt:lpstr>
      <vt:lpstr>Embrace Empathy</vt:lpstr>
      <vt:lpstr>Embrace Empathy </vt:lpstr>
      <vt:lpstr>Lose Your Stack Biases</vt:lpstr>
      <vt:lpstr>Lose your stack biases</vt:lpstr>
      <vt:lpstr>PowerPoint Presentation</vt:lpstr>
      <vt:lpstr>Your Stack is Really Cool</vt:lpstr>
      <vt:lpstr>Don’t Turn HTML back in XHTML</vt:lpstr>
      <vt:lpstr>We Already Had This Figured Out</vt:lpstr>
      <vt:lpstr>The Uncertain Web</vt:lpstr>
      <vt:lpstr>Question Your Assumptions</vt:lpstr>
      <vt:lpstr>Accept the Things You Can’t Control</vt:lpstr>
      <vt:lpstr>Today's web is a wild place.</vt:lpstr>
      <vt:lpstr>Embrace Uncertainty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111</cp:revision>
  <cp:lastPrinted>2014-11-09T21:36:23Z</cp:lastPrinted>
  <dcterms:created xsi:type="dcterms:W3CDTF">2014-10-10T17:25:25Z</dcterms:created>
  <dcterms:modified xsi:type="dcterms:W3CDTF">2015-02-24T19:08:49Z</dcterms:modified>
</cp:coreProperties>
</file>