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30" r:id="rId5"/>
  </p:sldMasterIdLst>
  <p:notesMasterIdLst>
    <p:notesMasterId r:id="rId48"/>
  </p:notesMasterIdLst>
  <p:handoutMasterIdLst>
    <p:handoutMasterId r:id="rId49"/>
  </p:handoutMasterIdLst>
  <p:sldIdLst>
    <p:sldId id="791" r:id="rId6"/>
    <p:sldId id="809" r:id="rId7"/>
    <p:sldId id="823" r:id="rId8"/>
    <p:sldId id="826" r:id="rId9"/>
    <p:sldId id="829" r:id="rId10"/>
    <p:sldId id="841" r:id="rId11"/>
    <p:sldId id="869" r:id="rId12"/>
    <p:sldId id="827" r:id="rId13"/>
    <p:sldId id="828" r:id="rId14"/>
    <p:sldId id="830" r:id="rId15"/>
    <p:sldId id="834" r:id="rId16"/>
    <p:sldId id="835" r:id="rId17"/>
    <p:sldId id="833" r:id="rId18"/>
    <p:sldId id="831" r:id="rId19"/>
    <p:sldId id="832" r:id="rId20"/>
    <p:sldId id="836" r:id="rId21"/>
    <p:sldId id="838" r:id="rId22"/>
    <p:sldId id="839" r:id="rId23"/>
    <p:sldId id="840" r:id="rId24"/>
    <p:sldId id="842" r:id="rId25"/>
    <p:sldId id="843" r:id="rId26"/>
    <p:sldId id="865" r:id="rId27"/>
    <p:sldId id="845" r:id="rId28"/>
    <p:sldId id="846" r:id="rId29"/>
    <p:sldId id="847" r:id="rId30"/>
    <p:sldId id="848" r:id="rId31"/>
    <p:sldId id="849" r:id="rId32"/>
    <p:sldId id="850" r:id="rId33"/>
    <p:sldId id="856" r:id="rId34"/>
    <p:sldId id="866" r:id="rId35"/>
    <p:sldId id="853" r:id="rId36"/>
    <p:sldId id="867" r:id="rId37"/>
    <p:sldId id="851" r:id="rId38"/>
    <p:sldId id="852" r:id="rId39"/>
    <p:sldId id="855" r:id="rId40"/>
    <p:sldId id="854" r:id="rId41"/>
    <p:sldId id="858" r:id="rId42"/>
    <p:sldId id="859" r:id="rId43"/>
    <p:sldId id="860" r:id="rId44"/>
    <p:sldId id="862" r:id="rId45"/>
    <p:sldId id="868" r:id="rId46"/>
    <p:sldId id="824" r:id="rId47"/>
  </p:sldIdLst>
  <p:sldSz cx="9144000" cy="6858000" type="screen4x3"/>
  <p:notesSz cx="6797675" cy="9874250"/>
  <p:embeddedFontLst>
    <p:embeddedFont>
      <p:font typeface="Consolas" pitchFamily="49" charset="0"/>
      <p:regular r:id="rId50"/>
      <p:bold r:id="rId51"/>
      <p:italic r:id="rId52"/>
      <p:boldItalic r:id="rId53"/>
    </p:embeddedFont>
    <p:embeddedFont>
      <p:font typeface="MS PGothic" pitchFamily="34" charset="-128"/>
      <p:regular r:id="rId54"/>
    </p:embeddedFont>
    <p:embeddedFont>
      <p:font typeface="Calibri" pitchFamily="34" charset="0"/>
      <p:regular r:id="rId55"/>
      <p:bold r:id="rId56"/>
      <p:italic r:id="rId57"/>
      <p:boldItalic r:id="rId58"/>
    </p:embeddedFont>
  </p:embeddedFontLst>
  <p:custDataLst>
    <p:tags r:id="rId59"/>
  </p:custDataLst>
  <p:defaultTextStyle>
    <a:defPPr>
      <a:defRPr lang="en-US"/>
    </a:defPPr>
    <a:lvl1pPr algn="l" rtl="0" fontAlgn="base">
      <a:spcBef>
        <a:spcPct val="0"/>
      </a:spcBef>
      <a:spcAft>
        <a:spcPct val="0"/>
      </a:spcAft>
      <a:defRPr sz="1600" kern="1200">
        <a:solidFill>
          <a:schemeClr val="bg2"/>
        </a:solidFill>
        <a:latin typeface="Arial" charset="0"/>
        <a:ea typeface="MS PGothic" pitchFamily="34" charset="-128"/>
        <a:cs typeface="+mn-cs"/>
      </a:defRPr>
    </a:lvl1pPr>
    <a:lvl2pPr marL="457200" algn="l" rtl="0" fontAlgn="base">
      <a:spcBef>
        <a:spcPct val="0"/>
      </a:spcBef>
      <a:spcAft>
        <a:spcPct val="0"/>
      </a:spcAft>
      <a:defRPr sz="1600" kern="1200">
        <a:solidFill>
          <a:schemeClr val="bg2"/>
        </a:solidFill>
        <a:latin typeface="Arial" charset="0"/>
        <a:ea typeface="MS PGothic" pitchFamily="34" charset="-128"/>
        <a:cs typeface="+mn-cs"/>
      </a:defRPr>
    </a:lvl2pPr>
    <a:lvl3pPr marL="914400" algn="l" rtl="0" fontAlgn="base">
      <a:spcBef>
        <a:spcPct val="0"/>
      </a:spcBef>
      <a:spcAft>
        <a:spcPct val="0"/>
      </a:spcAft>
      <a:defRPr sz="1600" kern="1200">
        <a:solidFill>
          <a:schemeClr val="bg2"/>
        </a:solidFill>
        <a:latin typeface="Arial" charset="0"/>
        <a:ea typeface="MS PGothic" pitchFamily="34" charset="-128"/>
        <a:cs typeface="+mn-cs"/>
      </a:defRPr>
    </a:lvl3pPr>
    <a:lvl4pPr marL="1371600" algn="l" rtl="0" fontAlgn="base">
      <a:spcBef>
        <a:spcPct val="0"/>
      </a:spcBef>
      <a:spcAft>
        <a:spcPct val="0"/>
      </a:spcAft>
      <a:defRPr sz="1600" kern="1200">
        <a:solidFill>
          <a:schemeClr val="bg2"/>
        </a:solidFill>
        <a:latin typeface="Arial" charset="0"/>
        <a:ea typeface="MS PGothic" pitchFamily="34" charset="-128"/>
        <a:cs typeface="+mn-cs"/>
      </a:defRPr>
    </a:lvl4pPr>
    <a:lvl5pPr marL="1828800" algn="l" rtl="0" fontAlgn="base">
      <a:spcBef>
        <a:spcPct val="0"/>
      </a:spcBef>
      <a:spcAft>
        <a:spcPct val="0"/>
      </a:spcAft>
      <a:defRPr sz="1600" kern="1200">
        <a:solidFill>
          <a:schemeClr val="bg2"/>
        </a:solidFill>
        <a:latin typeface="Arial" charset="0"/>
        <a:ea typeface="MS PGothic" pitchFamily="34" charset="-128"/>
        <a:cs typeface="+mn-cs"/>
      </a:defRPr>
    </a:lvl5pPr>
    <a:lvl6pPr marL="2286000" algn="l" defTabSz="914400" rtl="0" eaLnBrk="1" latinLnBrk="0" hangingPunct="1">
      <a:defRPr sz="1600" kern="1200">
        <a:solidFill>
          <a:schemeClr val="bg2"/>
        </a:solidFill>
        <a:latin typeface="Arial" charset="0"/>
        <a:ea typeface="MS PGothic" pitchFamily="34" charset="-128"/>
        <a:cs typeface="+mn-cs"/>
      </a:defRPr>
    </a:lvl6pPr>
    <a:lvl7pPr marL="2743200" algn="l" defTabSz="914400" rtl="0" eaLnBrk="1" latinLnBrk="0" hangingPunct="1">
      <a:defRPr sz="1600" kern="1200">
        <a:solidFill>
          <a:schemeClr val="bg2"/>
        </a:solidFill>
        <a:latin typeface="Arial" charset="0"/>
        <a:ea typeface="MS PGothic" pitchFamily="34" charset="-128"/>
        <a:cs typeface="+mn-cs"/>
      </a:defRPr>
    </a:lvl7pPr>
    <a:lvl8pPr marL="3200400" algn="l" defTabSz="914400" rtl="0" eaLnBrk="1" latinLnBrk="0" hangingPunct="1">
      <a:defRPr sz="1600" kern="1200">
        <a:solidFill>
          <a:schemeClr val="bg2"/>
        </a:solidFill>
        <a:latin typeface="Arial" charset="0"/>
        <a:ea typeface="MS PGothic" pitchFamily="34" charset="-128"/>
        <a:cs typeface="+mn-cs"/>
      </a:defRPr>
    </a:lvl8pPr>
    <a:lvl9pPr marL="3657600" algn="l" defTabSz="914400" rtl="0" eaLnBrk="1" latinLnBrk="0" hangingPunct="1">
      <a:defRPr sz="1600" kern="1200">
        <a:solidFill>
          <a:schemeClr val="bg2"/>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5A5A5A"/>
    <a:srgbClr val="FFFFFF"/>
    <a:srgbClr val="355F99"/>
    <a:srgbClr val="254D4F"/>
    <a:srgbClr val="600617"/>
    <a:srgbClr val="086482"/>
    <a:srgbClr val="492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2282" autoAdjust="0"/>
  </p:normalViewPr>
  <p:slideViewPr>
    <p:cSldViewPr>
      <p:cViewPr varScale="1">
        <p:scale>
          <a:sx n="92" d="100"/>
          <a:sy n="92" d="100"/>
        </p:scale>
        <p:origin x="-1344" y="-102"/>
      </p:cViewPr>
      <p:guideLst>
        <p:guide orient="horz" pos="3984"/>
        <p:guide orient="horz" pos="672"/>
        <p:guide pos="384"/>
        <p:guide pos="5664"/>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396" y="-126"/>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57" Type="http://schemas.openxmlformats.org/officeDocument/2006/relationships/font" Target="fonts/font8.fntdata"/><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3.fntdata"/><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56" Type="http://schemas.openxmlformats.org/officeDocument/2006/relationships/font" Target="fonts/font7.fntdata"/><Relationship Id="rId8" Type="http://schemas.openxmlformats.org/officeDocument/2006/relationships/slide" Target="slides/slide3.xml"/><Relationship Id="rId51" Type="http://schemas.openxmlformats.org/officeDocument/2006/relationships/font" Target="fonts/font2.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i="0">
                <a:solidFill>
                  <a:schemeClr val="tx1"/>
                </a:solidFill>
                <a:latin typeface="Arial" charset="0"/>
                <a:ea typeface="ＭＳ Ｐゴシック" pitchFamily="-109" charset="-128"/>
                <a:cs typeface="+mn-cs"/>
              </a:defRPr>
            </a:lvl1pPr>
          </a:lstStyle>
          <a:p>
            <a:pPr>
              <a:defRPr/>
            </a:pPr>
            <a:endParaRPr lang="en-GB"/>
          </a:p>
        </p:txBody>
      </p:sp>
      <p:sp>
        <p:nvSpPr>
          <p:cNvPr id="247811"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i="0">
                <a:solidFill>
                  <a:schemeClr val="tx1"/>
                </a:solidFill>
                <a:latin typeface="Arial" charset="0"/>
                <a:ea typeface="ＭＳ Ｐゴシック" pitchFamily="-109" charset="-128"/>
                <a:cs typeface="+mn-cs"/>
              </a:defRPr>
            </a:lvl1pPr>
          </a:lstStyle>
          <a:p>
            <a:pPr>
              <a:defRPr/>
            </a:pPr>
            <a:endParaRPr lang="en-GB"/>
          </a:p>
        </p:txBody>
      </p:sp>
      <p:sp>
        <p:nvSpPr>
          <p:cNvPr id="247812" name="Rectangle 4"/>
          <p:cNvSpPr>
            <a:spLocks noGrp="1" noChangeArrowheads="1"/>
          </p:cNvSpPr>
          <p:nvPr>
            <p:ph type="ftr" sz="quarter" idx="2"/>
          </p:nvPr>
        </p:nvSpPr>
        <p:spPr bwMode="auto">
          <a:xfrm>
            <a:off x="0" y="9380538"/>
            <a:ext cx="2946400" cy="492125"/>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i="0">
                <a:solidFill>
                  <a:schemeClr val="tx1"/>
                </a:solidFill>
                <a:latin typeface="Arial" charset="0"/>
                <a:ea typeface="ＭＳ Ｐゴシック" pitchFamily="-109" charset="-128"/>
                <a:cs typeface="+mn-cs"/>
              </a:defRPr>
            </a:lvl1pPr>
          </a:lstStyle>
          <a:p>
            <a:pPr>
              <a:defRPr/>
            </a:pPr>
            <a:endParaRPr lang="en-GB"/>
          </a:p>
        </p:txBody>
      </p:sp>
      <p:sp>
        <p:nvSpPr>
          <p:cNvPr id="247813" name="Rectangle 5"/>
          <p:cNvSpPr>
            <a:spLocks noGrp="1" noChangeArrowheads="1"/>
          </p:cNvSpPr>
          <p:nvPr>
            <p:ph type="sldNum" sz="quarter" idx="3"/>
          </p:nvPr>
        </p:nvSpPr>
        <p:spPr bwMode="auto">
          <a:xfrm>
            <a:off x="3849688" y="9380538"/>
            <a:ext cx="2946400" cy="492125"/>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i="0">
                <a:solidFill>
                  <a:schemeClr val="tx1"/>
                </a:solidFill>
                <a:latin typeface="Arial" charset="0"/>
                <a:ea typeface="ＭＳ Ｐゴシック" pitchFamily="-109" charset="-128"/>
                <a:cs typeface="+mn-cs"/>
              </a:defRPr>
            </a:lvl1pPr>
          </a:lstStyle>
          <a:p>
            <a:pPr>
              <a:defRPr/>
            </a:pPr>
            <a:fld id="{76BD7E7B-7429-4B94-8DE4-E3BE720BC91F}" type="slidenum">
              <a:rPr lang="en-US"/>
              <a:pPr>
                <a:defRPr/>
              </a:pPr>
              <a:t>‹#›</a:t>
            </a:fld>
            <a:endParaRPr lang="en-US" dirty="0"/>
          </a:p>
        </p:txBody>
      </p:sp>
    </p:spTree>
    <p:extLst>
      <p:ext uri="{BB962C8B-B14F-4D97-AF65-F5344CB8AC3E}">
        <p14:creationId xmlns:p14="http://schemas.microsoft.com/office/powerpoint/2010/main" val="2253631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i="0">
                <a:solidFill>
                  <a:schemeClr val="tx1"/>
                </a:solidFill>
                <a:latin typeface="Arial" charset="0"/>
                <a:ea typeface="ＭＳ Ｐゴシック" pitchFamily="-109" charset="-128"/>
                <a:cs typeface="+mn-cs"/>
              </a:defRPr>
            </a:lvl1pPr>
          </a:lstStyle>
          <a:p>
            <a:pPr>
              <a:defRPr/>
            </a:pPr>
            <a:endParaRPr lang="en-GB"/>
          </a:p>
        </p:txBody>
      </p:sp>
      <p:sp>
        <p:nvSpPr>
          <p:cNvPr id="246787"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i="0">
                <a:solidFill>
                  <a:schemeClr val="tx1"/>
                </a:solidFill>
                <a:latin typeface="Arial" charset="0"/>
                <a:ea typeface="ＭＳ Ｐゴシック" pitchFamily="-109" charset="-128"/>
                <a:cs typeface="+mn-cs"/>
              </a:defRPr>
            </a:lvl1pPr>
          </a:lstStyle>
          <a:p>
            <a:pPr>
              <a:defRPr/>
            </a:pPr>
            <a:endParaRPr lang="en-GB"/>
          </a:p>
        </p:txBody>
      </p:sp>
      <p:sp>
        <p:nvSpPr>
          <p:cNvPr id="2765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9" name="Rectangle 5"/>
          <p:cNvSpPr>
            <a:spLocks noGrp="1" noChangeArrowheads="1"/>
          </p:cNvSpPr>
          <p:nvPr>
            <p:ph type="body" sz="quarter" idx="3"/>
          </p:nvPr>
        </p:nvSpPr>
        <p:spPr bwMode="auto">
          <a:xfrm>
            <a:off x="679450" y="4691063"/>
            <a:ext cx="5438775" cy="4441825"/>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6790" name="Rectangle 6"/>
          <p:cNvSpPr>
            <a:spLocks noGrp="1" noChangeArrowheads="1"/>
          </p:cNvSpPr>
          <p:nvPr>
            <p:ph type="ftr" sz="quarter" idx="4"/>
          </p:nvPr>
        </p:nvSpPr>
        <p:spPr bwMode="auto">
          <a:xfrm>
            <a:off x="0" y="9380538"/>
            <a:ext cx="2946400" cy="492125"/>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i="0">
                <a:solidFill>
                  <a:schemeClr val="tx1"/>
                </a:solidFill>
                <a:latin typeface="Arial" charset="0"/>
                <a:ea typeface="ＭＳ Ｐゴシック" pitchFamily="-109" charset="-128"/>
                <a:cs typeface="+mn-cs"/>
              </a:defRPr>
            </a:lvl1pPr>
          </a:lstStyle>
          <a:p>
            <a:pPr>
              <a:defRPr/>
            </a:pPr>
            <a:endParaRPr lang="en-GB"/>
          </a:p>
        </p:txBody>
      </p:sp>
      <p:sp>
        <p:nvSpPr>
          <p:cNvPr id="246791" name="Rectangle 7"/>
          <p:cNvSpPr>
            <a:spLocks noGrp="1" noChangeArrowheads="1"/>
          </p:cNvSpPr>
          <p:nvPr>
            <p:ph type="sldNum" sz="quarter" idx="5"/>
          </p:nvPr>
        </p:nvSpPr>
        <p:spPr bwMode="auto">
          <a:xfrm>
            <a:off x="3849688" y="9380538"/>
            <a:ext cx="2946400" cy="492125"/>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i="0">
                <a:solidFill>
                  <a:schemeClr val="tx1"/>
                </a:solidFill>
                <a:latin typeface="Arial" charset="0"/>
                <a:ea typeface="ＭＳ Ｐゴシック" pitchFamily="-109" charset="-128"/>
                <a:cs typeface="+mn-cs"/>
              </a:defRPr>
            </a:lvl1pPr>
          </a:lstStyle>
          <a:p>
            <a:pPr>
              <a:defRPr/>
            </a:pPr>
            <a:fld id="{E7F3F570-874C-4527-AE45-79F508A9B2FA}" type="slidenum">
              <a:rPr lang="en-US"/>
              <a:pPr>
                <a:defRPr/>
              </a:pPr>
              <a:t>‹#›</a:t>
            </a:fld>
            <a:endParaRPr lang="en-US" dirty="0"/>
          </a:p>
        </p:txBody>
      </p:sp>
    </p:spTree>
    <p:extLst>
      <p:ext uri="{BB962C8B-B14F-4D97-AF65-F5344CB8AC3E}">
        <p14:creationId xmlns:p14="http://schemas.microsoft.com/office/powerpoint/2010/main" val="4260080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a:cs typeface="MS PGothic"/>
      </a:defRPr>
    </a:lvl1pPr>
    <a:lvl2pPr marL="457200" algn="l" rtl="0" eaLnBrk="0" fontAlgn="base" hangingPunct="0">
      <a:spcBef>
        <a:spcPct val="30000"/>
      </a:spcBef>
      <a:spcAft>
        <a:spcPct val="0"/>
      </a:spcAft>
      <a:defRPr sz="1200" kern="1200">
        <a:solidFill>
          <a:schemeClr val="tx1"/>
        </a:solidFill>
        <a:latin typeface="Arial" charset="0"/>
        <a:ea typeface="MS PGothic"/>
        <a:cs typeface="MS PGothic"/>
      </a:defRPr>
    </a:lvl2pPr>
    <a:lvl3pPr marL="914400" algn="l" rtl="0" eaLnBrk="0" fontAlgn="base" hangingPunct="0">
      <a:spcBef>
        <a:spcPct val="30000"/>
      </a:spcBef>
      <a:spcAft>
        <a:spcPct val="0"/>
      </a:spcAft>
      <a:defRPr sz="1200" kern="1200">
        <a:solidFill>
          <a:schemeClr val="tx1"/>
        </a:solidFill>
        <a:latin typeface="Arial" charset="0"/>
        <a:ea typeface="MS PGothic"/>
        <a:cs typeface="MS PGothic"/>
      </a:defRPr>
    </a:lvl3pPr>
    <a:lvl4pPr marL="1371600" algn="l" rtl="0" eaLnBrk="0" fontAlgn="base" hangingPunct="0">
      <a:spcBef>
        <a:spcPct val="30000"/>
      </a:spcBef>
      <a:spcAft>
        <a:spcPct val="0"/>
      </a:spcAft>
      <a:defRPr sz="1200" kern="1200">
        <a:solidFill>
          <a:schemeClr val="tx1"/>
        </a:solidFill>
        <a:latin typeface="Arial" charset="0"/>
        <a:ea typeface="MS PGothic"/>
        <a:cs typeface="MS PGothic"/>
      </a:defRPr>
    </a:lvl4pPr>
    <a:lvl5pPr marL="1828800" algn="l" rtl="0" eaLnBrk="0" fontAlgn="base" hangingPunct="0">
      <a:spcBef>
        <a:spcPct val="30000"/>
      </a:spcBef>
      <a:spcAft>
        <a:spcPct val="0"/>
      </a:spcAft>
      <a:defRPr sz="1200" kern="1200">
        <a:solidFill>
          <a:schemeClr val="tx1"/>
        </a:solidFill>
        <a:latin typeface="Arial" charset="0"/>
        <a:ea typeface="MS PGothic"/>
        <a:cs typeface="MS PGothic"/>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solidFill>
            <a:srgbClr val="FFFFFF"/>
          </a:solidFill>
          <a:ln/>
        </p:spPr>
      </p:sp>
      <p:sp>
        <p:nvSpPr>
          <p:cNvPr id="28675" name="Rectangle 3"/>
          <p:cNvSpPr>
            <a:spLocks noGrp="1" noChangeArrowheads="1"/>
          </p:cNvSpPr>
          <p:nvPr>
            <p:ph type="body" idx="1"/>
          </p:nvPr>
        </p:nvSpPr>
        <p:spPr>
          <a:xfrm>
            <a:off x="679450" y="4692650"/>
            <a:ext cx="5438775" cy="4440238"/>
          </a:xfrm>
          <a:noFill/>
          <a:ln>
            <a:solidFill>
              <a:srgbClr val="000000"/>
            </a:solidFill>
          </a:ln>
          <a:extLst>
            <a:ext uri="{909E8E84-426E-40DD-AFC4-6F175D3DCCD1}">
              <a14:hiddenFill xmlns:a14="http://schemas.microsoft.com/office/drawing/2010/main">
                <a:solidFill>
                  <a:srgbClr val="FFFFFF"/>
                </a:solidFill>
              </a14:hiddenFill>
            </a:ext>
          </a:extLst>
        </p:spPr>
        <p:txBody>
          <a:bodyPr lIns="90775" tIns="45387" rIns="90775" bIns="45387"/>
          <a:lstStyle/>
          <a:p>
            <a:pPr eaLnBrk="1" hangingPunct="1"/>
            <a:endParaRPr lang="en-GB" smtClean="0">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37892"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7429749C-DBA0-4C29-A5E2-CF5C707EC956}" type="slidenum">
              <a:rPr lang="en-US" sz="1200">
                <a:solidFill>
                  <a:schemeClr val="tx1"/>
                </a:solidFill>
              </a:rPr>
              <a:pPr algn="r" eaLnBrk="1" hangingPunct="1"/>
              <a:t>15</a:t>
            </a:fld>
            <a:endParaRPr 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38916"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FF2E4E5F-44B9-4D14-B8F0-02BC6534323E}" type="slidenum">
              <a:rPr lang="en-US" sz="1200">
                <a:solidFill>
                  <a:schemeClr val="tx1"/>
                </a:solidFill>
              </a:rPr>
              <a:pPr algn="r" eaLnBrk="1" hangingPunct="1"/>
              <a:t>16</a:t>
            </a:fld>
            <a:endParaRPr 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40964"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035F164A-710F-4184-896C-6D370A838AD7}" type="slidenum">
              <a:rPr lang="en-US" sz="1200">
                <a:solidFill>
                  <a:schemeClr val="tx1"/>
                </a:solidFill>
              </a:rPr>
              <a:pPr algn="r" eaLnBrk="1" hangingPunct="1"/>
              <a:t>18</a:t>
            </a:fld>
            <a:endParaRPr 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41988"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002CFAC9-DC79-49CA-B230-C209DE5382B1}" type="slidenum">
              <a:rPr lang="en-US" sz="1200">
                <a:solidFill>
                  <a:schemeClr val="tx1"/>
                </a:solidFill>
              </a:rPr>
              <a:pPr algn="r" eaLnBrk="1" hangingPunct="1"/>
              <a:t>19</a:t>
            </a:fld>
            <a:endParaRPr 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41988"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002CFAC9-DC79-49CA-B230-C209DE5382B1}" type="slidenum">
              <a:rPr lang="en-US" sz="1200">
                <a:solidFill>
                  <a:schemeClr val="tx1"/>
                </a:solidFill>
              </a:rPr>
              <a:pPr algn="r" eaLnBrk="1" hangingPunct="1"/>
              <a:t>23</a:t>
            </a:fld>
            <a:endParaRPr 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29700"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7335A8AB-639C-4C86-843F-7BF65F4E3E28}" type="slidenum">
              <a:rPr lang="en-US" sz="1200">
                <a:solidFill>
                  <a:schemeClr val="tx1"/>
                </a:solidFill>
              </a:rPr>
              <a:pPr algn="r" eaLnBrk="1" hangingPunct="1"/>
              <a:t>2</a:t>
            </a:fld>
            <a:endParaRPr 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30724"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02A121B9-12EA-48C7-AC0D-F7C27FCFFD9D}" type="slidenum">
              <a:rPr lang="en-US" sz="1200">
                <a:solidFill>
                  <a:schemeClr val="tx1"/>
                </a:solidFill>
              </a:rPr>
              <a:pPr algn="r" eaLnBrk="1" hangingPunct="1"/>
              <a:t>4</a:t>
            </a:fld>
            <a:endParaRPr lang="en-US"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31748"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E3F68C05-75BE-4004-8C50-067AD217EDB0}" type="slidenum">
              <a:rPr lang="en-US" sz="1200">
                <a:solidFill>
                  <a:schemeClr val="tx1"/>
                </a:solidFill>
              </a:rPr>
              <a:pPr algn="r" eaLnBrk="1" hangingPunct="1"/>
              <a:t>5</a:t>
            </a:fld>
            <a:endParaRPr 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32772"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C47BE0B3-237E-4CF5-B894-103561D1B4ED}" type="slidenum">
              <a:rPr lang="en-US" sz="1200">
                <a:solidFill>
                  <a:schemeClr val="tx1"/>
                </a:solidFill>
              </a:rPr>
              <a:pPr algn="r" eaLnBrk="1" hangingPunct="1"/>
              <a:t>9</a:t>
            </a:fld>
            <a:endParaRPr lang="en-US"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33796"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053235FA-05E9-41EF-9895-BCE742131E4C}" type="slidenum">
              <a:rPr lang="en-US" sz="1200">
                <a:solidFill>
                  <a:schemeClr val="tx1"/>
                </a:solidFill>
              </a:rPr>
              <a:pPr algn="r" eaLnBrk="1" hangingPunct="1"/>
              <a:t>10</a:t>
            </a:fld>
            <a:endParaRPr lang="en-US" sz="12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34820"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C10E23A8-9785-4447-9B78-7C33B072D1A8}" type="slidenum">
              <a:rPr lang="en-US" sz="1200">
                <a:solidFill>
                  <a:schemeClr val="tx1"/>
                </a:solidFill>
              </a:rPr>
              <a:pPr algn="r" eaLnBrk="1" hangingPunct="1"/>
              <a:t>11</a:t>
            </a:fld>
            <a:endParaRPr 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35844"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F099661F-FC5C-466F-B11E-2D72E035DFAC}" type="slidenum">
              <a:rPr lang="en-US" sz="1200">
                <a:solidFill>
                  <a:schemeClr val="tx1"/>
                </a:solidFill>
              </a:rPr>
              <a:pPr algn="r" eaLnBrk="1" hangingPunct="1"/>
              <a:t>12</a:t>
            </a:fld>
            <a:endParaRPr 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MS PGothic" pitchFamily="34" charset="-128"/>
            </a:endParaRPr>
          </a:p>
        </p:txBody>
      </p:sp>
      <p:sp>
        <p:nvSpPr>
          <p:cNvPr id="36868" name="Slide Number Placeholder 3"/>
          <p:cNvSpPr txBox="1">
            <a:spLocks noGrp="1"/>
          </p:cNvSpPr>
          <p:nvPr/>
        </p:nvSpPr>
        <p:spPr bwMode="auto">
          <a:xfrm>
            <a:off x="3849688" y="9380538"/>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defRPr sz="1600">
                <a:solidFill>
                  <a:schemeClr val="bg2"/>
                </a:solidFill>
                <a:latin typeface="Arial" charset="0"/>
                <a:ea typeface="MS PGothic" pitchFamily="34" charset="-128"/>
              </a:defRPr>
            </a:lvl1pPr>
            <a:lvl2pPr marL="742950" indent="-285750" defTabSz="930275" eaLnBrk="0" hangingPunct="0">
              <a:defRPr sz="1600">
                <a:solidFill>
                  <a:schemeClr val="bg2"/>
                </a:solidFill>
                <a:latin typeface="Arial" charset="0"/>
                <a:ea typeface="MS PGothic" pitchFamily="34" charset="-128"/>
              </a:defRPr>
            </a:lvl2pPr>
            <a:lvl3pPr marL="1143000" indent="-228600" defTabSz="930275" eaLnBrk="0" hangingPunct="0">
              <a:defRPr sz="1600">
                <a:solidFill>
                  <a:schemeClr val="bg2"/>
                </a:solidFill>
                <a:latin typeface="Arial" charset="0"/>
                <a:ea typeface="MS PGothic" pitchFamily="34" charset="-128"/>
              </a:defRPr>
            </a:lvl3pPr>
            <a:lvl4pPr marL="1600200" indent="-228600" defTabSz="930275" eaLnBrk="0" hangingPunct="0">
              <a:defRPr sz="1600">
                <a:solidFill>
                  <a:schemeClr val="bg2"/>
                </a:solidFill>
                <a:latin typeface="Arial" charset="0"/>
                <a:ea typeface="MS PGothic" pitchFamily="34" charset="-128"/>
              </a:defRPr>
            </a:lvl4pPr>
            <a:lvl5pPr marL="2057400" indent="-228600" defTabSz="930275" eaLnBrk="0" hangingPunct="0">
              <a:defRPr sz="1600">
                <a:solidFill>
                  <a:schemeClr val="bg2"/>
                </a:solidFill>
                <a:latin typeface="Arial" charset="0"/>
                <a:ea typeface="MS PGothic"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MS PGothic"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MS PGothic"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MS PGothic"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MS PGothic" pitchFamily="34" charset="-128"/>
              </a:defRPr>
            </a:lvl9pPr>
          </a:lstStyle>
          <a:p>
            <a:pPr algn="r" eaLnBrk="1" hangingPunct="1"/>
            <a:fld id="{FA7E796A-8466-4797-9B50-933E4150B7BC}" type="slidenum">
              <a:rPr lang="en-US" sz="1200">
                <a:solidFill>
                  <a:schemeClr val="tx1"/>
                </a:solidFill>
              </a:rPr>
              <a:pPr algn="r" eaLnBrk="1" hangingPunct="1"/>
              <a:t>14</a:t>
            </a:fld>
            <a:endParaRPr 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financialtitle.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5" name="Rectangle 9"/>
          <p:cNvSpPr>
            <a:spLocks noGrp="1" noChangeArrowheads="1"/>
          </p:cNvSpPr>
          <p:nvPr>
            <p:ph type="ctrTitle" sz="quarter"/>
          </p:nvPr>
        </p:nvSpPr>
        <p:spPr>
          <a:xfrm>
            <a:off x="1371600" y="4648200"/>
            <a:ext cx="7593962" cy="1075421"/>
          </a:xfrm>
        </p:spPr>
        <p:txBody>
          <a:bodyPr tIns="45720" bIns="45720" anchor="b"/>
          <a:lstStyle>
            <a:lvl1pPr>
              <a:lnSpc>
                <a:spcPts val="3200"/>
              </a:lnSpc>
              <a:defRPr sz="3200" spc="0">
                <a:solidFill>
                  <a:srgbClr val="292929"/>
                </a:solidFill>
              </a:defRPr>
            </a:lvl1pPr>
          </a:lstStyle>
          <a:p>
            <a:r>
              <a:rPr lang="en-US" dirty="0" smtClean="0"/>
              <a:t>Click to edit Master title style</a:t>
            </a:r>
            <a:endParaRPr lang="en-US" dirty="0"/>
          </a:p>
        </p:txBody>
      </p:sp>
      <p:sp>
        <p:nvSpPr>
          <p:cNvPr id="91146" name="Rectangle 10"/>
          <p:cNvSpPr>
            <a:spLocks noGrp="1" noChangeArrowheads="1"/>
          </p:cNvSpPr>
          <p:nvPr>
            <p:ph type="subTitle" sz="quarter" idx="1"/>
          </p:nvPr>
        </p:nvSpPr>
        <p:spPr>
          <a:xfrm>
            <a:off x="1403409" y="5726796"/>
            <a:ext cx="7588191" cy="978804"/>
          </a:xfrm>
        </p:spPr>
        <p:txBody>
          <a:bodyPr tIns="45720" bIns="45720"/>
          <a:lstStyle>
            <a:lvl1pPr marL="0" indent="0">
              <a:lnSpc>
                <a:spcPts val="2000"/>
              </a:lnSpc>
              <a:buFont typeface="Wingdings" pitchFamily="2" charset="2"/>
              <a:buNone/>
              <a:defRPr sz="1800">
                <a:solidFill>
                  <a:srgbClr val="292929"/>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110687454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sz="26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533400" y="990600"/>
            <a:ext cx="8458200"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1648123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990600"/>
            <a:ext cx="4110527"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sz="half" idx="10"/>
          </p:nvPr>
        </p:nvSpPr>
        <p:spPr>
          <a:xfrm>
            <a:off x="4881073" y="990600"/>
            <a:ext cx="4110527"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7471979"/>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82923496"/>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5" name="Picture 8" descr="financialdivide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0"/>
          </p:nvPr>
        </p:nvSpPr>
        <p:spPr>
          <a:xfrm>
            <a:off x="1143000" y="2514600"/>
            <a:ext cx="6629400"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dirty="0" smtClean="0"/>
              <a:t>Click to edit Master text style</a:t>
            </a:r>
          </a:p>
        </p:txBody>
      </p:sp>
      <p:sp>
        <p:nvSpPr>
          <p:cNvPr id="6" name="Text Placeholder 5"/>
          <p:cNvSpPr>
            <a:spLocks noGrp="1"/>
          </p:cNvSpPr>
          <p:nvPr>
            <p:ph type="body" sz="quarter" idx="11"/>
          </p:nvPr>
        </p:nvSpPr>
        <p:spPr>
          <a:xfrm>
            <a:off x="1143000" y="4114800"/>
            <a:ext cx="6629400"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dirty="0" smtClean="0"/>
              <a:t>Click to edit Master text style</a:t>
            </a:r>
          </a:p>
        </p:txBody>
      </p:sp>
    </p:spTree>
    <p:extLst>
      <p:ext uri="{BB962C8B-B14F-4D97-AF65-F5344CB8AC3E}">
        <p14:creationId xmlns:p14="http://schemas.microsoft.com/office/powerpoint/2010/main" val="2514633093"/>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 name="Picture 8" descr="financialthankyou.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600200" y="2590800"/>
            <a:ext cx="6096000" cy="1981200"/>
          </a:xfrm>
        </p:spPr>
        <p:txBody>
          <a:bodyPr anchor="ctr"/>
          <a:lstStyle>
            <a:lvl1pPr marL="0" marR="0" indent="0" algn="ctr" defTabSz="914400" rtl="0" eaLnBrk="0" fontAlgn="base" latinLnBrk="0" hangingPunct="0">
              <a:lnSpc>
                <a:spcPct val="100000"/>
              </a:lnSpc>
              <a:spcBef>
                <a:spcPct val="0"/>
              </a:spcBef>
              <a:spcAft>
                <a:spcPct val="0"/>
              </a:spcAft>
              <a:buClrTx/>
              <a:buSzTx/>
              <a:buFontTx/>
              <a:buNone/>
              <a:tabLst/>
              <a:defRPr kumimoji="0" lang="en-US" sz="8800" b="0" i="0" u="none" strike="noStrike" kern="0" cap="none" spc="0" normalizeH="0" baseline="0" noProof="0">
                <a:ln>
                  <a:noFill/>
                </a:ln>
                <a:solidFill>
                  <a:srgbClr val="FFFFFF"/>
                </a:solidFill>
                <a:effectLst/>
                <a:uLnTx/>
                <a:uFillTx/>
              </a:defRPr>
            </a:lvl1pPr>
          </a:lstStyle>
          <a:p>
            <a:pPr lvl="0"/>
            <a:r>
              <a:rPr lang="en-US" dirty="0" smtClean="0"/>
              <a:t>Click to edit Master text styles</a:t>
            </a:r>
          </a:p>
        </p:txBody>
      </p:sp>
    </p:spTree>
    <p:extLst>
      <p:ext uri="{BB962C8B-B14F-4D97-AF65-F5344CB8AC3E}">
        <p14:creationId xmlns:p14="http://schemas.microsoft.com/office/powerpoint/2010/main" val="1874922351"/>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insideslidefinancial.jp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533400" y="9906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5"/>
          <p:cNvSpPr>
            <a:spLocks noGrp="1" noChangeArrowheads="1"/>
          </p:cNvSpPr>
          <p:nvPr>
            <p:ph type="title"/>
          </p:nvPr>
        </p:nvSpPr>
        <p:spPr bwMode="auto">
          <a:xfrm>
            <a:off x="533400" y="304800"/>
            <a:ext cx="8458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ctr" anchorCtr="0" compatLnSpc="1">
            <a:prstTxWarp prst="textNoShape">
              <a:avLst/>
            </a:prstTxWarp>
          </a:bodyPr>
          <a:lstStyle/>
          <a:p>
            <a:pPr lvl="0"/>
            <a:r>
              <a:rPr lang="en-US" smtClean="0"/>
              <a:t>Click to edit Master title style</a:t>
            </a:r>
          </a:p>
        </p:txBody>
      </p:sp>
      <p:sp>
        <p:nvSpPr>
          <p:cNvPr id="1029" name="Text Box 38"/>
          <p:cNvSpPr txBox="1">
            <a:spLocks noChangeArrowheads="1"/>
          </p:cNvSpPr>
          <p:nvPr/>
        </p:nvSpPr>
        <p:spPr bwMode="auto">
          <a:xfrm>
            <a:off x="8837613" y="6561138"/>
            <a:ext cx="306387" cy="220662"/>
          </a:xfrm>
          <a:prstGeom prst="rect">
            <a:avLst/>
          </a:prstGeom>
          <a:noFill/>
          <a:ln>
            <a:noFill/>
          </a:ln>
          <a:extLst/>
        </p:spPr>
        <p:txBody>
          <a:bodyPr wrap="none" lIns="82058" tIns="41029" rIns="82058" bIns="41029">
            <a:spAutoFit/>
          </a:bodyPr>
          <a:lstStyle>
            <a:lvl1pPr eaLnBrk="0" hangingPunct="0">
              <a:defRPr sz="1600">
                <a:solidFill>
                  <a:schemeClr val="bg2"/>
                </a:solidFill>
                <a:latin typeface="Arial" pitchFamily="34" charset="0"/>
                <a:ea typeface="MS PGothic" pitchFamily="34" charset="-128"/>
              </a:defRPr>
            </a:lvl1pPr>
            <a:lvl2pPr marL="742950" indent="-285750" eaLnBrk="0" hangingPunct="0">
              <a:defRPr sz="1600">
                <a:solidFill>
                  <a:schemeClr val="bg2"/>
                </a:solidFill>
                <a:latin typeface="Arial" pitchFamily="34" charset="0"/>
                <a:ea typeface="MS PGothic" pitchFamily="34" charset="-128"/>
              </a:defRPr>
            </a:lvl2pPr>
            <a:lvl3pPr marL="1143000" indent="-228600" eaLnBrk="0" hangingPunct="0">
              <a:defRPr sz="1600">
                <a:solidFill>
                  <a:schemeClr val="bg2"/>
                </a:solidFill>
                <a:latin typeface="Arial" pitchFamily="34" charset="0"/>
                <a:ea typeface="MS PGothic" pitchFamily="34" charset="-128"/>
              </a:defRPr>
            </a:lvl3pPr>
            <a:lvl4pPr marL="1600200" indent="-228600" eaLnBrk="0" hangingPunct="0">
              <a:defRPr sz="1600">
                <a:solidFill>
                  <a:schemeClr val="bg2"/>
                </a:solidFill>
                <a:latin typeface="Arial" pitchFamily="34" charset="0"/>
                <a:ea typeface="MS PGothic" pitchFamily="34" charset="-128"/>
              </a:defRPr>
            </a:lvl4pPr>
            <a:lvl5pPr marL="2057400" indent="-228600" eaLnBrk="0" hangingPunct="0">
              <a:defRPr sz="1600">
                <a:solidFill>
                  <a:schemeClr val="bg2"/>
                </a:solidFill>
                <a:latin typeface="Arial" pitchFamily="34" charset="0"/>
                <a:ea typeface="MS PGothic" pitchFamily="34" charset="-128"/>
              </a:defRPr>
            </a:lvl5pPr>
            <a:lvl6pPr marL="2514600" indent="-228600" eaLnBrk="0" fontAlgn="base" hangingPunct="0">
              <a:spcBef>
                <a:spcPct val="0"/>
              </a:spcBef>
              <a:spcAft>
                <a:spcPct val="0"/>
              </a:spcAft>
              <a:defRPr sz="1600">
                <a:solidFill>
                  <a:schemeClr val="bg2"/>
                </a:solidFill>
                <a:latin typeface="Arial" pitchFamily="34" charset="0"/>
                <a:ea typeface="MS PGothic" pitchFamily="34" charset="-128"/>
              </a:defRPr>
            </a:lvl6pPr>
            <a:lvl7pPr marL="2971800" indent="-228600" eaLnBrk="0" fontAlgn="base" hangingPunct="0">
              <a:spcBef>
                <a:spcPct val="0"/>
              </a:spcBef>
              <a:spcAft>
                <a:spcPct val="0"/>
              </a:spcAft>
              <a:defRPr sz="1600">
                <a:solidFill>
                  <a:schemeClr val="bg2"/>
                </a:solidFill>
                <a:latin typeface="Arial" pitchFamily="34" charset="0"/>
                <a:ea typeface="MS PGothic" pitchFamily="34" charset="-128"/>
              </a:defRPr>
            </a:lvl7pPr>
            <a:lvl8pPr marL="3429000" indent="-228600" eaLnBrk="0" fontAlgn="base" hangingPunct="0">
              <a:spcBef>
                <a:spcPct val="0"/>
              </a:spcBef>
              <a:spcAft>
                <a:spcPct val="0"/>
              </a:spcAft>
              <a:defRPr sz="1600">
                <a:solidFill>
                  <a:schemeClr val="bg2"/>
                </a:solidFill>
                <a:latin typeface="Arial" pitchFamily="34" charset="0"/>
                <a:ea typeface="MS PGothic" pitchFamily="34" charset="-128"/>
              </a:defRPr>
            </a:lvl8pPr>
            <a:lvl9pPr marL="3886200" indent="-228600" eaLnBrk="0" fontAlgn="base" hangingPunct="0">
              <a:spcBef>
                <a:spcPct val="0"/>
              </a:spcBef>
              <a:spcAft>
                <a:spcPct val="0"/>
              </a:spcAft>
              <a:defRPr sz="1600">
                <a:solidFill>
                  <a:schemeClr val="bg2"/>
                </a:solidFill>
                <a:latin typeface="Arial" pitchFamily="34" charset="0"/>
                <a:ea typeface="MS PGothic" pitchFamily="34" charset="-128"/>
              </a:defRPr>
            </a:lvl9pPr>
          </a:lstStyle>
          <a:p>
            <a:pPr eaLnBrk="1" hangingPunct="1">
              <a:defRPr/>
            </a:pPr>
            <a:fld id="{FF476D6A-7777-4285-8ECE-3CD5305399A0}" type="slidenum">
              <a:rPr lang="en-US" sz="900" smtClean="0"/>
              <a:pPr eaLnBrk="1" hangingPunct="1">
                <a:defRPr/>
              </a:pPr>
              <a:t>‹#›</a:t>
            </a:fld>
            <a:endParaRPr lang="en-US" sz="900" smtClean="0"/>
          </a:p>
        </p:txBody>
      </p:sp>
      <p:sp>
        <p:nvSpPr>
          <p:cNvPr id="1030" name="Text Box 37"/>
          <p:cNvSpPr txBox="1">
            <a:spLocks noChangeArrowheads="1"/>
          </p:cNvSpPr>
          <p:nvPr userDrawn="1"/>
        </p:nvSpPr>
        <p:spPr bwMode="auto">
          <a:xfrm>
            <a:off x="1981200" y="6553200"/>
            <a:ext cx="3592513" cy="195263"/>
          </a:xfrm>
          <a:prstGeom prst="rect">
            <a:avLst/>
          </a:prstGeom>
          <a:noFill/>
          <a:ln>
            <a:noFill/>
          </a:ln>
          <a:extLst/>
        </p:spPr>
        <p:txBody>
          <a:bodyPr lIns="91429" tIns="45714" rIns="91429" bIns="45714">
            <a:spAutoFit/>
          </a:bodyPr>
          <a:lstStyle>
            <a:lvl1pPr eaLnBrk="0" hangingPunct="0">
              <a:defRPr sz="1600">
                <a:solidFill>
                  <a:schemeClr val="bg2"/>
                </a:solidFill>
                <a:latin typeface="Arial" pitchFamily="34" charset="0"/>
                <a:ea typeface="MS PGothic" pitchFamily="34" charset="-128"/>
              </a:defRPr>
            </a:lvl1pPr>
            <a:lvl2pPr marL="742950" indent="-285750" eaLnBrk="0" hangingPunct="0">
              <a:defRPr sz="1600">
                <a:solidFill>
                  <a:schemeClr val="bg2"/>
                </a:solidFill>
                <a:latin typeface="Arial" pitchFamily="34" charset="0"/>
                <a:ea typeface="MS PGothic" pitchFamily="34" charset="-128"/>
              </a:defRPr>
            </a:lvl2pPr>
            <a:lvl3pPr marL="1143000" indent="-228600" eaLnBrk="0" hangingPunct="0">
              <a:defRPr sz="1600">
                <a:solidFill>
                  <a:schemeClr val="bg2"/>
                </a:solidFill>
                <a:latin typeface="Arial" pitchFamily="34" charset="0"/>
                <a:ea typeface="MS PGothic" pitchFamily="34" charset="-128"/>
              </a:defRPr>
            </a:lvl3pPr>
            <a:lvl4pPr marL="1600200" indent="-228600" eaLnBrk="0" hangingPunct="0">
              <a:defRPr sz="1600">
                <a:solidFill>
                  <a:schemeClr val="bg2"/>
                </a:solidFill>
                <a:latin typeface="Arial" pitchFamily="34" charset="0"/>
                <a:ea typeface="MS PGothic" pitchFamily="34" charset="-128"/>
              </a:defRPr>
            </a:lvl4pPr>
            <a:lvl5pPr marL="2057400" indent="-228600" eaLnBrk="0" hangingPunct="0">
              <a:defRPr sz="1600">
                <a:solidFill>
                  <a:schemeClr val="bg2"/>
                </a:solidFill>
                <a:latin typeface="Arial" pitchFamily="34" charset="0"/>
                <a:ea typeface="MS PGothic" pitchFamily="34" charset="-128"/>
              </a:defRPr>
            </a:lvl5pPr>
            <a:lvl6pPr marL="2514600" indent="-228600" eaLnBrk="0" fontAlgn="base" hangingPunct="0">
              <a:spcBef>
                <a:spcPct val="0"/>
              </a:spcBef>
              <a:spcAft>
                <a:spcPct val="0"/>
              </a:spcAft>
              <a:defRPr sz="1600">
                <a:solidFill>
                  <a:schemeClr val="bg2"/>
                </a:solidFill>
                <a:latin typeface="Arial" pitchFamily="34" charset="0"/>
                <a:ea typeface="MS PGothic" pitchFamily="34" charset="-128"/>
              </a:defRPr>
            </a:lvl6pPr>
            <a:lvl7pPr marL="2971800" indent="-228600" eaLnBrk="0" fontAlgn="base" hangingPunct="0">
              <a:spcBef>
                <a:spcPct val="0"/>
              </a:spcBef>
              <a:spcAft>
                <a:spcPct val="0"/>
              </a:spcAft>
              <a:defRPr sz="1600">
                <a:solidFill>
                  <a:schemeClr val="bg2"/>
                </a:solidFill>
                <a:latin typeface="Arial" pitchFamily="34" charset="0"/>
                <a:ea typeface="MS PGothic" pitchFamily="34" charset="-128"/>
              </a:defRPr>
            </a:lvl7pPr>
            <a:lvl8pPr marL="3429000" indent="-228600" eaLnBrk="0" fontAlgn="base" hangingPunct="0">
              <a:spcBef>
                <a:spcPct val="0"/>
              </a:spcBef>
              <a:spcAft>
                <a:spcPct val="0"/>
              </a:spcAft>
              <a:defRPr sz="1600">
                <a:solidFill>
                  <a:schemeClr val="bg2"/>
                </a:solidFill>
                <a:latin typeface="Arial" pitchFamily="34" charset="0"/>
                <a:ea typeface="MS PGothic" pitchFamily="34" charset="-128"/>
              </a:defRPr>
            </a:lvl8pPr>
            <a:lvl9pPr marL="3886200" indent="-228600" eaLnBrk="0" fontAlgn="base" hangingPunct="0">
              <a:spcBef>
                <a:spcPct val="0"/>
              </a:spcBef>
              <a:spcAft>
                <a:spcPct val="0"/>
              </a:spcAft>
              <a:defRPr sz="1600">
                <a:solidFill>
                  <a:schemeClr val="bg2"/>
                </a:solidFill>
                <a:latin typeface="Arial" pitchFamily="34" charset="0"/>
                <a:ea typeface="MS PGothic" pitchFamily="34" charset="-128"/>
              </a:defRPr>
            </a:lvl9pPr>
          </a:lstStyle>
          <a:p>
            <a:pPr>
              <a:lnSpc>
                <a:spcPct val="101000"/>
              </a:lnSpc>
              <a:spcBef>
                <a:spcPct val="50000"/>
              </a:spcBef>
              <a:defRPr/>
            </a:pPr>
            <a:r>
              <a:rPr lang="en-US" sz="700" b="1" smtClean="0">
                <a:solidFill>
                  <a:srgbClr val="284773"/>
                </a:solidFill>
              </a:rPr>
              <a:t>© COPYRIGHT 2011  SAPIENT CORPORATION   |   CONFIDENTIAL</a:t>
            </a:r>
          </a:p>
        </p:txBody>
      </p:sp>
      <p:pic>
        <p:nvPicPr>
          <p:cNvPr id="1031" name="Picture 11" descr="SapientGM_Logo_CMYK.png"/>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533400" y="6553200"/>
            <a:ext cx="144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7" r:id="rId1"/>
    <p:sldLayoutId id="2147484364" r:id="rId2"/>
    <p:sldLayoutId id="2147484365" r:id="rId3"/>
    <p:sldLayoutId id="2147484366" r:id="rId4"/>
    <p:sldLayoutId id="2147484368" r:id="rId5"/>
    <p:sldLayoutId id="2147484369" r:id="rId6"/>
  </p:sldLayoutIdLst>
  <p:transition>
    <p:fade thruBlk="1"/>
  </p:transition>
  <p:timing>
    <p:tnLst>
      <p:par>
        <p:cTn id="1" dur="indefinite" restart="never" nodeType="tmRoot"/>
      </p:par>
    </p:tnLst>
  </p:timing>
  <p:txStyles>
    <p:titleStyle>
      <a:lvl1pPr algn="l" rtl="0" eaLnBrk="0" fontAlgn="base" hangingPunct="0">
        <a:lnSpc>
          <a:spcPts val="2400"/>
        </a:lnSpc>
        <a:spcBef>
          <a:spcPct val="0"/>
        </a:spcBef>
        <a:spcAft>
          <a:spcPct val="0"/>
        </a:spcAft>
        <a:defRPr sz="2600">
          <a:solidFill>
            <a:srgbClr val="355F99"/>
          </a:solidFill>
          <a:latin typeface="Calibri" pitchFamily="34" charset="0"/>
          <a:ea typeface="MS PGothic"/>
          <a:cs typeface="MS PGothic"/>
        </a:defRPr>
      </a:lvl1pPr>
      <a:lvl2pPr algn="l" rtl="0" eaLnBrk="0" fontAlgn="base" hangingPunct="0">
        <a:lnSpc>
          <a:spcPts val="2400"/>
        </a:lnSpc>
        <a:spcBef>
          <a:spcPct val="0"/>
        </a:spcBef>
        <a:spcAft>
          <a:spcPct val="0"/>
        </a:spcAft>
        <a:defRPr sz="2600">
          <a:solidFill>
            <a:srgbClr val="355F99"/>
          </a:solidFill>
          <a:latin typeface="Calibri" pitchFamily="34" charset="0"/>
          <a:ea typeface="MS PGothic"/>
          <a:cs typeface="MS PGothic"/>
        </a:defRPr>
      </a:lvl2pPr>
      <a:lvl3pPr algn="l" rtl="0" eaLnBrk="0" fontAlgn="base" hangingPunct="0">
        <a:lnSpc>
          <a:spcPts val="2400"/>
        </a:lnSpc>
        <a:spcBef>
          <a:spcPct val="0"/>
        </a:spcBef>
        <a:spcAft>
          <a:spcPct val="0"/>
        </a:spcAft>
        <a:defRPr sz="2600">
          <a:solidFill>
            <a:srgbClr val="355F99"/>
          </a:solidFill>
          <a:latin typeface="Calibri" pitchFamily="34" charset="0"/>
          <a:ea typeface="MS PGothic"/>
          <a:cs typeface="MS PGothic"/>
        </a:defRPr>
      </a:lvl3pPr>
      <a:lvl4pPr algn="l" rtl="0" eaLnBrk="0" fontAlgn="base" hangingPunct="0">
        <a:lnSpc>
          <a:spcPts val="2400"/>
        </a:lnSpc>
        <a:spcBef>
          <a:spcPct val="0"/>
        </a:spcBef>
        <a:spcAft>
          <a:spcPct val="0"/>
        </a:spcAft>
        <a:defRPr sz="2600">
          <a:solidFill>
            <a:srgbClr val="355F99"/>
          </a:solidFill>
          <a:latin typeface="Calibri" pitchFamily="34" charset="0"/>
          <a:ea typeface="MS PGothic"/>
          <a:cs typeface="MS PGothic"/>
        </a:defRPr>
      </a:lvl4pPr>
      <a:lvl5pPr algn="l" rtl="0" eaLnBrk="0" fontAlgn="base" hangingPunct="0">
        <a:lnSpc>
          <a:spcPts val="2400"/>
        </a:lnSpc>
        <a:spcBef>
          <a:spcPct val="0"/>
        </a:spcBef>
        <a:spcAft>
          <a:spcPct val="0"/>
        </a:spcAft>
        <a:defRPr sz="2600">
          <a:solidFill>
            <a:srgbClr val="355F99"/>
          </a:solidFill>
          <a:latin typeface="Calibri" pitchFamily="34" charset="0"/>
          <a:ea typeface="MS PGothic"/>
          <a:cs typeface="MS PGothic"/>
        </a:defRPr>
      </a:lvl5pPr>
      <a:lvl6pPr marL="457200" algn="l" rtl="0" fontAlgn="base">
        <a:spcBef>
          <a:spcPct val="0"/>
        </a:spcBef>
        <a:spcAft>
          <a:spcPct val="0"/>
        </a:spcAft>
        <a:defRPr sz="2400">
          <a:solidFill>
            <a:schemeClr val="bg2"/>
          </a:solidFill>
          <a:latin typeface="Arial" pitchFamily="34" charset="0"/>
          <a:ea typeface="ＭＳ Ｐゴシック"/>
          <a:cs typeface="ＭＳ Ｐゴシック"/>
        </a:defRPr>
      </a:lvl6pPr>
      <a:lvl7pPr marL="914400" algn="l" rtl="0" fontAlgn="base">
        <a:spcBef>
          <a:spcPct val="0"/>
        </a:spcBef>
        <a:spcAft>
          <a:spcPct val="0"/>
        </a:spcAft>
        <a:defRPr sz="2400">
          <a:solidFill>
            <a:schemeClr val="bg2"/>
          </a:solidFill>
          <a:latin typeface="Arial" pitchFamily="34" charset="0"/>
          <a:ea typeface="ＭＳ Ｐゴシック"/>
          <a:cs typeface="ＭＳ Ｐゴシック"/>
        </a:defRPr>
      </a:lvl7pPr>
      <a:lvl8pPr marL="1371600" algn="l" rtl="0" fontAlgn="base">
        <a:spcBef>
          <a:spcPct val="0"/>
        </a:spcBef>
        <a:spcAft>
          <a:spcPct val="0"/>
        </a:spcAft>
        <a:defRPr sz="2400">
          <a:solidFill>
            <a:schemeClr val="bg2"/>
          </a:solidFill>
          <a:latin typeface="Arial" pitchFamily="34" charset="0"/>
          <a:ea typeface="ＭＳ Ｐゴシック"/>
          <a:cs typeface="ＭＳ Ｐゴシック"/>
        </a:defRPr>
      </a:lvl8pPr>
      <a:lvl9pPr marL="1828800" algn="l" rtl="0" fontAlgn="base">
        <a:spcBef>
          <a:spcPct val="0"/>
        </a:spcBef>
        <a:spcAft>
          <a:spcPct val="0"/>
        </a:spcAft>
        <a:defRPr sz="2400">
          <a:solidFill>
            <a:schemeClr val="bg2"/>
          </a:solidFill>
          <a:latin typeface="Arial" pitchFamily="34" charset="0"/>
          <a:ea typeface="ＭＳ Ｐゴシック"/>
          <a:cs typeface="ＭＳ Ｐゴシック"/>
        </a:defRPr>
      </a:lvl9pPr>
    </p:titleStyle>
    <p:body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S PGothic"/>
          <a:cs typeface="MS PGothic"/>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S PGothic"/>
          <a:cs typeface="MS PGothic"/>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S PGothic"/>
          <a:cs typeface="MS PGothic"/>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S PGothic"/>
          <a:cs typeface="MS PGothic"/>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S PGothic"/>
          <a:cs typeface="MS PGothic"/>
        </a:defRPr>
      </a:lvl5pPr>
      <a:lvl6pPr marL="1630363" indent="-257175" algn="l" rtl="0" fontAlgn="base">
        <a:lnSpc>
          <a:spcPct val="105000"/>
        </a:lnSpc>
        <a:spcBef>
          <a:spcPct val="10000"/>
        </a:spcBef>
        <a:spcAft>
          <a:spcPct val="10000"/>
        </a:spcAft>
        <a:buClr>
          <a:schemeClr val="tx2"/>
        </a:buClr>
        <a:buFont typeface="Wingdings" pitchFamily="2" charset="2"/>
        <a:buBlip>
          <a:blip r:embed="rId10"/>
        </a:buBlip>
        <a:defRPr sz="900">
          <a:solidFill>
            <a:srgbClr val="4D4D4D"/>
          </a:solidFill>
          <a:latin typeface="+mn-lt"/>
          <a:ea typeface="+mn-ea"/>
          <a:cs typeface="+mn-cs"/>
        </a:defRPr>
      </a:lvl6pPr>
      <a:lvl7pPr marL="2087563" indent="-257175" algn="l" rtl="0" fontAlgn="base">
        <a:lnSpc>
          <a:spcPct val="105000"/>
        </a:lnSpc>
        <a:spcBef>
          <a:spcPct val="10000"/>
        </a:spcBef>
        <a:spcAft>
          <a:spcPct val="10000"/>
        </a:spcAft>
        <a:buClr>
          <a:schemeClr val="tx2"/>
        </a:buClr>
        <a:buFont typeface="Wingdings" pitchFamily="2" charset="2"/>
        <a:buBlip>
          <a:blip r:embed="rId10"/>
        </a:buBlip>
        <a:defRPr sz="900">
          <a:solidFill>
            <a:srgbClr val="4D4D4D"/>
          </a:solidFill>
          <a:latin typeface="+mn-lt"/>
          <a:ea typeface="+mn-ea"/>
          <a:cs typeface="+mn-cs"/>
        </a:defRPr>
      </a:lvl7pPr>
      <a:lvl8pPr marL="2544763" indent="-257175" algn="l" rtl="0" fontAlgn="base">
        <a:lnSpc>
          <a:spcPct val="105000"/>
        </a:lnSpc>
        <a:spcBef>
          <a:spcPct val="10000"/>
        </a:spcBef>
        <a:spcAft>
          <a:spcPct val="10000"/>
        </a:spcAft>
        <a:buClr>
          <a:schemeClr val="tx2"/>
        </a:buClr>
        <a:buFont typeface="Wingdings" pitchFamily="2" charset="2"/>
        <a:buBlip>
          <a:blip r:embed="rId10"/>
        </a:buBlip>
        <a:defRPr sz="900">
          <a:solidFill>
            <a:srgbClr val="4D4D4D"/>
          </a:solidFill>
          <a:latin typeface="+mn-lt"/>
          <a:ea typeface="+mn-ea"/>
          <a:cs typeface="+mn-cs"/>
        </a:defRPr>
      </a:lvl8pPr>
      <a:lvl9pPr marL="3001963" indent="-257175" algn="l" rtl="0" fontAlgn="base">
        <a:lnSpc>
          <a:spcPct val="105000"/>
        </a:lnSpc>
        <a:spcBef>
          <a:spcPct val="10000"/>
        </a:spcBef>
        <a:spcAft>
          <a:spcPct val="10000"/>
        </a:spcAft>
        <a:buClr>
          <a:schemeClr val="tx2"/>
        </a:buClr>
        <a:buFont typeface="Wingdings" pitchFamily="2" charset="2"/>
        <a:buBlip>
          <a:blip r:embed="rId10"/>
        </a:buBlip>
        <a:defRPr sz="900">
          <a:solidFill>
            <a:srgbClr val="4D4D4D"/>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github.com/Modernizr/Modernizr/wiki/HTML5-Cross-browser-Polyfills"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http://www.ibm.com/developerworks/web/library/wa-webstandards/index.html"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gsnedders.html5.org/outliner/" TargetMode="External"/><Relationship Id="rId2" Type="http://schemas.openxmlformats.org/officeDocument/2006/relationships/hyperlink" Target="http://jdbartlett.com/innershiv/"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na.isobar.com/standar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hyperlink" Target="http://thejit.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code.google.com/p/explorercanvas/" TargetMode="External"/><Relationship Id="rId2" Type="http://schemas.openxmlformats.org/officeDocument/2006/relationships/hyperlink" Target="http://flashcanvas.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codepo8/YQL-Geo-Library/blob/master/yqlgeo.js" TargetMode="External"/><Relationship Id="rId2" Type="http://schemas.openxmlformats.org/officeDocument/2006/relationships/hyperlink" Target="https://github.com/aFarkas/webshim/blob/master/src/shims/geolocation.j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videojs.com/" TargetMode="External"/><Relationship Id="rId2" Type="http://schemas.openxmlformats.org/officeDocument/2006/relationships/hyperlink" Target="http://mediaelementjs.com/" TargetMode="External"/><Relationship Id="rId1" Type="http://schemas.openxmlformats.org/officeDocument/2006/relationships/slideLayout" Target="../slideLayouts/slideLayout2.xml"/><Relationship Id="rId5" Type="http://schemas.openxmlformats.org/officeDocument/2006/relationships/hyperlink" Target="http://github.com/happyworm/jPlayer" TargetMode="External"/><Relationship Id="rId4" Type="http://schemas.openxmlformats.org/officeDocument/2006/relationships/hyperlink" Target="http://www.schillmania.com/projects/soundmanager2/"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amplifyjs.com/api/store/" TargetMode="External"/><Relationship Id="rId2" Type="http://schemas.openxmlformats.org/officeDocument/2006/relationships/hyperlink" Target="https://gist.github.com/350433" TargetMode="External"/><Relationship Id="rId1" Type="http://schemas.openxmlformats.org/officeDocument/2006/relationships/slideLayout" Target="../slideLayouts/slideLayout2.xml"/><Relationship Id="rId6" Type="http://schemas.openxmlformats.org/officeDocument/2006/relationships/hyperlink" Target="http://www.nczonline.net/blog/2010/04/13/towards-more-secure-client-side-data-storage/" TargetMode="External"/><Relationship Id="rId5" Type="http://schemas.openxmlformats.org/officeDocument/2006/relationships/hyperlink" Target="http://westcoastlogic.com/lawnchair/" TargetMode="External"/><Relationship Id="rId4" Type="http://schemas.openxmlformats.org/officeDocument/2006/relationships/hyperlink" Target="http://pablotron.org/?cid=1557"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3" Type="http://schemas.openxmlformats.org/officeDocument/2006/relationships/hyperlink" Target="http://www.miketaylr.com/code/html5-forms-ui-support.html" TargetMode="External"/><Relationship Id="rId2" Type="http://schemas.openxmlformats.org/officeDocument/2006/relationships/hyperlink" Target="http://www.miketaylr.com/code/input-type-attr.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blog.mozilla.com/bjacob/2011/03/28/do-users-actually-get-hardware-acceleration/" TargetMode="External"/><Relationship Id="rId2" Type="http://schemas.openxmlformats.org/officeDocument/2006/relationships/hyperlink" Target="http://iewebgl.com/Default.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hyperlink" Target="http://htmlcssjavascript.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highcharts.com/" TargetMode="External"/><Relationship Id="rId2" Type="http://schemas.openxmlformats.org/officeDocument/2006/relationships/hyperlink" Target="http://raphaeljs.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quirksmode.org/blog/archives/2010/01/html5_means_wha.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4"/>
          <p:cNvSpPr>
            <a:spLocks noGrp="1" noChangeArrowheads="1"/>
          </p:cNvSpPr>
          <p:nvPr>
            <p:ph type="ctrTitle" sz="quarter"/>
          </p:nvPr>
        </p:nvSpPr>
        <p:spPr>
          <a:xfrm>
            <a:off x="1371600" y="4648200"/>
            <a:ext cx="7594600" cy="1074738"/>
          </a:xfrm>
        </p:spPr>
        <p:txBody>
          <a:bodyPr/>
          <a:lstStyle/>
          <a:p>
            <a:r>
              <a:rPr lang="en-US" b="1" smtClean="0">
                <a:ea typeface="MS PGothic" pitchFamily="34" charset="-128"/>
              </a:rPr>
              <a:t>HTML5 From the Front Lines</a:t>
            </a:r>
          </a:p>
        </p:txBody>
      </p:sp>
      <p:sp>
        <p:nvSpPr>
          <p:cNvPr id="5123" name="Rectangle 35"/>
          <p:cNvSpPr>
            <a:spLocks noGrp="1" noChangeArrowheads="1"/>
          </p:cNvSpPr>
          <p:nvPr>
            <p:ph type="subTitle" sz="quarter" idx="1"/>
          </p:nvPr>
        </p:nvSpPr>
        <p:spPr>
          <a:xfrm>
            <a:off x="1403350" y="5726113"/>
            <a:ext cx="7588250" cy="449262"/>
          </a:xfrm>
        </p:spPr>
        <p:txBody>
          <a:bodyPr/>
          <a:lstStyle/>
          <a:p>
            <a:r>
              <a:rPr lang="en-US" smtClean="0">
                <a:ea typeface="MS PGothic" pitchFamily="34" charset="-128"/>
              </a:rPr>
              <a:t>What to Embrace Today (and What to Avoid)| 2011.11.1</a:t>
            </a:r>
          </a:p>
        </p:txBody>
      </p:sp>
    </p:spTree>
    <p:custDataLst>
      <p:tags r:id="rId1"/>
    </p:custData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p:txBody>
          <a:bodyPr>
            <a:normAutofit fontScale="90000"/>
          </a:bodyPr>
          <a:lstStyle/>
          <a:p>
            <a:pPr>
              <a:defRPr/>
            </a:pPr>
            <a:r>
              <a:rPr lang="en-US" dirty="0" smtClean="0">
                <a:ea typeface="MS PGothic" pitchFamily="34" charset="-128"/>
              </a:rPr>
              <a:t>Set Reasonable Support Targets and Communicate Them Early and Often	</a:t>
            </a:r>
          </a:p>
        </p:txBody>
      </p:sp>
      <p:sp>
        <p:nvSpPr>
          <p:cNvPr id="13315"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This is as important for legacy browsers as it is for the latest/greatest desktop or mobile browsers</a:t>
            </a:r>
          </a:p>
          <a:p>
            <a:pPr eaLnBrk="1" hangingPunct="1">
              <a:spcAft>
                <a:spcPct val="0"/>
              </a:spcAft>
            </a:pPr>
            <a:r>
              <a:rPr lang="en-US" dirty="0" smtClean="0">
                <a:ea typeface="MS PGothic" pitchFamily="34" charset="-128"/>
              </a:rPr>
              <a:t>Saying “this could be a problem” or “we can’t support this 100% in browser x, we should come up with a different strategy if that browser matters” makes you look like you know what you’re doing.  Saying, “Sorry boss, this won’t work in your mother’s favorite web browser” doesn’t.</a:t>
            </a:r>
          </a:p>
        </p:txBody>
      </p:sp>
    </p:spTree>
    <p:custDataLst>
      <p:tags r:id="rId1"/>
    </p:custData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p:txBody>
          <a:bodyPr>
            <a:normAutofit/>
          </a:bodyPr>
          <a:lstStyle/>
          <a:p>
            <a:pPr>
              <a:defRPr/>
            </a:pPr>
            <a:r>
              <a:rPr lang="en-US" dirty="0">
                <a:ea typeface="MS PGothic" pitchFamily="34" charset="-128"/>
              </a:rPr>
              <a:t>On the </a:t>
            </a:r>
            <a:r>
              <a:rPr lang="en-US" dirty="0" smtClean="0">
                <a:ea typeface="MS PGothic" pitchFamily="34" charset="-128"/>
              </a:rPr>
              <a:t>Desktop	</a:t>
            </a:r>
          </a:p>
        </p:txBody>
      </p:sp>
      <p:sp>
        <p:nvSpPr>
          <p:cNvPr id="14339"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“old IE” will never work as well as the latest Chrome or Firefox. Slower JS engine + </a:t>
            </a:r>
            <a:r>
              <a:rPr lang="en-US" dirty="0" err="1" smtClean="0">
                <a:ea typeface="MS PGothic" pitchFamily="34" charset="-128"/>
              </a:rPr>
              <a:t>polyfills</a:t>
            </a:r>
            <a:r>
              <a:rPr lang="en-US" dirty="0" smtClean="0">
                <a:ea typeface="MS PGothic" pitchFamily="34" charset="-128"/>
              </a:rPr>
              <a:t> (often in other technologies like VML)</a:t>
            </a:r>
          </a:p>
          <a:p>
            <a:pPr eaLnBrk="1" hangingPunct="1">
              <a:spcAft>
                <a:spcPct val="0"/>
              </a:spcAft>
            </a:pPr>
            <a:r>
              <a:rPr lang="en-US" dirty="0" smtClean="0">
                <a:ea typeface="MS PGothic" pitchFamily="34" charset="-128"/>
              </a:rPr>
              <a:t>Some things just aren’t going to be worth the effort for wide support (many CSS3 modules fall into this category) Again. </a:t>
            </a:r>
            <a:r>
              <a:rPr lang="en-US" b="1" dirty="0" smtClean="0">
                <a:ea typeface="MS PGothic" pitchFamily="34" charset="-128"/>
              </a:rPr>
              <a:t>Set expectations early</a:t>
            </a:r>
          </a:p>
          <a:p>
            <a:pPr eaLnBrk="1" hangingPunct="1">
              <a:spcAft>
                <a:spcPct val="0"/>
              </a:spcAft>
            </a:pPr>
            <a:endParaRPr lang="en-US" dirty="0" smtClean="0">
              <a:ea typeface="MS PGothic" pitchFamily="34" charset="-128"/>
            </a:endParaRPr>
          </a:p>
          <a:p>
            <a:pPr lvl="1" eaLnBrk="1" hangingPunct="1">
              <a:spcAft>
                <a:spcPct val="0"/>
              </a:spcAft>
            </a:pPr>
            <a:endParaRPr lang="en-US" dirty="0"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p:txBody>
          <a:bodyPr>
            <a:normAutofit/>
          </a:bodyPr>
          <a:lstStyle/>
          <a:p>
            <a:pPr>
              <a:defRPr/>
            </a:pPr>
            <a:r>
              <a:rPr lang="en-US" dirty="0" smtClean="0">
                <a:ea typeface="MS PGothic" pitchFamily="34" charset="-128"/>
              </a:rPr>
              <a:t>On Mobile Devices	</a:t>
            </a:r>
          </a:p>
        </p:txBody>
      </p:sp>
      <p:sp>
        <p:nvSpPr>
          <p:cNvPr id="15363"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Be very specific about the devices you’re going to support</a:t>
            </a:r>
          </a:p>
          <a:p>
            <a:pPr lvl="2" eaLnBrk="1" hangingPunct="1">
              <a:spcAft>
                <a:spcPct val="0"/>
              </a:spcAft>
              <a:buFont typeface="Arial" charset="0"/>
              <a:buNone/>
            </a:pPr>
            <a:r>
              <a:rPr lang="en-US" dirty="0" smtClean="0">
                <a:ea typeface="MS PGothic" pitchFamily="34" charset="-128"/>
              </a:rPr>
              <a:t>(just in case you missed it the first time)</a:t>
            </a:r>
          </a:p>
          <a:p>
            <a:pPr eaLnBrk="1" hangingPunct="1">
              <a:spcAft>
                <a:spcPct val="0"/>
              </a:spcAft>
            </a:pPr>
            <a:r>
              <a:rPr lang="en-US" b="1" dirty="0" smtClean="0">
                <a:ea typeface="MS PGothic" pitchFamily="34" charset="-128"/>
              </a:rPr>
              <a:t>Be very specific about the devices you’re going to support</a:t>
            </a:r>
          </a:p>
          <a:p>
            <a:pPr eaLnBrk="1" hangingPunct="1">
              <a:spcAft>
                <a:spcPct val="0"/>
              </a:spcAft>
            </a:pPr>
            <a:r>
              <a:rPr lang="en-US" dirty="0" smtClean="0">
                <a:ea typeface="MS PGothic" pitchFamily="34" charset="-128"/>
              </a:rPr>
              <a:t>Have the budget in place and plan to buy the devices (you’d be surprised…)</a:t>
            </a:r>
          </a:p>
          <a:p>
            <a:pPr eaLnBrk="1" hangingPunct="1">
              <a:spcAft>
                <a:spcPct val="0"/>
              </a:spcAft>
            </a:pPr>
            <a:r>
              <a:rPr lang="en-US" dirty="0" smtClean="0">
                <a:ea typeface="MS PGothic" pitchFamily="34" charset="-128"/>
              </a:rPr>
              <a:t>“</a:t>
            </a:r>
            <a:r>
              <a:rPr lang="en-US" dirty="0" err="1" smtClean="0">
                <a:ea typeface="MS PGothic" pitchFamily="34" charset="-128"/>
              </a:rPr>
              <a:t>Webkit</a:t>
            </a:r>
            <a:r>
              <a:rPr lang="en-US" dirty="0" smtClean="0">
                <a:ea typeface="MS PGothic" pitchFamily="34" charset="-128"/>
              </a:rPr>
              <a:t>” on mobile probably doesn’t mean what you think it means so don’t make any assumptions about what will and will not work because you tested it in Safari. (See the first two points again.)</a:t>
            </a:r>
          </a:p>
          <a:p>
            <a:pPr eaLnBrk="1" hangingPunct="1">
              <a:spcAft>
                <a:spcPct val="0"/>
              </a:spcAft>
            </a:pPr>
            <a:endParaRPr lang="en-US" dirty="0" smtClean="0">
              <a:ea typeface="MS PGothic" pitchFamily="34" charset="-128"/>
            </a:endParaRPr>
          </a:p>
          <a:p>
            <a:pPr lvl="1" eaLnBrk="1" hangingPunct="1">
              <a:spcAft>
                <a:spcPct val="0"/>
              </a:spcAft>
            </a:pPr>
            <a:endParaRPr lang="en-US" dirty="0"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ea typeface="MS PGothic" pitchFamily="34" charset="-128"/>
              </a:rPr>
              <a:t>REMEMBER</a:t>
            </a:r>
          </a:p>
        </p:txBody>
      </p:sp>
      <p:sp>
        <p:nvSpPr>
          <p:cNvPr id="16387" name="Content Placeholder 2"/>
          <p:cNvSpPr>
            <a:spLocks noGrp="1"/>
          </p:cNvSpPr>
          <p:nvPr>
            <p:ph sz="quarter" idx="10"/>
          </p:nvPr>
        </p:nvSpPr>
        <p:spPr/>
        <p:txBody>
          <a:bodyPr/>
          <a:lstStyle/>
          <a:p>
            <a:pPr marL="0" indent="0">
              <a:spcAft>
                <a:spcPct val="0"/>
              </a:spcAft>
              <a:buNone/>
            </a:pPr>
            <a:r>
              <a:rPr lang="en-US" dirty="0" smtClean="0">
                <a:ea typeface="MS PGothic" pitchFamily="34" charset="-128"/>
              </a:rPr>
              <a:t>Your </a:t>
            </a:r>
            <a:r>
              <a:rPr lang="en-US" dirty="0" smtClean="0">
                <a:ea typeface="MS PGothic" pitchFamily="34" charset="-128"/>
              </a:rPr>
              <a:t>site </a:t>
            </a:r>
            <a:r>
              <a:rPr lang="en-US" dirty="0" smtClean="0">
                <a:ea typeface="MS PGothic" pitchFamily="34" charset="-128"/>
              </a:rPr>
              <a:t>or </a:t>
            </a:r>
            <a:r>
              <a:rPr lang="en-US" dirty="0" smtClean="0">
                <a:ea typeface="MS PGothic" pitchFamily="34" charset="-128"/>
              </a:rPr>
              <a:t>app </a:t>
            </a:r>
            <a:r>
              <a:rPr lang="en-US" dirty="0">
                <a:ea typeface="MS PGothic" pitchFamily="34" charset="-128"/>
              </a:rPr>
              <a:t>d</a:t>
            </a:r>
            <a:r>
              <a:rPr lang="en-US" dirty="0" smtClean="0">
                <a:ea typeface="MS PGothic" pitchFamily="34" charset="-128"/>
              </a:rPr>
              <a:t>oesn’t </a:t>
            </a:r>
            <a:r>
              <a:rPr lang="en-US" dirty="0">
                <a:ea typeface="MS PGothic" pitchFamily="34" charset="-128"/>
              </a:rPr>
              <a:t>h</a:t>
            </a:r>
            <a:r>
              <a:rPr lang="en-US" dirty="0" smtClean="0">
                <a:ea typeface="MS PGothic" pitchFamily="34" charset="-128"/>
              </a:rPr>
              <a:t>ave </a:t>
            </a:r>
            <a:r>
              <a:rPr lang="en-US" dirty="0" smtClean="0">
                <a:ea typeface="MS PGothic" pitchFamily="34" charset="-128"/>
              </a:rPr>
              <a:t>to </a:t>
            </a:r>
            <a:r>
              <a:rPr lang="en-US" dirty="0" smtClean="0">
                <a:ea typeface="MS PGothic" pitchFamily="34" charset="-128"/>
              </a:rPr>
              <a:t>be </a:t>
            </a:r>
            <a:r>
              <a:rPr lang="en-US" dirty="0">
                <a:ea typeface="MS PGothic" pitchFamily="34" charset="-128"/>
              </a:rPr>
              <a:t>e</a:t>
            </a:r>
            <a:r>
              <a:rPr lang="en-US" dirty="0" smtClean="0">
                <a:ea typeface="MS PGothic" pitchFamily="34" charset="-128"/>
              </a:rPr>
              <a:t>xactly the </a:t>
            </a:r>
            <a:r>
              <a:rPr lang="en-US" dirty="0">
                <a:ea typeface="MS PGothic" pitchFamily="34" charset="-128"/>
              </a:rPr>
              <a:t>s</a:t>
            </a:r>
            <a:r>
              <a:rPr lang="en-US" dirty="0" smtClean="0">
                <a:ea typeface="MS PGothic" pitchFamily="34" charset="-128"/>
              </a:rPr>
              <a:t>ame </a:t>
            </a:r>
            <a:r>
              <a:rPr lang="en-US" dirty="0" smtClean="0">
                <a:ea typeface="MS PGothic" pitchFamily="34" charset="-128"/>
              </a:rPr>
              <a:t>in </a:t>
            </a:r>
            <a:r>
              <a:rPr lang="en-US" dirty="0" smtClean="0">
                <a:ea typeface="MS PGothic" pitchFamily="34" charset="-128"/>
              </a:rPr>
              <a:t>every </a:t>
            </a:r>
            <a:r>
              <a:rPr lang="en-US" dirty="0">
                <a:ea typeface="MS PGothic" pitchFamily="34" charset="-128"/>
              </a:rPr>
              <a:t>b</a:t>
            </a:r>
            <a:r>
              <a:rPr lang="en-US" dirty="0" smtClean="0">
                <a:ea typeface="MS PGothic" pitchFamily="34" charset="-128"/>
              </a:rPr>
              <a:t>rowser</a:t>
            </a:r>
            <a:r>
              <a:rPr lang="en-US" dirty="0" smtClean="0">
                <a:ea typeface="MS PGothic" pitchFamily="34" charset="-128"/>
              </a:rPr>
              <a:t>. The more people you convince of this the happier you will </a:t>
            </a:r>
            <a:r>
              <a:rPr lang="en-US" dirty="0" smtClean="0">
                <a:ea typeface="MS PGothic" pitchFamily="34" charset="-128"/>
              </a:rPr>
              <a:t>be-</a:t>
            </a:r>
            <a:r>
              <a:rPr lang="en-US" dirty="0" smtClean="0">
                <a:ea typeface="MS PGothic" pitchFamily="34" charset="-128"/>
              </a:rPr>
              <a:t> the happier we’ll all be…</a:t>
            </a:r>
            <a:endParaRPr lang="en-US" dirty="0" smtClean="0">
              <a:ea typeface="MS PGothic" pitchFamily="34" charset="-128"/>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r>
              <a:rPr lang="en-US" smtClean="0">
                <a:ea typeface="MS PGothic" pitchFamily="34" charset="-128"/>
              </a:rPr>
              <a:t>(Really) Use Modernizr 	</a:t>
            </a:r>
          </a:p>
        </p:txBody>
      </p:sp>
      <p:sp>
        <p:nvSpPr>
          <p:cNvPr id="17411"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They say “</a:t>
            </a:r>
            <a:r>
              <a:rPr lang="en-US" dirty="0" err="1" smtClean="0">
                <a:ea typeface="MS PGothic" pitchFamily="34" charset="-128"/>
              </a:rPr>
              <a:t>Modernizr</a:t>
            </a:r>
            <a:r>
              <a:rPr lang="en-US" dirty="0" smtClean="0">
                <a:ea typeface="MS PGothic" pitchFamily="34" charset="-128"/>
              </a:rPr>
              <a:t> is the right micro-library to get you up and running with HTML5 &amp; CSS3 today. “</a:t>
            </a:r>
          </a:p>
          <a:p>
            <a:pPr lvl="1" eaLnBrk="1" hangingPunct="1">
              <a:spcAft>
                <a:spcPct val="0"/>
              </a:spcAft>
            </a:pPr>
            <a:r>
              <a:rPr lang="en-US" dirty="0" smtClean="0">
                <a:ea typeface="MS PGothic" pitchFamily="34" charset="-128"/>
              </a:rPr>
              <a:t>Allows for scripting and styling of new HTML5 elements in older versions of IE</a:t>
            </a:r>
          </a:p>
          <a:p>
            <a:pPr lvl="1" eaLnBrk="1" hangingPunct="1">
              <a:spcAft>
                <a:spcPct val="0"/>
              </a:spcAft>
            </a:pPr>
            <a:r>
              <a:rPr lang="en-US" dirty="0" smtClean="0">
                <a:ea typeface="MS PGothic" pitchFamily="34" charset="-128"/>
              </a:rPr>
              <a:t>Tests for over 40 emerging web features</a:t>
            </a:r>
          </a:p>
          <a:p>
            <a:pPr lvl="1" eaLnBrk="1" hangingPunct="1">
              <a:spcAft>
                <a:spcPct val="0"/>
              </a:spcAft>
            </a:pPr>
            <a:r>
              <a:rPr lang="en-US" dirty="0" smtClean="0">
                <a:ea typeface="MS PGothic" pitchFamily="34" charset="-128"/>
              </a:rPr>
              <a:t>Creates </a:t>
            </a:r>
            <a:r>
              <a:rPr lang="en-US" dirty="0" err="1" smtClean="0">
                <a:ea typeface="MS PGothic" pitchFamily="34" charset="-128"/>
              </a:rPr>
              <a:t>Modernizr</a:t>
            </a:r>
            <a:r>
              <a:rPr lang="en-US" dirty="0" smtClean="0">
                <a:ea typeface="MS PGothic" pitchFamily="34" charset="-128"/>
              </a:rPr>
              <a:t> JS Object that contains the results of these tests as </a:t>
            </a:r>
            <a:r>
              <a:rPr lang="en-US" dirty="0" err="1" smtClean="0">
                <a:ea typeface="MS PGothic" pitchFamily="34" charset="-128"/>
              </a:rPr>
              <a:t>boolean</a:t>
            </a:r>
            <a:r>
              <a:rPr lang="en-US" dirty="0" smtClean="0">
                <a:ea typeface="MS PGothic" pitchFamily="34" charset="-128"/>
              </a:rPr>
              <a:t> properties </a:t>
            </a:r>
            <a:r>
              <a:rPr lang="en-US" sz="1000" dirty="0" smtClean="0">
                <a:ea typeface="MS PGothic" pitchFamily="34" charset="-128"/>
              </a:rPr>
              <a:t>(e.g. </a:t>
            </a:r>
            <a:r>
              <a:rPr lang="en-US" sz="1000" dirty="0" smtClean="0">
                <a:latin typeface="Consolas" pitchFamily="49" charset="0"/>
                <a:ea typeface="MS PGothic" pitchFamily="34" charset="-128"/>
                <a:cs typeface="Consolas" pitchFamily="49" charset="0"/>
              </a:rPr>
              <a:t>if (</a:t>
            </a:r>
            <a:r>
              <a:rPr lang="en-US" sz="1000" dirty="0" err="1" smtClean="0">
                <a:latin typeface="Consolas" pitchFamily="49" charset="0"/>
                <a:ea typeface="MS PGothic" pitchFamily="34" charset="-128"/>
                <a:cs typeface="Consolas" pitchFamily="49" charset="0"/>
              </a:rPr>
              <a:t>Modernizr.geolocation</a:t>
            </a:r>
            <a:r>
              <a:rPr lang="en-US" sz="1000" dirty="0" smtClean="0">
                <a:latin typeface="Consolas" pitchFamily="49" charset="0"/>
                <a:ea typeface="MS PGothic" pitchFamily="34" charset="-128"/>
                <a:cs typeface="Consolas" pitchFamily="49" charset="0"/>
              </a:rPr>
              <a:t>) { … })</a:t>
            </a:r>
          </a:p>
          <a:p>
            <a:pPr lvl="1" eaLnBrk="1" hangingPunct="1">
              <a:spcAft>
                <a:spcPct val="0"/>
              </a:spcAft>
            </a:pPr>
            <a:r>
              <a:rPr lang="en-US" dirty="0" smtClean="0">
                <a:ea typeface="MS PGothic" pitchFamily="34" charset="-128"/>
                <a:cs typeface="Consolas" pitchFamily="49" charset="0"/>
              </a:rPr>
              <a:t>Ad</a:t>
            </a:r>
            <a:r>
              <a:rPr lang="en-US" dirty="0" smtClean="0">
                <a:ea typeface="MS PGothic" pitchFamily="34" charset="-128"/>
              </a:rPr>
              <a:t>ds classes to the html element that expose what features are and are </a:t>
            </a:r>
            <a:r>
              <a:rPr lang="en-US" b="1" dirty="0" smtClean="0">
                <a:ea typeface="MS PGothic" pitchFamily="34" charset="-128"/>
              </a:rPr>
              <a:t>not</a:t>
            </a:r>
            <a:r>
              <a:rPr lang="en-US" dirty="0" smtClean="0">
                <a:ea typeface="MS PGothic" pitchFamily="34" charset="-128"/>
              </a:rPr>
              <a:t> supported </a:t>
            </a:r>
          </a:p>
          <a:p>
            <a:pPr lvl="1" eaLnBrk="1" hangingPunct="1">
              <a:spcAft>
                <a:spcPct val="0"/>
              </a:spcAft>
            </a:pPr>
            <a:r>
              <a:rPr lang="en-US" dirty="0" smtClean="0">
                <a:ea typeface="MS PGothic" pitchFamily="34" charset="-128"/>
              </a:rPr>
              <a:t>Adds a script loader</a:t>
            </a:r>
          </a:p>
          <a:p>
            <a:pPr lvl="1" eaLnBrk="1" hangingPunct="1">
              <a:spcAft>
                <a:spcPct val="0"/>
              </a:spcAft>
            </a:pPr>
            <a:r>
              <a:rPr lang="en-US" i="1" dirty="0" smtClean="0">
                <a:ea typeface="MS PGothic" pitchFamily="34" charset="-128"/>
              </a:rPr>
              <a:t>Doesn’t actually add any functionality. No matter what the name implies. </a:t>
            </a:r>
          </a:p>
        </p:txBody>
      </p:sp>
    </p:spTree>
    <p:custDataLst>
      <p:tags r:id="rId1"/>
    </p:custData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r>
              <a:rPr lang="en-US" smtClean="0">
                <a:ea typeface="MS PGothic" pitchFamily="34" charset="-128"/>
              </a:rPr>
              <a:t>(Really) Use Modernizr 	</a:t>
            </a:r>
          </a:p>
        </p:txBody>
      </p:sp>
      <p:sp>
        <p:nvSpPr>
          <p:cNvPr id="18435"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Some people include </a:t>
            </a:r>
            <a:r>
              <a:rPr lang="en-US" dirty="0" err="1" smtClean="0">
                <a:ea typeface="MS PGothic" pitchFamily="34" charset="-128"/>
              </a:rPr>
              <a:t>Modernizr</a:t>
            </a:r>
            <a:r>
              <a:rPr lang="en-US" dirty="0" smtClean="0">
                <a:ea typeface="MS PGothic" pitchFamily="34" charset="-128"/>
              </a:rPr>
              <a:t> and all they </a:t>
            </a:r>
            <a:r>
              <a:rPr lang="en-US" b="1" dirty="0" smtClean="0">
                <a:ea typeface="MS PGothic" pitchFamily="34" charset="-128"/>
              </a:rPr>
              <a:t>actually</a:t>
            </a:r>
            <a:r>
              <a:rPr lang="en-US" dirty="0" smtClean="0">
                <a:ea typeface="MS PGothic" pitchFamily="34" charset="-128"/>
              </a:rPr>
              <a:t> use it for is supporting HTML5 </a:t>
            </a:r>
            <a:r>
              <a:rPr lang="en-US" dirty="0">
                <a:ea typeface="MS PGothic" pitchFamily="34" charset="-128"/>
              </a:rPr>
              <a:t>semantic </a:t>
            </a:r>
            <a:r>
              <a:rPr lang="en-US" dirty="0" smtClean="0">
                <a:ea typeface="MS PGothic" pitchFamily="34" charset="-128"/>
              </a:rPr>
              <a:t>element in legacy versions of Internet Explorer</a:t>
            </a:r>
          </a:p>
          <a:p>
            <a:pPr lvl="1" eaLnBrk="1" hangingPunct="1">
              <a:spcAft>
                <a:spcPct val="0"/>
              </a:spcAft>
            </a:pPr>
            <a:r>
              <a:rPr lang="en-US" dirty="0" smtClean="0">
                <a:ea typeface="MS PGothic" pitchFamily="34" charset="-128"/>
              </a:rPr>
              <a:t>If that’s all you need, use this (HTML5Shiv/m):</a:t>
            </a:r>
          </a:p>
          <a:p>
            <a:pPr lvl="1" eaLnBrk="1" hangingPunct="1">
              <a:spcAft>
                <a:spcPct val="0"/>
              </a:spcAft>
              <a:buFont typeface="Courier New" pitchFamily="49" charset="0"/>
              <a:buNone/>
            </a:pPr>
            <a:r>
              <a:rPr lang="en-US" dirty="0" smtClean="0">
                <a:latin typeface="Consolas" pitchFamily="49" charset="0"/>
                <a:ea typeface="MS PGothic" pitchFamily="34" charset="-128"/>
                <a:cs typeface="Consolas" pitchFamily="49" charset="0"/>
              </a:rPr>
              <a:t>/*@</a:t>
            </a:r>
            <a:r>
              <a:rPr lang="en-US" dirty="0" err="1" smtClean="0">
                <a:latin typeface="Consolas" pitchFamily="49" charset="0"/>
                <a:ea typeface="MS PGothic" pitchFamily="34" charset="-128"/>
                <a:cs typeface="Consolas" pitchFamily="49" charset="0"/>
              </a:rPr>
              <a:t>cc_on'abbr</a:t>
            </a:r>
            <a:r>
              <a:rPr lang="en-US" dirty="0" smtClean="0">
                <a:latin typeface="Consolas" pitchFamily="49" charset="0"/>
                <a:ea typeface="MS PGothic" pitchFamily="34" charset="-128"/>
                <a:cs typeface="Consolas" pitchFamily="49" charset="0"/>
              </a:rPr>
              <a:t> article aside audio canvas details </a:t>
            </a:r>
            <a:r>
              <a:rPr lang="en-US" dirty="0" err="1" smtClean="0">
                <a:latin typeface="Consolas" pitchFamily="49" charset="0"/>
                <a:ea typeface="MS PGothic" pitchFamily="34" charset="-128"/>
                <a:cs typeface="Consolas" pitchFamily="49" charset="0"/>
              </a:rPr>
              <a:t>figcaption</a:t>
            </a:r>
            <a:r>
              <a:rPr lang="en-US" dirty="0" smtClean="0">
                <a:latin typeface="Consolas" pitchFamily="49" charset="0"/>
                <a:ea typeface="MS PGothic" pitchFamily="34" charset="-128"/>
                <a:cs typeface="Consolas" pitchFamily="49" charset="0"/>
              </a:rPr>
              <a:t> figure footer header </a:t>
            </a:r>
            <a:r>
              <a:rPr lang="en-US" dirty="0" err="1" smtClean="0">
                <a:latin typeface="Consolas" pitchFamily="49" charset="0"/>
                <a:ea typeface="MS PGothic" pitchFamily="34" charset="-128"/>
                <a:cs typeface="Consolas" pitchFamily="49" charset="0"/>
              </a:rPr>
              <a:t>hgroup</a:t>
            </a:r>
            <a:r>
              <a:rPr lang="en-US" dirty="0" smtClean="0">
                <a:latin typeface="Consolas" pitchFamily="49" charset="0"/>
                <a:ea typeface="MS PGothic" pitchFamily="34" charset="-128"/>
                <a:cs typeface="Consolas" pitchFamily="49" charset="0"/>
              </a:rPr>
              <a:t> mark meter </a:t>
            </a:r>
            <a:r>
              <a:rPr lang="en-US" dirty="0" err="1" smtClean="0">
                <a:latin typeface="Consolas" pitchFamily="49" charset="0"/>
                <a:ea typeface="MS PGothic" pitchFamily="34" charset="-128"/>
                <a:cs typeface="Consolas" pitchFamily="49" charset="0"/>
              </a:rPr>
              <a:t>nav</a:t>
            </a:r>
            <a:r>
              <a:rPr lang="en-US" dirty="0" smtClean="0">
                <a:latin typeface="Consolas" pitchFamily="49" charset="0"/>
                <a:ea typeface="MS PGothic" pitchFamily="34" charset="-128"/>
                <a:cs typeface="Consolas" pitchFamily="49" charset="0"/>
              </a:rPr>
              <a:t> output progress section summary </a:t>
            </a:r>
            <a:r>
              <a:rPr lang="en-US" dirty="0" err="1" smtClean="0">
                <a:latin typeface="Consolas" pitchFamily="49" charset="0"/>
                <a:ea typeface="MS PGothic" pitchFamily="34" charset="-128"/>
                <a:cs typeface="Consolas" pitchFamily="49" charset="0"/>
              </a:rPr>
              <a:t>subline</a:t>
            </a:r>
            <a:r>
              <a:rPr lang="en-US" dirty="0" smtClean="0">
                <a:latin typeface="Consolas" pitchFamily="49" charset="0"/>
                <a:ea typeface="MS PGothic" pitchFamily="34" charset="-128"/>
                <a:cs typeface="Consolas" pitchFamily="49" charset="0"/>
              </a:rPr>
              <a:t> time </a:t>
            </a:r>
            <a:r>
              <a:rPr lang="en-US" dirty="0" err="1" smtClean="0">
                <a:latin typeface="Consolas" pitchFamily="49" charset="0"/>
                <a:ea typeface="MS PGothic" pitchFamily="34" charset="-128"/>
                <a:cs typeface="Consolas" pitchFamily="49" charset="0"/>
              </a:rPr>
              <a:t>video'.replace</a:t>
            </a:r>
            <a:r>
              <a:rPr lang="en-US" dirty="0" smtClean="0">
                <a:latin typeface="Consolas" pitchFamily="49" charset="0"/>
                <a:ea typeface="MS PGothic" pitchFamily="34" charset="-128"/>
                <a:cs typeface="Consolas" pitchFamily="49" charset="0"/>
              </a:rPr>
              <a:t>(/\w+/</a:t>
            </a:r>
            <a:r>
              <a:rPr lang="en-US" dirty="0" err="1" smtClean="0">
                <a:latin typeface="Consolas" pitchFamily="49" charset="0"/>
                <a:ea typeface="MS PGothic" pitchFamily="34" charset="-128"/>
                <a:cs typeface="Consolas" pitchFamily="49" charset="0"/>
              </a:rPr>
              <a:t>g,function</a:t>
            </a:r>
            <a:r>
              <a:rPr lang="en-US" dirty="0" smtClean="0">
                <a:latin typeface="Consolas" pitchFamily="49" charset="0"/>
                <a:ea typeface="MS PGothic" pitchFamily="34" charset="-128"/>
                <a:cs typeface="Consolas" pitchFamily="49" charset="0"/>
              </a:rPr>
              <a:t>(n){</a:t>
            </a:r>
            <a:r>
              <a:rPr lang="en-US" dirty="0" err="1" smtClean="0">
                <a:latin typeface="Consolas" pitchFamily="49" charset="0"/>
                <a:ea typeface="MS PGothic" pitchFamily="34" charset="-128"/>
                <a:cs typeface="Consolas" pitchFamily="49" charset="0"/>
              </a:rPr>
              <a:t>document.createElement</a:t>
            </a:r>
            <a:r>
              <a:rPr lang="en-US" dirty="0" smtClean="0">
                <a:latin typeface="Consolas" pitchFamily="49" charset="0"/>
                <a:ea typeface="MS PGothic" pitchFamily="34" charset="-128"/>
                <a:cs typeface="Consolas" pitchFamily="49" charset="0"/>
              </a:rPr>
              <a:t>(n</a:t>
            </a:r>
            <a:r>
              <a:rPr lang="en-US" dirty="0" smtClean="0">
                <a:latin typeface="Consolas" pitchFamily="49" charset="0"/>
                <a:ea typeface="MS PGothic" pitchFamily="34" charset="-128"/>
                <a:cs typeface="Consolas" pitchFamily="49" charset="0"/>
              </a:rPr>
              <a:t>)})@*/</a:t>
            </a:r>
          </a:p>
          <a:p>
            <a:pPr lvl="1" eaLnBrk="1" hangingPunct="1">
              <a:spcAft>
                <a:spcPct val="0"/>
              </a:spcAft>
              <a:buFont typeface="Courier New" pitchFamily="49" charset="0"/>
              <a:buNone/>
            </a:pPr>
            <a:r>
              <a:rPr lang="en-US" dirty="0">
                <a:ea typeface="MS PGothic" pitchFamily="34" charset="-128"/>
              </a:rPr>
              <a:t>Leave the rest of the code at home.</a:t>
            </a:r>
            <a:r>
              <a:rPr lang="en-US" dirty="0" smtClean="0">
                <a:ea typeface="MS PGothic" pitchFamily="34" charset="-128"/>
              </a:rPr>
              <a:t/>
            </a:r>
            <a:br>
              <a:rPr lang="en-US" dirty="0" smtClean="0">
                <a:ea typeface="MS PGothic" pitchFamily="34" charset="-128"/>
              </a:rPr>
            </a:br>
            <a:endParaRPr lang="en-US" dirty="0" smtClean="0">
              <a:ea typeface="MS PGothic" pitchFamily="34" charset="-128"/>
            </a:endParaRPr>
          </a:p>
          <a:p>
            <a:pPr eaLnBrk="1" hangingPunct="1">
              <a:spcAft>
                <a:spcPct val="0"/>
              </a:spcAft>
            </a:pPr>
            <a:r>
              <a:rPr lang="en-US" dirty="0" smtClean="0">
                <a:ea typeface="MS PGothic" pitchFamily="34" charset="-128"/>
              </a:rPr>
              <a:t>The CSS classes and the </a:t>
            </a:r>
            <a:r>
              <a:rPr lang="en-US" dirty="0" err="1" smtClean="0">
                <a:ea typeface="MS PGothic" pitchFamily="34" charset="-128"/>
              </a:rPr>
              <a:t>Modernizr</a:t>
            </a:r>
            <a:r>
              <a:rPr lang="en-US" dirty="0" smtClean="0">
                <a:ea typeface="MS PGothic" pitchFamily="34" charset="-128"/>
              </a:rPr>
              <a:t> object (and optional loader) are much more important when using emerging technologies </a:t>
            </a:r>
          </a:p>
          <a:p>
            <a:pPr lvl="1" eaLnBrk="1" hangingPunct="1">
              <a:spcAft>
                <a:spcPct val="0"/>
              </a:spcAft>
            </a:pPr>
            <a:endParaRPr lang="en-US" dirty="0"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r>
              <a:rPr lang="en-US" smtClean="0">
                <a:ea typeface="MS PGothic" pitchFamily="34" charset="-128"/>
              </a:rPr>
              <a:t>The Final Piece: Cross Browser Polyfills	</a:t>
            </a:r>
          </a:p>
        </p:txBody>
      </p:sp>
      <p:sp>
        <p:nvSpPr>
          <p:cNvPr id="19459"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This is where the modernizing happens</a:t>
            </a:r>
          </a:p>
          <a:p>
            <a:pPr eaLnBrk="1" hangingPunct="1">
              <a:spcAft>
                <a:spcPct val="0"/>
              </a:spcAft>
            </a:pPr>
            <a:r>
              <a:rPr lang="en-US" dirty="0" smtClean="0">
                <a:ea typeface="MS PGothic" pitchFamily="34" charset="-128"/>
              </a:rPr>
              <a:t>The people who write these are heroes</a:t>
            </a:r>
          </a:p>
          <a:p>
            <a:pPr eaLnBrk="1" hangingPunct="1">
              <a:spcAft>
                <a:spcPct val="0"/>
              </a:spcAft>
            </a:pPr>
            <a:r>
              <a:rPr lang="en-US" dirty="0">
                <a:ea typeface="MS PGothic" pitchFamily="34" charset="-128"/>
              </a:rPr>
              <a:t>Here’s the big list:</a:t>
            </a:r>
          </a:p>
          <a:p>
            <a:pPr lvl="1" eaLnBrk="1" hangingPunct="1">
              <a:spcAft>
                <a:spcPct val="0"/>
              </a:spcAft>
            </a:pPr>
            <a:r>
              <a:rPr lang="en-US" dirty="0">
                <a:ea typeface="MS PGothic" pitchFamily="34" charset="-128"/>
                <a:hlinkClick r:id="rId4"/>
              </a:rPr>
              <a:t>https://github.com/Modernizr/Modernizr/wiki/HTML5-Cross-browser-Polyfills</a:t>
            </a:r>
            <a:endParaRPr lang="en-US" dirty="0">
              <a:ea typeface="MS PGothic" pitchFamily="34" charset="-128"/>
            </a:endParaRPr>
          </a:p>
          <a:p>
            <a:pPr lvl="1" eaLnBrk="1" hangingPunct="1">
              <a:spcAft>
                <a:spcPct val="0"/>
              </a:spcAft>
            </a:pPr>
            <a:endParaRPr lang="en-US" dirty="0">
              <a:ea typeface="MS PGothic" pitchFamily="34" charset="-128"/>
            </a:endParaRPr>
          </a:p>
          <a:p>
            <a:pPr eaLnBrk="1" hangingPunct="1">
              <a:spcAft>
                <a:spcPct val="0"/>
              </a:spcAft>
            </a:pPr>
            <a:endParaRPr lang="en-US" dirty="0"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1"/>
          <p:cNvSpPr>
            <a:spLocks noGrp="1"/>
          </p:cNvSpPr>
          <p:nvPr>
            <p:ph type="body" sz="quarter" idx="10"/>
          </p:nvPr>
        </p:nvSpPr>
        <p:spPr/>
        <p:txBody>
          <a:bodyPr/>
          <a:lstStyle/>
          <a:p>
            <a:r>
              <a:rPr dirty="0" smtClean="0">
                <a:ea typeface="MS PGothic" pitchFamily="34" charset="-128"/>
              </a:rPr>
              <a:t>From the Front Lines</a:t>
            </a:r>
          </a:p>
        </p:txBody>
      </p:sp>
      <p:sp>
        <p:nvSpPr>
          <p:cNvPr id="21507" name="Text Placeholder 2"/>
          <p:cNvSpPr>
            <a:spLocks noGrp="1"/>
          </p:cNvSpPr>
          <p:nvPr>
            <p:ph type="body" sz="quarter" idx="11"/>
          </p:nvPr>
        </p:nvSpPr>
        <p:spPr/>
        <p:txBody>
          <a:bodyPr/>
          <a:lstStyle/>
          <a:p>
            <a:r>
              <a:rPr lang="en-US" dirty="0" smtClean="0">
                <a:ea typeface="MS PGothic" pitchFamily="34" charset="-128"/>
              </a:rPr>
              <a:t>Part One: Select Core Technologies In Depth</a:t>
            </a:r>
          </a:p>
        </p:txBody>
      </p:sp>
    </p:spTree>
    <p:custDataLst>
      <p:tags r:id="rId1"/>
    </p:custData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smtClean="0">
                <a:ea typeface="MS PGothic" pitchFamily="34" charset="-128"/>
              </a:rPr>
              <a:t>About This Section	</a:t>
            </a:r>
          </a:p>
        </p:txBody>
      </p:sp>
      <p:sp>
        <p:nvSpPr>
          <p:cNvPr id="22531"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Introduce the feature</a:t>
            </a:r>
          </a:p>
          <a:p>
            <a:pPr eaLnBrk="1" hangingPunct="1">
              <a:spcAft>
                <a:spcPct val="0"/>
              </a:spcAft>
            </a:pPr>
            <a:r>
              <a:rPr lang="en-US" dirty="0" smtClean="0">
                <a:ea typeface="MS PGothic" pitchFamily="34" charset="-128"/>
              </a:rPr>
              <a:t>Support (thanks to caniuse.com)</a:t>
            </a:r>
          </a:p>
          <a:p>
            <a:pPr eaLnBrk="1" hangingPunct="1">
              <a:spcAft>
                <a:spcPct val="0"/>
              </a:spcAft>
            </a:pPr>
            <a:r>
              <a:rPr lang="en-US" dirty="0" smtClean="0">
                <a:ea typeface="MS PGothic" pitchFamily="34" charset="-128"/>
              </a:rPr>
              <a:t>Verdict &amp; </a:t>
            </a:r>
            <a:r>
              <a:rPr lang="en-US" dirty="0" err="1" smtClean="0">
                <a:ea typeface="MS PGothic" pitchFamily="34" charset="-128"/>
              </a:rPr>
              <a:t>Polyfills</a:t>
            </a:r>
            <a:r>
              <a:rPr lang="en-US" dirty="0" smtClean="0">
                <a:ea typeface="MS PGothic" pitchFamily="34" charset="-128"/>
              </a:rPr>
              <a:t> (warning: potential </a:t>
            </a:r>
            <a:r>
              <a:rPr lang="en-US" dirty="0" smtClean="0">
                <a:solidFill>
                  <a:srgbClr val="5A5A5A"/>
                </a:solidFill>
                <a:ea typeface="MS PGothic" pitchFamily="34" charset="-128"/>
              </a:rPr>
              <a:t>shades of gray</a:t>
            </a:r>
            <a:r>
              <a:rPr lang="en-US" dirty="0" smtClean="0">
                <a:ea typeface="MS PGothic" pitchFamily="34" charset="-128"/>
              </a:rPr>
              <a:t>)</a:t>
            </a:r>
          </a:p>
          <a:p>
            <a:pPr eaLnBrk="1" hangingPunct="1">
              <a:spcAft>
                <a:spcPct val="0"/>
              </a:spcAft>
            </a:pPr>
            <a:endParaRPr lang="en-US" dirty="0" smtClean="0">
              <a:ea typeface="MS PGothic" pitchFamily="34" charset="-128"/>
            </a:endParaRPr>
          </a:p>
          <a:p>
            <a:pPr>
              <a:spcAft>
                <a:spcPct val="0"/>
              </a:spcAft>
              <a:buFont typeface="Arial" charset="0"/>
              <a:buNone/>
            </a:pPr>
            <a:r>
              <a:rPr lang="en-US" dirty="0" smtClean="0">
                <a:ea typeface="MS PGothic" pitchFamily="34" charset="-128"/>
              </a:rPr>
              <a:t>For a full rundown on the components of the emerging technology landscape, see my article </a:t>
            </a:r>
            <a:r>
              <a:rPr lang="en-US" b="1" dirty="0" smtClean="0">
                <a:ea typeface="MS PGothic" pitchFamily="34" charset="-128"/>
                <a:hlinkClick r:id="rId4"/>
              </a:rPr>
              <a:t>HTML5, CSS3, and related technologies</a:t>
            </a:r>
            <a:endParaRPr lang="en-US" b="1" dirty="0" smtClean="0">
              <a:ea typeface="MS PGothic" pitchFamily="34" charset="-128"/>
            </a:endParaRPr>
          </a:p>
          <a:p>
            <a:pPr>
              <a:spcAft>
                <a:spcPct val="0"/>
              </a:spcAft>
              <a:buFont typeface="Arial" charset="0"/>
              <a:buNone/>
            </a:pPr>
            <a:r>
              <a:rPr lang="en-US" dirty="0" smtClean="0">
                <a:ea typeface="MS PGothic" pitchFamily="34" charset="-128"/>
              </a:rPr>
              <a:t> (</a:t>
            </a:r>
            <a:r>
              <a:rPr lang="en-US" dirty="0" smtClean="0">
                <a:ea typeface="MS PGothic" pitchFamily="34" charset="-128"/>
                <a:hlinkClick r:id="rId4"/>
              </a:rPr>
              <a:t>http://www.ibm.com/developerworks/web/library/wa-webstandards/index.html</a:t>
            </a:r>
            <a:r>
              <a:rPr lang="en-US" dirty="0" smtClean="0">
                <a:ea typeface="MS PGothic" pitchFamily="34" charset="-128"/>
              </a:rPr>
              <a:t>)</a:t>
            </a:r>
          </a:p>
          <a:p>
            <a:pPr eaLnBrk="1" hangingPunct="1">
              <a:spcAft>
                <a:spcPct val="0"/>
              </a:spcAft>
            </a:pPr>
            <a:endParaRPr lang="en-US" dirty="0" smtClean="0">
              <a:ea typeface="MS PGothic" pitchFamily="34" charset="-128"/>
            </a:endParaRPr>
          </a:p>
          <a:p>
            <a:pPr lvl="1" eaLnBrk="1" hangingPunct="1">
              <a:spcAft>
                <a:spcPct val="0"/>
              </a:spcAft>
            </a:pPr>
            <a:endParaRPr lang="en-US" dirty="0"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p:txBody>
          <a:bodyPr/>
          <a:lstStyle/>
          <a:p>
            <a:r>
              <a:rPr lang="en-US" smtClean="0">
                <a:ea typeface="MS PGothic" pitchFamily="34" charset="-128"/>
              </a:rPr>
              <a:t>New Semantic Elements	</a:t>
            </a:r>
          </a:p>
        </p:txBody>
      </p:sp>
      <p:sp>
        <p:nvSpPr>
          <p:cNvPr id="23555"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Examples: Header, Footer, Section, and Aside</a:t>
            </a:r>
          </a:p>
          <a:p>
            <a:pPr lvl="1" eaLnBrk="1" hangingPunct="1">
              <a:spcAft>
                <a:spcPct val="0"/>
              </a:spcAft>
            </a:pPr>
            <a:r>
              <a:rPr lang="en-US" dirty="0" smtClean="0">
                <a:ea typeface="MS PGothic" pitchFamily="34" charset="-128"/>
              </a:rPr>
              <a:t>Based on common usage patterns found during a web census conducted by editor Ian </a:t>
            </a:r>
            <a:r>
              <a:rPr lang="en-US" dirty="0" err="1" smtClean="0">
                <a:ea typeface="MS PGothic" pitchFamily="34" charset="-128"/>
              </a:rPr>
              <a:t>Hickson</a:t>
            </a:r>
            <a:r>
              <a:rPr lang="en-US" dirty="0" smtClean="0">
                <a:ea typeface="MS PGothic" pitchFamily="34" charset="-128"/>
              </a:rPr>
              <a:t>.</a:t>
            </a:r>
          </a:p>
          <a:p>
            <a:pPr lvl="2" eaLnBrk="1" hangingPunct="1">
              <a:spcAft>
                <a:spcPct val="0"/>
              </a:spcAft>
            </a:pPr>
            <a:r>
              <a:rPr lang="en-US" dirty="0" smtClean="0">
                <a:ea typeface="MS PGothic" pitchFamily="34" charset="-128"/>
              </a:rPr>
              <a:t>&lt;div id=“header”&gt;&lt;/div&gt;&lt;div id=“footer”&gt;&lt;/div&gt;, etc. </a:t>
            </a:r>
          </a:p>
          <a:p>
            <a:pPr eaLnBrk="1" hangingPunct="1">
              <a:spcAft>
                <a:spcPct val="0"/>
              </a:spcAft>
            </a:pPr>
            <a:r>
              <a:rPr lang="en-US" dirty="0" smtClean="0">
                <a:ea typeface="MS PGothic" pitchFamily="34" charset="-128"/>
              </a:rPr>
              <a:t>Others like </a:t>
            </a:r>
            <a:r>
              <a:rPr lang="en-US" dirty="0" err="1" smtClean="0">
                <a:ea typeface="MS PGothic" pitchFamily="34" charset="-128"/>
              </a:rPr>
              <a:t>hgroup</a:t>
            </a:r>
            <a:r>
              <a:rPr lang="en-US" dirty="0" smtClean="0">
                <a:ea typeface="MS PGothic" pitchFamily="34" charset="-128"/>
              </a:rPr>
              <a:t>, mark,  time, and figure were logical additions</a:t>
            </a:r>
          </a:p>
        </p:txBody>
      </p:sp>
    </p:spTree>
    <p:custDataLst>
      <p:tags r:id="rId1"/>
    </p:custData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p:txBody>
          <a:bodyPr/>
          <a:lstStyle/>
          <a:p>
            <a:r>
              <a:rPr lang="en-US" smtClean="0">
                <a:ea typeface="MS PGothic" pitchFamily="34" charset="-128"/>
              </a:rPr>
              <a:t>What We’re Going to Talk About</a:t>
            </a:r>
          </a:p>
        </p:txBody>
      </p:sp>
      <p:sp>
        <p:nvSpPr>
          <p:cNvPr id="6147"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Introduction</a:t>
            </a:r>
          </a:p>
          <a:p>
            <a:pPr eaLnBrk="1" hangingPunct="1">
              <a:spcAft>
                <a:spcPct val="0"/>
              </a:spcAft>
            </a:pPr>
            <a:r>
              <a:rPr lang="en-US" dirty="0" smtClean="0">
                <a:ea typeface="MS PGothic" pitchFamily="34" charset="-128"/>
              </a:rPr>
              <a:t>General Support Strategies</a:t>
            </a:r>
          </a:p>
          <a:p>
            <a:pPr eaLnBrk="1" hangingPunct="1">
              <a:spcAft>
                <a:spcPct val="0"/>
              </a:spcAft>
            </a:pPr>
            <a:r>
              <a:rPr lang="en-US" dirty="0" smtClean="0">
                <a:ea typeface="MS PGothic" pitchFamily="34" charset="-128"/>
              </a:rPr>
              <a:t>Working With HTML5 </a:t>
            </a:r>
            <a:r>
              <a:rPr lang="en-US" dirty="0" smtClean="0">
                <a:ea typeface="MS PGothic" pitchFamily="34" charset="-128"/>
              </a:rPr>
              <a:t>Today</a:t>
            </a:r>
            <a:endParaRPr lang="en-US" dirty="0"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ea typeface="MS PGothic" pitchFamily="34" charset="-128"/>
              </a:rPr>
              <a:t>New Semantic Elements : Support</a:t>
            </a:r>
          </a:p>
        </p:txBody>
      </p:sp>
      <p:sp>
        <p:nvSpPr>
          <p:cNvPr id="24579" name="Content Placeholder 2"/>
          <p:cNvSpPr>
            <a:spLocks noGrp="1"/>
          </p:cNvSpPr>
          <p:nvPr>
            <p:ph sz="quarter" idx="10"/>
          </p:nvPr>
        </p:nvSpPr>
        <p:spPr/>
        <p:txBody>
          <a:bodyPr/>
          <a:lstStyle/>
          <a:p>
            <a:pPr>
              <a:spcAft>
                <a:spcPct val="0"/>
              </a:spcAft>
            </a:pPr>
            <a:r>
              <a:rPr lang="en-US" dirty="0" smtClean="0">
                <a:ea typeface="MS PGothic" pitchFamily="34" charset="-128"/>
              </a:rPr>
              <a:t>Supported </a:t>
            </a:r>
            <a:r>
              <a:rPr lang="en-US" dirty="0" smtClean="0">
                <a:ea typeface="MS PGothic" pitchFamily="34" charset="-128"/>
              </a:rPr>
              <a:t>in all browsers except IE6,7,8 owing to the way unknown HTML elements are handled</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ea typeface="MS PGothic" pitchFamily="34" charset="-128"/>
              </a:rPr>
              <a:t>New Semantic Elements : Verdict and </a:t>
            </a:r>
            <a:r>
              <a:rPr lang="en-US" dirty="0" err="1" smtClean="0">
                <a:ea typeface="MS PGothic" pitchFamily="34" charset="-128"/>
              </a:rPr>
              <a:t>Polyfills</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marL="0" indent="0">
              <a:spcAft>
                <a:spcPct val="0"/>
              </a:spcAft>
              <a:buNone/>
            </a:pPr>
            <a:r>
              <a:rPr lang="en-US" dirty="0" smtClean="0">
                <a:ea typeface="MS PGothic" pitchFamily="34" charset="-128"/>
              </a:rPr>
              <a:t>It’s worth it now. Every site I’ve built over the past two+ years has used the new semantic/structural elements. While there’s no native support in older versions of IE, the solutions for support are solid and relatively painless. The one piece that’s come up as a problem is the creation of dynamic html5 elements in IE, but even that is </a:t>
            </a:r>
            <a:r>
              <a:rPr lang="en-US" dirty="0" smtClean="0">
                <a:ea typeface="MS PGothic" pitchFamily="34" charset="-128"/>
              </a:rPr>
              <a:t>solved- especially </a:t>
            </a:r>
            <a:r>
              <a:rPr lang="en-US" dirty="0" smtClean="0">
                <a:ea typeface="MS PGothic" pitchFamily="34" charset="-128"/>
              </a:rPr>
              <a:t>now with </a:t>
            </a:r>
            <a:r>
              <a:rPr lang="en-US" dirty="0" err="1" smtClean="0">
                <a:ea typeface="MS PGothic" pitchFamily="34" charset="-128"/>
              </a:rPr>
              <a:t>jQuery</a:t>
            </a:r>
            <a:r>
              <a:rPr lang="en-US" dirty="0" smtClean="0">
                <a:ea typeface="MS PGothic" pitchFamily="34" charset="-128"/>
              </a:rPr>
              <a:t> </a:t>
            </a:r>
            <a:r>
              <a:rPr lang="en-US" dirty="0" smtClean="0">
                <a:ea typeface="MS PGothic" pitchFamily="34" charset="-128"/>
              </a:rPr>
              <a:t>1.7+ </a:t>
            </a:r>
            <a:r>
              <a:rPr lang="en-US" dirty="0" smtClean="0">
                <a:ea typeface="MS PGothic" pitchFamily="34" charset="-128"/>
              </a:rPr>
              <a:t>baking a solution into the </a:t>
            </a:r>
            <a:r>
              <a:rPr lang="en-US" dirty="0" smtClean="0">
                <a:ea typeface="MS PGothic" pitchFamily="34" charset="-128"/>
              </a:rPr>
              <a:t>library</a:t>
            </a:r>
            <a:endParaRPr lang="en-US" dirty="0" smtClean="0">
              <a:ea typeface="MS PGothic" pitchFamily="34" charset="-128"/>
            </a:endParaRPr>
          </a:p>
          <a:p>
            <a:pPr>
              <a:spcAft>
                <a:spcPct val="0"/>
              </a:spcAft>
            </a:pPr>
            <a:endParaRPr lang="en-US" dirty="0" smtClean="0">
              <a:ea typeface="MS PGothic" pitchFamily="34" charset="-128"/>
            </a:endParaRPr>
          </a:p>
          <a:p>
            <a:pPr>
              <a:spcAft>
                <a:spcPct val="0"/>
              </a:spcAft>
            </a:pPr>
            <a:r>
              <a:rPr lang="en-US" dirty="0" err="1" smtClean="0">
                <a:ea typeface="MS PGothic" pitchFamily="34" charset="-128"/>
              </a:rPr>
              <a:t>Modernizr</a:t>
            </a:r>
            <a:endParaRPr lang="en-US" dirty="0" smtClean="0">
              <a:ea typeface="MS PGothic" pitchFamily="34" charset="-128"/>
            </a:endParaRPr>
          </a:p>
          <a:p>
            <a:pPr>
              <a:spcAft>
                <a:spcPct val="0"/>
              </a:spcAft>
            </a:pPr>
            <a:r>
              <a:rPr lang="en-US" dirty="0" smtClean="0">
                <a:ea typeface="MS PGothic" pitchFamily="34" charset="-128"/>
              </a:rPr>
              <a:t>HTML5 </a:t>
            </a:r>
            <a:r>
              <a:rPr lang="en-US" dirty="0" smtClean="0">
                <a:ea typeface="MS PGothic" pitchFamily="34" charset="-128"/>
              </a:rPr>
              <a:t>Shim(v)</a:t>
            </a:r>
            <a:endParaRPr lang="en-US" dirty="0" smtClean="0">
              <a:ea typeface="MS PGothic" pitchFamily="34" charset="-128"/>
            </a:endParaRPr>
          </a:p>
          <a:p>
            <a:pPr>
              <a:spcAft>
                <a:spcPct val="0"/>
              </a:spcAft>
            </a:pPr>
            <a:r>
              <a:rPr lang="en-US" dirty="0" err="1" smtClean="0">
                <a:ea typeface="MS PGothic" pitchFamily="34" charset="-128"/>
              </a:rPr>
              <a:t>InnerShiv</a:t>
            </a:r>
            <a:r>
              <a:rPr lang="en-US" dirty="0" smtClean="0">
                <a:ea typeface="MS PGothic" pitchFamily="34" charset="-128"/>
              </a:rPr>
              <a:t> for dynamic content in IE </a:t>
            </a:r>
            <a:r>
              <a:rPr lang="en-US" dirty="0" smtClean="0">
                <a:ea typeface="MS PGothic" pitchFamily="34" charset="-128"/>
                <a:hlinkClick r:id="rId2"/>
              </a:rPr>
              <a:t>http</a:t>
            </a:r>
            <a:r>
              <a:rPr lang="en-US" dirty="0">
                <a:ea typeface="MS PGothic" pitchFamily="34" charset="-128"/>
                <a:hlinkClick r:id="rId2"/>
              </a:rPr>
              <a:t>://jdbartlett.com/innershiv</a:t>
            </a:r>
            <a:r>
              <a:rPr lang="en-US" dirty="0" smtClean="0">
                <a:ea typeface="MS PGothic" pitchFamily="34" charset="-128"/>
                <a:hlinkClick r:id="rId2"/>
              </a:rPr>
              <a:t>/</a:t>
            </a:r>
            <a:endParaRPr lang="en-US" dirty="0" smtClean="0">
              <a:ea typeface="MS PGothic" pitchFamily="34" charset="-128"/>
            </a:endParaRPr>
          </a:p>
          <a:p>
            <a:pPr>
              <a:spcAft>
                <a:spcPct val="0"/>
              </a:spcAft>
            </a:pPr>
            <a:r>
              <a:rPr lang="en-US" dirty="0" err="1" smtClean="0">
                <a:ea typeface="MS PGothic" pitchFamily="34" charset="-128"/>
              </a:rPr>
              <a:t>jQuery</a:t>
            </a:r>
            <a:r>
              <a:rPr lang="en-US" dirty="0" smtClean="0">
                <a:ea typeface="MS PGothic" pitchFamily="34" charset="-128"/>
              </a:rPr>
              <a:t> 1.7 wraps an optimized dynamic solution into the core</a:t>
            </a:r>
          </a:p>
          <a:p>
            <a:pPr>
              <a:spcAft>
                <a:spcPct val="0"/>
              </a:spcAft>
            </a:pPr>
            <a:endParaRPr lang="en-US" dirty="0">
              <a:ea typeface="MS PGothic" pitchFamily="34" charset="-128"/>
            </a:endParaRPr>
          </a:p>
          <a:p>
            <a:pPr>
              <a:spcAft>
                <a:spcPct val="0"/>
              </a:spcAft>
            </a:pPr>
            <a:r>
              <a:rPr lang="en-US" dirty="0" smtClean="0">
                <a:ea typeface="MS PGothic" pitchFamily="34" charset="-128"/>
              </a:rPr>
              <a:t>Also, test against the new outlining algorithm:</a:t>
            </a:r>
          </a:p>
          <a:p>
            <a:pPr lvl="1">
              <a:spcAft>
                <a:spcPct val="0"/>
              </a:spcAft>
            </a:pPr>
            <a:r>
              <a:rPr lang="en-US" dirty="0">
                <a:ea typeface="MS PGothic" pitchFamily="34" charset="-128"/>
                <a:hlinkClick r:id="rId3"/>
              </a:rPr>
              <a:t>http://gsnedders.html5.org/outliner</a:t>
            </a:r>
            <a:r>
              <a:rPr lang="en-US" dirty="0" smtClean="0">
                <a:ea typeface="MS PGothic" pitchFamily="34" charset="-128"/>
                <a:hlinkClick r:id="rId3"/>
              </a:rPr>
              <a:t>/</a:t>
            </a:r>
            <a:endParaRPr lang="en-US" dirty="0" smtClean="0">
              <a:ea typeface="MS PGothic" pitchFamily="34" charset="-128"/>
            </a:endParaRPr>
          </a:p>
        </p:txBody>
      </p:sp>
    </p:spTree>
    <p:extLst>
      <p:ext uri="{BB962C8B-B14F-4D97-AF65-F5344CB8AC3E}">
        <p14:creationId xmlns:p14="http://schemas.microsoft.com/office/powerpoint/2010/main" val="740085045"/>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Outline Generated From HTML5 Markup</a:t>
            </a:r>
            <a:endParaRPr lang="en-US" dirty="0"/>
          </a:p>
        </p:txBody>
      </p:sp>
      <p:sp>
        <p:nvSpPr>
          <p:cNvPr id="3" name="Content Placeholder 2"/>
          <p:cNvSpPr>
            <a:spLocks noGrp="1"/>
          </p:cNvSpPr>
          <p:nvPr>
            <p:ph sz="quarter" idx="10"/>
          </p:nvPr>
        </p:nvSpPr>
        <p:spPr/>
        <p:txBody>
          <a:bodyPr/>
          <a:lstStyle/>
          <a:p>
            <a:pPr marL="0" indent="0">
              <a:buNone/>
            </a:pPr>
            <a:r>
              <a:rPr lang="en-US" dirty="0" smtClean="0"/>
              <a:t>Document uses sectioning </a:t>
            </a:r>
            <a:r>
              <a:rPr lang="en-US" dirty="0"/>
              <a:t>elements and multiple </a:t>
            </a:r>
            <a:r>
              <a:rPr lang="en-US" dirty="0" smtClean="0"/>
              <a:t>H1s</a:t>
            </a:r>
            <a:endParaRPr lang="en-US" dirty="0"/>
          </a:p>
          <a:p>
            <a:r>
              <a:rPr lang="en-US" dirty="0" smtClean="0"/>
              <a:t>Front-end </a:t>
            </a:r>
            <a:r>
              <a:rPr lang="en-US" dirty="0"/>
              <a:t>Code Standards &amp; Best Practices</a:t>
            </a:r>
          </a:p>
          <a:p>
            <a:pPr lvl="1"/>
            <a:r>
              <a:rPr lang="en-US" dirty="0"/>
              <a:t>Overview</a:t>
            </a:r>
          </a:p>
          <a:p>
            <a:pPr lvl="1"/>
            <a:r>
              <a:rPr lang="en-US" dirty="0"/>
              <a:t>General Guidelines</a:t>
            </a:r>
          </a:p>
          <a:p>
            <a:pPr lvl="2"/>
            <a:r>
              <a:rPr lang="en-US" dirty="0"/>
              <a:t>Pillars of Front-end Development</a:t>
            </a:r>
          </a:p>
          <a:p>
            <a:pPr lvl="2"/>
            <a:r>
              <a:rPr lang="en-US" dirty="0"/>
              <a:t>General Practices</a:t>
            </a:r>
          </a:p>
          <a:p>
            <a:pPr lvl="3"/>
            <a:r>
              <a:rPr lang="en-US" dirty="0"/>
              <a:t>Indentation</a:t>
            </a:r>
          </a:p>
          <a:p>
            <a:pPr lvl="3"/>
            <a:r>
              <a:rPr lang="en-US" dirty="0"/>
              <a:t>Readability </a:t>
            </a:r>
            <a:r>
              <a:rPr lang="en-US" dirty="0" err="1"/>
              <a:t>vs</a:t>
            </a:r>
            <a:r>
              <a:rPr lang="en-US" dirty="0"/>
              <a:t> Compression</a:t>
            </a:r>
          </a:p>
          <a:p>
            <a:pPr lvl="1"/>
            <a:r>
              <a:rPr lang="en-US" dirty="0"/>
              <a:t>Markup</a:t>
            </a:r>
          </a:p>
          <a:p>
            <a:pPr lvl="2"/>
            <a:r>
              <a:rPr lang="en-US" dirty="0"/>
              <a:t>HTML5</a:t>
            </a:r>
          </a:p>
          <a:p>
            <a:pPr lvl="3"/>
            <a:r>
              <a:rPr lang="en-US" dirty="0"/>
              <a:t>Template</a:t>
            </a:r>
          </a:p>
          <a:p>
            <a:pPr lvl="2"/>
            <a:r>
              <a:rPr lang="en-US" dirty="0"/>
              <a:t>Doctype</a:t>
            </a:r>
          </a:p>
          <a:p>
            <a:pPr lvl="3"/>
            <a:r>
              <a:rPr lang="en-US" dirty="0"/>
              <a:t>Character Encoding</a:t>
            </a:r>
          </a:p>
          <a:p>
            <a:pPr lvl="2"/>
            <a:r>
              <a:rPr lang="en-US" dirty="0"/>
              <a:t>General Markup Guidelines</a:t>
            </a:r>
          </a:p>
          <a:p>
            <a:pPr lvl="3"/>
            <a:r>
              <a:rPr lang="en-US" dirty="0"/>
              <a:t>Quoting Attributes</a:t>
            </a:r>
          </a:p>
          <a:p>
            <a:pPr lvl="1"/>
            <a:r>
              <a:rPr lang="en-US" dirty="0"/>
              <a:t>CSS</a:t>
            </a:r>
          </a:p>
          <a:p>
            <a:pPr lvl="2"/>
            <a:r>
              <a:rPr lang="en-US" dirty="0"/>
              <a:t>General Coding Principles</a:t>
            </a:r>
          </a:p>
          <a:p>
            <a:pPr lvl="2"/>
            <a:r>
              <a:rPr lang="en-US" dirty="0"/>
              <a:t>CSS Box Model</a:t>
            </a:r>
          </a:p>
          <a:p>
            <a:pPr lvl="2"/>
            <a:r>
              <a:rPr lang="en-US" dirty="0"/>
              <a:t>CSS Validation</a:t>
            </a:r>
          </a:p>
          <a:p>
            <a:pPr lvl="2"/>
            <a:r>
              <a:rPr lang="en-US" dirty="0"/>
              <a:t>CSS Formatting</a:t>
            </a:r>
          </a:p>
          <a:p>
            <a:pPr lvl="3"/>
            <a:r>
              <a:rPr lang="en-US" dirty="0"/>
              <a:t>Alphabetize</a:t>
            </a:r>
          </a:p>
          <a:p>
            <a:pPr lvl="2"/>
            <a:r>
              <a:rPr lang="en-US" dirty="0"/>
              <a:t>Classes vs. IDs</a:t>
            </a:r>
          </a:p>
          <a:p>
            <a:pPr lvl="2"/>
            <a:r>
              <a:rPr lang="en-US" dirty="0"/>
              <a:t>Naming Conventions for </a:t>
            </a:r>
            <a:r>
              <a:rPr lang="en-US" dirty="0" smtClean="0"/>
              <a:t>Selectors</a:t>
            </a:r>
          </a:p>
          <a:p>
            <a:pPr lvl="2"/>
            <a:r>
              <a:rPr lang="en-US" dirty="0" smtClean="0"/>
              <a:t>[</a:t>
            </a:r>
            <a:r>
              <a:rPr lang="en-US" dirty="0"/>
              <a:t>snipped outline from </a:t>
            </a:r>
            <a:r>
              <a:rPr lang="en-US" dirty="0">
                <a:hlinkClick r:id="rId2"/>
              </a:rPr>
              <a:t>http://na.isobar.com/standards</a:t>
            </a:r>
            <a:r>
              <a:rPr lang="en-US" dirty="0" smtClean="0">
                <a:hlinkClick r:id="rId2"/>
              </a:rPr>
              <a:t>/</a:t>
            </a:r>
            <a:r>
              <a:rPr lang="en-US" dirty="0" smtClean="0"/>
              <a:t> )</a:t>
            </a:r>
          </a:p>
          <a:p>
            <a:pPr lvl="2"/>
            <a:endParaRPr lang="en-US" dirty="0"/>
          </a:p>
        </p:txBody>
      </p:sp>
    </p:spTree>
    <p:extLst>
      <p:ext uri="{BB962C8B-B14F-4D97-AF65-F5344CB8AC3E}">
        <p14:creationId xmlns:p14="http://schemas.microsoft.com/office/powerpoint/2010/main" val="181463241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p:txBody>
          <a:bodyPr/>
          <a:lstStyle/>
          <a:p>
            <a:r>
              <a:rPr lang="en-US" dirty="0"/>
              <a:t>Canvas 2D API</a:t>
            </a:r>
            <a:r>
              <a:rPr lang="en-US" dirty="0" smtClean="0">
                <a:ea typeface="MS PGothic" pitchFamily="34" charset="-128"/>
              </a:rPr>
              <a:t>	</a:t>
            </a:r>
          </a:p>
        </p:txBody>
      </p:sp>
      <p:sp>
        <p:nvSpPr>
          <p:cNvPr id="23555" name="Content Placeholder 3"/>
          <p:cNvSpPr>
            <a:spLocks noGrp="1"/>
          </p:cNvSpPr>
          <p:nvPr>
            <p:ph sz="quarter" idx="10"/>
          </p:nvPr>
        </p:nvSpPr>
        <p:spPr/>
        <p:txBody>
          <a:bodyPr/>
          <a:lstStyle/>
          <a:p>
            <a:r>
              <a:rPr lang="en-US" dirty="0"/>
              <a:t>The Canvas 2D context provides a scriptable interface for drawing two-dimensional images and bitmaps in the browser. </a:t>
            </a:r>
          </a:p>
          <a:p>
            <a:r>
              <a:rPr lang="en-US" dirty="0" smtClean="0"/>
              <a:t>One </a:t>
            </a:r>
            <a:r>
              <a:rPr lang="en-US" dirty="0"/>
              <a:t>of the earliest stars of the HTML5 era</a:t>
            </a:r>
          </a:p>
          <a:p>
            <a:endParaRPr lang="en-US" dirty="0"/>
          </a:p>
          <a:p>
            <a:pPr marL="0" indent="0">
              <a:buNone/>
            </a:pPr>
            <a:r>
              <a:rPr lang="en-US" dirty="0" smtClean="0"/>
              <a:t>There are some excellent resources available already. </a:t>
            </a:r>
            <a:r>
              <a:rPr lang="en-US" dirty="0" smtClean="0"/>
              <a:t>One I’ve been knee deep in recently:</a:t>
            </a:r>
          </a:p>
          <a:p>
            <a:pPr marL="0" indent="0">
              <a:buNone/>
            </a:pPr>
            <a:endParaRPr lang="en-US" dirty="0" smtClean="0"/>
          </a:p>
          <a:p>
            <a:r>
              <a:rPr lang="en-US" dirty="0"/>
              <a:t>JavaScript </a:t>
            </a:r>
            <a:r>
              <a:rPr lang="en-US" dirty="0" err="1"/>
              <a:t>InfoVis</a:t>
            </a:r>
            <a:r>
              <a:rPr lang="en-US" dirty="0"/>
              <a:t> </a:t>
            </a:r>
            <a:r>
              <a:rPr lang="en-US" dirty="0" smtClean="0"/>
              <a:t>Toolkit </a:t>
            </a:r>
            <a:r>
              <a:rPr lang="en-US" dirty="0" smtClean="0">
                <a:hlinkClick r:id="rId4"/>
              </a:rPr>
              <a:t>http</a:t>
            </a:r>
            <a:r>
              <a:rPr lang="en-US" dirty="0">
                <a:hlinkClick r:id="rId4"/>
              </a:rPr>
              <a:t>://thejit.org</a:t>
            </a:r>
            <a:r>
              <a:rPr lang="en-US" dirty="0" smtClean="0">
                <a:hlinkClick r:id="rId4"/>
              </a:rPr>
              <a:t>/</a:t>
            </a:r>
            <a:endParaRPr lang="en-US" dirty="0" smtClean="0"/>
          </a:p>
          <a:p>
            <a:endParaRPr lang="en-US" dirty="0" smtClean="0"/>
          </a:p>
          <a:p>
            <a:endParaRPr lang="en-US" dirty="0"/>
          </a:p>
          <a:p>
            <a:endParaRPr lang="en-US" dirty="0"/>
          </a:p>
        </p:txBody>
      </p:sp>
    </p:spTree>
    <p:custDataLst>
      <p:tags r:id="rId1"/>
    </p:custDataLst>
    <p:extLst>
      <p:ext uri="{BB962C8B-B14F-4D97-AF65-F5344CB8AC3E}">
        <p14:creationId xmlns:p14="http://schemas.microsoft.com/office/powerpoint/2010/main" val="1159076446"/>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Canvas 2D </a:t>
            </a:r>
            <a:r>
              <a:rPr lang="en-US" dirty="0" smtClean="0"/>
              <a:t>API : Support</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a:spcAft>
                <a:spcPct val="0"/>
              </a:spcAft>
            </a:pPr>
            <a:r>
              <a:rPr lang="en-US" dirty="0" smtClean="0">
                <a:ea typeface="MS PGothic" pitchFamily="34" charset="-128"/>
              </a:rPr>
              <a:t>Supported in all major browsers except IE 6, 7, 8 </a:t>
            </a:r>
          </a:p>
        </p:txBody>
      </p:sp>
    </p:spTree>
    <p:extLst>
      <p:ext uri="{BB962C8B-B14F-4D97-AF65-F5344CB8AC3E}">
        <p14:creationId xmlns:p14="http://schemas.microsoft.com/office/powerpoint/2010/main" val="284610605"/>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Canvas 2D API</a:t>
            </a:r>
            <a:r>
              <a:rPr lang="en-US" dirty="0" smtClean="0">
                <a:ea typeface="MS PGothic" pitchFamily="34" charset="-128"/>
              </a:rPr>
              <a:t>: Verdict and </a:t>
            </a:r>
            <a:r>
              <a:rPr lang="en-US" dirty="0" err="1" smtClean="0">
                <a:ea typeface="MS PGothic" pitchFamily="34" charset="-128"/>
              </a:rPr>
              <a:t>Polyfills</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marL="0" indent="0">
              <a:spcAft>
                <a:spcPct val="0"/>
              </a:spcAft>
              <a:buNone/>
            </a:pPr>
            <a:r>
              <a:rPr lang="en-US" dirty="0" smtClean="0">
                <a:ea typeface="MS PGothic" pitchFamily="34" charset="-128"/>
              </a:rPr>
              <a:t>With the understanding that there will be issues with more dynamic Canvas animations  (in IE, in legacy versions of supporting browsers, on mobile and similarly underpowered machines), you can use Canvas right now. </a:t>
            </a:r>
          </a:p>
          <a:p>
            <a:pPr>
              <a:spcAft>
                <a:spcPct val="0"/>
              </a:spcAft>
              <a:buNone/>
            </a:pPr>
            <a:endParaRPr lang="en-US" dirty="0" smtClean="0">
              <a:ea typeface="MS PGothic" pitchFamily="34" charset="-128"/>
            </a:endParaRPr>
          </a:p>
          <a:p>
            <a:pPr>
              <a:spcAft>
                <a:spcPct val="0"/>
              </a:spcAft>
            </a:pPr>
            <a:r>
              <a:rPr lang="en-US" dirty="0">
                <a:ea typeface="MS PGothic" pitchFamily="34" charset="-128"/>
              </a:rPr>
              <a:t>Flash Canvas </a:t>
            </a:r>
            <a:r>
              <a:rPr lang="en-US" dirty="0">
                <a:ea typeface="MS PGothic" pitchFamily="34" charset="-128"/>
                <a:hlinkClick r:id="rId2"/>
              </a:rPr>
              <a:t>http://flashcanvas.net</a:t>
            </a:r>
            <a:r>
              <a:rPr lang="en-US" dirty="0" smtClean="0">
                <a:ea typeface="MS PGothic" pitchFamily="34" charset="-128"/>
                <a:hlinkClick r:id="rId2"/>
              </a:rPr>
              <a:t>/</a:t>
            </a:r>
            <a:endParaRPr lang="en-US" dirty="0" smtClean="0">
              <a:ea typeface="MS PGothic" pitchFamily="34" charset="-128"/>
            </a:endParaRPr>
          </a:p>
          <a:p>
            <a:pPr lvl="1">
              <a:spcAft>
                <a:spcPct val="0"/>
              </a:spcAft>
            </a:pPr>
            <a:r>
              <a:rPr lang="en-US" dirty="0" smtClean="0">
                <a:ea typeface="MS PGothic" pitchFamily="34" charset="-128"/>
              </a:rPr>
              <a:t>This is one of the best reasons to keep the door open for Flash. It’s faster than </a:t>
            </a:r>
            <a:r>
              <a:rPr lang="en-US" dirty="0" err="1" smtClean="0">
                <a:ea typeface="MS PGothic" pitchFamily="34" charset="-128"/>
              </a:rPr>
              <a:t>excanvas</a:t>
            </a:r>
            <a:r>
              <a:rPr lang="en-US" dirty="0" smtClean="0">
                <a:ea typeface="MS PGothic" pitchFamily="34" charset="-128"/>
              </a:rPr>
              <a:t> and supports 70% of the Canvas spec, which is competitive with the support levels in modern browsers</a:t>
            </a:r>
          </a:p>
          <a:p>
            <a:pPr>
              <a:spcAft>
                <a:spcPct val="0"/>
              </a:spcAft>
            </a:pPr>
            <a:r>
              <a:rPr lang="en-US" dirty="0" err="1" smtClean="0">
                <a:ea typeface="MS PGothic" pitchFamily="34" charset="-128"/>
              </a:rPr>
              <a:t>Excanvas</a:t>
            </a:r>
            <a:r>
              <a:rPr lang="en-US" dirty="0">
                <a:ea typeface="MS PGothic" pitchFamily="34" charset="-128"/>
              </a:rPr>
              <a:t> </a:t>
            </a:r>
            <a:r>
              <a:rPr lang="en-US" dirty="0">
                <a:ea typeface="MS PGothic" pitchFamily="34" charset="-128"/>
                <a:hlinkClick r:id="rId3"/>
              </a:rPr>
              <a:t>http://code.google.com/p/explorercanvas</a:t>
            </a:r>
            <a:r>
              <a:rPr lang="en-US" dirty="0" smtClean="0">
                <a:ea typeface="MS PGothic" pitchFamily="34" charset="-128"/>
                <a:hlinkClick r:id="rId3"/>
              </a:rPr>
              <a:t>/</a:t>
            </a:r>
            <a:endParaRPr lang="en-US" dirty="0">
              <a:ea typeface="MS PGothic" pitchFamily="34" charset="-128"/>
            </a:endParaRPr>
          </a:p>
          <a:p>
            <a:pPr lvl="1">
              <a:spcAft>
                <a:spcPct val="0"/>
              </a:spcAft>
            </a:pPr>
            <a:r>
              <a:rPr lang="en-US" dirty="0" smtClean="0">
                <a:ea typeface="MS PGothic" pitchFamily="34" charset="-128"/>
              </a:rPr>
              <a:t>The original </a:t>
            </a:r>
          </a:p>
        </p:txBody>
      </p:sp>
    </p:spTree>
    <p:extLst>
      <p:ext uri="{BB962C8B-B14F-4D97-AF65-F5344CB8AC3E}">
        <p14:creationId xmlns:p14="http://schemas.microsoft.com/office/powerpoint/2010/main" val="579581725"/>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Geolocation</a:t>
            </a:r>
            <a:endParaRPr lang="en-US" dirty="0"/>
          </a:p>
        </p:txBody>
      </p:sp>
      <p:sp>
        <p:nvSpPr>
          <p:cNvPr id="3" name="Content Placeholder 2"/>
          <p:cNvSpPr>
            <a:spLocks noGrp="1"/>
          </p:cNvSpPr>
          <p:nvPr>
            <p:ph sz="quarter" idx="10"/>
          </p:nvPr>
        </p:nvSpPr>
        <p:spPr/>
        <p:txBody>
          <a:bodyPr/>
          <a:lstStyle/>
          <a:p>
            <a:r>
              <a:rPr lang="en-US" dirty="0"/>
              <a:t>The </a:t>
            </a:r>
            <a:r>
              <a:rPr lang="en-US" dirty="0" err="1"/>
              <a:t>Geolocation</a:t>
            </a:r>
            <a:r>
              <a:rPr lang="en-US" dirty="0"/>
              <a:t> API is a standard interface for retrieving the geographical location of a device. It provides a </a:t>
            </a:r>
            <a:r>
              <a:rPr lang="en-US" dirty="0" err="1">
                <a:latin typeface="Consolas" pitchFamily="49" charset="0"/>
                <a:cs typeface="Consolas" pitchFamily="49" charset="0"/>
              </a:rPr>
              <a:t>window.geolocation</a:t>
            </a:r>
            <a:r>
              <a:rPr lang="en-US" dirty="0"/>
              <a:t> object that in turn provides methods that figure out a device's location through the use of location information servers. Location information is pulled from a variety of sources, including IP address, device GPS, Wi-Fi and Bluetooth MAC address, radio-frequency ID (RFID), and Wi-Fi connection location. </a:t>
            </a:r>
          </a:p>
        </p:txBody>
      </p:sp>
    </p:spTree>
    <p:extLst>
      <p:ext uri="{BB962C8B-B14F-4D97-AF65-F5344CB8AC3E}">
        <p14:creationId xmlns:p14="http://schemas.microsoft.com/office/powerpoint/2010/main" val="61210234"/>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err="1" smtClean="0"/>
              <a:t>Geolocation</a:t>
            </a:r>
            <a:r>
              <a:rPr lang="en-US" dirty="0" smtClean="0"/>
              <a:t>: Support</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a:spcAft>
                <a:spcPct val="0"/>
              </a:spcAft>
            </a:pPr>
            <a:r>
              <a:rPr lang="en-US" dirty="0" smtClean="0">
                <a:ea typeface="MS PGothic" pitchFamily="34" charset="-128"/>
              </a:rPr>
              <a:t>Supported in all major browsers except IE6 , 7, 8 and Safari 3.2 and 4.0 </a:t>
            </a:r>
          </a:p>
        </p:txBody>
      </p:sp>
    </p:spTree>
    <p:extLst>
      <p:ext uri="{BB962C8B-B14F-4D97-AF65-F5344CB8AC3E}">
        <p14:creationId xmlns:p14="http://schemas.microsoft.com/office/powerpoint/2010/main" val="1594273653"/>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err="1"/>
              <a:t>Geolocation</a:t>
            </a:r>
            <a:r>
              <a:rPr lang="en-US" dirty="0" smtClean="0">
                <a:ea typeface="MS PGothic" pitchFamily="34" charset="-128"/>
              </a:rPr>
              <a:t>: Verdict and </a:t>
            </a:r>
            <a:r>
              <a:rPr lang="en-US" dirty="0" err="1" smtClean="0">
                <a:ea typeface="MS PGothic" pitchFamily="34" charset="-128"/>
              </a:rPr>
              <a:t>Polyfills</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marL="0" indent="0">
              <a:spcAft>
                <a:spcPct val="0"/>
              </a:spcAft>
              <a:buNone/>
            </a:pPr>
            <a:r>
              <a:rPr lang="en-US" dirty="0" smtClean="0">
                <a:ea typeface="MS PGothic" pitchFamily="34" charset="-128"/>
              </a:rPr>
              <a:t>Between the ability to </a:t>
            </a:r>
            <a:r>
              <a:rPr lang="en-US" dirty="0" smtClean="0">
                <a:ea typeface="MS PGothic" pitchFamily="34" charset="-128"/>
              </a:rPr>
              <a:t>design to it (e.g. fall back </a:t>
            </a:r>
            <a:r>
              <a:rPr lang="en-US" dirty="0" smtClean="0">
                <a:ea typeface="MS PGothic" pitchFamily="34" charset="-128"/>
              </a:rPr>
              <a:t>to a simple text field labeled “location</a:t>
            </a:r>
            <a:r>
              <a:rPr lang="en-US" dirty="0" smtClean="0">
                <a:ea typeface="MS PGothic" pitchFamily="34" charset="-128"/>
              </a:rPr>
              <a:t>”) </a:t>
            </a:r>
            <a:r>
              <a:rPr lang="en-US" dirty="0" smtClean="0">
                <a:ea typeface="MS PGothic" pitchFamily="34" charset="-128"/>
              </a:rPr>
              <a:t>and the available </a:t>
            </a:r>
            <a:r>
              <a:rPr lang="en-US" dirty="0" err="1" smtClean="0">
                <a:ea typeface="MS PGothic" pitchFamily="34" charset="-128"/>
              </a:rPr>
              <a:t>polyfill</a:t>
            </a:r>
            <a:r>
              <a:rPr lang="en-US" dirty="0" smtClean="0">
                <a:ea typeface="MS PGothic" pitchFamily="34" charset="-128"/>
              </a:rPr>
              <a:t> techniques  </a:t>
            </a:r>
            <a:r>
              <a:rPr lang="en-US" dirty="0" err="1" smtClean="0">
                <a:ea typeface="MS PGothic" pitchFamily="34" charset="-128"/>
              </a:rPr>
              <a:t>geolocation</a:t>
            </a:r>
            <a:r>
              <a:rPr lang="en-US" dirty="0" smtClean="0">
                <a:ea typeface="MS PGothic" pitchFamily="34" charset="-128"/>
              </a:rPr>
              <a:t> can be used today</a:t>
            </a:r>
            <a:r>
              <a:rPr lang="en-US" dirty="0" smtClean="0">
                <a:ea typeface="MS PGothic" pitchFamily="34" charset="-128"/>
              </a:rPr>
              <a:t>.</a:t>
            </a:r>
          </a:p>
          <a:p>
            <a:pPr marL="0" indent="0">
              <a:spcAft>
                <a:spcPct val="0"/>
              </a:spcAft>
              <a:buNone/>
            </a:pPr>
            <a:endParaRPr lang="en-US" dirty="0">
              <a:ea typeface="MS PGothic" pitchFamily="34" charset="-128"/>
            </a:endParaRPr>
          </a:p>
          <a:p>
            <a:pPr marL="0" indent="0">
              <a:spcAft>
                <a:spcPct val="0"/>
              </a:spcAft>
              <a:buNone/>
            </a:pPr>
            <a:r>
              <a:rPr lang="en-US" dirty="0" err="1" smtClean="0">
                <a:ea typeface="MS PGothic" pitchFamily="34" charset="-128"/>
              </a:rPr>
              <a:t>Polyfills</a:t>
            </a:r>
            <a:r>
              <a:rPr lang="en-US" dirty="0" smtClean="0">
                <a:ea typeface="MS PGothic" pitchFamily="34" charset="-128"/>
              </a:rPr>
              <a:t> aren’t as good as, say, </a:t>
            </a:r>
            <a:r>
              <a:rPr lang="en-US" dirty="0">
                <a:ea typeface="MS PGothic" pitchFamily="34" charset="-128"/>
              </a:rPr>
              <a:t>d</a:t>
            </a:r>
            <a:r>
              <a:rPr lang="en-US" dirty="0" smtClean="0">
                <a:ea typeface="MS PGothic" pitchFamily="34" charset="-128"/>
              </a:rPr>
              <a:t>evice GPS</a:t>
            </a:r>
            <a:r>
              <a:rPr lang="en-US" dirty="0" smtClean="0">
                <a:ea typeface="MS PGothic" pitchFamily="34" charset="-128"/>
              </a:rPr>
              <a:t>, but they can do the job.</a:t>
            </a:r>
          </a:p>
          <a:p>
            <a:pPr marL="0" indent="0">
              <a:spcAft>
                <a:spcPct val="0"/>
              </a:spcAft>
              <a:buNone/>
            </a:pPr>
            <a:endParaRPr lang="en-US" dirty="0" smtClean="0">
              <a:ea typeface="MS PGothic" pitchFamily="34" charset="-128"/>
            </a:endParaRPr>
          </a:p>
          <a:p>
            <a:pPr>
              <a:spcAft>
                <a:spcPct val="0"/>
              </a:spcAft>
            </a:pPr>
            <a:r>
              <a:rPr lang="en-US" dirty="0" smtClean="0">
                <a:ea typeface="MS PGothic" pitchFamily="34" charset="-128"/>
              </a:rPr>
              <a:t>From </a:t>
            </a:r>
            <a:r>
              <a:rPr lang="en-US" dirty="0" err="1" smtClean="0">
                <a:ea typeface="MS PGothic" pitchFamily="34" charset="-128"/>
              </a:rPr>
              <a:t>WebShims</a:t>
            </a:r>
            <a:endParaRPr lang="en-US" dirty="0" smtClean="0">
              <a:ea typeface="MS PGothic" pitchFamily="34" charset="-128"/>
            </a:endParaRPr>
          </a:p>
          <a:p>
            <a:pPr lvl="1">
              <a:spcAft>
                <a:spcPct val="0"/>
              </a:spcAft>
            </a:pPr>
            <a:r>
              <a:rPr lang="en-US" dirty="0" smtClean="0">
                <a:ea typeface="MS PGothic" pitchFamily="34" charset="-128"/>
                <a:hlinkClick r:id="rId2"/>
              </a:rPr>
              <a:t>https</a:t>
            </a:r>
            <a:r>
              <a:rPr lang="en-US" dirty="0">
                <a:ea typeface="MS PGothic" pitchFamily="34" charset="-128"/>
                <a:hlinkClick r:id="rId2"/>
              </a:rPr>
              <a:t>://</a:t>
            </a:r>
            <a:r>
              <a:rPr lang="en-US" dirty="0" smtClean="0">
                <a:ea typeface="MS PGothic" pitchFamily="34" charset="-128"/>
                <a:hlinkClick r:id="rId2"/>
              </a:rPr>
              <a:t>github.com/aFarkas/webshim/blob/master/src/shims/geolocation.js</a:t>
            </a:r>
            <a:endParaRPr lang="en-US" dirty="0" smtClean="0">
              <a:ea typeface="MS PGothic" pitchFamily="34" charset="-128"/>
            </a:endParaRPr>
          </a:p>
          <a:p>
            <a:pPr>
              <a:spcAft>
                <a:spcPct val="0"/>
              </a:spcAft>
            </a:pPr>
            <a:r>
              <a:rPr lang="en-US" dirty="0" smtClean="0">
                <a:ea typeface="MS PGothic" pitchFamily="34" charset="-128"/>
              </a:rPr>
              <a:t>Also: </a:t>
            </a:r>
            <a:r>
              <a:rPr lang="en-US" dirty="0" smtClean="0">
                <a:ea typeface="MS PGothic" pitchFamily="34" charset="-128"/>
              </a:rPr>
              <a:t> yqlgeo.js </a:t>
            </a:r>
            <a:endParaRPr lang="en-US" dirty="0" smtClean="0">
              <a:ea typeface="MS PGothic" pitchFamily="34" charset="-128"/>
            </a:endParaRPr>
          </a:p>
          <a:p>
            <a:pPr lvl="1">
              <a:spcAft>
                <a:spcPct val="0"/>
              </a:spcAft>
            </a:pPr>
            <a:r>
              <a:rPr lang="en-US" dirty="0" smtClean="0">
                <a:ea typeface="MS PGothic" pitchFamily="34" charset="-128"/>
                <a:hlinkClick r:id="rId3"/>
              </a:rPr>
              <a:t>https</a:t>
            </a:r>
            <a:r>
              <a:rPr lang="en-US" dirty="0">
                <a:ea typeface="MS PGothic" pitchFamily="34" charset="-128"/>
                <a:hlinkClick r:id="rId3"/>
              </a:rPr>
              <a:t>://</a:t>
            </a:r>
            <a:r>
              <a:rPr lang="en-US" dirty="0" smtClean="0">
                <a:ea typeface="MS PGothic" pitchFamily="34" charset="-128"/>
                <a:hlinkClick r:id="rId3"/>
              </a:rPr>
              <a:t>github.com/codepo8/YQL-Geo-Library/blob/master/yqlgeo.js</a:t>
            </a:r>
            <a:endParaRPr lang="en-US" dirty="0" smtClean="0">
              <a:ea typeface="MS PGothic" pitchFamily="34" charset="-128"/>
            </a:endParaRPr>
          </a:p>
          <a:p>
            <a:pPr>
              <a:spcAft>
                <a:spcPct val="0"/>
              </a:spcAft>
            </a:pPr>
            <a:endParaRPr lang="en-US" dirty="0" smtClean="0">
              <a:ea typeface="MS PGothic" pitchFamily="34" charset="-128"/>
            </a:endParaRPr>
          </a:p>
          <a:p>
            <a:pPr>
              <a:spcAft>
                <a:spcPct val="0"/>
              </a:spcAft>
            </a:pPr>
            <a:endParaRPr lang="en-US" dirty="0">
              <a:ea typeface="MS PGothic" pitchFamily="34" charset="-128"/>
            </a:endParaRPr>
          </a:p>
        </p:txBody>
      </p:sp>
    </p:spTree>
    <p:extLst>
      <p:ext uri="{BB962C8B-B14F-4D97-AF65-F5344CB8AC3E}">
        <p14:creationId xmlns:p14="http://schemas.microsoft.com/office/powerpoint/2010/main" val="2374369646"/>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Audio/Video</a:t>
            </a:r>
            <a:endParaRPr lang="en-US" dirty="0"/>
          </a:p>
        </p:txBody>
      </p:sp>
      <p:sp>
        <p:nvSpPr>
          <p:cNvPr id="3" name="Content Placeholder 2"/>
          <p:cNvSpPr>
            <a:spLocks noGrp="1"/>
          </p:cNvSpPr>
          <p:nvPr>
            <p:ph sz="quarter" idx="10"/>
          </p:nvPr>
        </p:nvSpPr>
        <p:spPr/>
        <p:txBody>
          <a:bodyPr/>
          <a:lstStyle/>
          <a:p>
            <a:pPr marL="0" indent="0">
              <a:buNone/>
            </a:pPr>
            <a:r>
              <a:rPr lang="en-US" dirty="0"/>
              <a:t>Playing audio and video in the browser is such a common event </a:t>
            </a:r>
            <a:r>
              <a:rPr lang="en-US" dirty="0" smtClean="0"/>
              <a:t>that </a:t>
            </a:r>
            <a:r>
              <a:rPr lang="en-US" dirty="0"/>
              <a:t>it's easy to forget that, for most of the history of the web, there was no native method for doing so. </a:t>
            </a:r>
            <a:endParaRPr lang="en-US" dirty="0" smtClean="0"/>
          </a:p>
          <a:p>
            <a:pPr marL="0" indent="0">
              <a:buNone/>
            </a:pPr>
            <a:endParaRPr lang="en-US" dirty="0"/>
          </a:p>
          <a:p>
            <a:pPr marL="0" indent="0">
              <a:buNone/>
            </a:pPr>
            <a:r>
              <a:rPr lang="en-US" dirty="0" smtClean="0"/>
              <a:t>Enter </a:t>
            </a:r>
            <a:r>
              <a:rPr lang="en-US" dirty="0"/>
              <a:t>the new HTML5 audio and video elements. </a:t>
            </a:r>
            <a:br>
              <a:rPr lang="en-US" dirty="0"/>
            </a:br>
            <a:endParaRPr lang="en-US" dirty="0" smtClean="0"/>
          </a:p>
          <a:p>
            <a:pPr marL="0" indent="0">
              <a:buNone/>
            </a:pPr>
            <a:r>
              <a:rPr lang="en-US" dirty="0" smtClean="0"/>
              <a:t>From </a:t>
            </a:r>
            <a:r>
              <a:rPr lang="en-US" dirty="0"/>
              <a:t>a specification perspective, the inclusion of browser-native APIs for playing audio and video is </a:t>
            </a:r>
            <a:r>
              <a:rPr lang="en-US" dirty="0" smtClean="0"/>
              <a:t>straightforward. </a:t>
            </a:r>
            <a:r>
              <a:rPr lang="en-US" dirty="0"/>
              <a:t>Anyone familiar with the way the replaced elements like IMG work </a:t>
            </a:r>
            <a:r>
              <a:rPr lang="en-US" dirty="0" smtClean="0"/>
              <a:t>will </a:t>
            </a:r>
            <a:r>
              <a:rPr lang="en-US" dirty="0"/>
              <a:t>understand how to embed video and </a:t>
            </a:r>
            <a:r>
              <a:rPr lang="en-US" dirty="0" smtClean="0"/>
              <a:t>audio. </a:t>
            </a:r>
          </a:p>
          <a:p>
            <a:pPr marL="0" indent="0">
              <a:buNone/>
            </a:pPr>
            <a:endParaRPr lang="en-US" dirty="0"/>
          </a:p>
          <a:p>
            <a:pPr marL="0" indent="0">
              <a:buNone/>
            </a:pPr>
            <a:r>
              <a:rPr lang="en-US" dirty="0" smtClean="0"/>
              <a:t>There’s a tag, a source and some attributes. </a:t>
            </a:r>
          </a:p>
          <a:p>
            <a:pPr marL="0" indent="0">
              <a:buNone/>
            </a:pPr>
            <a:endParaRPr lang="en-US" dirty="0"/>
          </a:p>
          <a:p>
            <a:pPr marL="0" indent="0">
              <a:buNone/>
            </a:pPr>
            <a:r>
              <a:rPr lang="en-US" dirty="0" smtClean="0"/>
              <a:t>With methods like </a:t>
            </a:r>
            <a:r>
              <a:rPr lang="en-US" dirty="0" smtClean="0">
                <a:latin typeface="Consolas" pitchFamily="49" charset="0"/>
                <a:cs typeface="Consolas" pitchFamily="49" charset="0"/>
              </a:rPr>
              <a:t>play() </a:t>
            </a:r>
            <a:r>
              <a:rPr lang="en-US" dirty="0" smtClean="0"/>
              <a:t>and </a:t>
            </a:r>
            <a:r>
              <a:rPr lang="en-US" dirty="0" smtClean="0">
                <a:latin typeface="Consolas" pitchFamily="49" charset="0"/>
                <a:cs typeface="Consolas" pitchFamily="49" charset="0"/>
              </a:rPr>
              <a:t>pause() </a:t>
            </a:r>
            <a:r>
              <a:rPr lang="en-US" dirty="0" smtClean="0"/>
              <a:t>the basics of the API are </a:t>
            </a:r>
            <a:r>
              <a:rPr lang="en-US" dirty="0" smtClean="0"/>
              <a:t>pretty easy to pick up </a:t>
            </a:r>
            <a:endParaRPr lang="en-US" dirty="0"/>
          </a:p>
        </p:txBody>
      </p:sp>
    </p:spTree>
    <p:extLst>
      <p:ext uri="{BB962C8B-B14F-4D97-AF65-F5344CB8AC3E}">
        <p14:creationId xmlns:p14="http://schemas.microsoft.com/office/powerpoint/2010/main" val="2587273099"/>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
          <p:cNvSpPr>
            <a:spLocks noGrp="1"/>
          </p:cNvSpPr>
          <p:nvPr>
            <p:ph type="body" sz="quarter" idx="10"/>
          </p:nvPr>
        </p:nvSpPr>
        <p:spPr/>
        <p:txBody>
          <a:bodyPr/>
          <a:lstStyle/>
          <a:p>
            <a:r>
              <a:rPr smtClean="0">
                <a:ea typeface="MS PGothic" pitchFamily="34" charset="-128"/>
              </a:rPr>
              <a:t>Introduction</a:t>
            </a:r>
          </a:p>
        </p:txBody>
      </p:sp>
      <p:sp>
        <p:nvSpPr>
          <p:cNvPr id="7171" name="Text Placeholder 2"/>
          <p:cNvSpPr>
            <a:spLocks noGrp="1"/>
          </p:cNvSpPr>
          <p:nvPr>
            <p:ph type="body" sz="quarter" idx="11"/>
          </p:nvPr>
        </p:nvSpPr>
        <p:spPr/>
        <p:txBody>
          <a:bodyPr/>
          <a:lstStyle/>
          <a:p>
            <a:endParaRPr lang="en-US"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Audio/Video</a:t>
            </a:r>
            <a:r>
              <a:rPr lang="en-US" dirty="0" smtClean="0"/>
              <a:t>:</a:t>
            </a:r>
            <a:endParaRPr lang="en-US" dirty="0"/>
          </a:p>
        </p:txBody>
      </p:sp>
      <p:sp>
        <p:nvSpPr>
          <p:cNvPr id="3" name="Content Placeholder 2"/>
          <p:cNvSpPr>
            <a:spLocks noGrp="1"/>
          </p:cNvSpPr>
          <p:nvPr>
            <p:ph sz="quarter" idx="10"/>
          </p:nvPr>
        </p:nvSpPr>
        <p:spPr/>
        <p:txBody>
          <a:bodyPr/>
          <a:lstStyle/>
          <a:p>
            <a:pPr marL="0" indent="0">
              <a:buNone/>
            </a:pPr>
            <a:r>
              <a:rPr lang="en-US" dirty="0"/>
              <a:t>&lt;-- the HTML --&gt; </a:t>
            </a:r>
            <a:endParaRPr lang="en-US" dirty="0" smtClean="0"/>
          </a:p>
          <a:p>
            <a:pPr marL="0" indent="0">
              <a:buNone/>
            </a:pPr>
            <a:r>
              <a:rPr lang="en-US" dirty="0" smtClean="0"/>
              <a:t>&lt;</a:t>
            </a:r>
            <a:r>
              <a:rPr lang="en-US" dirty="0"/>
              <a:t>video </a:t>
            </a:r>
            <a:r>
              <a:rPr lang="en-US" dirty="0" err="1"/>
              <a:t>src</a:t>
            </a:r>
            <a:r>
              <a:rPr lang="en-US" dirty="0"/>
              <a:t>="_</a:t>
            </a:r>
            <a:r>
              <a:rPr lang="en-US" dirty="0" smtClean="0"/>
              <a:t>assets/video/</a:t>
            </a:r>
            <a:r>
              <a:rPr lang="en-US" dirty="0" err="1" smtClean="0"/>
              <a:t>sample.webm</a:t>
            </a:r>
            <a:r>
              <a:rPr lang="en-US" dirty="0" smtClean="0"/>
              <a:t>" </a:t>
            </a:r>
            <a:r>
              <a:rPr lang="en-US" dirty="0"/>
              <a:t>controls </a:t>
            </a:r>
            <a:r>
              <a:rPr lang="en-US" dirty="0" err="1"/>
              <a:t>autoplay</a:t>
            </a:r>
            <a:r>
              <a:rPr lang="en-US" dirty="0"/>
              <a:t> width="400" height="300" id="video-sample" data-description="sample web video"&gt; your browser does not support the video tag </a:t>
            </a:r>
            <a:r>
              <a:rPr lang="en-US" dirty="0" smtClean="0"/>
              <a:t>   </a:t>
            </a:r>
          </a:p>
          <a:p>
            <a:pPr marL="0" indent="0">
              <a:buNone/>
            </a:pPr>
            <a:r>
              <a:rPr lang="en-US" dirty="0" smtClean="0"/>
              <a:t>&lt;/</a:t>
            </a:r>
            <a:r>
              <a:rPr lang="en-US" dirty="0"/>
              <a:t>video</a:t>
            </a:r>
            <a:r>
              <a:rPr lang="en-US" dirty="0" smtClean="0"/>
              <a:t>&gt;</a:t>
            </a:r>
          </a:p>
          <a:p>
            <a:pPr marL="0" indent="0">
              <a:buNone/>
            </a:pPr>
            <a:r>
              <a:rPr lang="en-US" dirty="0" smtClean="0"/>
              <a:t>&lt; </a:t>
            </a:r>
            <a:r>
              <a:rPr lang="en-US" dirty="0" smtClean="0"/>
              <a:t>button id=“toggle”&gt;&lt;/button&gt; </a:t>
            </a:r>
          </a:p>
          <a:p>
            <a:pPr marL="0" indent="0">
              <a:buNone/>
            </a:pPr>
            <a:endParaRPr lang="en-US" dirty="0" smtClean="0"/>
          </a:p>
          <a:p>
            <a:pPr marL="0" indent="0">
              <a:buNone/>
            </a:pPr>
            <a:endParaRPr lang="en-US" dirty="0"/>
          </a:p>
          <a:p>
            <a:pPr marL="0" indent="0">
              <a:buNone/>
            </a:pPr>
            <a:r>
              <a:rPr lang="en-US" dirty="0" smtClean="0"/>
              <a:t>//</a:t>
            </a:r>
            <a:r>
              <a:rPr lang="en-US" dirty="0"/>
              <a:t>the JavaScript </a:t>
            </a:r>
            <a:endParaRPr lang="en-US" dirty="0" smtClean="0"/>
          </a:p>
          <a:p>
            <a:pPr marL="0" indent="0">
              <a:buNone/>
            </a:pPr>
            <a:r>
              <a:rPr lang="en-US" dirty="0" err="1" smtClean="0"/>
              <a:t>var</a:t>
            </a:r>
            <a:r>
              <a:rPr lang="en-US" dirty="0" smtClean="0"/>
              <a:t> </a:t>
            </a:r>
            <a:r>
              <a:rPr lang="en-US" dirty="0"/>
              <a:t>video = </a:t>
            </a:r>
            <a:r>
              <a:rPr lang="en-US" dirty="0" err="1"/>
              <a:t>document.getElementById</a:t>
            </a:r>
            <a:r>
              <a:rPr lang="en-US" dirty="0"/>
              <a:t>("video-sample</a:t>
            </a:r>
            <a:r>
              <a:rPr lang="en-US" dirty="0" smtClean="0"/>
              <a:t>"),</a:t>
            </a:r>
          </a:p>
          <a:p>
            <a:pPr marL="0" indent="0">
              <a:buNone/>
            </a:pPr>
            <a:r>
              <a:rPr lang="en-US" dirty="0" smtClean="0"/>
              <a:t>      toggle </a:t>
            </a:r>
            <a:r>
              <a:rPr lang="en-US" dirty="0"/>
              <a:t>= </a:t>
            </a:r>
            <a:r>
              <a:rPr lang="en-US" dirty="0" err="1"/>
              <a:t>document.getElementById</a:t>
            </a:r>
            <a:r>
              <a:rPr lang="en-US" dirty="0"/>
              <a:t>("video-toggle"); </a:t>
            </a:r>
            <a:endParaRPr lang="en-US" dirty="0" smtClean="0"/>
          </a:p>
          <a:p>
            <a:pPr marL="0" indent="0">
              <a:buNone/>
            </a:pPr>
            <a:endParaRPr lang="en-US" dirty="0" smtClean="0"/>
          </a:p>
          <a:p>
            <a:pPr marL="0" indent="0">
              <a:buNone/>
            </a:pPr>
            <a:r>
              <a:rPr lang="en-US" dirty="0" err="1" smtClean="0"/>
              <a:t>toggle.onclick</a:t>
            </a:r>
            <a:r>
              <a:rPr lang="en-US" dirty="0" smtClean="0"/>
              <a:t> </a:t>
            </a:r>
            <a:r>
              <a:rPr lang="en-US" dirty="0"/>
              <a:t>= function() { </a:t>
            </a:r>
            <a:endParaRPr lang="en-US" dirty="0" smtClean="0"/>
          </a:p>
          <a:p>
            <a:pPr marL="0" indent="0">
              <a:buNone/>
            </a:pPr>
            <a:r>
              <a:rPr lang="en-US" dirty="0" smtClean="0"/>
              <a:t>  if </a:t>
            </a:r>
            <a:r>
              <a:rPr lang="en-US" dirty="0"/>
              <a:t>(</a:t>
            </a:r>
            <a:r>
              <a:rPr lang="en-US" dirty="0" err="1"/>
              <a:t>video.paused</a:t>
            </a:r>
            <a:r>
              <a:rPr lang="en-US" dirty="0"/>
              <a:t>) { </a:t>
            </a:r>
            <a:endParaRPr lang="en-US" dirty="0" smtClean="0"/>
          </a:p>
          <a:p>
            <a:pPr marL="0" indent="0">
              <a:buNone/>
            </a:pPr>
            <a:r>
              <a:rPr lang="en-US" dirty="0" smtClean="0"/>
              <a:t>    </a:t>
            </a:r>
            <a:r>
              <a:rPr lang="en-US" dirty="0" err="1" smtClean="0"/>
              <a:t>video.play</a:t>
            </a:r>
            <a:r>
              <a:rPr lang="en-US" dirty="0" smtClean="0"/>
              <a:t>();</a:t>
            </a:r>
          </a:p>
          <a:p>
            <a:pPr marL="0" indent="0">
              <a:buNone/>
            </a:pPr>
            <a:r>
              <a:rPr lang="en-US" dirty="0" smtClean="0"/>
              <a:t>    </a:t>
            </a:r>
            <a:r>
              <a:rPr lang="en-US" dirty="0" err="1" smtClean="0"/>
              <a:t>toggle.className</a:t>
            </a:r>
            <a:r>
              <a:rPr lang="en-US" dirty="0"/>
              <a:t>="playing" </a:t>
            </a:r>
            <a:endParaRPr lang="en-US" dirty="0" smtClean="0"/>
          </a:p>
          <a:p>
            <a:pPr marL="0" indent="0">
              <a:buNone/>
            </a:pPr>
            <a:r>
              <a:rPr lang="en-US" dirty="0" smtClean="0"/>
              <a:t>  } </a:t>
            </a:r>
            <a:r>
              <a:rPr lang="en-US" dirty="0"/>
              <a:t>else { </a:t>
            </a:r>
            <a:endParaRPr lang="en-US" dirty="0" smtClean="0"/>
          </a:p>
          <a:p>
            <a:pPr marL="0" indent="0">
              <a:buNone/>
            </a:pPr>
            <a:r>
              <a:rPr lang="en-US" dirty="0" smtClean="0"/>
              <a:t>    </a:t>
            </a:r>
            <a:r>
              <a:rPr lang="en-US" dirty="0" err="1" smtClean="0"/>
              <a:t>video.pause</a:t>
            </a:r>
            <a:r>
              <a:rPr lang="en-US" dirty="0"/>
              <a:t>(); </a:t>
            </a:r>
            <a:endParaRPr lang="en-US" dirty="0" smtClean="0"/>
          </a:p>
          <a:p>
            <a:pPr marL="0" indent="0">
              <a:buNone/>
            </a:pPr>
            <a:r>
              <a:rPr lang="en-US" dirty="0" smtClean="0"/>
              <a:t>    </a:t>
            </a:r>
            <a:r>
              <a:rPr lang="en-US" dirty="0" err="1" smtClean="0"/>
              <a:t>toggle.className</a:t>
            </a:r>
            <a:r>
              <a:rPr lang="en-US" dirty="0"/>
              <a:t>="paused" </a:t>
            </a:r>
            <a:endParaRPr lang="en-US" dirty="0" smtClean="0"/>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3027216280"/>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Audio/Video: Support</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a:spcAft>
                <a:spcPct val="0"/>
              </a:spcAft>
            </a:pPr>
            <a:r>
              <a:rPr lang="en-US" strike="sngStrike" dirty="0" smtClean="0">
                <a:ea typeface="MS PGothic" pitchFamily="34" charset="-128"/>
              </a:rPr>
              <a:t>Supported in all major browsers except IE6,7,8 and Safari 3.2</a:t>
            </a:r>
          </a:p>
          <a:p>
            <a:pPr>
              <a:spcAft>
                <a:spcPct val="0"/>
              </a:spcAft>
            </a:pPr>
            <a:r>
              <a:rPr lang="en-US" dirty="0" smtClean="0">
                <a:ea typeface="MS PGothic" pitchFamily="34" charset="-128"/>
              </a:rPr>
              <a:t>Without taking into account the questions of video format (containers and codecs) , the above is actually true.</a:t>
            </a:r>
          </a:p>
          <a:p>
            <a:pPr>
              <a:spcAft>
                <a:spcPct val="0"/>
              </a:spcAft>
            </a:pPr>
            <a:r>
              <a:rPr lang="en-US" dirty="0" smtClean="0">
                <a:ea typeface="MS PGothic" pitchFamily="34" charset="-128"/>
              </a:rPr>
              <a:t>With containers and codecs?</a:t>
            </a:r>
          </a:p>
          <a:p>
            <a:pPr lvl="1">
              <a:spcAft>
                <a:spcPct val="0"/>
              </a:spcAft>
            </a:pPr>
            <a:r>
              <a:rPr lang="en-US" dirty="0" smtClean="0"/>
              <a:t>Unfortunately</a:t>
            </a:r>
            <a:r>
              <a:rPr lang="en-US" dirty="0"/>
              <a:t>, getting to the point where </a:t>
            </a:r>
            <a:r>
              <a:rPr lang="en-US" dirty="0" smtClean="0"/>
              <a:t>video works </a:t>
            </a:r>
            <a:r>
              <a:rPr lang="en-US" dirty="0"/>
              <a:t>in all major browsers with a single video source is still a long way off. With browser vendors facing off on two sides of the </a:t>
            </a:r>
            <a:r>
              <a:rPr lang="en-US" dirty="0" smtClean="0"/>
              <a:t>codec </a:t>
            </a:r>
            <a:r>
              <a:rPr lang="en-US" dirty="0"/>
              <a:t>divide, it's far more complicated than it should be. Until we move away from Apple and Microsoft standing firmly behind the patent-encumbered h.264, versus Google, Opera, and Mozilla backing free, open, and royalty-free video formats like </a:t>
            </a:r>
            <a:r>
              <a:rPr lang="en-US" dirty="0" err="1"/>
              <a:t>WebM</a:t>
            </a:r>
            <a:r>
              <a:rPr lang="en-US" dirty="0"/>
              <a:t>, video on the web will remain more, rather than less, complicated than it was in the </a:t>
            </a:r>
            <a:r>
              <a:rPr lang="en-US" dirty="0" smtClean="0"/>
              <a:t>Flash-only </a:t>
            </a:r>
            <a:r>
              <a:rPr lang="en-US" dirty="0"/>
              <a:t>era. </a:t>
            </a:r>
            <a:endParaRPr lang="en-US" dirty="0" smtClean="0"/>
          </a:p>
          <a:p>
            <a:pPr lvl="1">
              <a:spcAft>
                <a:spcPct val="0"/>
              </a:spcAft>
            </a:pPr>
            <a:endParaRPr lang="en-US" dirty="0" smtClean="0">
              <a:ea typeface="MS PGothic" pitchFamily="34" charset="-128"/>
            </a:endParaRPr>
          </a:p>
        </p:txBody>
      </p:sp>
    </p:spTree>
    <p:extLst>
      <p:ext uri="{BB962C8B-B14F-4D97-AF65-F5344CB8AC3E}">
        <p14:creationId xmlns:p14="http://schemas.microsoft.com/office/powerpoint/2010/main" val="2155329535"/>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Audio Any </a:t>
            </a:r>
            <a:r>
              <a:rPr lang="en-US" dirty="0" smtClean="0"/>
              <a:t>Better?</a:t>
            </a:r>
            <a:endParaRPr lang="en-US" dirty="0"/>
          </a:p>
        </p:txBody>
      </p:sp>
      <p:sp>
        <p:nvSpPr>
          <p:cNvPr id="3" name="Content Placeholder 2"/>
          <p:cNvSpPr>
            <a:spLocks noGrp="1"/>
          </p:cNvSpPr>
          <p:nvPr>
            <p:ph sz="quarter" idx="10"/>
          </p:nvPr>
        </p:nvSpPr>
        <p:spPr/>
        <p:txBody>
          <a:bodyPr/>
          <a:lstStyle/>
          <a:p>
            <a:r>
              <a:rPr lang="en-US" dirty="0" smtClean="0"/>
              <a:t>No. In the audio space OGG </a:t>
            </a:r>
            <a:r>
              <a:rPr lang="en-US" dirty="0" err="1" smtClean="0"/>
              <a:t>Vorbis</a:t>
            </a:r>
            <a:r>
              <a:rPr lang="en-US" dirty="0" smtClean="0"/>
              <a:t> plays the role of </a:t>
            </a:r>
            <a:r>
              <a:rPr lang="en-US" dirty="0" err="1" smtClean="0"/>
              <a:t>WebM</a:t>
            </a:r>
            <a:r>
              <a:rPr lang="en-US" dirty="0" smtClean="0"/>
              <a:t> and MP3 plays the role of MPEG4/h.264 </a:t>
            </a:r>
            <a:r>
              <a:rPr lang="en-US" i="1" dirty="0" smtClean="0"/>
              <a:t>with the same factions </a:t>
            </a:r>
            <a:endParaRPr lang="en-US" i="1" dirty="0"/>
          </a:p>
        </p:txBody>
      </p:sp>
    </p:spTree>
    <p:extLst>
      <p:ext uri="{BB962C8B-B14F-4D97-AF65-F5344CB8AC3E}">
        <p14:creationId xmlns:p14="http://schemas.microsoft.com/office/powerpoint/2010/main" val="3260722208"/>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Audio/Video </a:t>
            </a:r>
            <a:r>
              <a:rPr lang="en-US" dirty="0" smtClean="0">
                <a:ea typeface="MS PGothic" pitchFamily="34" charset="-128"/>
              </a:rPr>
              <a:t>: Verdict and </a:t>
            </a:r>
            <a:r>
              <a:rPr lang="en-US" dirty="0" err="1" smtClean="0">
                <a:ea typeface="MS PGothic" pitchFamily="34" charset="-128"/>
              </a:rPr>
              <a:t>Polyfills</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marL="0" indent="0">
              <a:spcAft>
                <a:spcPct val="0"/>
              </a:spcAft>
              <a:buNone/>
            </a:pPr>
            <a:r>
              <a:rPr lang="en-US" dirty="0" smtClean="0">
                <a:ea typeface="MS PGothic" pitchFamily="34" charset="-128"/>
              </a:rPr>
              <a:t>The good news is, the people that serve video for a living have put together solutions that will work on any device seamlessly. Use them. </a:t>
            </a:r>
          </a:p>
          <a:p>
            <a:pPr marL="0" indent="0">
              <a:spcAft>
                <a:spcPct val="0"/>
              </a:spcAft>
              <a:buNone/>
            </a:pPr>
            <a:endParaRPr lang="en-US" dirty="0" smtClean="0">
              <a:ea typeface="MS PGothic" pitchFamily="34" charset="-128"/>
            </a:endParaRPr>
          </a:p>
          <a:p>
            <a:pPr marL="0" indent="0">
              <a:spcAft>
                <a:spcPct val="0"/>
              </a:spcAft>
              <a:buNone/>
            </a:pPr>
            <a:r>
              <a:rPr lang="en-US" dirty="0" smtClean="0">
                <a:ea typeface="MS PGothic" pitchFamily="34" charset="-128"/>
              </a:rPr>
              <a:t>There are also nice solutions if you want to go it alone</a:t>
            </a:r>
          </a:p>
          <a:p>
            <a:pPr marL="0" indent="0">
              <a:spcAft>
                <a:spcPct val="0"/>
              </a:spcAft>
              <a:buNone/>
            </a:pPr>
            <a:endParaRPr lang="en-US" dirty="0" smtClean="0">
              <a:ea typeface="MS PGothic" pitchFamily="34" charset="-128"/>
            </a:endParaRPr>
          </a:p>
          <a:p>
            <a:pPr>
              <a:spcAft>
                <a:spcPct val="0"/>
              </a:spcAft>
            </a:pPr>
            <a:r>
              <a:rPr lang="en-US" dirty="0"/>
              <a:t>Video for Everybody </a:t>
            </a:r>
            <a:endParaRPr lang="en-US" dirty="0" smtClean="0"/>
          </a:p>
          <a:p>
            <a:pPr lvl="1">
              <a:spcAft>
                <a:spcPct val="0"/>
              </a:spcAft>
            </a:pPr>
            <a:r>
              <a:rPr lang="en-US" dirty="0" smtClean="0"/>
              <a:t>A no-</a:t>
            </a:r>
            <a:r>
              <a:rPr lang="en-US" dirty="0" err="1" smtClean="0"/>
              <a:t>javascript</a:t>
            </a:r>
            <a:r>
              <a:rPr lang="en-US" dirty="0" smtClean="0"/>
              <a:t> solution that uses a series of clever fallbacks to present the best video solution in different browsers and devices. Doesn’t work in Android &lt; 2.3</a:t>
            </a:r>
          </a:p>
          <a:p>
            <a:pPr>
              <a:spcAft>
                <a:spcPct val="0"/>
              </a:spcAft>
            </a:pPr>
            <a:r>
              <a:rPr lang="en-US" dirty="0" smtClean="0">
                <a:solidFill>
                  <a:srgbClr val="292929"/>
                </a:solidFill>
              </a:rPr>
              <a:t>MediaElement.js</a:t>
            </a:r>
            <a:r>
              <a:rPr lang="en-US" dirty="0" smtClean="0">
                <a:hlinkClick r:id="rId2"/>
              </a:rPr>
              <a:t> </a:t>
            </a:r>
            <a:r>
              <a:rPr lang="en-US" dirty="0" smtClean="0">
                <a:ea typeface="MS PGothic" pitchFamily="34" charset="-128"/>
                <a:hlinkClick r:id="rId2"/>
              </a:rPr>
              <a:t>http</a:t>
            </a:r>
            <a:r>
              <a:rPr lang="en-US" dirty="0">
                <a:ea typeface="MS PGothic" pitchFamily="34" charset="-128"/>
                <a:hlinkClick r:id="rId2"/>
              </a:rPr>
              <a:t>://mediaelementjs.com</a:t>
            </a:r>
            <a:r>
              <a:rPr lang="en-US" dirty="0" smtClean="0">
                <a:ea typeface="MS PGothic" pitchFamily="34" charset="-128"/>
                <a:hlinkClick r:id="rId2"/>
              </a:rPr>
              <a:t>/</a:t>
            </a:r>
            <a:endParaRPr lang="en-US" dirty="0" smtClean="0">
              <a:ea typeface="MS PGothic" pitchFamily="34" charset="-128"/>
            </a:endParaRPr>
          </a:p>
          <a:p>
            <a:pPr lvl="1">
              <a:spcAft>
                <a:spcPct val="0"/>
              </a:spcAft>
            </a:pPr>
            <a:r>
              <a:rPr lang="en-US" dirty="0" smtClean="0">
                <a:ea typeface="MS PGothic" pitchFamily="34" charset="-128"/>
              </a:rPr>
              <a:t>&lt;video&gt;, flash, </a:t>
            </a:r>
            <a:r>
              <a:rPr lang="en-US" dirty="0" err="1" smtClean="0">
                <a:ea typeface="MS PGothic" pitchFamily="34" charset="-128"/>
              </a:rPr>
              <a:t>silverlight</a:t>
            </a:r>
            <a:endParaRPr lang="en-US" dirty="0" smtClean="0">
              <a:ea typeface="MS PGothic" pitchFamily="34" charset="-128"/>
            </a:endParaRPr>
          </a:p>
          <a:p>
            <a:pPr>
              <a:spcAft>
                <a:spcPct val="0"/>
              </a:spcAft>
            </a:pPr>
            <a:r>
              <a:rPr lang="en-US" sz="1800" dirty="0">
                <a:solidFill>
                  <a:srgbClr val="292929"/>
                </a:solidFill>
              </a:rPr>
              <a:t>Video.js </a:t>
            </a:r>
            <a:r>
              <a:rPr lang="en-US" sz="1800" dirty="0">
                <a:solidFill>
                  <a:srgbClr val="292929"/>
                </a:solidFill>
                <a:hlinkClick r:id="rId3"/>
              </a:rPr>
              <a:t>http://videojs.com</a:t>
            </a:r>
            <a:r>
              <a:rPr lang="en-US" sz="1800" dirty="0" smtClean="0">
                <a:solidFill>
                  <a:srgbClr val="292929"/>
                </a:solidFill>
                <a:hlinkClick r:id="rId3"/>
              </a:rPr>
              <a:t>/</a:t>
            </a:r>
            <a:endParaRPr lang="en-US" sz="1800" dirty="0" smtClean="0">
              <a:solidFill>
                <a:srgbClr val="292929"/>
              </a:solidFill>
            </a:endParaRPr>
          </a:p>
          <a:p>
            <a:pPr lvl="1">
              <a:spcAft>
                <a:spcPct val="0"/>
              </a:spcAft>
            </a:pPr>
            <a:r>
              <a:rPr lang="en-US" dirty="0" smtClean="0">
                <a:solidFill>
                  <a:srgbClr val="292929"/>
                </a:solidFill>
              </a:rPr>
              <a:t>Built on Video for Everybody, adds more device support with JavaScript</a:t>
            </a:r>
          </a:p>
          <a:p>
            <a:pPr>
              <a:spcAft>
                <a:spcPct val="0"/>
              </a:spcAft>
            </a:pPr>
            <a:endParaRPr lang="en-US" dirty="0" smtClean="0">
              <a:ea typeface="MS PGothic" pitchFamily="34" charset="-128"/>
            </a:endParaRPr>
          </a:p>
          <a:p>
            <a:pPr marL="0" indent="0">
              <a:spcAft>
                <a:spcPct val="0"/>
              </a:spcAft>
              <a:buNone/>
            </a:pPr>
            <a:r>
              <a:rPr lang="en-US" dirty="0" smtClean="0">
                <a:ea typeface="MS PGothic" pitchFamily="34" charset="-128"/>
              </a:rPr>
              <a:t>Audio follows a similar support strategy (Flash fallback)</a:t>
            </a:r>
          </a:p>
          <a:p>
            <a:pPr>
              <a:spcAft>
                <a:spcPct val="0"/>
              </a:spcAft>
            </a:pPr>
            <a:r>
              <a:rPr lang="en-US" dirty="0" smtClean="0">
                <a:ea typeface="MS PGothic" pitchFamily="34" charset="-128"/>
              </a:rPr>
              <a:t>SoundManager2 </a:t>
            </a:r>
            <a:r>
              <a:rPr lang="en-US" dirty="0">
                <a:ea typeface="MS PGothic" pitchFamily="34" charset="-128"/>
                <a:hlinkClick r:id="rId4"/>
              </a:rPr>
              <a:t>http://www.schillmania.com/projects/soundmanager2</a:t>
            </a:r>
            <a:r>
              <a:rPr lang="en-US" dirty="0" smtClean="0">
                <a:ea typeface="MS PGothic" pitchFamily="34" charset="-128"/>
                <a:hlinkClick r:id="rId4"/>
              </a:rPr>
              <a:t>/</a:t>
            </a:r>
            <a:endParaRPr lang="en-US" dirty="0" smtClean="0">
              <a:ea typeface="MS PGothic" pitchFamily="34" charset="-128"/>
            </a:endParaRPr>
          </a:p>
          <a:p>
            <a:pPr>
              <a:spcAft>
                <a:spcPct val="0"/>
              </a:spcAft>
            </a:pPr>
            <a:r>
              <a:rPr lang="en-US" dirty="0" err="1" smtClean="0">
                <a:ea typeface="MS PGothic" pitchFamily="34" charset="-128"/>
              </a:rPr>
              <a:t>jPlayer</a:t>
            </a:r>
            <a:r>
              <a:rPr lang="en-US" dirty="0">
                <a:ea typeface="MS PGothic" pitchFamily="34" charset="-128"/>
              </a:rPr>
              <a:t> </a:t>
            </a:r>
            <a:r>
              <a:rPr lang="en-US" dirty="0">
                <a:ea typeface="MS PGothic" pitchFamily="34" charset="-128"/>
                <a:hlinkClick r:id="rId5"/>
              </a:rPr>
              <a:t>http://</a:t>
            </a:r>
            <a:r>
              <a:rPr lang="en-US" dirty="0" smtClean="0">
                <a:ea typeface="MS PGothic" pitchFamily="34" charset="-128"/>
                <a:hlinkClick r:id="rId5"/>
              </a:rPr>
              <a:t>github.com/happyworm/jPlayer</a:t>
            </a:r>
            <a:endParaRPr lang="en-US" dirty="0" smtClean="0">
              <a:ea typeface="MS PGothic" pitchFamily="34" charset="-128"/>
            </a:endParaRPr>
          </a:p>
          <a:p>
            <a:pPr>
              <a:spcAft>
                <a:spcPct val="0"/>
              </a:spcAft>
            </a:pPr>
            <a:endParaRPr lang="en-US" dirty="0" smtClean="0">
              <a:ea typeface="MS PGothic" pitchFamily="34" charset="-128"/>
            </a:endParaRPr>
          </a:p>
          <a:p>
            <a:pPr marL="0" indent="0">
              <a:spcAft>
                <a:spcPct val="0"/>
              </a:spcAft>
              <a:buNone/>
            </a:pPr>
            <a:endParaRPr lang="en-US" dirty="0" smtClean="0">
              <a:ea typeface="MS PGothic" pitchFamily="34" charset="-128"/>
            </a:endParaRPr>
          </a:p>
          <a:p>
            <a:pPr marL="0" indent="0">
              <a:spcAft>
                <a:spcPct val="0"/>
              </a:spcAft>
              <a:buNone/>
            </a:pPr>
            <a:endParaRPr lang="en-US" dirty="0" smtClean="0">
              <a:ea typeface="MS PGothic" pitchFamily="34" charset="-128"/>
            </a:endParaRPr>
          </a:p>
          <a:p>
            <a:pPr>
              <a:spcAft>
                <a:spcPct val="0"/>
              </a:spcAft>
            </a:pPr>
            <a:endParaRPr lang="en-US" dirty="0" smtClean="0">
              <a:ea typeface="MS PGothic" pitchFamily="34" charset="-128"/>
            </a:endParaRPr>
          </a:p>
          <a:p>
            <a:pPr>
              <a:spcAft>
                <a:spcPct val="0"/>
              </a:spcAft>
            </a:pPr>
            <a:endParaRPr lang="en-US" dirty="0">
              <a:ea typeface="MS PGothic" pitchFamily="34" charset="-128"/>
            </a:endParaRPr>
          </a:p>
        </p:txBody>
      </p:sp>
    </p:spTree>
    <p:extLst>
      <p:ext uri="{BB962C8B-B14F-4D97-AF65-F5344CB8AC3E}">
        <p14:creationId xmlns:p14="http://schemas.microsoft.com/office/powerpoint/2010/main" val="3594340170"/>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Storage</a:t>
            </a:r>
            <a:endParaRPr lang="en-US" dirty="0"/>
          </a:p>
        </p:txBody>
      </p:sp>
      <p:sp>
        <p:nvSpPr>
          <p:cNvPr id="3" name="Content Placeholder 2"/>
          <p:cNvSpPr>
            <a:spLocks noGrp="1"/>
          </p:cNvSpPr>
          <p:nvPr>
            <p:ph sz="quarter" idx="10"/>
          </p:nvPr>
        </p:nvSpPr>
        <p:spPr/>
        <p:txBody>
          <a:bodyPr/>
          <a:lstStyle/>
          <a:p>
            <a:r>
              <a:rPr lang="en-US" dirty="0"/>
              <a:t>The Web Storage specification defines an API for persistent data storage of key-value pairs in web browsers. This specification is similar to, but greatly improves upon, the functionality currently offered by cookies. </a:t>
            </a:r>
            <a:endParaRPr lang="en-US" dirty="0" smtClean="0"/>
          </a:p>
          <a:p>
            <a:r>
              <a:rPr lang="en-US" dirty="0" err="1" smtClean="0"/>
              <a:t>Cookes</a:t>
            </a:r>
            <a:endParaRPr lang="en-US" dirty="0" smtClean="0"/>
          </a:p>
          <a:p>
            <a:pPr lvl="1"/>
            <a:r>
              <a:rPr lang="en-US" dirty="0" smtClean="0"/>
              <a:t>Cookies </a:t>
            </a:r>
            <a:r>
              <a:rPr lang="en-US" dirty="0"/>
              <a:t>are limited to </a:t>
            </a:r>
            <a:r>
              <a:rPr lang="en-US" dirty="0" smtClean="0"/>
              <a:t>4k</a:t>
            </a:r>
            <a:endParaRPr lang="en-US" dirty="0"/>
          </a:p>
          <a:p>
            <a:pPr lvl="1"/>
            <a:r>
              <a:rPr lang="en-US" dirty="0" smtClean="0"/>
              <a:t>We try to avoid them for performance. Web storage removes the cookie overhead on every request</a:t>
            </a:r>
          </a:p>
          <a:p>
            <a:pPr lvl="1"/>
            <a:r>
              <a:rPr lang="en-US" dirty="0" smtClean="0"/>
              <a:t>Cookies </a:t>
            </a:r>
            <a:r>
              <a:rPr lang="en-US" dirty="0"/>
              <a:t>are </a:t>
            </a:r>
            <a:r>
              <a:rPr lang="en-US" dirty="0" smtClean="0"/>
              <a:t>annoying to code. I’ve been doing this for a long time and I tolerate them with gritted teeth.</a:t>
            </a:r>
            <a:endParaRPr lang="en-US" dirty="0"/>
          </a:p>
          <a:p>
            <a:endParaRPr lang="en-US" dirty="0"/>
          </a:p>
          <a:p>
            <a:r>
              <a:rPr lang="en-US" dirty="0"/>
              <a:t>Storage takes two forms: </a:t>
            </a:r>
            <a:r>
              <a:rPr lang="en-US" dirty="0" err="1">
                <a:latin typeface="Consolas" pitchFamily="49" charset="0"/>
                <a:cs typeface="Consolas" pitchFamily="49" charset="0"/>
              </a:rPr>
              <a:t>sessionStorage</a:t>
            </a:r>
            <a:r>
              <a:rPr lang="en-US" dirty="0"/>
              <a:t> and </a:t>
            </a:r>
            <a:r>
              <a:rPr lang="en-US" dirty="0" err="1">
                <a:latin typeface="Consolas" pitchFamily="49" charset="0"/>
                <a:cs typeface="Consolas" pitchFamily="49" charset="0"/>
              </a:rPr>
              <a:t>localStorage</a:t>
            </a:r>
            <a:r>
              <a:rPr lang="en-US" dirty="0"/>
              <a:t>. Each provides similar methods for managing items (</a:t>
            </a:r>
            <a:r>
              <a:rPr lang="en-US" dirty="0" err="1">
                <a:latin typeface="Consolas" pitchFamily="49" charset="0"/>
                <a:cs typeface="Consolas" pitchFamily="49" charset="0"/>
              </a:rPr>
              <a:t>setItem</a:t>
            </a:r>
            <a:r>
              <a:rPr lang="en-US" dirty="0">
                <a:latin typeface="Consolas" pitchFamily="49" charset="0"/>
                <a:cs typeface="Consolas" pitchFamily="49" charset="0"/>
              </a:rPr>
              <a:t>(), </a:t>
            </a:r>
            <a:r>
              <a:rPr lang="en-US" dirty="0" err="1">
                <a:latin typeface="Consolas" pitchFamily="49" charset="0"/>
                <a:cs typeface="Consolas" pitchFamily="49" charset="0"/>
              </a:rPr>
              <a:t>removeItem</a:t>
            </a:r>
            <a:r>
              <a:rPr lang="en-US" dirty="0">
                <a:latin typeface="Consolas" pitchFamily="49" charset="0"/>
                <a:cs typeface="Consolas" pitchFamily="49" charset="0"/>
              </a:rPr>
              <a:t>(), and </a:t>
            </a:r>
            <a:r>
              <a:rPr lang="en-US" dirty="0" err="1">
                <a:latin typeface="Consolas" pitchFamily="49" charset="0"/>
                <a:cs typeface="Consolas" pitchFamily="49" charset="0"/>
              </a:rPr>
              <a:t>getItem</a:t>
            </a:r>
            <a:r>
              <a:rPr lang="en-US" dirty="0">
                <a:latin typeface="Consolas" pitchFamily="49" charset="0"/>
                <a:cs typeface="Consolas" pitchFamily="49" charset="0"/>
              </a:rPr>
              <a:t>()</a:t>
            </a:r>
            <a:r>
              <a:rPr lang="en-US" dirty="0"/>
              <a:t>) and for clearing the entire storage (</a:t>
            </a:r>
            <a:r>
              <a:rPr lang="en-US" dirty="0">
                <a:latin typeface="Consolas" pitchFamily="49" charset="0"/>
                <a:cs typeface="Consolas" pitchFamily="49" charset="0"/>
              </a:rPr>
              <a:t>clear()</a:t>
            </a:r>
            <a:r>
              <a:rPr lang="en-US" dirty="0"/>
              <a:t>). Session storage is designed to hold information for just the current browsing session. Local storage is meant for longer-term storage of site preferences or other user data. There's also a storage event that can be listened to, for purposes of monitoring and reacting to storage activity. </a:t>
            </a:r>
          </a:p>
          <a:p>
            <a:pPr marL="0" indent="0">
              <a:buNone/>
            </a:pPr>
            <a:endParaRPr lang="en-US" dirty="0"/>
          </a:p>
        </p:txBody>
      </p:sp>
    </p:spTree>
    <p:extLst>
      <p:ext uri="{BB962C8B-B14F-4D97-AF65-F5344CB8AC3E}">
        <p14:creationId xmlns:p14="http://schemas.microsoft.com/office/powerpoint/2010/main" val="3826276810"/>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Web Storage: Support</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a:spcAft>
                <a:spcPct val="0"/>
              </a:spcAft>
            </a:pPr>
            <a:r>
              <a:rPr lang="en-US" dirty="0" smtClean="0">
                <a:ea typeface="MS PGothic" pitchFamily="34" charset="-128"/>
              </a:rPr>
              <a:t>Supported in all major browsers except IE6,7</a:t>
            </a:r>
          </a:p>
        </p:txBody>
      </p:sp>
    </p:spTree>
    <p:extLst>
      <p:ext uri="{BB962C8B-B14F-4D97-AF65-F5344CB8AC3E}">
        <p14:creationId xmlns:p14="http://schemas.microsoft.com/office/powerpoint/2010/main" val="949808150"/>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Web Storage </a:t>
            </a:r>
            <a:r>
              <a:rPr lang="en-US" dirty="0" smtClean="0">
                <a:ea typeface="MS PGothic" pitchFamily="34" charset="-128"/>
              </a:rPr>
              <a:t>: Verdict and </a:t>
            </a:r>
            <a:r>
              <a:rPr lang="en-US" dirty="0" err="1" smtClean="0">
                <a:ea typeface="MS PGothic" pitchFamily="34" charset="-128"/>
              </a:rPr>
              <a:t>Polyfills</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marL="0" indent="0">
              <a:spcAft>
                <a:spcPct val="0"/>
              </a:spcAft>
              <a:buNone/>
            </a:pPr>
            <a:r>
              <a:rPr lang="en-US" dirty="0" smtClean="0">
                <a:ea typeface="MS PGothic" pitchFamily="34" charset="-128"/>
              </a:rPr>
              <a:t>The support landscape is good and there are multiple </a:t>
            </a:r>
            <a:r>
              <a:rPr lang="en-US" dirty="0" err="1" smtClean="0">
                <a:ea typeface="MS PGothic" pitchFamily="34" charset="-128"/>
              </a:rPr>
              <a:t>polyfill</a:t>
            </a:r>
            <a:r>
              <a:rPr lang="en-US" dirty="0" smtClean="0">
                <a:ea typeface="MS PGothic" pitchFamily="34" charset="-128"/>
              </a:rPr>
              <a:t> options </a:t>
            </a:r>
          </a:p>
          <a:p>
            <a:pPr marL="0" indent="0">
              <a:spcAft>
                <a:spcPct val="0"/>
              </a:spcAft>
              <a:buNone/>
            </a:pPr>
            <a:endParaRPr lang="en-US" dirty="0" smtClean="0">
              <a:ea typeface="MS PGothic" pitchFamily="34" charset="-128"/>
            </a:endParaRPr>
          </a:p>
          <a:p>
            <a:pPr marL="0" indent="0">
              <a:spcAft>
                <a:spcPct val="0"/>
              </a:spcAft>
              <a:buNone/>
            </a:pPr>
            <a:r>
              <a:rPr lang="en-US" dirty="0" smtClean="0">
                <a:ea typeface="MS PGothic" pitchFamily="34" charset="-128"/>
              </a:rPr>
              <a:t>storage </a:t>
            </a:r>
            <a:r>
              <a:rPr lang="en-US" dirty="0" err="1">
                <a:ea typeface="MS PGothic" pitchFamily="34" charset="-128"/>
              </a:rPr>
              <a:t>polyfill</a:t>
            </a:r>
            <a:r>
              <a:rPr lang="en-US" dirty="0">
                <a:ea typeface="MS PGothic" pitchFamily="34" charset="-128"/>
              </a:rPr>
              <a:t> </a:t>
            </a:r>
            <a:r>
              <a:rPr lang="en-US" dirty="0">
                <a:ea typeface="MS PGothic" pitchFamily="34" charset="-128"/>
                <a:hlinkClick r:id="rId2"/>
              </a:rPr>
              <a:t>https://</a:t>
            </a:r>
            <a:r>
              <a:rPr lang="en-US" dirty="0" smtClean="0">
                <a:ea typeface="MS PGothic" pitchFamily="34" charset="-128"/>
                <a:hlinkClick r:id="rId2"/>
              </a:rPr>
              <a:t>gist.github.com/350433</a:t>
            </a:r>
            <a:endParaRPr lang="en-US" dirty="0" smtClean="0">
              <a:ea typeface="MS PGothic" pitchFamily="34" charset="-128"/>
            </a:endParaRPr>
          </a:p>
          <a:p>
            <a:pPr marL="0" indent="0">
              <a:spcAft>
                <a:spcPct val="0"/>
              </a:spcAft>
              <a:buNone/>
            </a:pPr>
            <a:r>
              <a:rPr lang="en-US" dirty="0">
                <a:ea typeface="MS PGothic" pitchFamily="34" charset="-128"/>
              </a:rPr>
              <a:t>Amplify.js </a:t>
            </a:r>
            <a:r>
              <a:rPr lang="en-US" dirty="0">
                <a:ea typeface="MS PGothic" pitchFamily="34" charset="-128"/>
                <a:hlinkClick r:id="rId3"/>
              </a:rPr>
              <a:t>http://amplifyjs.com/api/store</a:t>
            </a:r>
            <a:r>
              <a:rPr lang="en-US" dirty="0" smtClean="0">
                <a:ea typeface="MS PGothic" pitchFamily="34" charset="-128"/>
                <a:hlinkClick r:id="rId3"/>
              </a:rPr>
              <a:t>/</a:t>
            </a:r>
            <a:endParaRPr lang="en-US" dirty="0" smtClean="0">
              <a:ea typeface="MS PGothic" pitchFamily="34" charset="-128"/>
            </a:endParaRPr>
          </a:p>
          <a:p>
            <a:pPr marL="0" indent="0">
              <a:spcAft>
                <a:spcPct val="0"/>
              </a:spcAft>
              <a:buNone/>
            </a:pPr>
            <a:r>
              <a:rPr lang="en-US" dirty="0" err="1" smtClean="0">
                <a:ea typeface="MS PGothic" pitchFamily="34" charset="-128"/>
              </a:rPr>
              <a:t>PersistJS</a:t>
            </a:r>
            <a:r>
              <a:rPr lang="en-US" dirty="0" smtClean="0">
                <a:ea typeface="MS PGothic" pitchFamily="34" charset="-128"/>
              </a:rPr>
              <a:t> </a:t>
            </a:r>
            <a:r>
              <a:rPr lang="en-US" dirty="0" smtClean="0">
                <a:ea typeface="MS PGothic" pitchFamily="34" charset="-128"/>
                <a:hlinkClick r:id="rId4"/>
              </a:rPr>
              <a:t>http</a:t>
            </a:r>
            <a:r>
              <a:rPr lang="en-US" dirty="0">
                <a:ea typeface="MS PGothic" pitchFamily="34" charset="-128"/>
                <a:hlinkClick r:id="rId4"/>
              </a:rPr>
              <a:t>://pablotron.org/?</a:t>
            </a:r>
            <a:r>
              <a:rPr lang="en-US" dirty="0" smtClean="0">
                <a:ea typeface="MS PGothic" pitchFamily="34" charset="-128"/>
                <a:hlinkClick r:id="rId4"/>
              </a:rPr>
              <a:t>cid=1557</a:t>
            </a:r>
            <a:endParaRPr lang="en-US" dirty="0" smtClean="0">
              <a:ea typeface="MS PGothic" pitchFamily="34" charset="-128"/>
            </a:endParaRPr>
          </a:p>
          <a:p>
            <a:pPr marL="0" indent="0">
              <a:spcAft>
                <a:spcPct val="0"/>
              </a:spcAft>
              <a:buNone/>
            </a:pPr>
            <a:endParaRPr lang="en-US" dirty="0"/>
          </a:p>
          <a:p>
            <a:pPr marL="0" indent="0">
              <a:spcAft>
                <a:spcPct val="0"/>
              </a:spcAft>
              <a:buNone/>
            </a:pPr>
            <a:r>
              <a:rPr lang="en-US" dirty="0" smtClean="0">
                <a:ea typeface="MS PGothic" pitchFamily="34" charset="-128"/>
              </a:rPr>
              <a:t>Also:</a:t>
            </a:r>
          </a:p>
          <a:p>
            <a:pPr marL="0" indent="0">
              <a:spcAft>
                <a:spcPct val="0"/>
              </a:spcAft>
              <a:buNone/>
            </a:pPr>
            <a:r>
              <a:rPr lang="en-US" dirty="0" smtClean="0">
                <a:ea typeface="MS PGothic" pitchFamily="34" charset="-128"/>
              </a:rPr>
              <a:t>Lawnchair</a:t>
            </a:r>
            <a:r>
              <a:rPr lang="en-US" dirty="0" smtClean="0">
                <a:ea typeface="MS PGothic" pitchFamily="34" charset="-128"/>
                <a:hlinkClick r:id="rId5"/>
              </a:rPr>
              <a:t> http</a:t>
            </a:r>
            <a:r>
              <a:rPr lang="en-US" dirty="0">
                <a:ea typeface="MS PGothic" pitchFamily="34" charset="-128"/>
                <a:hlinkClick r:id="rId5"/>
              </a:rPr>
              <a:t>://westcoastlogic.com/lawnchair</a:t>
            </a:r>
            <a:r>
              <a:rPr lang="en-US" dirty="0" smtClean="0">
                <a:ea typeface="MS PGothic" pitchFamily="34" charset="-128"/>
                <a:hlinkClick r:id="rId5"/>
              </a:rPr>
              <a:t>/</a:t>
            </a:r>
            <a:endParaRPr lang="en-US" dirty="0" smtClean="0">
              <a:ea typeface="MS PGothic" pitchFamily="34" charset="-128"/>
            </a:endParaRPr>
          </a:p>
          <a:p>
            <a:pPr marL="0" indent="0">
              <a:spcAft>
                <a:spcPct val="0"/>
              </a:spcAft>
              <a:buNone/>
            </a:pPr>
            <a:r>
              <a:rPr lang="en-US" dirty="0" smtClean="0"/>
              <a:t>“A </a:t>
            </a:r>
            <a:r>
              <a:rPr lang="en-US" dirty="0" err="1"/>
              <a:t>Lawnchair</a:t>
            </a:r>
            <a:r>
              <a:rPr lang="en-US" dirty="0"/>
              <a:t> is </a:t>
            </a:r>
            <a:r>
              <a:rPr lang="en-US" dirty="0" err="1"/>
              <a:t>sorta</a:t>
            </a:r>
            <a:r>
              <a:rPr lang="en-US" dirty="0"/>
              <a:t> like a couch except smaller and outside. Perfect for HTML5 mobile apps that need a lightweight, adaptive, simple and elegant persistence solution. </a:t>
            </a:r>
            <a:r>
              <a:rPr lang="en-US" dirty="0" smtClean="0"/>
              <a:t>“</a:t>
            </a:r>
            <a:endParaRPr lang="en-US" dirty="0" smtClean="0">
              <a:ea typeface="MS PGothic" pitchFamily="34" charset="-128"/>
            </a:endParaRPr>
          </a:p>
          <a:p>
            <a:pPr marL="0" indent="0">
              <a:spcAft>
                <a:spcPct val="0"/>
              </a:spcAft>
              <a:buNone/>
            </a:pPr>
            <a:endParaRPr lang="en-US" dirty="0" smtClean="0">
              <a:ea typeface="MS PGothic" pitchFamily="34" charset="-128"/>
            </a:endParaRPr>
          </a:p>
          <a:p>
            <a:pPr marL="0" indent="0">
              <a:spcAft>
                <a:spcPct val="0"/>
              </a:spcAft>
              <a:buNone/>
            </a:pPr>
            <a:r>
              <a:rPr lang="en-US" b="1" dirty="0" smtClean="0">
                <a:ea typeface="MS PGothic" pitchFamily="34" charset="-128"/>
              </a:rPr>
              <a:t>Keep in mind- </a:t>
            </a:r>
            <a:r>
              <a:rPr lang="en-US" dirty="0" smtClean="0">
                <a:ea typeface="MS PGothic" pitchFamily="34" charset="-128"/>
              </a:rPr>
              <a:t>data is store unencrypted on disk</a:t>
            </a:r>
          </a:p>
          <a:p>
            <a:pPr marL="0" indent="0">
              <a:spcAft>
                <a:spcPct val="0"/>
              </a:spcAft>
              <a:buNone/>
            </a:pPr>
            <a:r>
              <a:rPr lang="en-US" dirty="0">
                <a:ea typeface="MS PGothic" pitchFamily="34" charset="-128"/>
                <a:hlinkClick r:id="rId6"/>
              </a:rPr>
              <a:t>http://www.nczonline.net/blog/2010/04/13/towards-more-secure-client-side-data-storage</a:t>
            </a:r>
            <a:r>
              <a:rPr lang="en-US" dirty="0" smtClean="0">
                <a:ea typeface="MS PGothic" pitchFamily="34" charset="-128"/>
                <a:hlinkClick r:id="rId6"/>
              </a:rPr>
              <a:t>/</a:t>
            </a:r>
            <a:endParaRPr lang="en-US" dirty="0" smtClean="0">
              <a:ea typeface="MS PGothic" pitchFamily="34" charset="-128"/>
            </a:endParaRPr>
          </a:p>
          <a:p>
            <a:pPr>
              <a:spcAft>
                <a:spcPct val="0"/>
              </a:spcAft>
            </a:pPr>
            <a:endParaRPr lang="en-US" dirty="0" smtClean="0">
              <a:ea typeface="MS PGothic" pitchFamily="34" charset="-128"/>
            </a:endParaRPr>
          </a:p>
          <a:p>
            <a:pPr>
              <a:spcAft>
                <a:spcPct val="0"/>
              </a:spcAft>
            </a:pPr>
            <a:endParaRPr lang="en-US" dirty="0" smtClean="0">
              <a:ea typeface="MS PGothic" pitchFamily="34" charset="-128"/>
            </a:endParaRPr>
          </a:p>
          <a:p>
            <a:pPr>
              <a:spcAft>
                <a:spcPct val="0"/>
              </a:spcAft>
            </a:pPr>
            <a:endParaRPr lang="en-US" dirty="0">
              <a:ea typeface="MS PGothic" pitchFamily="34" charset="-128"/>
            </a:endParaRPr>
          </a:p>
        </p:txBody>
      </p:sp>
    </p:spTree>
    <p:extLst>
      <p:ext uri="{BB962C8B-B14F-4D97-AF65-F5344CB8AC3E}">
        <p14:creationId xmlns:p14="http://schemas.microsoft.com/office/powerpoint/2010/main" val="188627523"/>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1"/>
          <p:cNvSpPr>
            <a:spLocks noGrp="1"/>
          </p:cNvSpPr>
          <p:nvPr>
            <p:ph type="body" sz="quarter" idx="10"/>
          </p:nvPr>
        </p:nvSpPr>
        <p:spPr/>
        <p:txBody>
          <a:bodyPr/>
          <a:lstStyle/>
          <a:p>
            <a:r>
              <a:rPr lang="en-US" dirty="0" smtClean="0">
                <a:ea typeface="MS PGothic" pitchFamily="34" charset="-128"/>
              </a:rPr>
              <a:t>From the Front lines</a:t>
            </a:r>
            <a:endParaRPr dirty="0" smtClean="0">
              <a:ea typeface="MS PGothic" pitchFamily="34" charset="-128"/>
            </a:endParaRPr>
          </a:p>
        </p:txBody>
      </p:sp>
      <p:sp>
        <p:nvSpPr>
          <p:cNvPr id="21507" name="Text Placeholder 2"/>
          <p:cNvSpPr>
            <a:spLocks noGrp="1"/>
          </p:cNvSpPr>
          <p:nvPr>
            <p:ph type="body" sz="quarter" idx="11"/>
          </p:nvPr>
        </p:nvSpPr>
        <p:spPr/>
        <p:txBody>
          <a:bodyPr/>
          <a:lstStyle/>
          <a:p>
            <a:r>
              <a:rPr lang="en-US" dirty="0" smtClean="0">
                <a:ea typeface="MS PGothic" pitchFamily="34" charset="-128"/>
              </a:rPr>
              <a:t>Part Two: The Lightning Round</a:t>
            </a:r>
          </a:p>
        </p:txBody>
      </p:sp>
    </p:spTree>
    <p:custDataLst>
      <p:tags r:id="rId1"/>
    </p:custData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dirty="0" smtClean="0"/>
              <a:t>Lighting Round: </a:t>
            </a:r>
            <a:r>
              <a:rPr lang="en-US" dirty="0" smtClean="0">
                <a:ea typeface="MS PGothic" pitchFamily="34" charset="-128"/>
              </a:rPr>
              <a:t>Form elements and input types</a:t>
            </a:r>
          </a:p>
        </p:txBody>
      </p:sp>
      <p:sp>
        <p:nvSpPr>
          <p:cNvPr id="24579" name="Content Placeholder 2"/>
          <p:cNvSpPr>
            <a:spLocks noGrp="1"/>
          </p:cNvSpPr>
          <p:nvPr>
            <p:ph sz="quarter" idx="10"/>
          </p:nvPr>
        </p:nvSpPr>
        <p:spPr/>
        <p:txBody>
          <a:bodyPr/>
          <a:lstStyle/>
          <a:p>
            <a:pPr>
              <a:spcAft>
                <a:spcPct val="0"/>
              </a:spcAft>
            </a:pPr>
            <a:r>
              <a:rPr lang="en-US" dirty="0" smtClean="0">
                <a:ea typeface="MS PGothic" pitchFamily="34" charset="-128"/>
              </a:rPr>
              <a:t>HTML5 provides several new form elements to better reflect common input tasks. Formats like Email and URL can now be indicated to the browser in a meaningful way. </a:t>
            </a:r>
          </a:p>
          <a:p>
            <a:pPr lvl="1">
              <a:spcAft>
                <a:spcPct val="0"/>
              </a:spcAft>
            </a:pPr>
            <a:r>
              <a:rPr lang="en-US" dirty="0" smtClean="0">
                <a:ea typeface="MS PGothic" pitchFamily="34" charset="-128"/>
              </a:rPr>
              <a:t>These are safe to use now even if support is limited since browsers just default to type=“text” </a:t>
            </a:r>
          </a:p>
          <a:p>
            <a:pPr lvl="1">
              <a:spcAft>
                <a:spcPct val="0"/>
              </a:spcAft>
            </a:pPr>
            <a:r>
              <a:rPr lang="en-US" dirty="0" smtClean="0">
                <a:ea typeface="MS PGothic" pitchFamily="34" charset="-128"/>
                <a:hlinkClick r:id="rId2"/>
              </a:rPr>
              <a:t>http://www.miketaylr.com/code/input-type-attr.html</a:t>
            </a:r>
            <a:endParaRPr lang="en-US" dirty="0" smtClean="0">
              <a:ea typeface="MS PGothic" pitchFamily="34" charset="-128"/>
            </a:endParaRPr>
          </a:p>
          <a:p>
            <a:pPr>
              <a:spcAft>
                <a:spcPct val="0"/>
              </a:spcAft>
              <a:buNone/>
            </a:pPr>
            <a:endParaRPr lang="en-US" dirty="0" smtClean="0">
              <a:ea typeface="MS PGothic" pitchFamily="34" charset="-128"/>
            </a:endParaRPr>
          </a:p>
          <a:p>
            <a:pPr>
              <a:spcAft>
                <a:spcPct val="0"/>
              </a:spcAft>
            </a:pPr>
            <a:r>
              <a:rPr lang="en-US" dirty="0" smtClean="0">
                <a:ea typeface="MS PGothic" pitchFamily="34" charset="-128"/>
              </a:rPr>
              <a:t>Completely new form inputs include range (for a slider), date (for a date picker), and color (for a color picker). </a:t>
            </a:r>
          </a:p>
          <a:p>
            <a:pPr lvl="1">
              <a:spcAft>
                <a:spcPct val="0"/>
              </a:spcAft>
            </a:pPr>
            <a:r>
              <a:rPr lang="en-US" dirty="0" smtClean="0">
                <a:ea typeface="MS PGothic" pitchFamily="34" charset="-128"/>
              </a:rPr>
              <a:t>Support here is miserable</a:t>
            </a:r>
          </a:p>
          <a:p>
            <a:pPr lvl="1">
              <a:spcAft>
                <a:spcPct val="0"/>
              </a:spcAft>
            </a:pPr>
            <a:r>
              <a:rPr lang="en-US" dirty="0" smtClean="0">
                <a:ea typeface="MS PGothic" pitchFamily="34" charset="-128"/>
                <a:hlinkClick r:id="rId3"/>
              </a:rPr>
              <a:t>http://www.miketaylr.com/code/html5-forms-ui-support.html</a:t>
            </a:r>
            <a:endParaRPr lang="en-US" dirty="0" smtClean="0">
              <a:ea typeface="MS PGothic" pitchFamily="34" charset="-128"/>
            </a:endParaRPr>
          </a:p>
          <a:p>
            <a:pPr marL="233362" lvl="1" indent="0">
              <a:spcAft>
                <a:spcPct val="0"/>
              </a:spcAft>
              <a:buNone/>
            </a:pPr>
            <a:endParaRPr lang="en-US" dirty="0" smtClean="0">
              <a:ea typeface="MS PGothic" pitchFamily="34" charset="-128"/>
            </a:endParaRPr>
          </a:p>
          <a:p>
            <a:pPr lvl="1">
              <a:spcAft>
                <a:spcPct val="0"/>
              </a:spcAft>
              <a:buNone/>
            </a:pPr>
            <a:r>
              <a:rPr lang="en-US" dirty="0" smtClean="0">
                <a:ea typeface="MS PGothic" pitchFamily="34" charset="-128"/>
              </a:rPr>
              <a:t> </a:t>
            </a:r>
          </a:p>
        </p:txBody>
      </p:sp>
    </p:spTree>
    <p:extLst>
      <p:ext uri="{BB962C8B-B14F-4D97-AF65-F5344CB8AC3E}">
        <p14:creationId xmlns:p14="http://schemas.microsoft.com/office/powerpoint/2010/main" val="949808150"/>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Lightning Round: </a:t>
            </a:r>
            <a:r>
              <a:rPr lang="en-US" dirty="0" err="1" smtClean="0"/>
              <a:t>WebGL</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a:spcAft>
                <a:spcPct val="0"/>
              </a:spcAft>
              <a:buNone/>
            </a:pPr>
            <a:r>
              <a:rPr lang="en-US" dirty="0" smtClean="0"/>
              <a:t>The Web-based Graphics Library (</a:t>
            </a:r>
            <a:r>
              <a:rPr lang="en-US" dirty="0" err="1" smtClean="0"/>
              <a:t>WebGL</a:t>
            </a:r>
            <a:r>
              <a:rPr lang="en-US" dirty="0" smtClean="0"/>
              <a:t>) enhances JavaScript with the ability to create interactive, three-dimensional graphics in the browser. </a:t>
            </a:r>
            <a:r>
              <a:rPr lang="en-US" dirty="0" err="1" smtClean="0"/>
              <a:t>WebGL</a:t>
            </a:r>
            <a:r>
              <a:rPr lang="en-US" dirty="0" smtClean="0"/>
              <a:t> is a context of the canvas HTML element. The specification went to Version 1.0 on 3 March 2011 and is managed by the nonprofit </a:t>
            </a:r>
            <a:r>
              <a:rPr lang="en-US" dirty="0" err="1" smtClean="0"/>
              <a:t>Khronos</a:t>
            </a:r>
            <a:r>
              <a:rPr lang="en-US" dirty="0" smtClean="0"/>
              <a:t> Group. </a:t>
            </a:r>
          </a:p>
          <a:p>
            <a:pPr>
              <a:spcAft>
                <a:spcPct val="0"/>
              </a:spcAft>
              <a:buNone/>
            </a:pPr>
            <a:endParaRPr lang="en-US" dirty="0" smtClean="0">
              <a:ea typeface="MS PGothic" pitchFamily="34" charset="-128"/>
            </a:endParaRPr>
          </a:p>
          <a:p>
            <a:pPr>
              <a:spcAft>
                <a:spcPct val="0"/>
              </a:spcAft>
            </a:pPr>
            <a:r>
              <a:rPr lang="en-US" dirty="0" err="1" smtClean="0">
                <a:ea typeface="MS PGothic" pitchFamily="34" charset="-128"/>
              </a:rPr>
              <a:t>WebGL</a:t>
            </a:r>
            <a:r>
              <a:rPr lang="en-US" dirty="0" smtClean="0">
                <a:ea typeface="MS PGothic" pitchFamily="34" charset="-128"/>
              </a:rPr>
              <a:t> is very exciting, BUT…</a:t>
            </a:r>
          </a:p>
          <a:p>
            <a:pPr>
              <a:spcAft>
                <a:spcPct val="0"/>
              </a:spcAft>
            </a:pPr>
            <a:r>
              <a:rPr lang="en-US" dirty="0" smtClean="0">
                <a:ea typeface="MS PGothic" pitchFamily="34" charset="-128"/>
              </a:rPr>
              <a:t>There’s no hint of support in Internet Explorer</a:t>
            </a:r>
          </a:p>
          <a:p>
            <a:pPr lvl="1">
              <a:spcAft>
                <a:spcPct val="0"/>
              </a:spcAft>
            </a:pPr>
            <a:r>
              <a:rPr lang="en-US" dirty="0" smtClean="0">
                <a:ea typeface="MS PGothic" pitchFamily="34" charset="-128"/>
              </a:rPr>
              <a:t>For older versions the </a:t>
            </a:r>
            <a:r>
              <a:rPr lang="en-US" dirty="0" err="1" smtClean="0">
                <a:ea typeface="MS PGothic" pitchFamily="34" charset="-128"/>
              </a:rPr>
              <a:t>polyfill</a:t>
            </a:r>
            <a:r>
              <a:rPr lang="en-US" dirty="0" smtClean="0">
                <a:ea typeface="MS PGothic" pitchFamily="34" charset="-128"/>
              </a:rPr>
              <a:t> path translates the 3d context of </a:t>
            </a:r>
            <a:r>
              <a:rPr lang="en-US" dirty="0" err="1" smtClean="0">
                <a:ea typeface="MS PGothic" pitchFamily="34" charset="-128"/>
              </a:rPr>
              <a:t>WebGL</a:t>
            </a:r>
            <a:r>
              <a:rPr lang="en-US" dirty="0" smtClean="0">
                <a:ea typeface="MS PGothic" pitchFamily="34" charset="-128"/>
              </a:rPr>
              <a:t> to Canvas 2D API and then would use Flash Canvas or </a:t>
            </a:r>
            <a:r>
              <a:rPr lang="en-US" dirty="0" err="1" smtClean="0">
                <a:ea typeface="MS PGothic" pitchFamily="34" charset="-128"/>
              </a:rPr>
              <a:t>Excanvas</a:t>
            </a:r>
            <a:r>
              <a:rPr lang="en-US" dirty="0" smtClean="0">
                <a:ea typeface="MS PGothic" pitchFamily="34" charset="-128"/>
              </a:rPr>
              <a:t> to render</a:t>
            </a:r>
          </a:p>
          <a:p>
            <a:pPr lvl="1">
              <a:spcAft>
                <a:spcPct val="0"/>
              </a:spcAft>
            </a:pPr>
            <a:r>
              <a:rPr lang="en-US" dirty="0" smtClean="0">
                <a:ea typeface="MS PGothic" pitchFamily="34" charset="-128"/>
              </a:rPr>
              <a:t>There’s also a commercial </a:t>
            </a:r>
            <a:r>
              <a:rPr lang="en-US" dirty="0" err="1" smtClean="0">
                <a:ea typeface="MS PGothic" pitchFamily="34" charset="-128"/>
              </a:rPr>
              <a:t>plugin</a:t>
            </a:r>
            <a:r>
              <a:rPr lang="en-US" dirty="0" smtClean="0">
                <a:ea typeface="MS PGothic" pitchFamily="34" charset="-128"/>
              </a:rPr>
              <a:t> for Internet Explorer </a:t>
            </a:r>
            <a:r>
              <a:rPr lang="en-US" dirty="0" smtClean="0">
                <a:ea typeface="MS PGothic" pitchFamily="34" charset="-128"/>
                <a:hlinkClick r:id="rId2"/>
              </a:rPr>
              <a:t>http://iewebgl.com/Default.aspx</a:t>
            </a:r>
            <a:endParaRPr lang="en-US" dirty="0" smtClean="0">
              <a:ea typeface="MS PGothic" pitchFamily="34" charset="-128"/>
            </a:endParaRPr>
          </a:p>
          <a:p>
            <a:pPr>
              <a:spcAft>
                <a:spcPct val="0"/>
              </a:spcAft>
            </a:pPr>
            <a:r>
              <a:rPr lang="en-US" dirty="0" smtClean="0">
                <a:ea typeface="MS PGothic" pitchFamily="34" charset="-128"/>
              </a:rPr>
              <a:t>Even supporting browsers require up-to-date drivers and decent hardware</a:t>
            </a:r>
          </a:p>
          <a:p>
            <a:pPr lvl="1">
              <a:spcAft>
                <a:spcPct val="0"/>
              </a:spcAft>
            </a:pPr>
            <a:r>
              <a:rPr lang="en-US" dirty="0" smtClean="0">
                <a:ea typeface="MS PGothic" pitchFamily="34" charset="-128"/>
              </a:rPr>
              <a:t>No mobile support</a:t>
            </a:r>
          </a:p>
          <a:p>
            <a:pPr lvl="1">
              <a:spcAft>
                <a:spcPct val="0"/>
              </a:spcAft>
            </a:pPr>
            <a:r>
              <a:rPr lang="en-US" dirty="0" smtClean="0">
                <a:ea typeface="MS PGothic" pitchFamily="34" charset="-128"/>
                <a:hlinkClick r:id="rId3"/>
              </a:rPr>
              <a:t>http://blog.mozilla.com/bjacob/2011/03/28/do-users-actually-get-hardware-acceleration/</a:t>
            </a:r>
            <a:endParaRPr lang="en-US" dirty="0" smtClean="0">
              <a:ea typeface="MS PGothic" pitchFamily="34" charset="-128"/>
            </a:endParaRPr>
          </a:p>
          <a:p>
            <a:pPr lvl="1">
              <a:spcAft>
                <a:spcPct val="0"/>
              </a:spcAft>
            </a:pPr>
            <a:endParaRPr lang="en-US" dirty="0" smtClean="0">
              <a:ea typeface="MS PGothic" pitchFamily="34" charset="-128"/>
            </a:endParaRPr>
          </a:p>
          <a:p>
            <a:pPr lvl="1">
              <a:spcAft>
                <a:spcPct val="0"/>
              </a:spcAft>
            </a:pPr>
            <a:endParaRPr lang="en-US" dirty="0" smtClean="0">
              <a:ea typeface="MS PGothic" pitchFamily="34" charset="-128"/>
            </a:endParaRPr>
          </a:p>
        </p:txBody>
      </p:sp>
    </p:spTree>
    <p:extLst>
      <p:ext uri="{BB962C8B-B14F-4D97-AF65-F5344CB8AC3E}">
        <p14:creationId xmlns:p14="http://schemas.microsoft.com/office/powerpoint/2010/main" val="94980815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US" smtClean="0">
                <a:ea typeface="MS PGothic" pitchFamily="34" charset="-128"/>
              </a:rPr>
              <a:t>Who?</a:t>
            </a:r>
          </a:p>
        </p:txBody>
      </p:sp>
      <p:sp>
        <p:nvSpPr>
          <p:cNvPr id="8195"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12 Years of HTML CSS JavaScript</a:t>
            </a:r>
          </a:p>
          <a:p>
            <a:pPr eaLnBrk="1" hangingPunct="1">
              <a:spcAft>
                <a:spcPct val="0"/>
              </a:spcAft>
            </a:pPr>
            <a:r>
              <a:rPr lang="en-US" dirty="0" smtClean="0">
                <a:ea typeface="MS PGothic" pitchFamily="34" charset="-128"/>
              </a:rPr>
              <a:t>Senior Specialist, Platform Sapient Global Markets</a:t>
            </a:r>
          </a:p>
          <a:p>
            <a:pPr lvl="1" eaLnBrk="1" hangingPunct="1">
              <a:spcAft>
                <a:spcPct val="0"/>
              </a:spcAft>
            </a:pPr>
            <a:r>
              <a:rPr lang="en-US" dirty="0" smtClean="0">
                <a:ea typeface="MS PGothic" pitchFamily="34" charset="-128"/>
              </a:rPr>
              <a:t>1+ week on the job</a:t>
            </a:r>
          </a:p>
          <a:p>
            <a:pPr lvl="1" eaLnBrk="1" hangingPunct="1">
              <a:spcAft>
                <a:spcPct val="0"/>
              </a:spcAft>
            </a:pPr>
            <a:r>
              <a:rPr lang="en-US" dirty="0" smtClean="0">
                <a:ea typeface="MS PGothic" pitchFamily="34" charset="-128"/>
              </a:rPr>
              <a:t>Job #1: Build a world class front end engineering team</a:t>
            </a:r>
          </a:p>
          <a:p>
            <a:pPr eaLnBrk="1" hangingPunct="1">
              <a:spcAft>
                <a:spcPct val="0"/>
              </a:spcAft>
            </a:pPr>
            <a:r>
              <a:rPr lang="en-US" dirty="0" smtClean="0">
                <a:ea typeface="MS PGothic" pitchFamily="34" charset="-128"/>
              </a:rPr>
              <a:t>Previously at Isobar, the Brand Experience and Cramer. </a:t>
            </a:r>
          </a:p>
          <a:p>
            <a:pPr lvl="1" eaLnBrk="1" hangingPunct="1">
              <a:spcAft>
                <a:spcPct val="0"/>
              </a:spcAft>
            </a:pPr>
            <a:r>
              <a:rPr lang="en-US" dirty="0" smtClean="0">
                <a:ea typeface="MS PGothic" pitchFamily="34" charset="-128"/>
              </a:rPr>
              <a:t>I’ve worked with companies like Adidas, Reebok, Motorola, Harvard Kennedy School and Boston’s Museum of Science</a:t>
            </a:r>
          </a:p>
          <a:p>
            <a:pPr eaLnBrk="1" hangingPunct="1">
              <a:spcAft>
                <a:spcPct val="0"/>
              </a:spcAft>
            </a:pPr>
            <a:r>
              <a:rPr lang="en-US" dirty="0" smtClean="0">
                <a:ea typeface="MS PGothic" pitchFamily="34" charset="-128"/>
              </a:rPr>
              <a:t>Mobile Web App Cookbook (Manning) </a:t>
            </a:r>
          </a:p>
          <a:p>
            <a:pPr lvl="1" eaLnBrk="1" hangingPunct="1">
              <a:spcAft>
                <a:spcPct val="0"/>
              </a:spcAft>
            </a:pPr>
            <a:r>
              <a:rPr lang="en-US" dirty="0" smtClean="0">
                <a:ea typeface="MS PGothic" pitchFamily="34" charset="-128"/>
              </a:rPr>
              <a:t>Due out in mid-2012</a:t>
            </a:r>
          </a:p>
          <a:p>
            <a:pPr eaLnBrk="1" hangingPunct="1">
              <a:spcAft>
                <a:spcPct val="0"/>
              </a:spcAft>
            </a:pPr>
            <a:r>
              <a:rPr lang="en-US" dirty="0" smtClean="0">
                <a:ea typeface="MS PGothic" pitchFamily="34" charset="-128"/>
              </a:rPr>
              <a:t>Open Source: HTML5 Boilerplate , etc.</a:t>
            </a:r>
          </a:p>
          <a:p>
            <a:pPr eaLnBrk="1" hangingPunct="1">
              <a:spcAft>
                <a:spcPct val="0"/>
              </a:spcAft>
            </a:pPr>
            <a:r>
              <a:rPr lang="en-US" dirty="0" smtClean="0">
                <a:ea typeface="MS PGothic" pitchFamily="34" charset="-128"/>
              </a:rPr>
              <a:t>Twitter: @</a:t>
            </a:r>
            <a:r>
              <a:rPr lang="en-US" dirty="0" err="1" smtClean="0">
                <a:ea typeface="MS PGothic" pitchFamily="34" charset="-128"/>
              </a:rPr>
              <a:t>robreact</a:t>
            </a:r>
            <a:endParaRPr lang="en-US" dirty="0" smtClean="0">
              <a:ea typeface="MS PGothic" pitchFamily="34" charset="-128"/>
            </a:endParaRPr>
          </a:p>
          <a:p>
            <a:pPr eaLnBrk="1" hangingPunct="1">
              <a:spcAft>
                <a:spcPct val="0"/>
              </a:spcAft>
            </a:pPr>
            <a:r>
              <a:rPr lang="en-US" dirty="0" smtClean="0">
                <a:ea typeface="MS PGothic" pitchFamily="34" charset="-128"/>
              </a:rPr>
              <a:t>Blog @ HTML + CSS + JavaScript </a:t>
            </a:r>
            <a:r>
              <a:rPr lang="en-US" dirty="0" smtClean="0">
                <a:ea typeface="MS PGothic" pitchFamily="34" charset="-128"/>
                <a:hlinkClick r:id="rId4"/>
              </a:rPr>
              <a:t>http://htmlcssjavascript.com/</a:t>
            </a:r>
            <a:r>
              <a:rPr lang="en-US" dirty="0" smtClean="0">
                <a:ea typeface="MS PGothic" pitchFamily="34" charset="-128"/>
              </a:rPr>
              <a:t> </a:t>
            </a:r>
          </a:p>
        </p:txBody>
      </p:sp>
    </p:spTree>
    <p:custDataLst>
      <p:tags r:id="rId1"/>
    </p:custData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Lightning Round: History API</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pPr>
              <a:spcAft>
                <a:spcPct val="0"/>
              </a:spcAft>
            </a:pPr>
            <a:r>
              <a:rPr lang="en-US" dirty="0" smtClean="0"/>
              <a:t>One of the consistent usability issues of the Ajax era is the way Ajax-heavy applications break the standard history stack. The History API adds the ability to add entries to the browser history and respond properly when the user clicks the back button. </a:t>
            </a:r>
          </a:p>
          <a:p>
            <a:pPr lvl="1">
              <a:spcAft>
                <a:spcPct val="0"/>
              </a:spcAft>
            </a:pPr>
            <a:r>
              <a:rPr lang="en-US" dirty="0" smtClean="0">
                <a:ea typeface="MS PGothic" pitchFamily="34" charset="-128"/>
              </a:rPr>
              <a:t>No current IE support (it’s coming in 10,) buggy in Safari</a:t>
            </a:r>
          </a:p>
          <a:p>
            <a:pPr lvl="1">
              <a:spcAft>
                <a:spcPct val="0"/>
              </a:spcAft>
            </a:pPr>
            <a:r>
              <a:rPr lang="en-US" dirty="0" err="1" smtClean="0">
                <a:ea typeface="MS PGothic" pitchFamily="34" charset="-128"/>
              </a:rPr>
              <a:t>Polyfill</a:t>
            </a:r>
            <a:r>
              <a:rPr lang="en-US" dirty="0" smtClean="0">
                <a:ea typeface="MS PGothic" pitchFamily="34" charset="-128"/>
              </a:rPr>
              <a:t> with History.js </a:t>
            </a:r>
          </a:p>
          <a:p>
            <a:pPr lvl="1">
              <a:spcAft>
                <a:spcPct val="0"/>
              </a:spcAft>
            </a:pPr>
            <a:r>
              <a:rPr lang="en-US" dirty="0" err="1" smtClean="0">
                <a:ea typeface="MS PGothic" pitchFamily="34" charset="-128"/>
              </a:rPr>
              <a:t>history.pushState</a:t>
            </a:r>
            <a:r>
              <a:rPr lang="en-US" dirty="0" smtClean="0">
                <a:ea typeface="MS PGothic" pitchFamily="34" charset="-128"/>
              </a:rPr>
              <a:t> , </a:t>
            </a:r>
            <a:r>
              <a:rPr lang="en-US" dirty="0" err="1" smtClean="0">
                <a:ea typeface="MS PGothic" pitchFamily="34" charset="-128"/>
              </a:rPr>
              <a:t>history.replaceState</a:t>
            </a:r>
            <a:r>
              <a:rPr lang="en-US" dirty="0" smtClean="0">
                <a:ea typeface="MS PGothic" pitchFamily="34" charset="-128"/>
              </a:rPr>
              <a:t>, and the </a:t>
            </a:r>
            <a:r>
              <a:rPr lang="en-US" dirty="0" err="1" smtClean="0">
                <a:ea typeface="MS PGothic" pitchFamily="34" charset="-128"/>
              </a:rPr>
              <a:t>popstate</a:t>
            </a:r>
            <a:r>
              <a:rPr lang="en-US" dirty="0" smtClean="0">
                <a:ea typeface="MS PGothic" pitchFamily="34" charset="-128"/>
              </a:rPr>
              <a:t> event</a:t>
            </a:r>
            <a:endParaRPr lang="en-US" dirty="0" smtClean="0">
              <a:ea typeface="MS PGothic" pitchFamily="34" charset="-128"/>
            </a:endParaRPr>
          </a:p>
        </p:txBody>
      </p:sp>
    </p:spTree>
    <p:extLst>
      <p:ext uri="{BB962C8B-B14F-4D97-AF65-F5344CB8AC3E}">
        <p14:creationId xmlns:p14="http://schemas.microsoft.com/office/powerpoint/2010/main" val="949808150"/>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Lightning Round: SVG</a:t>
            </a:r>
            <a:endParaRPr lang="en-US" dirty="0" smtClean="0">
              <a:ea typeface="MS PGothic" pitchFamily="34" charset="-128"/>
            </a:endParaRPr>
          </a:p>
        </p:txBody>
      </p:sp>
      <p:sp>
        <p:nvSpPr>
          <p:cNvPr id="24579" name="Content Placeholder 2"/>
          <p:cNvSpPr>
            <a:spLocks noGrp="1"/>
          </p:cNvSpPr>
          <p:nvPr>
            <p:ph sz="quarter" idx="10"/>
          </p:nvPr>
        </p:nvSpPr>
        <p:spPr/>
        <p:txBody>
          <a:bodyPr/>
          <a:lstStyle/>
          <a:p>
            <a:r>
              <a:rPr lang="en-US" dirty="0"/>
              <a:t>Probably the strangest technology to be roped into the HTML5 catch-all is Scalable Vector Graphics (SVG.) SVG is a vector graphics grammar defined in XML. The SVG specification has been under development by the W3C since 1999, so including it as either "new" or part of HTML5 is a stretch. </a:t>
            </a:r>
            <a:r>
              <a:rPr lang="en-US" dirty="0" smtClean="0"/>
              <a:t>But yet… people do.</a:t>
            </a:r>
            <a:endParaRPr lang="en-US" dirty="0"/>
          </a:p>
          <a:p>
            <a:r>
              <a:rPr lang="en-US" dirty="0"/>
              <a:t>Still, newfound excitement for SVG is justified as there's now some real traction for the standard. There's some level of support now available in the latest versions of all the major browsers and an API for older Internet Explorer versions presented by </a:t>
            </a:r>
            <a:r>
              <a:rPr lang="en-US" dirty="0" smtClean="0"/>
              <a:t>Raphael.js.</a:t>
            </a:r>
          </a:p>
          <a:p>
            <a:pPr lvl="1"/>
            <a:r>
              <a:rPr lang="en-US" dirty="0" smtClean="0"/>
              <a:t>Aside: SVG </a:t>
            </a:r>
            <a:r>
              <a:rPr lang="en-US" dirty="0"/>
              <a:t>Objects are DOM </a:t>
            </a:r>
            <a:r>
              <a:rPr lang="en-US" dirty="0" smtClean="0"/>
              <a:t>Objects. That makes them easier </a:t>
            </a:r>
            <a:r>
              <a:rPr lang="en-US" smtClean="0"/>
              <a:t>to script. </a:t>
            </a:r>
            <a:endParaRPr lang="en-US" dirty="0" smtClean="0"/>
          </a:p>
          <a:p>
            <a:endParaRPr lang="en-US" dirty="0"/>
          </a:p>
          <a:p>
            <a:r>
              <a:rPr lang="en-US" dirty="0">
                <a:hlinkClick r:id="rId2"/>
              </a:rPr>
              <a:t>http://raphaeljs.com</a:t>
            </a:r>
            <a:r>
              <a:rPr lang="en-US" dirty="0" smtClean="0">
                <a:hlinkClick r:id="rId2"/>
              </a:rPr>
              <a:t>/</a:t>
            </a:r>
            <a:endParaRPr lang="en-US" dirty="0" smtClean="0"/>
          </a:p>
          <a:p>
            <a:endParaRPr lang="en-US" dirty="0"/>
          </a:p>
          <a:p>
            <a:pPr marL="0" indent="0">
              <a:buNone/>
            </a:pPr>
            <a:r>
              <a:rPr lang="en-US" dirty="0" smtClean="0"/>
              <a:t>Also...I’m a fan of </a:t>
            </a:r>
            <a:r>
              <a:rPr lang="en-US" dirty="0" err="1" smtClean="0"/>
              <a:t>H</a:t>
            </a:r>
            <a:r>
              <a:rPr lang="en-US" dirty="0" err="1" smtClean="0"/>
              <a:t>ighCharts</a:t>
            </a:r>
            <a:endParaRPr lang="en-US" dirty="0" smtClean="0"/>
          </a:p>
          <a:p>
            <a:pPr marL="0" indent="0">
              <a:buNone/>
            </a:pPr>
            <a:r>
              <a:rPr lang="en-US" dirty="0" smtClean="0"/>
              <a:t> </a:t>
            </a:r>
            <a:r>
              <a:rPr lang="en-US" dirty="0" smtClean="0">
                <a:hlinkClick r:id="rId3"/>
              </a:rPr>
              <a:t>http</a:t>
            </a:r>
            <a:r>
              <a:rPr lang="en-US" dirty="0">
                <a:hlinkClick r:id="rId3"/>
              </a:rPr>
              <a:t>://www.highcharts.com/</a:t>
            </a:r>
            <a:r>
              <a:rPr lang="en-US" dirty="0"/>
              <a:t> </a:t>
            </a:r>
          </a:p>
          <a:p>
            <a:endParaRPr lang="en-US" dirty="0" smtClean="0"/>
          </a:p>
          <a:p>
            <a:endParaRPr lang="en-US" dirty="0"/>
          </a:p>
          <a:p>
            <a:pPr lvl="1">
              <a:spcAft>
                <a:spcPct val="0"/>
              </a:spcAft>
            </a:pPr>
            <a:endParaRPr lang="en-US" dirty="0" smtClean="0">
              <a:ea typeface="MS PGothic" pitchFamily="34" charset="-128"/>
            </a:endParaRPr>
          </a:p>
        </p:txBody>
      </p:sp>
    </p:spTree>
    <p:extLst>
      <p:ext uri="{BB962C8B-B14F-4D97-AF65-F5344CB8AC3E}">
        <p14:creationId xmlns:p14="http://schemas.microsoft.com/office/powerpoint/2010/main" val="813591028"/>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Placeholder 1"/>
          <p:cNvSpPr>
            <a:spLocks noGrp="1"/>
          </p:cNvSpPr>
          <p:nvPr>
            <p:ph type="body" sz="quarter" idx="10"/>
          </p:nvPr>
        </p:nvSpPr>
        <p:spPr/>
        <p:txBody>
          <a:bodyPr/>
          <a:lstStyle/>
          <a:p>
            <a:r>
              <a:rPr smtClean="0">
                <a:ea typeface="MS PGothic" pitchFamily="34" charset="-128"/>
              </a:rPr>
              <a:t>Thank You!</a:t>
            </a:r>
          </a:p>
        </p:txBody>
      </p:sp>
    </p:spTree>
    <p:custDataLst>
      <p:tags r:id="rId1"/>
    </p:custData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p:txBody>
          <a:bodyPr/>
          <a:lstStyle/>
          <a:p>
            <a:r>
              <a:rPr lang="en-US" dirty="0" smtClean="0">
                <a:ea typeface="MS PGothic" pitchFamily="34" charset="-128"/>
              </a:rPr>
              <a:t>Experience With Emerging Web Technologies</a:t>
            </a:r>
          </a:p>
        </p:txBody>
      </p:sp>
      <p:sp>
        <p:nvSpPr>
          <p:cNvPr id="9219"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(Like everyone) I’ve been experimenting with these technologies as soon as they show up in a browser</a:t>
            </a:r>
          </a:p>
          <a:p>
            <a:pPr eaLnBrk="1" hangingPunct="1">
              <a:spcAft>
                <a:spcPct val="0"/>
              </a:spcAft>
            </a:pPr>
            <a:r>
              <a:rPr lang="en-US" dirty="0" smtClean="0">
                <a:ea typeface="MS PGothic" pitchFamily="34" charset="-128"/>
              </a:rPr>
              <a:t>Additionally I’ve also been implementing a laundry list of these technologies in large scale production sites for the last couple of years</a:t>
            </a:r>
          </a:p>
          <a:p>
            <a:pPr lvl="1" eaLnBrk="1" hangingPunct="1">
              <a:spcAft>
                <a:spcPct val="0"/>
              </a:spcAft>
            </a:pPr>
            <a:r>
              <a:rPr lang="en-US" dirty="0" smtClean="0">
                <a:ea typeface="MS PGothic" pitchFamily="34" charset="-128"/>
              </a:rPr>
              <a:t>Semantic elements</a:t>
            </a:r>
          </a:p>
          <a:p>
            <a:pPr lvl="1" eaLnBrk="1" hangingPunct="1">
              <a:spcAft>
                <a:spcPct val="0"/>
              </a:spcAft>
            </a:pPr>
            <a:r>
              <a:rPr lang="en-US" dirty="0" err="1" smtClean="0">
                <a:ea typeface="MS PGothic" pitchFamily="34" charset="-128"/>
              </a:rPr>
              <a:t>Geolocation</a:t>
            </a:r>
            <a:endParaRPr lang="en-US" dirty="0" smtClean="0">
              <a:ea typeface="MS PGothic" pitchFamily="34" charset="-128"/>
            </a:endParaRPr>
          </a:p>
          <a:p>
            <a:pPr lvl="1" eaLnBrk="1" hangingPunct="1">
              <a:spcAft>
                <a:spcPct val="0"/>
              </a:spcAft>
            </a:pPr>
            <a:r>
              <a:rPr lang="en-US" dirty="0" smtClean="0">
                <a:ea typeface="MS PGothic" pitchFamily="34" charset="-128"/>
              </a:rPr>
              <a:t>Canvas 2d API</a:t>
            </a:r>
          </a:p>
          <a:p>
            <a:pPr lvl="1" eaLnBrk="1" hangingPunct="1">
              <a:spcAft>
                <a:spcPct val="0"/>
              </a:spcAft>
            </a:pPr>
            <a:r>
              <a:rPr lang="en-US" dirty="0" smtClean="0">
                <a:ea typeface="MS PGothic" pitchFamily="34" charset="-128"/>
              </a:rPr>
              <a:t>Web Storage</a:t>
            </a:r>
          </a:p>
          <a:p>
            <a:pPr lvl="1" eaLnBrk="1" hangingPunct="1">
              <a:spcAft>
                <a:spcPct val="0"/>
              </a:spcAft>
            </a:pPr>
            <a:r>
              <a:rPr lang="en-US" dirty="0" smtClean="0">
                <a:ea typeface="MS PGothic" pitchFamily="34" charset="-128"/>
              </a:rPr>
              <a:t>Audio/Video</a:t>
            </a:r>
          </a:p>
          <a:p>
            <a:pPr lvl="1" eaLnBrk="1" hangingPunct="1">
              <a:spcAft>
                <a:spcPct val="0"/>
              </a:spcAft>
            </a:pPr>
            <a:r>
              <a:rPr lang="en-US" dirty="0" smtClean="0">
                <a:ea typeface="MS PGothic" pitchFamily="34" charset="-128"/>
              </a:rPr>
              <a:t>History </a:t>
            </a:r>
            <a:endParaRPr lang="en-US" dirty="0">
              <a:ea typeface="MS PGothic" pitchFamily="34" charset="-128"/>
            </a:endParaRPr>
          </a:p>
          <a:p>
            <a:pPr lvl="1" eaLnBrk="1" hangingPunct="1">
              <a:spcAft>
                <a:spcPct val="0"/>
              </a:spcAft>
            </a:pPr>
            <a:r>
              <a:rPr lang="en-US" dirty="0" smtClean="0">
                <a:ea typeface="MS PGothic" pitchFamily="34" charset="-128"/>
              </a:rPr>
              <a:t>More…</a:t>
            </a:r>
          </a:p>
          <a:p>
            <a:pPr eaLnBrk="1" hangingPunct="1">
              <a:spcAft>
                <a:spcPct val="0"/>
              </a:spcAft>
            </a:pPr>
            <a:r>
              <a:rPr lang="en-US" dirty="0" smtClean="0">
                <a:ea typeface="MS PGothic" pitchFamily="34" charset="-128"/>
              </a:rPr>
              <a:t>While I </a:t>
            </a:r>
            <a:r>
              <a:rPr lang="en-US" b="1" dirty="0" smtClean="0">
                <a:ea typeface="MS PGothic" pitchFamily="34" charset="-128"/>
              </a:rPr>
              <a:t>am</a:t>
            </a:r>
            <a:r>
              <a:rPr lang="en-US" dirty="0" smtClean="0">
                <a:ea typeface="MS PGothic" pitchFamily="34" charset="-128"/>
              </a:rPr>
              <a:t> biased about what technologies I prefer to use, I have to </a:t>
            </a:r>
            <a:r>
              <a:rPr lang="en-US" b="1" dirty="0" smtClean="0">
                <a:ea typeface="MS PGothic" pitchFamily="34" charset="-128"/>
              </a:rPr>
              <a:t>ship </a:t>
            </a:r>
            <a:r>
              <a:rPr lang="en-US" dirty="0" smtClean="0">
                <a:ea typeface="MS PGothic" pitchFamily="34" charset="-128"/>
              </a:rPr>
              <a:t>so my preferences take a back seat to solving problems. </a:t>
            </a:r>
            <a:endParaRPr lang="en-US" b="1" dirty="0"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ea typeface="MS PGothic" pitchFamily="34" charset="-128"/>
              </a:rPr>
              <a:t>Just So You Know Where I Stand: “HTML5” as a Blanket Marketing Term Doesn’t Bother Me	</a:t>
            </a:r>
          </a:p>
        </p:txBody>
      </p:sp>
      <p:sp>
        <p:nvSpPr>
          <p:cNvPr id="10243" name="Content Placeholder 2"/>
          <p:cNvSpPr>
            <a:spLocks noGrp="1"/>
          </p:cNvSpPr>
          <p:nvPr>
            <p:ph sz="quarter" idx="10"/>
          </p:nvPr>
        </p:nvSpPr>
        <p:spPr/>
        <p:txBody>
          <a:bodyPr/>
          <a:lstStyle/>
          <a:p>
            <a:pPr>
              <a:spcAft>
                <a:spcPct val="0"/>
              </a:spcAft>
            </a:pPr>
            <a:r>
              <a:rPr lang="en-US" dirty="0" smtClean="0">
                <a:ea typeface="MS PGothic" pitchFamily="34" charset="-128"/>
              </a:rPr>
              <a:t>"HTML5 is anything you want it to be as long as it's new and cool.“ – Peter Paul Koch</a:t>
            </a:r>
          </a:p>
          <a:p>
            <a:pPr lvl="1">
              <a:spcAft>
                <a:spcPct val="0"/>
              </a:spcAft>
            </a:pPr>
            <a:r>
              <a:rPr lang="en-US" dirty="0" smtClean="0">
                <a:ea typeface="MS PGothic" pitchFamily="34" charset="-128"/>
                <a:hlinkClick r:id="rId2"/>
              </a:rPr>
              <a:t>http://www.quirksmode.org/blog/archives/2010/01/html5_means_wha.html</a:t>
            </a:r>
            <a:endParaRPr lang="en-US" dirty="0" smtClean="0">
              <a:ea typeface="MS PGothic" pitchFamily="34" charset="-128"/>
            </a:endParaRPr>
          </a:p>
          <a:p>
            <a:pPr>
              <a:spcAft>
                <a:spcPct val="0"/>
              </a:spcAft>
            </a:pPr>
            <a:endParaRPr lang="en-US" dirty="0" smtClean="0">
              <a:ea typeface="MS PGothic" pitchFamily="34" charset="-128"/>
            </a:endParaRPr>
          </a:p>
          <a:p>
            <a:pPr>
              <a:spcAft>
                <a:spcPct val="0"/>
              </a:spcAft>
            </a:pPr>
            <a:endParaRPr lang="en-US" dirty="0" smtClean="0">
              <a:ea typeface="MS PGothic" pitchFamily="34" charset="-128"/>
            </a:endParaRPr>
          </a:p>
          <a:p>
            <a:pPr>
              <a:spcAft>
                <a:spcPct val="0"/>
              </a:spcAft>
            </a:pPr>
            <a:endParaRPr lang="en-US" dirty="0" smtClean="0">
              <a:ea typeface="MS PGothic" pitchFamily="34" charset="-128"/>
            </a:endParaRPr>
          </a:p>
        </p:txBody>
      </p:sp>
      <p:pic>
        <p:nvPicPr>
          <p:cNvPr id="10244" name="Picture 2" descr="C:\projects\robreact\work-files\developerworks\an atlas of web standards\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188" y="2155825"/>
            <a:ext cx="39719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r>
              <a:rPr lang="en-US" dirty="0" smtClean="0">
                <a:ea typeface="MS PGothic" pitchFamily="34" charset="-128"/>
              </a:rPr>
              <a:t>Technology People Will </a:t>
            </a:r>
            <a:r>
              <a:rPr lang="en-US" dirty="0" smtClean="0">
                <a:ea typeface="MS PGothic" pitchFamily="34" charset="-128"/>
              </a:rPr>
              <a:t>Figure </a:t>
            </a:r>
            <a:r>
              <a:rPr lang="en-US" dirty="0" smtClean="0">
                <a:ea typeface="MS PGothic" pitchFamily="34" charset="-128"/>
              </a:rPr>
              <a:t>Out the Difference	</a:t>
            </a:r>
          </a:p>
        </p:txBody>
      </p:sp>
      <p:sp>
        <p:nvSpPr>
          <p:cNvPr id="10243" name="Content Placeholder 2"/>
          <p:cNvSpPr>
            <a:spLocks noGrp="1"/>
          </p:cNvSpPr>
          <p:nvPr>
            <p:ph sz="quarter" idx="10"/>
          </p:nvPr>
        </p:nvSpPr>
        <p:spPr/>
        <p:txBody>
          <a:bodyPr/>
          <a:lstStyle/>
          <a:p>
            <a:pPr>
              <a:spcAft>
                <a:spcPct val="0"/>
              </a:spcAft>
            </a:pPr>
            <a:r>
              <a:rPr lang="en-US" dirty="0" smtClean="0">
                <a:ea typeface="MS PGothic" pitchFamily="34" charset="-128"/>
              </a:rPr>
              <a:t>Non-technical people just need to be excited so that we can implement </a:t>
            </a:r>
            <a:r>
              <a:rPr lang="en-US" dirty="0" smtClean="0">
                <a:ea typeface="MS PGothic" pitchFamily="34" charset="-128"/>
              </a:rPr>
              <a:t>this new </a:t>
            </a:r>
            <a:r>
              <a:rPr lang="en-US" dirty="0" smtClean="0">
                <a:ea typeface="MS PGothic" pitchFamily="34" charset="-128"/>
              </a:rPr>
              <a:t>stuff</a:t>
            </a:r>
            <a:r>
              <a:rPr lang="en-US" dirty="0" smtClean="0">
                <a:ea typeface="MS PGothic" pitchFamily="34" charset="-128"/>
              </a:rPr>
              <a:t>. Whatever works. </a:t>
            </a:r>
            <a:endParaRPr lang="en-US" dirty="0">
              <a:ea typeface="MS PGothic" pitchFamily="34" charset="-128"/>
            </a:endParaRPr>
          </a:p>
          <a:p>
            <a:pPr>
              <a:spcAft>
                <a:spcPct val="0"/>
              </a:spcAft>
            </a:pPr>
            <a:r>
              <a:rPr lang="en-US" dirty="0" smtClean="0">
                <a:ea typeface="MS PGothic" pitchFamily="34" charset="-128"/>
              </a:rPr>
              <a:t> See: Saying “Ajax” for pure-browser animations… Back in my day we called that </a:t>
            </a:r>
            <a:r>
              <a:rPr lang="en-US" dirty="0">
                <a:ea typeface="MS PGothic" pitchFamily="34" charset="-128"/>
              </a:rPr>
              <a:t>D</a:t>
            </a:r>
            <a:r>
              <a:rPr lang="en-US" dirty="0" smtClean="0">
                <a:ea typeface="MS PGothic" pitchFamily="34" charset="-128"/>
              </a:rPr>
              <a:t>HTML</a:t>
            </a:r>
            <a:endParaRPr lang="en-US" dirty="0" smtClean="0">
              <a:ea typeface="MS PGothic" pitchFamily="34" charset="-128"/>
            </a:endParaRPr>
          </a:p>
          <a:p>
            <a:pPr>
              <a:spcAft>
                <a:spcPct val="0"/>
              </a:spcAft>
            </a:pPr>
            <a:endParaRPr lang="en-US" dirty="0" smtClean="0">
              <a:ea typeface="MS PGothic" pitchFamily="34" charset="-128"/>
            </a:endParaRPr>
          </a:p>
          <a:p>
            <a:pPr>
              <a:spcAft>
                <a:spcPct val="0"/>
              </a:spcAft>
            </a:pPr>
            <a:endParaRPr lang="en-US" dirty="0" smtClean="0">
              <a:ea typeface="MS PGothic" pitchFamily="34" charset="-128"/>
            </a:endParaRPr>
          </a:p>
          <a:p>
            <a:pPr>
              <a:spcAft>
                <a:spcPct val="0"/>
              </a:spcAft>
            </a:pPr>
            <a:endParaRPr lang="en-US" dirty="0" smtClean="0">
              <a:ea typeface="MS PGothic" pitchFamily="34" charset="-128"/>
            </a:endParaRPr>
          </a:p>
        </p:txBody>
      </p:sp>
      <p:pic>
        <p:nvPicPr>
          <p:cNvPr id="10244" name="Picture 2" descr="C:\projects\robreact\work-files\developerworks\an atlas of web standards\HTML5_Logo_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6188" y="2155825"/>
            <a:ext cx="39719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706626"/>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1"/>
          <p:cNvSpPr>
            <a:spLocks noGrp="1"/>
          </p:cNvSpPr>
          <p:nvPr>
            <p:ph type="body" sz="quarter" idx="10"/>
          </p:nvPr>
        </p:nvSpPr>
        <p:spPr/>
        <p:txBody>
          <a:bodyPr/>
          <a:lstStyle/>
          <a:p>
            <a:r>
              <a:rPr smtClean="0">
                <a:ea typeface="MS PGothic" pitchFamily="34" charset="-128"/>
              </a:rPr>
              <a:t>A Generic HTML5 Support Strategy</a:t>
            </a:r>
          </a:p>
        </p:txBody>
      </p:sp>
      <p:sp>
        <p:nvSpPr>
          <p:cNvPr id="11267" name="Text Placeholder 2"/>
          <p:cNvSpPr>
            <a:spLocks noGrp="1"/>
          </p:cNvSpPr>
          <p:nvPr>
            <p:ph type="body" sz="quarter" idx="11"/>
          </p:nvPr>
        </p:nvSpPr>
        <p:spPr/>
        <p:txBody>
          <a:bodyPr/>
          <a:lstStyle/>
          <a:p>
            <a:endParaRPr lang="en-US"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p:txBody>
          <a:bodyPr/>
          <a:lstStyle/>
          <a:p>
            <a:r>
              <a:rPr lang="en-US" smtClean="0">
                <a:ea typeface="MS PGothic" pitchFamily="34" charset="-128"/>
              </a:rPr>
              <a:t>Before You Write a Line of Code	</a:t>
            </a:r>
          </a:p>
        </p:txBody>
      </p:sp>
      <p:sp>
        <p:nvSpPr>
          <p:cNvPr id="12291" name="Content Placeholder 3"/>
          <p:cNvSpPr>
            <a:spLocks noGrp="1"/>
          </p:cNvSpPr>
          <p:nvPr>
            <p:ph sz="quarter" idx="10"/>
          </p:nvPr>
        </p:nvSpPr>
        <p:spPr/>
        <p:txBody>
          <a:bodyPr/>
          <a:lstStyle/>
          <a:p>
            <a:pPr eaLnBrk="1" hangingPunct="1">
              <a:spcAft>
                <a:spcPct val="0"/>
              </a:spcAft>
            </a:pPr>
            <a:r>
              <a:rPr lang="en-US" dirty="0" smtClean="0">
                <a:ea typeface="MS PGothic" pitchFamily="34" charset="-128"/>
              </a:rPr>
              <a:t>Don’t Back Yourself Into a Corner!</a:t>
            </a:r>
          </a:p>
          <a:p>
            <a:pPr lvl="1" eaLnBrk="1" hangingPunct="1">
              <a:spcAft>
                <a:spcPct val="0"/>
              </a:spcAft>
            </a:pPr>
            <a:r>
              <a:rPr lang="en-US" dirty="0" smtClean="0">
                <a:ea typeface="MS PGothic" pitchFamily="34" charset="-128"/>
              </a:rPr>
              <a:t>No Flash support in </a:t>
            </a:r>
            <a:r>
              <a:rPr lang="en-US" dirty="0" err="1" smtClean="0">
                <a:ea typeface="MS PGothic" pitchFamily="34" charset="-128"/>
              </a:rPr>
              <a:t>iOS</a:t>
            </a:r>
            <a:r>
              <a:rPr lang="en-US" dirty="0" smtClean="0">
                <a:ea typeface="MS PGothic" pitchFamily="34" charset="-128"/>
              </a:rPr>
              <a:t> doesn’t you mean can’t use Flash at all. It just means you can’t use Flash for </a:t>
            </a:r>
            <a:r>
              <a:rPr lang="en-US" dirty="0" err="1" smtClean="0">
                <a:ea typeface="MS PGothic" pitchFamily="34" charset="-128"/>
              </a:rPr>
              <a:t>iOS</a:t>
            </a:r>
            <a:r>
              <a:rPr lang="en-US" dirty="0" smtClean="0">
                <a:ea typeface="MS PGothic" pitchFamily="34" charset="-128"/>
              </a:rPr>
              <a:t>. </a:t>
            </a:r>
            <a:endParaRPr lang="en-US" dirty="0">
              <a:ea typeface="MS PGothic" pitchFamily="34" charset="-128"/>
            </a:endParaRPr>
          </a:p>
          <a:p>
            <a:pPr lvl="1" eaLnBrk="1" hangingPunct="1">
              <a:spcAft>
                <a:spcPct val="0"/>
              </a:spcAft>
            </a:pPr>
            <a:endParaRPr lang="en-US" dirty="0" smtClean="0">
              <a:ea typeface="MS PGothic" pitchFamily="34" charset="-128"/>
            </a:endParaRPr>
          </a:p>
          <a:p>
            <a:pPr eaLnBrk="1" hangingPunct="1">
              <a:spcAft>
                <a:spcPct val="0"/>
              </a:spcAft>
            </a:pPr>
            <a:endParaRPr lang="en-US" dirty="0" smtClean="0">
              <a:ea typeface="MS PGothic" pitchFamily="34" charset="-128"/>
            </a:endParaRPr>
          </a:p>
          <a:p>
            <a:pPr lvl="1" eaLnBrk="1" hangingPunct="1">
              <a:spcAft>
                <a:spcPct val="0"/>
              </a:spcAft>
            </a:pPr>
            <a:endParaRPr lang="en-US" dirty="0" smtClean="0">
              <a:ea typeface="MS PGothic" pitchFamily="34" charset="-128"/>
            </a:endParaRPr>
          </a:p>
        </p:txBody>
      </p:sp>
    </p:spTree>
    <p:custDataLst>
      <p:tags r:id="rId1"/>
    </p:custDataLst>
  </p:cSld>
  <p:clrMapOvr>
    <a:masterClrMapping/>
  </p:clrMapOvr>
  <p:transition>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12.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13.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14.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15.xml><?xml version="1.0" encoding="utf-8"?>
<p:tagLst xmlns:a="http://schemas.openxmlformats.org/drawingml/2006/main" xmlns:r="http://schemas.openxmlformats.org/officeDocument/2006/relationships" xmlns:p="http://schemas.openxmlformats.org/presentationml/2006/main">
  <p:tag name="OFFISYNC_SLIDE_GUID" val="16c5c70c-f70e-4f2e-a3a9-fae0cfeb7c6b"/>
</p:tagLst>
</file>

<file path=ppt/tags/tag16.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17.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18.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19.xml><?xml version="1.0" encoding="utf-8"?>
<p:tagLst xmlns:a="http://schemas.openxmlformats.org/drawingml/2006/main" xmlns:r="http://schemas.openxmlformats.org/officeDocument/2006/relationships" xmlns:p="http://schemas.openxmlformats.org/presentationml/2006/main">
  <p:tag name="OFFISYNC_SLIDE_GUID" val="16c5c70c-f70e-4f2e-a3a9-fae0cfeb7c6b"/>
</p:tagLst>
</file>

<file path=ppt/tags/tag2.xml><?xml version="1.0" encoding="utf-8"?>
<p:tagLst xmlns:a="http://schemas.openxmlformats.org/drawingml/2006/main" xmlns:r="http://schemas.openxmlformats.org/officeDocument/2006/relationships" xmlns:p="http://schemas.openxmlformats.org/presentationml/2006/main">
  <p:tag name="OFFISYNC_SLIDE_GUID" val="7360e9cc-46e5-4d18-be38-281c010d6a4d"/>
</p:tagLst>
</file>

<file path=ppt/tags/tag20.xml><?xml version="1.0" encoding="utf-8"?>
<p:tagLst xmlns:a="http://schemas.openxmlformats.org/drawingml/2006/main" xmlns:r="http://schemas.openxmlformats.org/officeDocument/2006/relationships" xmlns:p="http://schemas.openxmlformats.org/presentationml/2006/main">
  <p:tag name="OFFISYNC_SLIDE_GUID" val="30e87d5a-f32d-427f-b6b2-779bb469498e"/>
</p:tagLst>
</file>

<file path=ppt/tags/tag3.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4.xml><?xml version="1.0" encoding="utf-8"?>
<p:tagLst xmlns:a="http://schemas.openxmlformats.org/drawingml/2006/main" xmlns:r="http://schemas.openxmlformats.org/officeDocument/2006/relationships" xmlns:p="http://schemas.openxmlformats.org/presentationml/2006/main">
  <p:tag name="OFFISYNC_SLIDE_GUID" val="16c5c70c-f70e-4f2e-a3a9-fae0cfeb7c6b"/>
</p:tagLst>
</file>

<file path=ppt/tags/tag5.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6.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7.xml><?xml version="1.0" encoding="utf-8"?>
<p:tagLst xmlns:a="http://schemas.openxmlformats.org/drawingml/2006/main" xmlns:r="http://schemas.openxmlformats.org/officeDocument/2006/relationships" xmlns:p="http://schemas.openxmlformats.org/presentationml/2006/main">
  <p:tag name="OFFISYNC_SLIDE_GUID" val="16c5c70c-f70e-4f2e-a3a9-fae0cfeb7c6b"/>
</p:tagLst>
</file>

<file path=ppt/tags/tag8.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ags/tag9.xml><?xml version="1.0" encoding="utf-8"?>
<p:tagLst xmlns:a="http://schemas.openxmlformats.org/drawingml/2006/main" xmlns:r="http://schemas.openxmlformats.org/officeDocument/2006/relationships" xmlns:p="http://schemas.openxmlformats.org/presentationml/2006/main">
  <p:tag name="OFFISYNC_SLIDE_GUID" val="4f4d0085-c2b4-4a6a-9316-1b17b897163f"/>
</p:tagLst>
</file>

<file path=ppt/theme/theme1.xml><?xml version="1.0" encoding="utf-8"?>
<a:theme xmlns:a="http://schemas.openxmlformats.org/drawingml/2006/main" name="Blank Presentation">
  <a:themeElements>
    <a:clrScheme name="GM Theme Colors">
      <a:dk1>
        <a:srgbClr val="355F99"/>
      </a:dk1>
      <a:lt1>
        <a:srgbClr val="5A5A5A"/>
      </a:lt1>
      <a:dk2>
        <a:srgbClr val="254D50"/>
      </a:dk2>
      <a:lt2>
        <a:srgbClr val="600617"/>
      </a:lt2>
      <a:accent1>
        <a:srgbClr val="086482"/>
      </a:accent1>
      <a:accent2>
        <a:srgbClr val="492E4D"/>
      </a:accent2>
      <a:accent3>
        <a:srgbClr val="515F8C"/>
      </a:accent3>
      <a:accent4>
        <a:srgbClr val="EEECCB"/>
      </a:accent4>
      <a:accent5>
        <a:srgbClr val="A7A37E"/>
      </a:accent5>
      <a:accent6>
        <a:srgbClr val="D9A400"/>
      </a:accent6>
      <a:hlink>
        <a:srgbClr val="F07800"/>
      </a:hlink>
      <a:folHlink>
        <a:srgbClr val="00A6AD"/>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lnDef>
  </a:objectDefaults>
  <a:extraClrSchemeLst>
    <a:extraClrScheme>
      <a:clrScheme name="Blank Presentation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F641DF0AAB6948BBC1D5037F3C6EDB" ma:contentTypeVersion="25" ma:contentTypeDescription="Create a new document." ma:contentTypeScope="" ma:versionID="0c1e74f1b4f571ae2541fa28ca027cf6">
  <xsd:schema xmlns:xsd="http://www.w3.org/2001/XMLSchema" xmlns:xs="http://www.w3.org/2001/XMLSchema" xmlns:p="http://schemas.microsoft.com/office/2006/metadata/properties" xmlns:ns1="http://schemas.microsoft.com/sharepoint/v3" xmlns:ns2="e923652a-a54e-41b3-93da-78403c2b8f65" targetNamespace="http://schemas.microsoft.com/office/2006/metadata/properties" ma:root="true" ma:fieldsID="2e10c0bcd0d5fccee1606b1441f2b3a3" ns1:_="" ns2:_="">
    <xsd:import namespace="http://schemas.microsoft.com/sharepoint/v3"/>
    <xsd:import namespace="e923652a-a54e-41b3-93da-78403c2b8f65"/>
    <xsd:element name="properties">
      <xsd:complexType>
        <xsd:sequence>
          <xsd:element name="documentManagement">
            <xsd:complexType>
              <xsd:all>
                <xsd:element ref="ns1:AverageRating" minOccurs="0"/>
                <xsd:element ref="ns1:RoutingRuleDescription" minOccurs="0"/>
                <xsd:element ref="ns2:TaxCatchAll" minOccurs="0"/>
                <xsd:element ref="ns2:TaxCatchAllLabel" minOccurs="0"/>
                <xsd:element ref="ns2:DocTypeTaxHTField0"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outingRuleDescription" ma:index="9" nillable="true" ma:displayName="Description" ma:internalName="RoutingRuleDescription" ma:readOnly="false">
      <xsd:simpleType>
        <xsd:restriction base="dms:Text">
          <xsd:maxLength value="255"/>
        </xsd:restriction>
      </xsd:simpleType>
    </xsd:element>
    <xsd:element name="PublishingStartDate" ma:index="14" nillable="true" ma:displayName="Scheduling Start Date" ma:description="" ma:hidden="true" ma:internalName="PublishingStartDate">
      <xsd:simpleType>
        <xsd:restriction base="dms:Unknown"/>
      </xsd:simpleType>
    </xsd:element>
    <xsd:element name="PublishingExpirationDate" ma:index="15"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3652a-a54e-41b3-93da-78403c2b8f65"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3f29220a-ccc2-4f6c-963c-1b8388458046}" ma:internalName="TaxCatchAll" ma:showField="CatchAllData" ma:web="e923652a-a54e-41b3-93da-78403c2b8f65">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3f29220a-ccc2-4f6c-963c-1b8388458046}" ma:internalName="TaxCatchAllLabel" ma:readOnly="true" ma:showField="CatchAllDataLabel" ma:web="e923652a-a54e-41b3-93da-78403c2b8f65">
      <xsd:complexType>
        <xsd:complexContent>
          <xsd:extension base="dms:MultiChoiceLookup">
            <xsd:sequence>
              <xsd:element name="Value" type="dms:Lookup" maxOccurs="unbounded" minOccurs="0" nillable="true"/>
            </xsd:sequence>
          </xsd:extension>
        </xsd:complexContent>
      </xsd:complexType>
    </xsd:element>
    <xsd:element name="DocTypeTaxHTField0" ma:index="12" nillable="true" ma:taxonomy="true" ma:internalName="DocTypeTaxHTField0" ma:taxonomyFieldName="DocType" ma:displayName="DocType" ma:default="" ma:fieldId="{fe790849-f39a-4379-a267-81a20420a3b9}" ma:sspId="d8f027e6-9a7b-497e-9f4f-9d94e22d41b8" ma:termSetId="66add1a0-79f6-48ec-8ed2-11778d89409a"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ocTypeTaxHTField0 xmlns="e923652a-a54e-41b3-93da-78403c2b8f65">
      <Terms xmlns="http://schemas.microsoft.com/office/infopath/2007/PartnerControls"/>
    </DocTypeTaxHTField0>
    <RoutingRuleDescription xmlns="http://schemas.microsoft.com/sharepoint/v3" xsi:nil="true"/>
    <PublishingExpirationDate xmlns="http://schemas.microsoft.com/sharepoint/v3" xsi:nil="true"/>
    <PublishingStartDate xmlns="http://schemas.microsoft.com/sharepoint/v3" xsi:nil="true"/>
    <TaxCatchAll xmlns="e923652a-a54e-41b3-93da-78403c2b8f65"/>
  </documentManagement>
</p:properties>
</file>

<file path=customXml/itemProps1.xml><?xml version="1.0" encoding="utf-8"?>
<ds:datastoreItem xmlns:ds="http://schemas.openxmlformats.org/officeDocument/2006/customXml" ds:itemID="{D2F166A8-5FA1-4CDF-B547-787A97364C3A}">
  <ds:schemaRefs>
    <ds:schemaRef ds:uri="http://schemas.microsoft.com/sharepoint/v3/contenttype/forms"/>
  </ds:schemaRefs>
</ds:datastoreItem>
</file>

<file path=customXml/itemProps2.xml><?xml version="1.0" encoding="utf-8"?>
<ds:datastoreItem xmlns:ds="http://schemas.openxmlformats.org/officeDocument/2006/customXml" ds:itemID="{3BDAE8B1-A0B7-4CCB-81D7-FC7136D62C6E}">
  <ds:schemaRefs>
    <ds:schemaRef ds:uri="http://schemas.microsoft.com/office/2006/metadata/longProperties"/>
  </ds:schemaRefs>
</ds:datastoreItem>
</file>

<file path=customXml/itemProps3.xml><?xml version="1.0" encoding="utf-8"?>
<ds:datastoreItem xmlns:ds="http://schemas.openxmlformats.org/officeDocument/2006/customXml" ds:itemID="{3C62F6F0-28F4-412D-A9F9-62A96D555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923652a-a54e-41b3-93da-78403c2b8f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6CDFF42-F4B0-40AD-B35A-B58AA9D1CD02}">
  <ds:schemaRefs>
    <ds:schemaRef ds:uri="http://schemas.microsoft.com/office/2006/documentManagement/types"/>
    <ds:schemaRef ds:uri="http://purl.org/dc/dcmitype/"/>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http://purl.org/dc/terms/"/>
    <ds:schemaRef ds:uri="e923652a-a54e-41b3-93da-78403c2b8f65"/>
    <ds:schemaRef ds:uri="http://schemas.microsoft.com/sharepoint/v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54533</TotalTime>
  <Words>2652</Words>
  <Application>Microsoft Office PowerPoint</Application>
  <PresentationFormat>On-screen Show (4:3)</PresentationFormat>
  <Paragraphs>286</Paragraphs>
  <Slides>42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Consolas</vt:lpstr>
      <vt:lpstr>Courier New</vt:lpstr>
      <vt:lpstr>MS PGothic</vt:lpstr>
      <vt:lpstr>Calibri</vt:lpstr>
      <vt:lpstr>Wingdings</vt:lpstr>
      <vt:lpstr>Blank Presentation</vt:lpstr>
      <vt:lpstr>HTML5 From the Front Lines</vt:lpstr>
      <vt:lpstr>What We’re Going to Talk About</vt:lpstr>
      <vt:lpstr>PowerPoint Presentation</vt:lpstr>
      <vt:lpstr>Who?</vt:lpstr>
      <vt:lpstr>Experience With Emerging Web Technologies</vt:lpstr>
      <vt:lpstr>Just So You Know Where I Stand: “HTML5” as a Blanket Marketing Term Doesn’t Bother Me </vt:lpstr>
      <vt:lpstr>Technology People Will Figure Out the Difference </vt:lpstr>
      <vt:lpstr>PowerPoint Presentation</vt:lpstr>
      <vt:lpstr>Before You Write a Line of Code </vt:lpstr>
      <vt:lpstr>Set Reasonable Support Targets and Communicate Them Early and Often </vt:lpstr>
      <vt:lpstr>On the Desktop </vt:lpstr>
      <vt:lpstr>On Mobile Devices </vt:lpstr>
      <vt:lpstr>REMEMBER</vt:lpstr>
      <vt:lpstr>(Really) Use Modernizr  </vt:lpstr>
      <vt:lpstr>(Really) Use Modernizr  </vt:lpstr>
      <vt:lpstr>The Final Piece: Cross Browser Polyfills </vt:lpstr>
      <vt:lpstr>PowerPoint Presentation</vt:lpstr>
      <vt:lpstr>About This Section </vt:lpstr>
      <vt:lpstr>New Semantic Elements </vt:lpstr>
      <vt:lpstr>New Semantic Elements : Support</vt:lpstr>
      <vt:lpstr>New Semantic Elements : Verdict and Polyfills</vt:lpstr>
      <vt:lpstr>An Outline Generated From HTML5 Markup</vt:lpstr>
      <vt:lpstr>Canvas 2D API </vt:lpstr>
      <vt:lpstr>Canvas 2D API : Support</vt:lpstr>
      <vt:lpstr>Canvas 2D API: Verdict and Polyfills</vt:lpstr>
      <vt:lpstr>Geolocation</vt:lpstr>
      <vt:lpstr>Geolocation: Support</vt:lpstr>
      <vt:lpstr>Geolocation: Verdict and Polyfills</vt:lpstr>
      <vt:lpstr>Audio/Video</vt:lpstr>
      <vt:lpstr>Audio/Video:</vt:lpstr>
      <vt:lpstr>Audio/Video: Support</vt:lpstr>
      <vt:lpstr>Is Audio Any Better?</vt:lpstr>
      <vt:lpstr>Audio/Video : Verdict and Polyfills</vt:lpstr>
      <vt:lpstr>Web Storage</vt:lpstr>
      <vt:lpstr>Web Storage: Support</vt:lpstr>
      <vt:lpstr>Web Storage : Verdict and Polyfills</vt:lpstr>
      <vt:lpstr>PowerPoint Presentation</vt:lpstr>
      <vt:lpstr>Lighting Round: Form elements and input types</vt:lpstr>
      <vt:lpstr>Lightning Round: WebGL</vt:lpstr>
      <vt:lpstr>Lightning Round: History API</vt:lpstr>
      <vt:lpstr>Lightning Round: SVG</vt:lpstr>
      <vt:lpstr>PowerPoint Presentation</vt:lpstr>
    </vt:vector>
  </TitlesOfParts>
  <Company>SapientNitro</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From the Front Lines</dc:title>
  <dc:creator>SapientNitro;rlarsen@sapient.com</dc:creator>
  <cp:lastModifiedBy>Rob Larsen</cp:lastModifiedBy>
  <cp:revision>2261</cp:revision>
  <cp:lastPrinted>2008-09-23T20:26:18Z</cp:lastPrinted>
  <dcterms:created xsi:type="dcterms:W3CDTF">2009-08-11T11:36:48Z</dcterms:created>
  <dcterms:modified xsi:type="dcterms:W3CDTF">2011-11-01T18:48:12Z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y fmtid="{D5CDD505-2E9C-101B-9397-08002B2CF9AE}" pid="3" name="Tag">
    <vt:lpwstr>Sapient Global Markets PowerPoint Template, Sapient GM PPT Template</vt:lpwstr>
  </property>
  <property fmtid="{D5CDD505-2E9C-101B-9397-08002B2CF9AE}" pid="4" name="ContentType">
    <vt:lpwstr>Document</vt:lpwstr>
  </property>
  <property fmtid="{D5CDD505-2E9C-101B-9397-08002B2CF9AE}" pid="5" name="Meta Tags">
    <vt:lpwstr>Sapient Global Markets PowerPoint Template, Sapient GM PPT Template</vt:lpwstr>
  </property>
  <property fmtid="{D5CDD505-2E9C-101B-9397-08002B2CF9AE}" pid="6" name="Document Expiration Date">
    <vt:lpwstr>2012-03-03T13:52:00Z</vt:lpwstr>
  </property>
  <property fmtid="{D5CDD505-2E9C-101B-9397-08002B2CF9AE}" pid="7" name="Offisync_IsSaved">
    <vt:lpwstr>True</vt:lpwstr>
  </property>
  <property fmtid="{D5CDD505-2E9C-101B-9397-08002B2CF9AE}" pid="8" name="Offisync_ProviderName">
    <vt:lpwstr>Jive</vt:lpwstr>
  </property>
  <property fmtid="{D5CDD505-2E9C-101B-9397-08002B2CF9AE}" pid="9" name="Offisync_FileTitle">
    <vt:lpwstr>SapientGM_Finance_PowerPoint_Template_030111.ppt</vt:lpwstr>
  </property>
  <property fmtid="{D5CDD505-2E9C-101B-9397-08002B2CF9AE}" pid="10" name="Offisync_FolderId">
    <vt:lpwstr>700^1140</vt:lpwstr>
  </property>
  <property fmtid="{D5CDD505-2E9C-101B-9397-08002B2CF9AE}" pid="11" name="Offisync_SaveTime">
    <vt:lpwstr>2011-06-07T16:49:34.4696877-04:00</vt:lpwstr>
  </property>
  <property fmtid="{D5CDD505-2E9C-101B-9397-08002B2CF9AE}" pid="12" name="Offisync_ProviderInitializationData">
    <vt:lpwstr/>
  </property>
  <property fmtid="{D5CDD505-2E9C-101B-9397-08002B2CF9AE}" pid="13" name="Offisync_UpdateToken">
    <vt:lpwstr/>
  </property>
  <property fmtid="{D5CDD505-2E9C-101B-9397-08002B2CF9AE}" pid="14" name="Offisync_UniqueId">
    <vt:lpwstr/>
  </property>
  <property fmtid="{D5CDD505-2E9C-101B-9397-08002B2CF9AE}" pid="15" name="Offisync_SavedByUsername">
    <vt:lpwstr>Meeree</vt:lpwstr>
  </property>
  <property fmtid="{D5CDD505-2E9C-101B-9397-08002B2CF9AE}" pid="16" name="DV.DocumentId">
    <vt:lpwstr>HmqjJ5ZsvPk5uAUJYlvDBQ</vt:lpwstr>
  </property>
  <property fmtid="{D5CDD505-2E9C-101B-9397-08002B2CF9AE}" pid="17" name="DV.VersionId">
    <vt:lpwstr>TIPIVyu8vq45z8BIJdLzjB</vt:lpwstr>
  </property>
  <property fmtid="{D5CDD505-2E9C-101B-9397-08002B2CF9AE}" pid="18" name="DV.MergeIncapabilityFlags">
    <vt:i4>0</vt:i4>
  </property>
</Properties>
</file>