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8" r:id="rId3"/>
    <p:sldId id="262" r:id="rId4"/>
    <p:sldId id="325" r:id="rId5"/>
    <p:sldId id="338" r:id="rId6"/>
    <p:sldId id="261" r:id="rId7"/>
    <p:sldId id="260" r:id="rId8"/>
    <p:sldId id="259" r:id="rId9"/>
    <p:sldId id="290" r:id="rId10"/>
    <p:sldId id="298" r:id="rId11"/>
    <p:sldId id="326" r:id="rId12"/>
    <p:sldId id="327" r:id="rId13"/>
    <p:sldId id="314" r:id="rId14"/>
    <p:sldId id="316" r:id="rId15"/>
    <p:sldId id="300" r:id="rId16"/>
    <p:sldId id="297" r:id="rId17"/>
    <p:sldId id="324" r:id="rId18"/>
    <p:sldId id="265" r:id="rId19"/>
    <p:sldId id="266" r:id="rId20"/>
    <p:sldId id="331" r:id="rId21"/>
    <p:sldId id="341" r:id="rId22"/>
    <p:sldId id="267" r:id="rId23"/>
    <p:sldId id="301" r:id="rId24"/>
    <p:sldId id="306" r:id="rId25"/>
    <p:sldId id="340" r:id="rId26"/>
    <p:sldId id="268" r:id="rId27"/>
    <p:sldId id="342" r:id="rId28"/>
    <p:sldId id="305" r:id="rId29"/>
    <p:sldId id="302" r:id="rId30"/>
    <p:sldId id="318" r:id="rId31"/>
    <p:sldId id="269" r:id="rId32"/>
    <p:sldId id="270" r:id="rId33"/>
    <p:sldId id="343" r:id="rId34"/>
    <p:sldId id="271" r:id="rId35"/>
    <p:sldId id="272" r:id="rId36"/>
    <p:sldId id="319" r:id="rId37"/>
    <p:sldId id="277" r:id="rId38"/>
    <p:sldId id="313" r:id="rId39"/>
    <p:sldId id="280" r:id="rId40"/>
    <p:sldId id="281" r:id="rId41"/>
    <p:sldId id="346" r:id="rId42"/>
    <p:sldId id="320" r:id="rId43"/>
    <p:sldId id="282" r:id="rId44"/>
    <p:sldId id="283" r:id="rId45"/>
    <p:sldId id="344" r:id="rId46"/>
    <p:sldId id="328" r:id="rId47"/>
    <p:sldId id="321" r:id="rId48"/>
    <p:sldId id="284" r:id="rId49"/>
    <p:sldId id="330" r:id="rId50"/>
    <p:sldId id="345" r:id="rId51"/>
    <p:sldId id="285" r:id="rId52"/>
    <p:sldId id="322" r:id="rId53"/>
    <p:sldId id="329" r:id="rId54"/>
    <p:sldId id="333" r:id="rId55"/>
    <p:sldId id="289" r:id="rId56"/>
    <p:sldId id="332" r:id="rId57"/>
    <p:sldId id="336" r:id="rId58"/>
    <p:sldId id="334" r:id="rId59"/>
    <p:sldId id="337" r:id="rId6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5AE1D8-BBA1-4E9B-A9B1-62D692C99EF3}">
          <p14:sldIdLst>
            <p14:sldId id="256"/>
            <p14:sldId id="258"/>
            <p14:sldId id="262"/>
            <p14:sldId id="325"/>
            <p14:sldId id="338"/>
            <p14:sldId id="261"/>
            <p14:sldId id="260"/>
            <p14:sldId id="259"/>
            <p14:sldId id="290"/>
            <p14:sldId id="298"/>
            <p14:sldId id="326"/>
            <p14:sldId id="327"/>
            <p14:sldId id="314"/>
            <p14:sldId id="316"/>
            <p14:sldId id="300"/>
            <p14:sldId id="297"/>
          </p14:sldIdLst>
        </p14:section>
        <p14:section name="Embrace Uncertainty" id="{14FC114F-660C-4BBC-916A-95FA34FAA30C}">
          <p14:sldIdLst>
            <p14:sldId id="324"/>
            <p14:sldId id="265"/>
            <p14:sldId id="266"/>
            <p14:sldId id="331"/>
            <p14:sldId id="341"/>
            <p14:sldId id="267"/>
            <p14:sldId id="301"/>
            <p14:sldId id="306"/>
            <p14:sldId id="340"/>
            <p14:sldId id="268"/>
            <p14:sldId id="342"/>
            <p14:sldId id="305"/>
            <p14:sldId id="302"/>
            <p14:sldId id="318"/>
            <p14:sldId id="269"/>
            <p14:sldId id="270"/>
            <p14:sldId id="343"/>
            <p14:sldId id="271"/>
            <p14:sldId id="272"/>
            <p14:sldId id="319"/>
            <p14:sldId id="277"/>
            <p14:sldId id="313"/>
            <p14:sldId id="280"/>
            <p14:sldId id="281"/>
            <p14:sldId id="346"/>
            <p14:sldId id="320"/>
            <p14:sldId id="282"/>
            <p14:sldId id="283"/>
            <p14:sldId id="344"/>
            <p14:sldId id="328"/>
            <p14:sldId id="321"/>
            <p14:sldId id="284"/>
            <p14:sldId id="330"/>
            <p14:sldId id="345"/>
            <p14:sldId id="285"/>
            <p14:sldId id="322"/>
            <p14:sldId id="329"/>
            <p14:sldId id="333"/>
            <p14:sldId id="289"/>
            <p14:sldId id="332"/>
            <p14:sldId id="336"/>
            <p14:sldId id="334"/>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53701" autoAdjust="0"/>
  </p:normalViewPr>
  <p:slideViewPr>
    <p:cSldViewPr snapToGrid="0">
      <p:cViewPr varScale="1">
        <p:scale>
          <a:sx n="48" d="100"/>
          <a:sy n="48" d="100"/>
        </p:scale>
        <p:origin x="2486" y="38"/>
      </p:cViewPr>
      <p:guideLst/>
    </p:cSldViewPr>
  </p:slideViewPr>
  <p:outlineViewPr>
    <p:cViewPr>
      <p:scale>
        <a:sx n="33" d="100"/>
        <a:sy n="33" d="100"/>
      </p:scale>
      <p:origin x="0" y="-17358"/>
    </p:cViewPr>
  </p:outlineViewPr>
  <p:notesTextViewPr>
    <p:cViewPr>
      <p:scale>
        <a:sx n="1" d="1"/>
        <a:sy n="1" d="1"/>
      </p:scale>
      <p:origin x="0" y="0"/>
    </p:cViewPr>
  </p:notesTextViewPr>
  <p:sorterViewPr>
    <p:cViewPr>
      <p:scale>
        <a:sx n="100" d="100"/>
        <a:sy n="100" d="100"/>
      </p:scale>
      <p:origin x="0" y="-9972"/>
    </p:cViewPr>
  </p:sorterViewPr>
  <p:notesViewPr>
    <p:cSldViewPr snapToGrid="0">
      <p:cViewPr varScale="1">
        <p:scale>
          <a:sx n="66" d="100"/>
          <a:sy n="66" d="100"/>
        </p:scale>
        <p:origin x="31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17D901E-3373-43EA-A121-78007570FC38}" type="datetimeFigureOut">
              <a:rPr lang="en-US" smtClean="0"/>
              <a:t>11/11/2014</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1EA6E423-6D47-4876-A349-ED81EB7FFC21}" type="slidenum">
              <a:rPr lang="en-US" smtClean="0"/>
              <a:t>‹#›</a:t>
            </a:fld>
            <a:endParaRPr lang="en-US" dirty="0"/>
          </a:p>
        </p:txBody>
      </p:sp>
    </p:spTree>
    <p:extLst>
      <p:ext uri="{BB962C8B-B14F-4D97-AF65-F5344CB8AC3E}">
        <p14:creationId xmlns:p14="http://schemas.microsoft.com/office/powerpoint/2010/main" val="220695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census.gov/prod/2012pubs/p70-131.pdf"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google.com/url?sa=t&amp;rct=j&amp;q=&amp;esrc=s&amp;source=web&amp;cd=1&amp;cad=rja&amp;uact=8&amp;ved=0CB4QFjAA&amp;url=http%3A%2F%2Fwww.w3.org%2FTR%2FWCAG20%2F&amp;ei=XiZiVOy5A8fIsATAqYDACg&amp;usg=AFQjCNFdhHF_80ZsqIrRTslxXkOztz_nLw&amp;sig2=viw-_e6F1TUUi9jK0b5GEw&amp;bvm=bv.79189006,d.cWc"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info.cern.ch/hypertext/WWW/TheProject.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jankfree.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Hi everybody, I’m </a:t>
            </a:r>
            <a:r>
              <a:rPr lang="en-US" dirty="0" smtClean="0">
                <a:latin typeface="Palatino Linotype" panose="02040502050505030304" pitchFamily="18" charset="0"/>
              </a:rPr>
              <a:t>Rob Larsen.</a:t>
            </a:r>
            <a:r>
              <a:rPr lang="en-US" baseline="0" dirty="0" smtClean="0">
                <a:latin typeface="Palatino Linotype" panose="02040502050505030304" pitchFamily="18" charset="0"/>
              </a:rPr>
              <a:t> Welcome </a:t>
            </a:r>
            <a:r>
              <a:rPr lang="en-US" baseline="0" dirty="0" smtClean="0">
                <a:latin typeface="Palatino Linotype" panose="02040502050505030304" pitchFamily="18" charset="0"/>
              </a:rPr>
              <a:t>to my presentation today, the </a:t>
            </a:r>
            <a:r>
              <a:rPr lang="en-US" dirty="0" smtClean="0">
                <a:latin typeface="Palatino Linotype" panose="02040502050505030304" pitchFamily="18" charset="0"/>
              </a:rPr>
              <a:t>Wild </a:t>
            </a:r>
            <a:r>
              <a:rPr lang="en-US" dirty="0" smtClean="0">
                <a:latin typeface="Palatino Linotype" panose="02040502050505030304" pitchFamily="18" charset="0"/>
              </a:rPr>
              <a:t>World Web. Today I’m going to be talking about the inherent uncertainty of the modern</a:t>
            </a:r>
            <a:r>
              <a:rPr lang="en-US" baseline="0" dirty="0" smtClean="0">
                <a:latin typeface="Palatino Linotype" panose="02040502050505030304" pitchFamily="18" charset="0"/>
              </a:rPr>
              <a:t> web and what we as developers and designers can do to offer widely compatible sites and applications.</a:t>
            </a:r>
            <a:endParaRPr lang="en-US" b="1" dirty="0"/>
          </a:p>
        </p:txBody>
      </p:sp>
      <p:sp>
        <p:nvSpPr>
          <p:cNvPr id="4" name="Slide Number Placeholder 3"/>
          <p:cNvSpPr>
            <a:spLocks noGrp="1"/>
          </p:cNvSpPr>
          <p:nvPr>
            <p:ph type="sldNum" sz="quarter" idx="10"/>
          </p:nvPr>
        </p:nvSpPr>
        <p:spPr/>
        <p:txBody>
          <a:bodyPr/>
          <a:lstStyle/>
          <a:p>
            <a:fld id="{1EA6E423-6D47-4876-A349-ED81EB7FFC21}" type="slidenum">
              <a:rPr lang="en-US" smtClean="0"/>
              <a:t>1</a:t>
            </a:fld>
            <a:endParaRPr lang="en-US" dirty="0"/>
          </a:p>
        </p:txBody>
      </p:sp>
    </p:spTree>
    <p:extLst>
      <p:ext uri="{BB962C8B-B14F-4D97-AF65-F5344CB8AC3E}">
        <p14:creationId xmlns:p14="http://schemas.microsoft.com/office/powerpoint/2010/main" val="203766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thing is, new rules don’t work with the complexity of the web today. </a:t>
            </a:r>
          </a:p>
          <a:p>
            <a:r>
              <a:rPr lang="en-US" dirty="0" smtClean="0">
                <a:latin typeface="Verdana" panose="020B0604030504040204" pitchFamily="34" charset="0"/>
                <a:ea typeface="Verdana" panose="020B0604030504040204" pitchFamily="34" charset="0"/>
                <a:cs typeface="Verdana" panose="020B0604030504040204" pitchFamily="34" charset="0"/>
              </a:rPr>
              <a:t>As soon as a new rule was created, it would start to fall apart.  </a:t>
            </a:r>
          </a:p>
          <a:p>
            <a:pPr marL="171450" indent="-17145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People built “iPhone” sites because the iPhone was the only mobile device worth targeting. </a:t>
            </a:r>
          </a:p>
          <a:p>
            <a:pPr marL="171450" indent="-17145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People still test for touch APIs and assume that those users don’t have a mouse. </a:t>
            </a:r>
            <a:r>
              <a:rPr lang="en-US" dirty="0" smtClean="0">
                <a:latin typeface="Verdana" panose="020B0604030504040204" pitchFamily="34" charset="0"/>
                <a:ea typeface="Verdana" panose="020B0604030504040204" pitchFamily="34" charset="0"/>
                <a:cs typeface="Verdana" panose="020B0604030504040204" pitchFamily="34" charset="0"/>
              </a:rPr>
              <a:t>As you’ve already seen with my gear, that’s a terrible assumption.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10</a:t>
            </a:fld>
            <a:endParaRPr lang="en-US" dirty="0"/>
          </a:p>
        </p:txBody>
      </p:sp>
    </p:spTree>
    <p:extLst>
      <p:ext uri="{BB962C8B-B14F-4D97-AF65-F5344CB8AC3E}">
        <p14:creationId xmlns:p14="http://schemas.microsoft.com/office/powerpoint/2010/main" val="99449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11</a:t>
            </a:fld>
            <a:endParaRPr lang="en-US" dirty="0"/>
          </a:p>
        </p:txBody>
      </p:sp>
    </p:spTree>
    <p:extLst>
      <p:ext uri="{BB962C8B-B14F-4D97-AF65-F5344CB8AC3E}">
        <p14:creationId xmlns:p14="http://schemas.microsoft.com/office/powerpoint/2010/main" val="22420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Nothing could ever challenge the iPhone. It’s not like Android will ever </a:t>
            </a:r>
            <a:r>
              <a:rPr lang="en-US" dirty="0" smtClean="0"/>
              <a:t>have over </a:t>
            </a:r>
            <a:r>
              <a:rPr lang="en-US" dirty="0" smtClean="0"/>
              <a:t>80% market share…</a:t>
            </a:r>
          </a:p>
          <a:p>
            <a:endParaRPr lang="en-US" dirty="0" smtClean="0"/>
          </a:p>
          <a:p>
            <a:r>
              <a:rPr lang="en-US" dirty="0" smtClean="0"/>
              <a:t>Right?</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12</a:t>
            </a:fld>
            <a:endParaRPr lang="en-US" dirty="0"/>
          </a:p>
        </p:txBody>
      </p:sp>
    </p:spTree>
    <p:extLst>
      <p:ext uri="{BB962C8B-B14F-4D97-AF65-F5344CB8AC3E}">
        <p14:creationId xmlns:p14="http://schemas.microsoft.com/office/powerpoint/2010/main" val="417202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Or</a:t>
            </a:r>
            <a:r>
              <a:rPr lang="en-US" baseline="0" dirty="0" smtClean="0"/>
              <a:t> how about this one? You might not be able to read the screen shot, but this is Spotify telling me that they don’t have a “year in review site” available on </a:t>
            </a:r>
            <a:r>
              <a:rPr lang="en-US" baseline="0" dirty="0" smtClean="0"/>
              <a:t>for my mobile device.</a:t>
            </a:r>
            <a:endParaRPr lang="en-US" baseline="0" dirty="0" smtClean="0"/>
          </a:p>
          <a:p>
            <a:endParaRPr lang="en-US" baseline="0" dirty="0" smtClean="0"/>
          </a:p>
          <a:p>
            <a:r>
              <a:rPr lang="en-US" dirty="0" smtClean="0"/>
              <a:t>Which is weird, since this screenshot was taken o</a:t>
            </a:r>
            <a:r>
              <a:rPr lang="en-US" baseline="0" dirty="0" smtClean="0"/>
              <a:t>n </a:t>
            </a:r>
            <a:r>
              <a:rPr lang="en-US" baseline="0" dirty="0" smtClean="0"/>
              <a:t>my laptop.</a:t>
            </a:r>
          </a:p>
          <a:p>
            <a:endParaRPr lang="en-US" baseline="0" dirty="0" smtClean="0"/>
          </a:p>
          <a:p>
            <a:r>
              <a:rPr lang="en-US" dirty="0" smtClean="0"/>
              <a:t>What happened is, t</a:t>
            </a:r>
            <a:r>
              <a:rPr lang="en-US" baseline="0" dirty="0" smtClean="0"/>
              <a:t>hey </a:t>
            </a:r>
            <a:r>
              <a:rPr lang="en-US" baseline="0" dirty="0" smtClean="0"/>
              <a:t>used the simple Modernizr.touch test </a:t>
            </a:r>
            <a:r>
              <a:rPr lang="en-US" baseline="0" dirty="0" smtClean="0"/>
              <a:t>as a proxy</a:t>
            </a:r>
            <a:r>
              <a:rPr lang="en-US" dirty="0" smtClean="0"/>
              <a:t> to test if</a:t>
            </a:r>
            <a:r>
              <a:rPr lang="en-US" baseline="0" dirty="0" smtClean="0"/>
              <a:t> </a:t>
            </a:r>
            <a:r>
              <a:rPr lang="en-US" baseline="0" dirty="0" smtClean="0"/>
              <a:t>I was on a </a:t>
            </a:r>
            <a:r>
              <a:rPr lang="en-US" baseline="0" dirty="0" smtClean="0"/>
              <a:t>phone or tablet, </a:t>
            </a:r>
            <a:r>
              <a:rPr lang="en-US" baseline="0" dirty="0" smtClean="0"/>
              <a:t>not understanding that laptops can also return true for the Modernizr.touch </a:t>
            </a:r>
            <a:r>
              <a:rPr lang="en-US" baseline="0" dirty="0" smtClean="0"/>
              <a:t>test, as it did for me. </a:t>
            </a:r>
            <a:endParaRPr lang="en-US" baseline="0" dirty="0" smtClean="0"/>
          </a:p>
        </p:txBody>
      </p:sp>
      <p:sp>
        <p:nvSpPr>
          <p:cNvPr id="4" name="Slide Number Placeholder 3"/>
          <p:cNvSpPr>
            <a:spLocks noGrp="1"/>
          </p:cNvSpPr>
          <p:nvPr>
            <p:ph type="sldNum" sz="quarter" idx="10"/>
          </p:nvPr>
        </p:nvSpPr>
        <p:spPr/>
        <p:txBody>
          <a:bodyPr/>
          <a:lstStyle/>
          <a:p>
            <a:fld id="{1EA6E423-6D47-4876-A349-ED81EB7FFC21}" type="slidenum">
              <a:rPr lang="en-US" smtClean="0"/>
              <a:t>13</a:t>
            </a:fld>
            <a:endParaRPr lang="en-US" dirty="0"/>
          </a:p>
        </p:txBody>
      </p:sp>
    </p:spTree>
    <p:extLst>
      <p:ext uri="{BB962C8B-B14F-4D97-AF65-F5344CB8AC3E}">
        <p14:creationId xmlns:p14="http://schemas.microsoft.com/office/powerpoint/2010/main" val="3980834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This is a screen</a:t>
            </a:r>
            <a:r>
              <a:rPr lang="en-US" baseline="0" dirty="0" smtClean="0"/>
              <a:t> shot from the same laptop, just in IE11, which doesn’t return true for Modernizr.touch as it uses a separate </a:t>
            </a:r>
            <a:r>
              <a:rPr lang="en-US" baseline="0" dirty="0" smtClean="0"/>
              <a:t>API called</a:t>
            </a:r>
            <a:r>
              <a:rPr lang="en-US" dirty="0" smtClean="0"/>
              <a:t> </a:t>
            </a:r>
            <a:r>
              <a:rPr lang="en-US" baseline="0" dirty="0" smtClean="0"/>
              <a:t>pointer events </a:t>
            </a:r>
            <a:r>
              <a:rPr lang="en-US" baseline="0" dirty="0" smtClean="0"/>
              <a:t>for handling </a:t>
            </a:r>
            <a:r>
              <a:rPr lang="en-US" baseline="0" dirty="0" smtClean="0"/>
              <a:t>user input.</a:t>
            </a:r>
          </a:p>
          <a:p>
            <a:endParaRPr lang="en-US" dirty="0"/>
          </a:p>
          <a:p>
            <a:r>
              <a:rPr lang="en-US" dirty="0" smtClean="0"/>
              <a:t>So, in Chrome I was on a “mobile” device and in IE I wasn’t. Simplistic rules really aren’t the way to go, I guess.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14</a:t>
            </a:fld>
            <a:endParaRPr lang="en-US" dirty="0"/>
          </a:p>
        </p:txBody>
      </p:sp>
    </p:spTree>
    <p:extLst>
      <p:ext uri="{BB962C8B-B14F-4D97-AF65-F5344CB8AC3E}">
        <p14:creationId xmlns:p14="http://schemas.microsoft.com/office/powerpoint/2010/main" val="634455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Even patterns like Responsive Web Design, which some people see as the solution for everything, can fall apart when faced with complicated application patterns, and, if you’re not careful,  bandwidth 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15</a:t>
            </a:fld>
            <a:endParaRPr lang="en-US" dirty="0"/>
          </a:p>
        </p:txBody>
      </p:sp>
    </p:spTree>
    <p:extLst>
      <p:ext uri="{BB962C8B-B14F-4D97-AF65-F5344CB8AC3E}">
        <p14:creationId xmlns:p14="http://schemas.microsoft.com/office/powerpoint/2010/main" val="12194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So what should we do?</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smtClean="0">
                <a:latin typeface="Verdana" panose="020B0604030504040204" pitchFamily="34" charset="0"/>
                <a:ea typeface="Verdana" panose="020B0604030504040204" pitchFamily="34" charset="0"/>
                <a:cs typeface="Verdana" panose="020B0604030504040204" pitchFamily="34" charset="0"/>
              </a:rPr>
              <a:t>best way to approach the web today is to forgo </a:t>
            </a:r>
            <a:r>
              <a:rPr lang="en-US" dirty="0" smtClean="0">
                <a:latin typeface="Verdana" panose="020B0604030504040204" pitchFamily="34" charset="0"/>
                <a:ea typeface="Verdana" panose="020B0604030504040204" pitchFamily="34" charset="0"/>
                <a:cs typeface="Verdana" panose="020B0604030504040204" pitchFamily="34" charset="0"/>
              </a:rPr>
              <a:t>simplistic </a:t>
            </a:r>
            <a:r>
              <a:rPr lang="en-US" dirty="0">
                <a:latin typeface="Verdana" panose="020B0604030504040204" pitchFamily="34" charset="0"/>
                <a:ea typeface="Verdana" panose="020B0604030504040204" pitchFamily="34" charset="0"/>
                <a:cs typeface="Verdana" panose="020B0604030504040204" pitchFamily="34" charset="0"/>
              </a:rPr>
              <a:t>r</a:t>
            </a:r>
            <a:r>
              <a:rPr lang="en-US" dirty="0" smtClean="0">
                <a:latin typeface="Verdana" panose="020B0604030504040204" pitchFamily="34" charset="0"/>
                <a:ea typeface="Verdana" panose="020B0604030504040204" pitchFamily="34" charset="0"/>
                <a:cs typeface="Verdana" panose="020B0604030504040204" pitchFamily="34" charset="0"/>
              </a:rPr>
              <a:t>ules and </a:t>
            </a:r>
            <a:r>
              <a:rPr lang="en-US" dirty="0" smtClean="0">
                <a:latin typeface="Verdana" panose="020B0604030504040204" pitchFamily="34" charset="0"/>
                <a:ea typeface="Verdana" panose="020B0604030504040204" pitchFamily="34" charset="0"/>
                <a:cs typeface="Verdana" panose="020B0604030504040204" pitchFamily="34" charset="0"/>
              </a:rPr>
              <a:t>one-size-fits-all</a:t>
            </a:r>
            <a:r>
              <a:rPr lang="en-US" baseline="0" dirty="0" smtClean="0">
                <a:latin typeface="Verdana" panose="020B0604030504040204" pitchFamily="34" charset="0"/>
                <a:ea typeface="Verdana" panose="020B0604030504040204" pitchFamily="34" charset="0"/>
                <a:cs typeface="Verdana" panose="020B0604030504040204" pitchFamily="34" charset="0"/>
              </a:rPr>
              <a:t> solutions</a:t>
            </a:r>
            <a:r>
              <a:rPr lang="en-US" dirty="0" smtClean="0">
                <a:latin typeface="Verdana" panose="020B0604030504040204" pitchFamily="34" charset="0"/>
                <a:ea typeface="Verdana" panose="020B0604030504040204" pitchFamily="34" charset="0"/>
                <a:cs typeface="Verdana" panose="020B0604030504040204" pitchFamily="34" charset="0"/>
              </a:rPr>
              <a:t> and design for uncertainty.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smtClean="0">
                <a:latin typeface="Verdana" panose="020B0604030504040204" pitchFamily="34" charset="0"/>
                <a:ea typeface="Verdana" panose="020B0604030504040204" pitchFamily="34" charset="0"/>
                <a:cs typeface="Verdana" panose="020B0604030504040204" pitchFamily="34" charset="0"/>
              </a:rPr>
              <a:t>is your best bet for creating future proof web solutions.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16</a:t>
            </a:fld>
            <a:endParaRPr lang="en-US" dirty="0"/>
          </a:p>
        </p:txBody>
      </p:sp>
    </p:spTree>
    <p:extLst>
      <p:ext uri="{BB962C8B-B14F-4D97-AF65-F5344CB8AC3E}">
        <p14:creationId xmlns:p14="http://schemas.microsoft.com/office/powerpoint/2010/main" val="2020887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17</a:t>
            </a:fld>
            <a:endParaRPr lang="en-US" dirty="0"/>
          </a:p>
        </p:txBody>
      </p:sp>
    </p:spTree>
    <p:extLst>
      <p:ext uri="{BB962C8B-B14F-4D97-AF65-F5344CB8AC3E}">
        <p14:creationId xmlns:p14="http://schemas.microsoft.com/office/powerpoint/2010/main" val="749096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a:t>
            </a:r>
            <a:r>
              <a:rPr lang="en-US" dirty="0" smtClean="0">
                <a:latin typeface="Verdana" panose="020B0604030504040204" pitchFamily="34" charset="0"/>
                <a:ea typeface="Verdana" panose="020B0604030504040204" pitchFamily="34" charset="0"/>
                <a:cs typeface="Verdana" panose="020B0604030504040204" pitchFamily="34" charset="0"/>
              </a:rPr>
              <a:t>compatibility on the web </a:t>
            </a:r>
            <a:r>
              <a:rPr lang="en-US" dirty="0" smtClean="0">
                <a:latin typeface="Verdana" panose="020B0604030504040204" pitchFamily="34" charset="0"/>
                <a:ea typeface="Verdana" panose="020B0604030504040204" pitchFamily="34" charset="0"/>
                <a:cs typeface="Verdana" panose="020B0604030504040204" pitchFamily="34" charset="0"/>
              </a:rPr>
              <a:t>in a nimble way and will help you when you're faced with the web's uncertainty.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18</a:t>
            </a:fld>
            <a:endParaRPr lang="en-US" dirty="0"/>
          </a:p>
        </p:txBody>
      </p:sp>
    </p:spTree>
    <p:extLst>
      <p:ext uri="{BB962C8B-B14F-4D97-AF65-F5344CB8AC3E}">
        <p14:creationId xmlns:p14="http://schemas.microsoft.com/office/powerpoint/2010/main" val="308043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The first of these general concepts is: Don't </a:t>
            </a:r>
            <a:r>
              <a:rPr lang="en-US" dirty="0" smtClean="0">
                <a:latin typeface="Palatino Linotype" panose="02040502050505030304" pitchFamily="18" charset="0"/>
              </a:rPr>
              <a:t>Blame the Web for being the Web</a:t>
            </a:r>
          </a:p>
          <a:p>
            <a:endParaRPr lang="en-US" dirty="0" smtClean="0">
              <a:latin typeface="Palatino Linotype" panose="02040502050505030304" pitchFamily="18" charset="0"/>
            </a:endParaRPr>
          </a:p>
          <a:p>
            <a:r>
              <a:rPr lang="en-US" dirty="0" smtClean="0">
                <a:latin typeface="Palatino Linotype" panose="02040502050505030304" pitchFamily="18" charset="0"/>
              </a:rPr>
              <a:t>This is a concept that helps me get through the day. </a:t>
            </a:r>
          </a:p>
          <a:p>
            <a:endParaRPr lang="en-US"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 web 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you accept the web's diversity (and maybe even celebrate it) and </a:t>
            </a:r>
            <a:r>
              <a:rPr lang="en-US" dirty="0" smtClean="0">
                <a:latin typeface="Verdana" panose="020B0604030504040204" pitchFamily="34" charset="0"/>
                <a:ea typeface="Verdana" panose="020B0604030504040204" pitchFamily="34" charset="0"/>
                <a:cs typeface="Verdana" panose="020B0604030504040204" pitchFamily="34" charset="0"/>
              </a:rPr>
              <a:t>you find yourself </a:t>
            </a:r>
            <a:r>
              <a:rPr lang="en-US" dirty="0" smtClean="0">
                <a:latin typeface="Verdana" panose="020B0604030504040204" pitchFamily="34" charset="0"/>
                <a:ea typeface="Verdana" panose="020B0604030504040204" pitchFamily="34" charset="0"/>
                <a:cs typeface="Verdana" panose="020B0604030504040204" pitchFamily="34" charset="0"/>
              </a:rPr>
              <a:t>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i="1" dirty="0" smtClean="0">
                <a:latin typeface="Verdana" panose="020B0604030504040204" pitchFamily="34" charset="0"/>
                <a:ea typeface="Verdana" panose="020B0604030504040204" pitchFamily="34" charset="0"/>
                <a:cs typeface="Verdana" panose="020B0604030504040204" pitchFamily="34" charset="0"/>
              </a:rPr>
              <a:t>Repeat after me: This is just the way the web is</a:t>
            </a:r>
            <a:r>
              <a:rPr lang="en-US" dirty="0" smtClean="0">
                <a:latin typeface="Verdana" panose="020B0604030504040204" pitchFamily="34" charset="0"/>
                <a:ea typeface="Verdana" panose="020B0604030504040204" pitchFamily="34" charset="0"/>
                <a:cs typeface="Verdana" panose="020B0604030504040204" pitchFamily="34" charset="0"/>
              </a:rPr>
              <a: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Since</a:t>
            </a:r>
            <a:r>
              <a:rPr lang="en-US" baseline="0" dirty="0" smtClean="0">
                <a:latin typeface="Verdana" panose="020B0604030504040204" pitchFamily="34" charset="0"/>
                <a:ea typeface="Verdana" panose="020B0604030504040204" pitchFamily="34" charset="0"/>
                <a:cs typeface="Verdana" panose="020B0604030504040204" pitchFamily="34" charset="0"/>
              </a:rPr>
              <a:t> </a:t>
            </a:r>
            <a:r>
              <a:rPr lang="en-US" baseline="0" dirty="0" smtClean="0">
                <a:latin typeface="Verdana" panose="020B0604030504040204" pitchFamily="34" charset="0"/>
                <a:ea typeface="Verdana" panose="020B0604030504040204" pitchFamily="34" charset="0"/>
                <a:cs typeface="Verdana" panose="020B0604030504040204" pitchFamily="34" charset="0"/>
              </a:rPr>
              <a:t>there’s competition in the browser space, t</a:t>
            </a:r>
            <a:r>
              <a:rPr lang="en-US" dirty="0" smtClean="0">
                <a:latin typeface="Verdana" panose="020B0604030504040204" pitchFamily="34" charset="0"/>
                <a:ea typeface="Verdana" panose="020B0604030504040204" pitchFamily="34" charset="0"/>
                <a:cs typeface="Verdana" panose="020B0604030504040204" pitchFamily="34" charset="0"/>
              </a:rPr>
              <a:t>here’s always</a:t>
            </a:r>
            <a:r>
              <a:rPr lang="en-US" baseline="0" dirty="0" smtClean="0">
                <a:latin typeface="Verdana" panose="020B0604030504040204" pitchFamily="34" charset="0"/>
                <a:ea typeface="Verdana" panose="020B0604030504040204" pitchFamily="34" charset="0"/>
                <a:cs typeface="Verdana" panose="020B0604030504040204" pitchFamily="34" charset="0"/>
              </a:rPr>
              <a:t> going to be a bad browser.  When the current bad browser goes away a new one takes it’s place at the bottom of the pile. You just have to accept that and move on with your life. </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19</a:t>
            </a:fld>
            <a:endParaRPr lang="en-US" dirty="0"/>
          </a:p>
        </p:txBody>
      </p:sp>
    </p:spTree>
    <p:extLst>
      <p:ext uri="{BB962C8B-B14F-4D97-AF65-F5344CB8AC3E}">
        <p14:creationId xmlns:p14="http://schemas.microsoft.com/office/powerpoint/2010/main" val="20570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A dozen or so years ago, the we</a:t>
            </a:r>
            <a:r>
              <a:rPr lang="en-US" baseline="0" dirty="0" smtClean="0"/>
              <a:t>b was basically Internet Explorer </a:t>
            </a:r>
            <a:r>
              <a:rPr lang="en-US" baseline="0" dirty="0" smtClean="0"/>
              <a:t>6 and Windows XP. </a:t>
            </a:r>
            <a:r>
              <a:rPr lang="en-US" baseline="0" dirty="0" smtClean="0"/>
              <a:t>There was a hint of Opera, a </a:t>
            </a:r>
            <a:r>
              <a:rPr lang="en-US" baseline="0" dirty="0" smtClean="0"/>
              <a:t>few Netscape Navigator</a:t>
            </a:r>
            <a:r>
              <a:rPr lang="en-US" dirty="0" smtClean="0"/>
              <a:t> holdouts </a:t>
            </a:r>
            <a:r>
              <a:rPr lang="en-US" baseline="0" dirty="0" smtClean="0"/>
              <a:t>a </a:t>
            </a:r>
            <a:r>
              <a:rPr lang="en-US" baseline="0" dirty="0" smtClean="0"/>
              <a:t>few people on Macs and </a:t>
            </a:r>
            <a:r>
              <a:rPr lang="en-US" baseline="0" dirty="0" smtClean="0"/>
              <a:t>a handful</a:t>
            </a:r>
            <a:r>
              <a:rPr lang="en-US" dirty="0" smtClean="0"/>
              <a:t> </a:t>
            </a:r>
            <a:r>
              <a:rPr lang="en-US" baseline="0" dirty="0" smtClean="0"/>
              <a:t>running </a:t>
            </a:r>
            <a:r>
              <a:rPr lang="en-US" baseline="0" dirty="0" smtClean="0"/>
              <a:t>Linux, but really, the web was one web </a:t>
            </a:r>
            <a:r>
              <a:rPr lang="en-US" baseline="0" dirty="0" smtClean="0"/>
              <a:t>browser and one </a:t>
            </a:r>
            <a:r>
              <a:rPr lang="en-US" baseline="0" dirty="0" smtClean="0"/>
              <a:t>OS.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a:t>
            </a:fld>
            <a:endParaRPr lang="en-US" dirty="0"/>
          </a:p>
        </p:txBody>
      </p:sp>
    </p:spTree>
    <p:extLst>
      <p:ext uri="{BB962C8B-B14F-4D97-AF65-F5344CB8AC3E}">
        <p14:creationId xmlns:p14="http://schemas.microsoft.com/office/powerpoint/2010/main" val="3680793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Fixating on the web’s shortcomings does no one any good. We need to focus on what the web provides </a:t>
            </a:r>
            <a:r>
              <a:rPr lang="en-US" dirty="0" smtClean="0">
                <a:latin typeface="Verdana" panose="020B0604030504040204" pitchFamily="34" charset="0"/>
                <a:ea typeface="Verdana" panose="020B0604030504040204" pitchFamily="34" charset="0"/>
                <a:cs typeface="Verdana" panose="020B0604030504040204" pitchFamily="34" charset="0"/>
              </a:rPr>
              <a:t>(access to billions </a:t>
            </a:r>
            <a:r>
              <a:rPr lang="en-US" dirty="0" smtClean="0">
                <a:latin typeface="Verdana" panose="020B0604030504040204" pitchFamily="34" charset="0"/>
                <a:ea typeface="Verdana" panose="020B0604030504040204" pitchFamily="34" charset="0"/>
                <a:cs typeface="Verdana" panose="020B0604030504040204" pitchFamily="34" charset="0"/>
              </a:rPr>
              <a:t>of people,) do our best to make the web a better place </a:t>
            </a:r>
            <a:r>
              <a:rPr lang="en-US" dirty="0" smtClean="0">
                <a:latin typeface="Verdana" panose="020B0604030504040204" pitchFamily="34" charset="0"/>
                <a:ea typeface="Verdana" panose="020B0604030504040204" pitchFamily="34" charset="0"/>
                <a:cs typeface="Verdana" panose="020B0604030504040204" pitchFamily="34" charset="0"/>
              </a:rPr>
              <a:t>(I’m not saying we should ignore the problems, we just shouldn’t fixate on them) and </a:t>
            </a:r>
            <a:r>
              <a:rPr lang="en-US" dirty="0" smtClean="0">
                <a:latin typeface="Verdana" panose="020B0604030504040204" pitchFamily="34" charset="0"/>
                <a:ea typeface="Verdana" panose="020B0604030504040204" pitchFamily="34" charset="0"/>
                <a:cs typeface="Verdana" panose="020B0604030504040204" pitchFamily="34" charset="0"/>
              </a:rPr>
              <a:t>accept the diversity as the price of admission to reach billions of people.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20</a:t>
            </a:fld>
            <a:endParaRPr lang="en-US" dirty="0"/>
          </a:p>
        </p:txBody>
      </p:sp>
    </p:spTree>
    <p:extLst>
      <p:ext uri="{BB962C8B-B14F-4D97-AF65-F5344CB8AC3E}">
        <p14:creationId xmlns:p14="http://schemas.microsoft.com/office/powerpoint/2010/main" val="1918382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all those people</a:t>
            </a:r>
            <a:r>
              <a:rPr lang="en-US" dirty="0" smtClean="0"/>
              <a:t>…</a:t>
            </a:r>
          </a:p>
          <a:p>
            <a:endParaRPr lang="en-US" dirty="0"/>
          </a:p>
          <a:p>
            <a:r>
              <a:rPr lang="en-US" dirty="0" smtClean="0"/>
              <a:t>That’s your audience. Should you get ad at them and insult them for using the tock android browser or an old version of iOS? No. Some of you do however. I think the web would be a better place and our collective blood pressure would drop if we just accepted them for what they are and do </a:t>
            </a:r>
            <a:r>
              <a:rPr lang="en-US" dirty="0"/>
              <a:t>o</a:t>
            </a:r>
            <a:r>
              <a:rPr lang="en-US" dirty="0" smtClean="0"/>
              <a:t>ur best to give them a decent experience no matter what they’re running.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21</a:t>
            </a:fld>
            <a:endParaRPr lang="en-US" dirty="0"/>
          </a:p>
        </p:txBody>
      </p:sp>
    </p:spTree>
    <p:extLst>
      <p:ext uri="{BB962C8B-B14F-4D97-AF65-F5344CB8AC3E}">
        <p14:creationId xmlns:p14="http://schemas.microsoft.com/office/powerpoint/2010/main" val="14586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Palatino Linotype" panose="02040502050505030304" pitchFamily="18" charset="0"/>
              </a:rPr>
              <a:t>You would think this second general concept would go without saying, but…. You really need to Identify </a:t>
            </a:r>
            <a:r>
              <a:rPr lang="en-US" dirty="0" smtClean="0">
                <a:latin typeface="Palatino Linotype" panose="02040502050505030304" pitchFamily="18" charset="0"/>
              </a:rPr>
              <a:t>and embrace your audience</a:t>
            </a:r>
          </a:p>
          <a:p>
            <a:endParaRPr lang="en-US" dirty="0" smtClean="0">
              <a:latin typeface="Palatino Linotype" panose="02040502050505030304" pitchFamily="18" charset="0"/>
            </a:endParaRPr>
          </a:p>
          <a:p>
            <a:r>
              <a:rPr lang="en-US" dirty="0" smtClean="0">
                <a:latin typeface="Palatino Linotype" panose="02040502050505030304" pitchFamily="18" charset="0"/>
              </a:rPr>
              <a:t>Do you know</a:t>
            </a:r>
            <a:r>
              <a:rPr lang="en-US" baseline="0" dirty="0" smtClean="0">
                <a:latin typeface="Palatino Linotype" panose="02040502050505030304" pitchFamily="18" charset="0"/>
              </a:rPr>
              <a:t> who your audience is? You’d be surprised how many clients I’ve had who couldn’t answer this very well at all. </a:t>
            </a:r>
          </a:p>
          <a:p>
            <a:endParaRPr lang="en-US" baseline="0" dirty="0" smtClean="0">
              <a:latin typeface="Palatino Linotype" panose="02040502050505030304" pitchFamily="18"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a:t>
            </a:r>
            <a:r>
              <a:rPr lang="en-US" dirty="0" smtClean="0">
                <a:latin typeface="Verdana" panose="020B0604030504040204" pitchFamily="34" charset="0"/>
                <a:ea typeface="Verdana" panose="020B0604030504040204" pitchFamily="34" charset="0"/>
                <a:cs typeface="Verdana" panose="020B0604030504040204" pitchFamily="34" charset="0"/>
              </a:rPr>
              <a:t>things are, </a:t>
            </a:r>
            <a:r>
              <a:rPr lang="en-US" dirty="0" smtClean="0">
                <a:latin typeface="Verdana" panose="020B0604030504040204" pitchFamily="34" charset="0"/>
                <a:ea typeface="Verdana" panose="020B0604030504040204" pitchFamily="34" charset="0"/>
                <a:cs typeface="Verdana" panose="020B0604030504040204" pitchFamily="34" charset="0"/>
              </a:rPr>
              <a:t>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
        <p:nvSpPr>
          <p:cNvPr id="4" name="Slide Number Placeholder 3"/>
          <p:cNvSpPr>
            <a:spLocks noGrp="1"/>
          </p:cNvSpPr>
          <p:nvPr>
            <p:ph type="sldNum" sz="quarter" idx="10"/>
          </p:nvPr>
        </p:nvSpPr>
        <p:spPr/>
        <p:txBody>
          <a:bodyPr/>
          <a:lstStyle/>
          <a:p>
            <a:fld id="{1EA6E423-6D47-4876-A349-ED81EB7FFC21}" type="slidenum">
              <a:rPr lang="en-US" smtClean="0"/>
              <a:t>22</a:t>
            </a:fld>
            <a:endParaRPr lang="en-US" dirty="0"/>
          </a:p>
        </p:txBody>
      </p:sp>
    </p:spTree>
    <p:extLst>
      <p:ext uri="{BB962C8B-B14F-4D97-AF65-F5344CB8AC3E}">
        <p14:creationId xmlns:p14="http://schemas.microsoft.com/office/powerpoint/2010/main" val="3783469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a:t>
            </a:r>
            <a:r>
              <a:rPr lang="en-US" dirty="0" smtClean="0">
                <a:latin typeface="Verdana" panose="020B0604030504040204" pitchFamily="34" charset="0"/>
                <a:ea typeface="Verdana" panose="020B0604030504040204" pitchFamily="34" charset="0"/>
                <a:cs typeface="Verdana" panose="020B0604030504040204" pitchFamily="34" charset="0"/>
              </a:rPr>
              <a:t>Which browsers and devices? Where </a:t>
            </a:r>
            <a:r>
              <a:rPr lang="en-US" dirty="0" smtClean="0">
                <a:latin typeface="Verdana" panose="020B0604030504040204" pitchFamily="34" charset="0"/>
                <a:ea typeface="Verdana" panose="020B0604030504040204" pitchFamily="34" charset="0"/>
                <a:cs typeface="Verdana" panose="020B0604030504040204" pitchFamily="34" charset="0"/>
              </a:rPr>
              <a:t>do they live</a:t>
            </a:r>
            <a:r>
              <a:rPr lang="en-US" dirty="0" smtClean="0">
                <a:latin typeface="Verdana" panose="020B0604030504040204" pitchFamily="34" charset="0"/>
                <a:ea typeface="Verdana" panose="020B0604030504040204" pitchFamily="34" charset="0"/>
                <a:cs typeface="Verdana" panose="020B0604030504040204" pitchFamily="34" charset="0"/>
              </a:rPr>
              <a:t>?</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a:t>
            </a:r>
            <a:r>
              <a:rPr lang="en-US" dirty="0" smtClean="0">
                <a:latin typeface="Verdana" panose="020B0604030504040204" pitchFamily="34" charset="0"/>
                <a:ea typeface="Verdana" panose="020B0604030504040204" pitchFamily="34" charset="0"/>
                <a:cs typeface="Verdana" panose="020B0604030504040204" pitchFamily="34" charset="0"/>
              </a:rPr>
              <a:t>easier</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and will make for a better experience for them.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Without </a:t>
            </a:r>
            <a:r>
              <a:rPr lang="en-US" dirty="0" smtClean="0">
                <a:latin typeface="Verdana" panose="020B0604030504040204" pitchFamily="34" charset="0"/>
                <a:ea typeface="Verdana" panose="020B0604030504040204" pitchFamily="34" charset="0"/>
                <a:cs typeface="Verdana" panose="020B0604030504040204" pitchFamily="34" charset="0"/>
              </a:rPr>
              <a:t>knowing your specific audience you’re just guessing.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23</a:t>
            </a:fld>
            <a:endParaRPr lang="en-US" dirty="0"/>
          </a:p>
        </p:txBody>
      </p:sp>
    </p:spTree>
    <p:extLst>
      <p:ext uri="{BB962C8B-B14F-4D97-AF65-F5344CB8AC3E}">
        <p14:creationId xmlns:p14="http://schemas.microsoft.com/office/powerpoint/2010/main" val="426764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And you’ve got to act on the info….</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smtClean="0">
                <a:latin typeface="Verdana" panose="020B0604030504040204" pitchFamily="34" charset="0"/>
                <a:ea typeface="Verdana" panose="020B0604030504040204" pitchFamily="34" charset="0"/>
                <a:cs typeface="Verdana" panose="020B0604030504040204" pitchFamily="34" charset="0"/>
              </a:rPr>
              <a:t>the majority of your audience is coming in on mobile, then you probably want to skip the multi-megabyte images and autoplay HD video you were planning on </a:t>
            </a:r>
            <a:r>
              <a:rPr lang="en-US" dirty="0" smtClean="0">
                <a:latin typeface="Verdana" panose="020B0604030504040204" pitchFamily="34" charset="0"/>
                <a:ea typeface="Verdana" panose="020B0604030504040204" pitchFamily="34" charset="0"/>
                <a:cs typeface="Verdana" panose="020B0604030504040204" pitchFamily="34" charset="0"/>
              </a:rPr>
              <a:t>featuring on your homepage.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sz="1000" i="1" dirty="0" smtClean="0">
              <a:latin typeface="Verdana" panose="020B0604030504040204" pitchFamily="34" charset="0"/>
              <a:ea typeface="Verdana" panose="020B0604030504040204" pitchFamily="34" charset="0"/>
              <a:cs typeface="Verdana" panose="020B0604030504040204" pitchFamily="34" charset="0"/>
            </a:endParaRPr>
          </a:p>
          <a:p>
            <a:r>
              <a:rPr lang="en-US" sz="1000" i="1" dirty="0" smtClean="0">
                <a:latin typeface="Verdana" panose="020B0604030504040204" pitchFamily="34" charset="0"/>
                <a:ea typeface="Verdana" panose="020B0604030504040204" pitchFamily="34" charset="0"/>
                <a:cs typeface="Verdana" panose="020B0604030504040204" pitchFamily="34" charset="0"/>
              </a:rPr>
              <a:t>Actually</a:t>
            </a:r>
            <a:r>
              <a:rPr lang="en-US" sz="1000" i="1" dirty="0">
                <a:latin typeface="Verdana" panose="020B0604030504040204" pitchFamily="34" charset="0"/>
                <a:ea typeface="Verdana" panose="020B0604030504040204" pitchFamily="34" charset="0"/>
                <a:cs typeface="Verdana" panose="020B0604030504040204" pitchFamily="34" charset="0"/>
              </a:rPr>
              <a:t>… you should probably skip those features </a:t>
            </a:r>
            <a:r>
              <a:rPr lang="en-US" sz="1000" i="1" dirty="0" smtClean="0">
                <a:latin typeface="Verdana" panose="020B0604030504040204" pitchFamily="34" charset="0"/>
                <a:ea typeface="Verdana" panose="020B0604030504040204" pitchFamily="34" charset="0"/>
                <a:cs typeface="Verdana" panose="020B0604030504040204" pitchFamily="34" charset="0"/>
              </a:rPr>
              <a:t>anyway, but I’ll leave that up to you.</a:t>
            </a:r>
            <a:endParaRPr lang="en-US" sz="1000" i="1" dirty="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24</a:t>
            </a:fld>
            <a:endParaRPr lang="en-US" dirty="0"/>
          </a:p>
        </p:txBody>
      </p:sp>
    </p:spTree>
    <p:extLst>
      <p:ext uri="{BB962C8B-B14F-4D97-AF65-F5344CB8AC3E}">
        <p14:creationId xmlns:p14="http://schemas.microsoft.com/office/powerpoint/2010/main" val="2971030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For another example, </a:t>
            </a:r>
            <a:r>
              <a:rPr lang="en-US" dirty="0" smtClean="0">
                <a:latin typeface="Verdana" panose="020B0604030504040204" pitchFamily="34" charset="0"/>
                <a:ea typeface="Verdana" panose="020B0604030504040204" pitchFamily="34" charset="0"/>
                <a:cs typeface="Verdana" panose="020B0604030504040204" pitchFamily="34" charset="0"/>
              </a:rPr>
              <a:t>maybe you get a large percentage of your visits from some place </a:t>
            </a:r>
            <a:r>
              <a:rPr lang="en-US" dirty="0" smtClean="0">
                <a:latin typeface="Verdana" panose="020B0604030504040204" pitchFamily="34" charset="0"/>
                <a:ea typeface="Verdana" panose="020B0604030504040204" pitchFamily="34" charset="0"/>
                <a:cs typeface="Verdana" panose="020B0604030504040204" pitchFamily="34" charset="0"/>
              </a:rPr>
              <a:t>halfway </a:t>
            </a:r>
            <a:r>
              <a:rPr lang="en-US" dirty="0" smtClean="0">
                <a:latin typeface="Verdana" panose="020B0604030504040204" pitchFamily="34" charset="0"/>
                <a:ea typeface="Verdana" panose="020B0604030504040204" pitchFamily="34" charset="0"/>
                <a:cs typeface="Verdana" panose="020B0604030504040204" pitchFamily="34" charset="0"/>
              </a:rPr>
              <a:t>around the world.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Say…. </a:t>
            </a:r>
            <a:r>
              <a:rPr lang="en-US" dirty="0" smtClean="0">
                <a:latin typeface="Verdana" panose="020B0604030504040204" pitchFamily="34" charset="0"/>
                <a:ea typeface="Verdana" panose="020B0604030504040204" pitchFamily="34" charset="0"/>
                <a:cs typeface="Verdana" panose="020B0604030504040204" pitchFamily="34" charset="0"/>
              </a:rPr>
              <a:t>your servers are in Virginia and your audience is in Australia.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You</a:t>
            </a:r>
            <a:r>
              <a:rPr lang="en-US" i="1" baseline="0" dirty="0" smtClean="0">
                <a:latin typeface="Verdana" panose="020B0604030504040204" pitchFamily="34" charset="0"/>
                <a:ea typeface="Verdana" panose="020B0604030504040204" pitchFamily="34" charset="0"/>
                <a:cs typeface="Verdana" panose="020B0604030504040204" pitchFamily="34" charset="0"/>
              </a:rPr>
              <a:t> want to make sure your content is delivered in a geographically optimized way</a:t>
            </a:r>
            <a:r>
              <a:rPr lang="en-US" i="1" baseline="0" dirty="0" smtClean="0">
                <a:latin typeface="Verdana" panose="020B0604030504040204" pitchFamily="34" charset="0"/>
                <a:ea typeface="Verdana" panose="020B0604030504040204" pitchFamily="34" charset="0"/>
                <a:cs typeface="Verdana" panose="020B0604030504040204" pitchFamily="34" charset="0"/>
              </a:rPr>
              <a:t>. Just the round trip between the two continents</a:t>
            </a:r>
            <a:r>
              <a:rPr lang="en-US" i="1" dirty="0" smtClean="0">
                <a:latin typeface="Verdana" panose="020B0604030504040204" pitchFamily="34" charset="0"/>
                <a:ea typeface="Verdana" panose="020B0604030504040204" pitchFamily="34" charset="0"/>
                <a:cs typeface="Verdana" panose="020B0604030504040204" pitchFamily="34" charset="0"/>
              </a:rPr>
              <a:t> can add a second to the round trip for every request. No one wants that. </a:t>
            </a:r>
            <a:endParaRPr lang="en-US" i="1"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25</a:t>
            </a:fld>
            <a:endParaRPr lang="en-US" dirty="0"/>
          </a:p>
        </p:txBody>
      </p:sp>
    </p:spTree>
    <p:extLst>
      <p:ext uri="{BB962C8B-B14F-4D97-AF65-F5344CB8AC3E}">
        <p14:creationId xmlns:p14="http://schemas.microsoft.com/office/powerpoint/2010/main" val="3026297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 third general concept used to be much easier. Nowadays we’ve got to Test and Pray for the best. </a:t>
            </a:r>
          </a:p>
          <a:p>
            <a:pPr defTabSz="931774">
              <a:defRPr/>
            </a:pPr>
            <a:endParaRPr lang="en-US" dirty="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Once </a:t>
            </a:r>
            <a:r>
              <a:rPr lang="en-US" dirty="0" smtClean="0">
                <a:latin typeface="Verdana" panose="020B0604030504040204" pitchFamily="34" charset="0"/>
                <a:ea typeface="Verdana" panose="020B0604030504040204" pitchFamily="34" charset="0"/>
                <a:cs typeface="Verdana" panose="020B0604030504040204" pitchFamily="34" charset="0"/>
              </a:rPr>
              <a:t>you've identified your audience, where they are and what they're using it's time to define the technical demographics you're going to </a:t>
            </a:r>
            <a:r>
              <a:rPr lang="en-US" dirty="0" smtClean="0">
                <a:latin typeface="Verdana" panose="020B0604030504040204" pitchFamily="34" charset="0"/>
                <a:ea typeface="Verdana" panose="020B0604030504040204" pitchFamily="34" charset="0"/>
                <a:cs typeface="Verdana" panose="020B0604030504040204" pitchFamily="34" charset="0"/>
              </a:rPr>
              <a:t>target with testing and active support.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p>
          <a:p>
            <a:r>
              <a:rPr lang="en-US" dirty="0" smtClean="0"/>
              <a:t>You’re never going to test everything.</a:t>
            </a:r>
            <a:r>
              <a:rPr lang="en-US" baseline="0" dirty="0" smtClean="0"/>
              <a:t> The days of testing 95% of the web with one PC running IE6 and toggling between two screen resolutions are long gone.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26</a:t>
            </a:fld>
            <a:endParaRPr lang="en-US" dirty="0"/>
          </a:p>
        </p:txBody>
      </p:sp>
    </p:spTree>
    <p:extLst>
      <p:ext uri="{BB962C8B-B14F-4D97-AF65-F5344CB8AC3E}">
        <p14:creationId xmlns:p14="http://schemas.microsoft.com/office/powerpoint/2010/main" val="2311399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you’ve</a:t>
            </a:r>
            <a:r>
              <a:rPr lang="en-US" baseline="0" dirty="0" smtClean="0"/>
              <a:t> got one of these setups at your office. If so</a:t>
            </a:r>
            <a:r>
              <a:rPr lang="en-US" baseline="0" dirty="0" smtClean="0"/>
              <a:t>… you can do pretty well.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27</a:t>
            </a:fld>
            <a:endParaRPr lang="en-US" dirty="0"/>
          </a:p>
        </p:txBody>
      </p:sp>
    </p:spTree>
    <p:extLst>
      <p:ext uri="{BB962C8B-B14F-4D97-AF65-F5344CB8AC3E}">
        <p14:creationId xmlns:p14="http://schemas.microsoft.com/office/powerpoint/2010/main" val="2187615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Your testing and support matrix could look something like this. This </a:t>
            </a:r>
            <a:r>
              <a:rPr lang="en-US" dirty="0" smtClean="0"/>
              <a:t>is a pretty representative list of</a:t>
            </a:r>
            <a:r>
              <a:rPr lang="en-US" baseline="0" dirty="0" smtClean="0"/>
              <a:t> browsers and operating systems. This will get you pretty </a:t>
            </a:r>
            <a:r>
              <a:rPr lang="en-US" baseline="0" dirty="0" smtClean="0"/>
              <a:t>good, </a:t>
            </a:r>
            <a:r>
              <a:rPr lang="en-US" baseline="0" dirty="0" smtClean="0"/>
              <a:t>coverage. This is also a lot of devices to buy and maintain. If you can do it, you should. </a:t>
            </a:r>
            <a:r>
              <a:rPr lang="en-US" baseline="0" dirty="0" smtClean="0"/>
              <a:t>Be warned, this list changes!</a:t>
            </a:r>
          </a:p>
          <a:p>
            <a:endParaRPr lang="en-US" dirty="0"/>
          </a:p>
          <a:p>
            <a:r>
              <a:rPr lang="en-US" baseline="0" dirty="0" smtClean="0"/>
              <a:t>If you can’t dedicate this much effort, and not many can, </a:t>
            </a:r>
            <a:r>
              <a:rPr lang="en-US" baseline="0" dirty="0" smtClean="0"/>
              <a:t>you can scale back, to…</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28</a:t>
            </a:fld>
            <a:endParaRPr lang="en-US" dirty="0"/>
          </a:p>
        </p:txBody>
      </p:sp>
    </p:spTree>
    <p:extLst>
      <p:ext uri="{BB962C8B-B14F-4D97-AF65-F5344CB8AC3E}">
        <p14:creationId xmlns:p14="http://schemas.microsoft.com/office/powerpoint/2010/main" val="614580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Something like this… which</a:t>
            </a:r>
            <a:r>
              <a:rPr lang="en-US" baseline="0" dirty="0" smtClean="0"/>
              <a:t> is still a few different devices but at least </a:t>
            </a:r>
            <a:r>
              <a:rPr lang="en-US" baseline="0" dirty="0" smtClean="0"/>
              <a:t>it’s a </a:t>
            </a:r>
            <a:r>
              <a:rPr lang="en-US" baseline="0" dirty="0" smtClean="0"/>
              <a:t>manageable </a:t>
            </a:r>
            <a:r>
              <a:rPr lang="en-US" baseline="0" dirty="0" err="1" smtClean="0"/>
              <a:t>numberand</a:t>
            </a:r>
            <a:r>
              <a:rPr lang="en-US" baseline="0" dirty="0" smtClean="0"/>
              <a:t> </a:t>
            </a:r>
            <a:r>
              <a:rPr lang="en-US" baseline="0" dirty="0" smtClean="0"/>
              <a:t>it will give you coverage for the most likely browser and OS combinations.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29</a:t>
            </a:fld>
            <a:endParaRPr lang="en-US" dirty="0"/>
          </a:p>
        </p:txBody>
      </p:sp>
    </p:spTree>
    <p:extLst>
      <p:ext uri="{BB962C8B-B14F-4D97-AF65-F5344CB8AC3E}">
        <p14:creationId xmlns:p14="http://schemas.microsoft.com/office/powerpoint/2010/main" val="404469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Microsoft’s dominance Windows XP and</a:t>
            </a:r>
            <a:r>
              <a:rPr lang="en-US" baseline="0" dirty="0" smtClean="0">
                <a:latin typeface="Verdana" panose="020B0604030504040204" pitchFamily="34" charset="0"/>
                <a:ea typeface="Verdana" panose="020B0604030504040204" pitchFamily="34" charset="0"/>
                <a:cs typeface="Verdana" panose="020B0604030504040204" pitchFamily="34" charset="0"/>
              </a:rPr>
              <a:t> the</a:t>
            </a:r>
            <a:r>
              <a:rPr lang="en-US" dirty="0" smtClean="0">
                <a:latin typeface="Verdana" panose="020B0604030504040204" pitchFamily="34" charset="0"/>
                <a:ea typeface="Verdana" panose="020B0604030504040204" pitchFamily="34" charset="0"/>
                <a:cs typeface="Verdana" panose="020B0604030504040204" pitchFamily="34" charset="0"/>
              </a:rPr>
              <a:t> Internet Explorer family </a:t>
            </a:r>
            <a:r>
              <a:rPr lang="en-US" dirty="0" smtClean="0">
                <a:latin typeface="Verdana" panose="020B0604030504040204" pitchFamily="34" charset="0"/>
                <a:ea typeface="Verdana" panose="020B0604030504040204" pitchFamily="34" charset="0"/>
                <a:cs typeface="Verdana" panose="020B0604030504040204" pitchFamily="34" charset="0"/>
              </a:rPr>
              <a:t>(which included IE5,IE5.5 </a:t>
            </a:r>
            <a:r>
              <a:rPr lang="en-US" dirty="0" smtClean="0">
                <a:latin typeface="Verdana" panose="020B0604030504040204" pitchFamily="34" charset="0"/>
                <a:ea typeface="Verdana" panose="020B0604030504040204" pitchFamily="34" charset="0"/>
                <a:cs typeface="Verdana" panose="020B0604030504040204" pitchFamily="34" charset="0"/>
              </a:rPr>
              <a:t>and IE6) represented 95% of the web</a:t>
            </a:r>
          </a:p>
          <a:p>
            <a:r>
              <a:rPr lang="en-US" dirty="0" smtClean="0">
                <a:latin typeface="Verdana" panose="020B0604030504040204" pitchFamily="34" charset="0"/>
                <a:ea typeface="Verdana" panose="020B0604030504040204" pitchFamily="34" charset="0"/>
                <a:cs typeface="Verdana" panose="020B0604030504040204" pitchFamily="34" charset="0"/>
              </a:rPr>
              <a:t>2 screen resolutions </a:t>
            </a:r>
            <a:r>
              <a:rPr lang="en-US" dirty="0" smtClean="0">
                <a:latin typeface="Verdana" panose="020B0604030504040204" pitchFamily="34" charset="0"/>
                <a:ea typeface="Verdana" panose="020B0604030504040204" pitchFamily="34" charset="0"/>
                <a:cs typeface="Verdana" panose="020B0604030504040204" pitchFamily="34" charset="0"/>
              </a:rPr>
              <a:t>mattered- (800 </a:t>
            </a:r>
            <a:r>
              <a:rPr lang="en-US" dirty="0">
                <a:latin typeface="Verdana" panose="020B0604030504040204" pitchFamily="34" charset="0"/>
                <a:ea typeface="Verdana" panose="020B0604030504040204" pitchFamily="34" charset="0"/>
                <a:cs typeface="Verdana" panose="020B0604030504040204" pitchFamily="34" charset="0"/>
              </a:rPr>
              <a:t>by 600) and (1024 by 768)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With</a:t>
            </a:r>
            <a:r>
              <a:rPr lang="en-US" baseline="0" dirty="0" smtClean="0">
                <a:latin typeface="Verdana" panose="020B0604030504040204" pitchFamily="34" charset="0"/>
                <a:ea typeface="Verdana" panose="020B0604030504040204" pitchFamily="34" charset="0"/>
                <a:cs typeface="Verdana" panose="020B0604030504040204" pitchFamily="34" charset="0"/>
              </a:rPr>
              <a:t> one Windows PC you could </a:t>
            </a:r>
            <a:r>
              <a:rPr lang="en-US" baseline="0" dirty="0" smtClean="0">
                <a:latin typeface="Verdana" panose="020B0604030504040204" pitchFamily="34" charset="0"/>
                <a:ea typeface="Verdana" panose="020B0604030504040204" pitchFamily="34" charset="0"/>
                <a:cs typeface="Verdana" panose="020B0604030504040204" pitchFamily="34" charset="0"/>
              </a:rPr>
              <a:t>replicate, </a:t>
            </a:r>
            <a:r>
              <a:rPr lang="en-US" baseline="0" dirty="0" smtClean="0">
                <a:latin typeface="Verdana" panose="020B0604030504040204" pitchFamily="34" charset="0"/>
                <a:ea typeface="Verdana" panose="020B0604030504040204" pitchFamily="34" charset="0"/>
                <a:cs typeface="Verdana" panose="020B0604030504040204" pitchFamily="34" charset="0"/>
              </a:rPr>
              <a:t>with high fidelity, the experience of the vast majority of the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a:t>
            </a:fld>
            <a:endParaRPr lang="en-US" dirty="0"/>
          </a:p>
        </p:txBody>
      </p:sp>
    </p:spTree>
    <p:extLst>
      <p:ext uri="{BB962C8B-B14F-4D97-AF65-F5344CB8AC3E}">
        <p14:creationId xmlns:p14="http://schemas.microsoft.com/office/powerpoint/2010/main" val="538712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a:t>
            </a:r>
          </a:p>
          <a:p>
            <a:pPr marL="0" marR="0" indent="0" algn="l" defTabSz="931774" rtl="0" eaLnBrk="1" fontAlgn="auto" latinLnBrk="0" hangingPunct="1">
              <a:lnSpc>
                <a:spcPct val="100000"/>
              </a:lnSpc>
              <a:spcBef>
                <a:spcPts val="0"/>
              </a:spcBef>
              <a:spcAft>
                <a:spcPts val="0"/>
              </a:spcAft>
              <a:buClrTx/>
              <a:buSzTx/>
              <a:buFontTx/>
              <a:buNone/>
              <a:tabLst/>
              <a:defRPr/>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Not just the phones in your team’s pockets.</a:t>
            </a:r>
          </a:p>
          <a:p>
            <a:pPr defTabSz="931774">
              <a:defRPr/>
            </a:pP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30</a:t>
            </a:fld>
            <a:endParaRPr lang="en-US" dirty="0"/>
          </a:p>
        </p:txBody>
      </p:sp>
    </p:spTree>
    <p:extLst>
      <p:ext uri="{BB962C8B-B14F-4D97-AF65-F5344CB8AC3E}">
        <p14:creationId xmlns:p14="http://schemas.microsoft.com/office/powerpoint/2010/main" val="169365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 concept has been with me for many years. My prime example is  the many arguments I’ve had against </a:t>
            </a:r>
            <a:r>
              <a:rPr lang="en-US" dirty="0" smtClean="0">
                <a:latin typeface="Verdana" panose="020B0604030504040204" pitchFamily="34" charset="0"/>
                <a:ea typeface="Verdana" panose="020B0604030504040204" pitchFamily="34" charset="0"/>
                <a:cs typeface="Verdana" panose="020B0604030504040204" pitchFamily="34" charset="0"/>
              </a:rPr>
              <a:t>putting in the extra effort to add rounded corners in older IE. </a:t>
            </a:r>
          </a:p>
          <a:p>
            <a:pPr defTabSz="931774">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These days you need to focus on optimal, not absolute solutions. </a:t>
            </a:r>
          </a:p>
          <a:p>
            <a:pPr defTabSz="931774">
              <a:defRPr/>
            </a:pPr>
            <a:endParaRPr lang="en-US" dirty="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smtClean="0">
                <a:latin typeface="Verdana" panose="020B0604030504040204" pitchFamily="34" charset="0"/>
                <a:ea typeface="Verdana" panose="020B0604030504040204" pitchFamily="34" charset="0"/>
                <a:cs typeface="Verdana" panose="020B0604030504040204" pitchFamily="34" charset="0"/>
              </a:rPr>
              <a:t>site is not an absolute thing. The best possible site you can have will be the best possible site for everyone that visits it. If that means it's a high DPI, 25MB monstrosity for a guy on a MacBook air in a coffee shop in Palo Alto or just a logo and an unordered list for someone on a-rented-by-the-minute phone in Lagos, then that's the way it is. </a:t>
            </a:r>
          </a:p>
          <a:p>
            <a:endParaRPr lang="en-US" dirty="0" smtClean="0"/>
          </a:p>
          <a:p>
            <a:r>
              <a:rPr lang="en-US" dirty="0" smtClean="0"/>
              <a:t>People are used to sites looking different</a:t>
            </a:r>
            <a:r>
              <a:rPr lang="en-US" baseline="0" dirty="0" smtClean="0"/>
              <a:t> on different devices so take advantage of it and provide them with the best possible experience for their particular setup.</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31</a:t>
            </a:fld>
            <a:endParaRPr lang="en-US" dirty="0"/>
          </a:p>
        </p:txBody>
      </p:sp>
    </p:spTree>
    <p:extLst>
      <p:ext uri="{BB962C8B-B14F-4D97-AF65-F5344CB8AC3E}">
        <p14:creationId xmlns:p14="http://schemas.microsoft.com/office/powerpoint/2010/main" val="1867104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This concept is unfortunately something I have to call out, but people don’t focus enough on accessibility for the pure sake of it, so here we are.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On the modern web we need to Embrace Accessibility.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smtClean="0">
                <a:latin typeface="Verdana" panose="020B0604030504040204" pitchFamily="34" charset="0"/>
                <a:ea typeface="Verdana" panose="020B0604030504040204" pitchFamily="34" charset="0"/>
                <a:cs typeface="Verdana" panose="020B0604030504040204" pitchFamily="34" charset="0"/>
              </a:rPr>
              <a:t>your site is accessible you're guaranteeing that you'll be able to reach the largest possible audience. </a:t>
            </a:r>
          </a:p>
          <a:p>
            <a:r>
              <a:rPr lang="en-US" dirty="0" smtClean="0">
                <a:latin typeface="Verdana" panose="020B0604030504040204" pitchFamily="34" charset="0"/>
                <a:ea typeface="Verdana" panose="020B0604030504040204" pitchFamily="34" charset="0"/>
                <a:cs typeface="Verdana" panose="020B0604030504040204" pitchFamily="34" charset="0"/>
              </a:rPr>
              <a:t>You're also doing the right thing.</a:t>
            </a:r>
          </a:p>
          <a:p>
            <a:endParaRPr lang="en-US" dirty="0" smtClean="0"/>
          </a:p>
          <a:p>
            <a:r>
              <a:rPr lang="en-US" dirty="0" smtClean="0"/>
              <a:t>I can’t stress that enough. You should be doing this anyway.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32</a:t>
            </a:fld>
            <a:endParaRPr lang="en-US" dirty="0"/>
          </a:p>
        </p:txBody>
      </p:sp>
    </p:spTree>
    <p:extLst>
      <p:ext uri="{BB962C8B-B14F-4D97-AF65-F5344CB8AC3E}">
        <p14:creationId xmlns:p14="http://schemas.microsoft.com/office/powerpoint/2010/main" val="1512698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a:t>
            </a:r>
            <a:r>
              <a:rPr lang="en-US" baseline="0" dirty="0" smtClean="0"/>
              <a:t> accessibility </a:t>
            </a:r>
            <a:r>
              <a:rPr lang="en-US" baseline="0" dirty="0" smtClean="0"/>
              <a:t>techniques can be woven </a:t>
            </a:r>
            <a:r>
              <a:rPr lang="en-US" baseline="0" dirty="0" smtClean="0"/>
              <a:t>into the fabric of society. Some like this wine bottle, you </a:t>
            </a:r>
            <a:r>
              <a:rPr lang="en-US" baseline="0" dirty="0" smtClean="0"/>
              <a:t>might notice because it’s unexpected, </a:t>
            </a:r>
            <a:r>
              <a:rPr lang="en-US" baseline="0" dirty="0" smtClean="0"/>
              <a:t>but many you don’t because they’re </a:t>
            </a:r>
            <a:r>
              <a:rPr lang="en-US" baseline="0" dirty="0" smtClean="0"/>
              <a:t>everywhere.</a:t>
            </a:r>
          </a:p>
          <a:p>
            <a:endParaRPr lang="en-US" dirty="0"/>
          </a:p>
          <a:p>
            <a:r>
              <a:rPr lang="en-US" dirty="0" smtClean="0"/>
              <a:t>The web falls short of that. Some people do a great job, but others don’t. We need to do a better job.  For those of you who don’t immediately grasp the benefit for disabled users, accessibility techniques make the web better for all users.  There’s really no good reason not to embrace accessibility.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33</a:t>
            </a:fld>
            <a:endParaRPr lang="en-US" dirty="0"/>
          </a:p>
        </p:txBody>
      </p:sp>
    </p:spTree>
    <p:extLst>
      <p:ext uri="{BB962C8B-B14F-4D97-AF65-F5344CB8AC3E}">
        <p14:creationId xmlns:p14="http://schemas.microsoft.com/office/powerpoint/2010/main" val="3796661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Based 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million Americans were classified as having a disability. That's 18.7% of the population.  Not all disabilities would hinder the ability of a user to access the web, but it still breaks down to millions of users.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a:t>
            </a:r>
            <a:r>
              <a:rPr lang="en-US" baseline="0" dirty="0" smtClean="0">
                <a:latin typeface="Verdana" panose="020B0604030504040204" pitchFamily="34" charset="0"/>
                <a:ea typeface="Verdana" panose="020B0604030504040204" pitchFamily="34" charset="0"/>
                <a:cs typeface="Verdana" panose="020B0604030504040204" pitchFamily="34" charset="0"/>
              </a:rPr>
              <a:t> where stats are somewhat available.</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The US represents just a fraction of the population of web users.  There are </a:t>
            </a:r>
            <a:r>
              <a:rPr lang="en-US" baseline="0" dirty="0" smtClean="0">
                <a:latin typeface="Verdana" panose="020B0604030504040204" pitchFamily="34" charset="0"/>
                <a:ea typeface="Verdana" panose="020B0604030504040204" pitchFamily="34" charset="0"/>
                <a:cs typeface="Verdana" panose="020B0604030504040204" pitchFamily="34" charset="0"/>
              </a:rPr>
              <a:t>millions of</a:t>
            </a:r>
            <a:r>
              <a:rPr lang="en-US" dirty="0" smtClean="0">
                <a:latin typeface="Verdana" panose="020B0604030504040204" pitchFamily="34" charset="0"/>
                <a:ea typeface="Verdana" panose="020B0604030504040204" pitchFamily="34" charset="0"/>
                <a:cs typeface="Verdana" panose="020B0604030504040204" pitchFamily="34" charset="0"/>
              </a:rPr>
              <a:t> disabled </a:t>
            </a:r>
            <a:r>
              <a:rPr lang="en-US" baseline="0" dirty="0" smtClean="0">
                <a:latin typeface="Verdana" panose="020B0604030504040204" pitchFamily="34" charset="0"/>
                <a:ea typeface="Verdana" panose="020B0604030504040204" pitchFamily="34" charset="0"/>
                <a:cs typeface="Verdana" panose="020B0604030504040204" pitchFamily="34" charset="0"/>
              </a:rPr>
              <a:t>users </a:t>
            </a:r>
            <a:r>
              <a:rPr lang="en-US" baseline="0" dirty="0" smtClean="0">
                <a:latin typeface="Verdana" panose="020B0604030504040204" pitchFamily="34" charset="0"/>
                <a:ea typeface="Verdana" panose="020B0604030504040204" pitchFamily="34" charset="0"/>
                <a:cs typeface="Verdana" panose="020B0604030504040204" pitchFamily="34" charset="0"/>
              </a:rPr>
              <a:t>worldwide.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34</a:t>
            </a:fld>
            <a:endParaRPr lang="en-US" dirty="0"/>
          </a:p>
        </p:txBody>
      </p:sp>
    </p:spTree>
    <p:extLst>
      <p:ext uri="{BB962C8B-B14F-4D97-AF65-F5344CB8AC3E}">
        <p14:creationId xmlns:p14="http://schemas.microsoft.com/office/powerpoint/2010/main" val="1979410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like </a:t>
            </a:r>
            <a:r>
              <a:rPr lang="en-US" dirty="0" smtClean="0">
                <a:latin typeface="Verdana" panose="020B0604030504040204" pitchFamily="34" charset="0"/>
                <a:ea typeface="Verdana" panose="020B0604030504040204" pitchFamily="34" charset="0"/>
                <a:cs typeface="Verdana" panose="020B0604030504040204" pitchFamily="34" charset="0"/>
              </a:rPr>
              <a:t>I said, all users indirectly benefit.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smtClean="0">
                <a:latin typeface="Verdana" panose="020B0604030504040204" pitchFamily="34" charset="0"/>
                <a:ea typeface="Verdana" panose="020B0604030504040204" pitchFamily="34" charset="0"/>
                <a:cs typeface="Verdana" panose="020B0604030504040204" pitchFamily="34" charset="0"/>
              </a:rPr>
              <a:t>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If doing the right thing isn’t enough, maybe these benefits will get you on the accessibility technique train for good.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35</a:t>
            </a:fld>
            <a:endParaRPr lang="en-US" dirty="0"/>
          </a:p>
        </p:txBody>
      </p:sp>
    </p:spTree>
    <p:extLst>
      <p:ext uri="{BB962C8B-B14F-4D97-AF65-F5344CB8AC3E}">
        <p14:creationId xmlns:p14="http://schemas.microsoft.com/office/powerpoint/2010/main" val="4269155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These are pulle</a:t>
            </a:r>
            <a:r>
              <a:rPr lang="en-US" dirty="0" smtClean="0">
                <a:latin typeface="Verdana" panose="020B0604030504040204" pitchFamily="34" charset="0"/>
                <a:ea typeface="Verdana" panose="020B0604030504040204" pitchFamily="34" charset="0"/>
                <a:cs typeface="Verdana" panose="020B0604030504040204" pitchFamily="34" charset="0"/>
              </a:rPr>
              <a:t>d from </a:t>
            </a:r>
            <a:r>
              <a:rPr lang="en-US" dirty="0" err="1" smtClean="0">
                <a:latin typeface="Verdana" panose="020B0604030504040204" pitchFamily="34" charset="0"/>
                <a:ea typeface="Verdana" panose="020B0604030504040204" pitchFamily="34" charset="0"/>
                <a:cs typeface="Verdana" panose="020B0604030504040204" pitchFamily="34" charset="0"/>
              </a:rPr>
              <a:t>the</a:t>
            </a:r>
            <a:r>
              <a:rPr lang="en-US" u="sng" dirty="0" err="1">
                <a:hlinkClick r:id="rId3"/>
              </a:rPr>
              <a:t>Web</a:t>
            </a:r>
            <a:r>
              <a:rPr lang="en-US" u="sng" dirty="0">
                <a:hlinkClick r:id="rId3"/>
              </a:rPr>
              <a:t> Content Accessibility Guidelines (WCAG) 2.0</a:t>
            </a:r>
            <a:endParaRPr lang="en-US" dirty="0"/>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228600" indent="-22860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Provide </a:t>
            </a:r>
            <a:r>
              <a:rPr lang="en-US" dirty="0" smtClean="0">
                <a:latin typeface="Verdana" panose="020B0604030504040204" pitchFamily="34" charset="0"/>
                <a:ea typeface="Verdana" panose="020B0604030504040204" pitchFamily="34" charset="0"/>
                <a:cs typeface="Verdana" panose="020B0604030504040204" pitchFamily="34" charset="0"/>
              </a:rPr>
              <a:t>text alternatives for all non-text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If images fail to load or are loading slowly alternative text can provide crucial context to users. Transcriptions</a:t>
            </a:r>
            <a:r>
              <a:rPr lang="en-US" baseline="0" dirty="0" smtClean="0">
                <a:latin typeface="Verdana" panose="020B0604030504040204" pitchFamily="34" charset="0"/>
                <a:ea typeface="Verdana" panose="020B0604030504040204" pitchFamily="34" charset="0"/>
                <a:cs typeface="Verdana" panose="020B0604030504040204" pitchFamily="34" charset="0"/>
              </a:rPr>
              <a:t> of video content can be great for people on low-bandwidth plans or </a:t>
            </a:r>
            <a:r>
              <a:rPr lang="en-US" baseline="0" dirty="0" smtClean="0">
                <a:latin typeface="Verdana" panose="020B0604030504040204" pitchFamily="34" charset="0"/>
                <a:ea typeface="Verdana" panose="020B0604030504040204" pitchFamily="34" charset="0"/>
                <a:cs typeface="Verdana" panose="020B0604030504040204" pitchFamily="34" charset="0"/>
              </a:rPr>
              <a:t>low bandwidth situations.</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228600" indent="-22860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Good structure for your code makes it much easier to translate into different formats for devices with different capabilities and needs.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Make all functionality operable via a keyboard interface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Do</a:t>
            </a:r>
            <a:r>
              <a:rPr lang="en-US" baseline="0" dirty="0" smtClean="0">
                <a:latin typeface="Verdana" panose="020B0604030504040204" pitchFamily="34" charset="0"/>
                <a:ea typeface="Verdana" panose="020B0604030504040204" pitchFamily="34" charset="0"/>
                <a:cs typeface="Verdana" panose="020B0604030504040204" pitchFamily="34" charset="0"/>
              </a:rPr>
              <a:t> you test your site </a:t>
            </a:r>
            <a:r>
              <a:rPr lang="en-US" dirty="0" smtClean="0">
                <a:latin typeface="Verdana" panose="020B0604030504040204" pitchFamily="34" charset="0"/>
                <a:ea typeface="Verdana" panose="020B0604030504040204" pitchFamily="34" charset="0"/>
                <a:cs typeface="Verdana" panose="020B0604030504040204" pitchFamily="34" charset="0"/>
              </a:rPr>
              <a:t>without a mouse? </a:t>
            </a:r>
            <a:r>
              <a:rPr lang="en-US" dirty="0" smtClean="0">
                <a:latin typeface="Verdana" panose="020B0604030504040204" pitchFamily="34" charset="0"/>
                <a:ea typeface="Verdana" panose="020B0604030504040204" pitchFamily="34" charset="0"/>
                <a:cs typeface="Verdana" panose="020B0604030504040204" pitchFamily="34" charset="0"/>
              </a:rPr>
              <a:t>It can be a real eye opener. For the general web, a strong keyboard interface is a boon for power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Make links make sense, give a good sense of where users are within your site or application and give them multiple ways to reach content. The less you ask a mobile user to do to get to their important content, the better.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36</a:t>
            </a:fld>
            <a:endParaRPr lang="en-US" dirty="0"/>
          </a:p>
        </p:txBody>
      </p:sp>
    </p:spTree>
    <p:extLst>
      <p:ext uri="{BB962C8B-B14F-4D97-AF65-F5344CB8AC3E}">
        <p14:creationId xmlns:p14="http://schemas.microsoft.com/office/powerpoint/2010/main" val="58996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occur</a:t>
            </a:r>
          </a:p>
          <a:p>
            <a:pPr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	It's hard to fill out forms on the web. The more help you can give users, the better. </a:t>
            </a:r>
            <a:r>
              <a:rPr lang="en-US" i="1" dirty="0" smtClean="0">
                <a:latin typeface="Verdana" panose="020B0604030504040204" pitchFamily="34" charset="0"/>
                <a:ea typeface="Verdana" panose="020B0604030504040204" pitchFamily="34" charset="0"/>
                <a:cs typeface="Verdana" panose="020B0604030504040204" pitchFamily="34" charset="0"/>
              </a:rPr>
              <a:t>This is true for all users.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20000"/>
              </a:lnSpc>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Support </a:t>
            </a:r>
            <a:r>
              <a:rPr lang="en-US" dirty="0" smtClean="0">
                <a:latin typeface="Verdana" panose="020B0604030504040204" pitchFamily="34" charset="0"/>
                <a:ea typeface="Verdana" panose="020B0604030504040204" pitchFamily="34" charset="0"/>
                <a:cs typeface="Verdana" panose="020B0604030504040204" pitchFamily="34" charset="0"/>
              </a:rPr>
              <a:t>compatibility with current and future user agents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	The fact that the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first website ever made still works</a:t>
            </a:r>
            <a:r>
              <a:rPr lang="en-US" dirty="0" smtClean="0">
                <a:latin typeface="Verdana" panose="020B0604030504040204" pitchFamily="34" charset="0"/>
                <a:ea typeface="Verdana" panose="020B0604030504040204" pitchFamily="34" charset="0"/>
                <a:cs typeface="Verdana" panose="020B0604030504040204" pitchFamily="34" charset="0"/>
              </a:rPr>
              <a:t> is a guiding principle here. Don't back yourself into a corner and you too can be sitting pretty in 2034.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Use</a:t>
            </a:r>
            <a:r>
              <a:rPr lang="en-US" baseline="0" dirty="0" smtClean="0">
                <a:latin typeface="Verdana" panose="020B0604030504040204" pitchFamily="34" charset="0"/>
                <a:ea typeface="Verdana" panose="020B0604030504040204" pitchFamily="34" charset="0"/>
                <a:cs typeface="Verdana" panose="020B0604030504040204" pitchFamily="34" charset="0"/>
              </a:rPr>
              <a:t> a screen reader! There are browser plugins for Chrome and Firefox that I know of that make it (relatively) easy to test one out.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37</a:t>
            </a:fld>
            <a:endParaRPr lang="en-US" dirty="0"/>
          </a:p>
        </p:txBody>
      </p:sp>
    </p:spTree>
    <p:extLst>
      <p:ext uri="{BB962C8B-B14F-4D97-AF65-F5344CB8AC3E}">
        <p14:creationId xmlns:p14="http://schemas.microsoft.com/office/powerpoint/2010/main" val="2594535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the </a:t>
            </a:r>
            <a:r>
              <a:rPr lang="en-US" dirty="0" smtClean="0">
                <a:latin typeface="Verdana" panose="020B0604030504040204" pitchFamily="34" charset="0"/>
                <a:ea typeface="Verdana" panose="020B0604030504040204" pitchFamily="34" charset="0"/>
                <a:cs typeface="Verdana" panose="020B0604030504040204" pitchFamily="34" charset="0"/>
              </a:rPr>
              <a:t>web content accessibility guidelines are </a:t>
            </a:r>
            <a:r>
              <a:rPr lang="en-US" dirty="0" smtClean="0">
                <a:latin typeface="Verdana" panose="020B0604030504040204" pitchFamily="34" charset="0"/>
                <a:ea typeface="Verdana" panose="020B0604030504040204" pitchFamily="34" charset="0"/>
                <a:cs typeface="Verdana" panose="020B0604030504040204" pitchFamily="34" charset="0"/>
              </a:rPr>
              <a:t>going to make your site more robust for all users. These examples are just the most obvious ones.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38</a:t>
            </a:fld>
            <a:endParaRPr lang="en-US" dirty="0"/>
          </a:p>
        </p:txBody>
      </p:sp>
    </p:spTree>
    <p:extLst>
      <p:ext uri="{BB962C8B-B14F-4D97-AF65-F5344CB8AC3E}">
        <p14:creationId xmlns:p14="http://schemas.microsoft.com/office/powerpoint/2010/main" val="477734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This general concept is one that drives me particularly nuts.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You’ve got to lose your technology biases.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smtClean="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a:p>
            <a:r>
              <a:rPr lang="en-US" dirty="0" smtClean="0">
                <a:latin typeface="Verdana" panose="020B0604030504040204" pitchFamily="34" charset="0"/>
                <a:ea typeface="Verdana" panose="020B0604030504040204" pitchFamily="34" charset="0"/>
                <a:cs typeface="Verdana" panose="020B0604030504040204" pitchFamily="34" charset="0"/>
              </a:rPr>
              <a:t>For example…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39</a:t>
            </a:fld>
            <a:endParaRPr lang="en-US" dirty="0"/>
          </a:p>
        </p:txBody>
      </p:sp>
    </p:spTree>
    <p:extLst>
      <p:ext uri="{BB962C8B-B14F-4D97-AF65-F5344CB8AC3E}">
        <p14:creationId xmlns:p14="http://schemas.microsoft.com/office/powerpoint/2010/main" val="2522406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for development. One common example</a:t>
            </a:r>
            <a:r>
              <a:rPr lang="en-US" baseline="0" dirty="0" smtClean="0">
                <a:latin typeface="Verdana" panose="020B0604030504040204" pitchFamily="34" charset="0"/>
                <a:ea typeface="Verdana" panose="020B0604030504040204" pitchFamily="34" charset="0"/>
                <a:cs typeface="Verdana" panose="020B0604030504040204" pitchFamily="34" charset="0"/>
              </a:rPr>
              <a:t> is the </a:t>
            </a:r>
            <a:r>
              <a:rPr lang="en-US" baseline="0" dirty="0" smtClean="0">
                <a:latin typeface="Verdana" panose="020B0604030504040204" pitchFamily="34" charset="0"/>
                <a:ea typeface="Verdana" panose="020B0604030504040204" pitchFamily="34" charset="0"/>
                <a:cs typeface="Verdana" panose="020B0604030504040204" pitchFamily="34" charset="0"/>
              </a:rPr>
              <a:t>ubiquitous </a:t>
            </a:r>
            <a:r>
              <a:rPr lang="en-US" baseline="0" dirty="0" smtClean="0">
                <a:latin typeface="Verdana" panose="020B0604030504040204" pitchFamily="34" charset="0"/>
                <a:ea typeface="Verdana" panose="020B0604030504040204" pitchFamily="34" charset="0"/>
                <a:cs typeface="Verdana" panose="020B0604030504040204" pitchFamily="34" charset="0"/>
              </a:rPr>
              <a:t>of the 960 pixel </a:t>
            </a:r>
            <a:r>
              <a:rPr lang="en-US" baseline="0" dirty="0" smtClean="0">
                <a:latin typeface="Verdana" panose="020B0604030504040204" pitchFamily="34" charset="0"/>
                <a:ea typeface="Verdana" panose="020B0604030504040204" pitchFamily="34" charset="0"/>
                <a:cs typeface="Verdana" panose="020B0604030504040204" pitchFamily="34" charset="0"/>
              </a:rPr>
              <a:t>grid. </a:t>
            </a:r>
            <a:r>
              <a:rPr lang="en-US" baseline="0" dirty="0" smtClean="0">
                <a:latin typeface="Verdana" panose="020B0604030504040204" pitchFamily="34" charset="0"/>
                <a:ea typeface="Verdana" panose="020B0604030504040204" pitchFamily="34" charset="0"/>
                <a:cs typeface="Verdana" panose="020B0604030504040204" pitchFamily="34" charset="0"/>
              </a:rPr>
              <a:t>This </a:t>
            </a:r>
            <a:r>
              <a:rPr lang="en-US" baseline="0" dirty="0" smtClean="0">
                <a:latin typeface="Verdana" panose="020B0604030504040204" pitchFamily="34" charset="0"/>
                <a:ea typeface="Verdana" panose="020B0604030504040204" pitchFamily="34" charset="0"/>
                <a:cs typeface="Verdana" panose="020B0604030504040204" pitchFamily="34" charset="0"/>
              </a:rPr>
              <a:t>width, </a:t>
            </a:r>
            <a:r>
              <a:rPr lang="en-US" baseline="0" dirty="0" smtClean="0">
                <a:latin typeface="Verdana" panose="020B0604030504040204" pitchFamily="34" charset="0"/>
                <a:ea typeface="Verdana" panose="020B0604030504040204" pitchFamily="34" charset="0"/>
                <a:cs typeface="Verdana" panose="020B0604030504040204" pitchFamily="34" charset="0"/>
              </a:rPr>
              <a:t>calculated against the dominant screen resolution, </a:t>
            </a:r>
            <a:r>
              <a:rPr lang="en-US" baseline="0" dirty="0" smtClean="0">
                <a:latin typeface="Verdana" panose="020B0604030504040204" pitchFamily="34" charset="0"/>
                <a:ea typeface="Verdana" panose="020B0604030504040204" pitchFamily="34" charset="0"/>
                <a:cs typeface="Verdana" panose="020B0604030504040204" pitchFamily="34" charset="0"/>
              </a:rPr>
              <a:t>1024 x 768, was </a:t>
            </a:r>
            <a:r>
              <a:rPr lang="en-US" baseline="0" dirty="0" smtClean="0">
                <a:latin typeface="Verdana" panose="020B0604030504040204" pitchFamily="34" charset="0"/>
                <a:ea typeface="Verdana" panose="020B0604030504040204" pitchFamily="34" charset="0"/>
                <a:cs typeface="Verdana" panose="020B0604030504040204" pitchFamily="34" charset="0"/>
              </a:rPr>
              <a:t>the de facto starting point for countless </a:t>
            </a:r>
            <a:r>
              <a:rPr lang="en-US" baseline="0" dirty="0" smtClean="0">
                <a:latin typeface="Verdana" panose="020B0604030504040204" pitchFamily="34" charset="0"/>
                <a:ea typeface="Verdana" panose="020B0604030504040204" pitchFamily="34" charset="0"/>
                <a:cs typeface="Verdana" panose="020B0604030504040204" pitchFamily="34" charset="0"/>
              </a:rPr>
              <a:t>fixed-width designs</a:t>
            </a:r>
            <a:r>
              <a:rPr lang="en-US" baseline="0" dirty="0" smtClean="0">
                <a:latin typeface="Verdana" panose="020B0604030504040204" pitchFamily="34" charset="0"/>
                <a:ea typeface="Verdana" panose="020B0604030504040204" pitchFamily="34" charset="0"/>
                <a:cs typeface="Verdana" panose="020B0604030504040204" pitchFamily="34" charset="0"/>
              </a:rPr>
              <a:t>. </a:t>
            </a:r>
          </a:p>
          <a:p>
            <a:pPr marL="0" lvl="1" defTabSz="931774">
              <a:lnSpc>
                <a:spcPct val="120000"/>
              </a:lnSpc>
              <a:defRPr/>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landscape was so limited, a dedicated developer could keep the majority of cross browser issues in their head and code around them by hand. </a:t>
            </a:r>
            <a:r>
              <a:rPr lang="en-US" dirty="0" smtClean="0">
                <a:latin typeface="Verdana" panose="020B0604030504040204" pitchFamily="34" charset="0"/>
                <a:ea typeface="Verdana" panose="020B0604030504040204" pitchFamily="34" charset="0"/>
                <a:cs typeface="Verdana" panose="020B0604030504040204" pitchFamily="34" charset="0"/>
              </a:rPr>
              <a:t>Try doing that today, you’re head would explore. </a:t>
            </a:r>
            <a:endParaRPr lang="en-US" dirty="0">
              <a:latin typeface="Verdana" panose="020B0604030504040204" pitchFamily="34" charset="0"/>
              <a:ea typeface="Verdana" panose="020B0604030504040204" pitchFamily="34" charset="0"/>
              <a:cs typeface="Verdana" panose="020B0604030504040204" pitchFamily="34" charset="0"/>
            </a:endParaRPr>
          </a:p>
          <a:p>
            <a:pPr marL="0" lvl="1" defTabSz="931774">
              <a:lnSpc>
                <a:spcPct val="120000"/>
              </a:lnSpc>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So we a </a:t>
            </a:r>
            <a:r>
              <a:rPr lang="en-US" dirty="0" smtClean="0">
                <a:latin typeface="Verdana" panose="020B0604030504040204" pitchFamily="34" charset="0"/>
                <a:ea typeface="Verdana" panose="020B0604030504040204" pitchFamily="34" charset="0"/>
                <a:cs typeface="Verdana" panose="020B0604030504040204" pitchFamily="34" charset="0"/>
              </a:rPr>
              <a:t>bunch</a:t>
            </a:r>
            <a:r>
              <a:rPr lang="en-US" baseline="0" dirty="0" smtClean="0">
                <a:latin typeface="Verdana" panose="020B0604030504040204" pitchFamily="34" charset="0"/>
                <a:ea typeface="Verdana" panose="020B0604030504040204" pitchFamily="34" charset="0"/>
                <a:cs typeface="Verdana" panose="020B0604030504040204" pitchFamily="34" charset="0"/>
              </a:rPr>
              <a:t> of </a:t>
            </a:r>
            <a:r>
              <a:rPr lang="en-US" dirty="0" smtClean="0">
                <a:latin typeface="Verdana" panose="020B0604030504040204" pitchFamily="34" charset="0"/>
                <a:ea typeface="Verdana" panose="020B0604030504040204" pitchFamily="34" charset="0"/>
                <a:cs typeface="Verdana" panose="020B0604030504040204" pitchFamily="34" charset="0"/>
              </a:rPr>
              <a:t>browser specific fixes.</a:t>
            </a:r>
            <a:r>
              <a:rPr lang="en-US" baseline="0" dirty="0" smtClean="0">
                <a:latin typeface="Verdana" panose="020B0604030504040204" pitchFamily="34" charset="0"/>
                <a:ea typeface="Verdana" panose="020B0604030504040204" pitchFamily="34" charset="0"/>
                <a:cs typeface="Verdana" panose="020B0604030504040204" pitchFamily="34" charset="0"/>
              </a:rPr>
              <a:t> T</a:t>
            </a:r>
            <a:r>
              <a:rPr lang="en-US" dirty="0" smtClean="0">
                <a:latin typeface="Verdana" panose="020B0604030504040204" pitchFamily="34" charset="0"/>
                <a:ea typeface="Verdana" panose="020B0604030504040204" pitchFamily="34" charset="0"/>
                <a:cs typeface="Verdana" panose="020B0604030504040204" pitchFamily="34" charset="0"/>
              </a:rPr>
              <a:t>he Netscape Navigator resize fix, </a:t>
            </a:r>
            <a:r>
              <a:rPr lang="en-US" dirty="0" smtClean="0">
                <a:latin typeface="Verdana" panose="020B0604030504040204" pitchFamily="34" charset="0"/>
                <a:ea typeface="Verdana" panose="020B0604030504040204" pitchFamily="34" charset="0"/>
                <a:cs typeface="Verdana" panose="020B0604030504040204" pitchFamily="34" charset="0"/>
              </a:rPr>
              <a:t>is a primary example from Web 1.0. At </a:t>
            </a:r>
            <a:r>
              <a:rPr lang="en-US" dirty="0" smtClean="0">
                <a:latin typeface="Verdana" panose="020B0604030504040204" pitchFamily="34" charset="0"/>
                <a:ea typeface="Verdana" panose="020B0604030504040204" pitchFamily="34" charset="0"/>
                <a:cs typeface="Verdana" panose="020B0604030504040204" pitchFamily="34" charset="0"/>
              </a:rPr>
              <a:t>one</a:t>
            </a:r>
            <a:r>
              <a:rPr lang="en-US" baseline="0" dirty="0" smtClean="0">
                <a:latin typeface="Verdana" panose="020B0604030504040204" pitchFamily="34" charset="0"/>
                <a:ea typeface="Verdana" panose="020B0604030504040204" pitchFamily="34" charset="0"/>
                <a:cs typeface="Verdana" panose="020B0604030504040204" pitchFamily="34" charset="0"/>
              </a:rPr>
              <a:t> point it has to have been the most widely distributed single piece of code on the </a:t>
            </a:r>
            <a:r>
              <a:rPr lang="en-US" baseline="0" dirty="0" smtClean="0">
                <a:latin typeface="Verdana" panose="020B0604030504040204" pitchFamily="34" charset="0"/>
                <a:ea typeface="Verdana" panose="020B0604030504040204" pitchFamily="34" charset="0"/>
                <a:cs typeface="Verdana" panose="020B0604030504040204" pitchFamily="34" charset="0"/>
              </a:rPr>
              <a:t>web.</a:t>
            </a:r>
            <a:r>
              <a:rPr lang="en-US" dirty="0" smtClean="0">
                <a:latin typeface="Verdana" panose="020B0604030504040204" pitchFamily="34" charset="0"/>
                <a:ea typeface="Verdana" panose="020B0604030504040204" pitchFamily="34" charset="0"/>
                <a:cs typeface="Verdana" panose="020B0604030504040204" pitchFamily="34" charset="0"/>
              </a:rPr>
              <a:t> The </a:t>
            </a:r>
            <a:r>
              <a:rPr lang="en-US" dirty="0" smtClean="0">
                <a:latin typeface="Verdana" panose="020B0604030504040204" pitchFamily="34" charset="0"/>
                <a:ea typeface="Verdana" panose="020B0604030504040204" pitchFamily="34" charset="0"/>
                <a:cs typeface="Verdana" panose="020B0604030504040204" pitchFamily="34" charset="0"/>
              </a:rPr>
              <a:t>still common use of IE conditional comments to target IE specific fixes </a:t>
            </a:r>
            <a:r>
              <a:rPr lang="en-US" dirty="0" smtClean="0">
                <a:latin typeface="Verdana" panose="020B0604030504040204" pitchFamily="34" charset="0"/>
                <a:ea typeface="Verdana" panose="020B0604030504040204" pitchFamily="34" charset="0"/>
                <a:cs typeface="Verdana" panose="020B0604030504040204" pitchFamily="34" charset="0"/>
              </a:rPr>
              <a:t>is a common example that still lingers to this day.</a:t>
            </a:r>
            <a:r>
              <a:rPr lang="en-US" b="0" dirty="0" smtClean="0">
                <a:latin typeface="Verdana" panose="020B0604030504040204" pitchFamily="34" charset="0"/>
                <a:ea typeface="Verdana" panose="020B0604030504040204" pitchFamily="34" charset="0"/>
                <a:cs typeface="Verdana" panose="020B0604030504040204" pitchFamily="34" charset="0"/>
              </a:rPr>
              <a:t> </a:t>
            </a:r>
            <a:r>
              <a:rPr lang="en-US" baseline="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t</a:t>
            </a:r>
            <a:r>
              <a:rPr lang="en-US" baseline="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a:t>
            </a:r>
          </a:p>
          <a:p>
            <a:pPr>
              <a:lnSpc>
                <a:spcPct val="120000"/>
              </a:lnSpc>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baseline="0" dirty="0" smtClean="0">
                <a:latin typeface="Verdana" panose="020B0604030504040204" pitchFamily="34" charset="0"/>
                <a:ea typeface="Verdana" panose="020B0604030504040204" pitchFamily="34" charset="0"/>
                <a:cs typeface="Verdana" panose="020B0604030504040204" pitchFamily="34" charset="0"/>
              </a:rPr>
              <a:t>We had a c</a:t>
            </a:r>
            <a:r>
              <a:rPr lang="en-US" dirty="0" smtClean="0">
                <a:latin typeface="Verdana" panose="020B0604030504040204" pitchFamily="34" charset="0"/>
                <a:ea typeface="Verdana" panose="020B0604030504040204" pitchFamily="34" charset="0"/>
                <a:cs typeface="Verdana" panose="020B0604030504040204" pitchFamily="34" charset="0"/>
              </a:rPr>
              <a:t>alcified specification landscape</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Between December 1997 and September 2001 we had several major</a:t>
            </a:r>
            <a:r>
              <a:rPr lang="en-US" baseline="0" dirty="0" smtClean="0">
                <a:latin typeface="Verdana" panose="020B0604030504040204" pitchFamily="34" charset="0"/>
                <a:ea typeface="Verdana" panose="020B0604030504040204" pitchFamily="34" charset="0"/>
                <a:cs typeface="Verdana" panose="020B0604030504040204" pitchFamily="34" charset="0"/>
              </a:rPr>
              <a:t> releases. </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HTML4.0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CSS level 2</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ECMAScript version 3.0,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XHTML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SVG 1.0</a:t>
            </a:r>
          </a:p>
          <a:p>
            <a:pPr marL="0" lvl="1" defTabSz="931774">
              <a:lnSpc>
                <a:spcPct val="120000"/>
              </a:lnSpc>
              <a:defRPr/>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happened for many years on the specification front</a:t>
            </a:r>
          </a:p>
          <a:p>
            <a:endParaRPr lang="en-US" dirty="0" smtClean="0"/>
          </a:p>
          <a:p>
            <a:r>
              <a:rPr lang="en-US" dirty="0" smtClean="0"/>
              <a:t>On the browser front, IE, </a:t>
            </a:r>
            <a:r>
              <a:rPr lang="en-US" b="1" dirty="0" smtClean="0"/>
              <a:t>the</a:t>
            </a:r>
            <a:r>
              <a:rPr lang="en-US" dirty="0" smtClean="0"/>
              <a:t> dominant web browser, </a:t>
            </a:r>
            <a:r>
              <a:rPr lang="en-US" dirty="0" smtClean="0"/>
              <a:t>wasn’t </a:t>
            </a:r>
            <a:r>
              <a:rPr lang="en-US" dirty="0" smtClean="0"/>
              <a:t>updated until October 2008</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a:t>
            </a:fld>
            <a:endParaRPr lang="en-US" dirty="0"/>
          </a:p>
        </p:txBody>
      </p:sp>
    </p:spTree>
    <p:extLst>
      <p:ext uri="{BB962C8B-B14F-4D97-AF65-F5344CB8AC3E}">
        <p14:creationId xmlns:p14="http://schemas.microsoft.com/office/powerpoint/2010/main" val="4278910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40</a:t>
            </a:fld>
            <a:endParaRPr lang="en-US" dirty="0"/>
          </a:p>
        </p:txBody>
      </p:sp>
    </p:spTree>
    <p:extLst>
      <p:ext uri="{BB962C8B-B14F-4D97-AF65-F5344CB8AC3E}">
        <p14:creationId xmlns:p14="http://schemas.microsoft.com/office/powerpoint/2010/main" val="2867939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41</a:t>
            </a:fld>
            <a:endParaRPr lang="en-US" dirty="0"/>
          </a:p>
        </p:txBody>
      </p:sp>
    </p:spTree>
    <p:extLst>
      <p:ext uri="{BB962C8B-B14F-4D97-AF65-F5344CB8AC3E}">
        <p14:creationId xmlns:p14="http://schemas.microsoft.com/office/powerpoint/2010/main" val="2884181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As you probably know, here's </a:t>
            </a:r>
            <a:r>
              <a:rPr lang="en-US" dirty="0" smtClean="0">
                <a:latin typeface="Verdana" panose="020B0604030504040204" pitchFamily="34" charset="0"/>
                <a:ea typeface="Verdana" panose="020B0604030504040204" pitchFamily="34" charset="0"/>
                <a:cs typeface="Verdana" panose="020B0604030504040204" pitchFamily="34" charset="0"/>
              </a:rPr>
              <a:t>only the one button on the iPhone so you need a  software back </a:t>
            </a:r>
            <a:r>
              <a:rPr lang="en-US" dirty="0" smtClean="0">
                <a:latin typeface="Verdana" panose="020B0604030504040204" pitchFamily="34" charset="0"/>
                <a:ea typeface="Verdana" panose="020B0604030504040204" pitchFamily="34" charset="0"/>
                <a:cs typeface="Verdana" panose="020B0604030504040204" pitchFamily="34" charset="0"/>
              </a:rPr>
              <a:t>button in apps to navigate. </a:t>
            </a:r>
            <a:r>
              <a:rPr lang="en-US" dirty="0" smtClean="0">
                <a:latin typeface="Verdana" panose="020B0604030504040204" pitchFamily="34" charset="0"/>
                <a:ea typeface="Verdana" panose="020B0604030504040204" pitchFamily="34" charset="0"/>
                <a:cs typeface="Verdana" panose="020B0604030504040204" pitchFamily="34" charset="0"/>
              </a:rPr>
              <a:t>If your vision of the web is iPhone-centric, and for many people it still is, inserting a back button into your web UI seems like a good idea.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endParaRPr lang="en-US" dirty="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smtClean="0">
                <a:latin typeface="Verdana" panose="020B0604030504040204" pitchFamily="34" charset="0"/>
                <a:ea typeface="Verdana" panose="020B0604030504040204" pitchFamily="34" charset="0"/>
                <a:cs typeface="Verdana" panose="020B0604030504040204" pitchFamily="34" charset="0"/>
              </a:rPr>
              <a:t>thing is, every Android device has a back button built in, either as a dedicated software button on screen or as a physical button on the device. All of them. It's required and it also gets used </a:t>
            </a:r>
            <a:r>
              <a:rPr lang="en-US" i="1" dirty="0" smtClean="0">
                <a:latin typeface="Verdana" panose="020B0604030504040204" pitchFamily="34" charset="0"/>
                <a:ea typeface="Verdana" panose="020B0604030504040204" pitchFamily="34" charset="0"/>
                <a:cs typeface="Verdana" panose="020B0604030504040204" pitchFamily="34" charset="0"/>
              </a:rPr>
              <a:t>all the time</a:t>
            </a:r>
            <a:r>
              <a:rPr lang="en-US" dirty="0" smtClean="0">
                <a:latin typeface="Verdana" panose="020B0604030504040204" pitchFamily="34" charset="0"/>
                <a:ea typeface="Verdana" panose="020B0604030504040204" pitchFamily="34" charset="0"/>
                <a:cs typeface="Verdana" panose="020B0604030504040204" pitchFamily="34" charset="0"/>
              </a:rPr>
              <a:t> so a back button in the UI of a web app, for an Android user, is a foreign experience. You're just wasting precious pixels. But yet, people do it because the iOS experience is all they know.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42</a:t>
            </a:fld>
            <a:endParaRPr lang="en-US" dirty="0"/>
          </a:p>
        </p:txBody>
      </p:sp>
    </p:spTree>
    <p:extLst>
      <p:ext uri="{BB962C8B-B14F-4D97-AF65-F5344CB8AC3E}">
        <p14:creationId xmlns:p14="http://schemas.microsoft.com/office/powerpoint/2010/main" val="2306050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"That animation is super fast on my machine.“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While there's a lot of talk about being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jank free</a:t>
            </a:r>
            <a:r>
              <a:rPr lang="en-US" dirty="0" smtClean="0">
                <a:latin typeface="Verdana" panose="020B0604030504040204" pitchFamily="34" charset="0"/>
                <a:ea typeface="Verdana" panose="020B0604030504040204" pitchFamily="34" charset="0"/>
                <a:cs typeface="Verdana" panose="020B0604030504040204" pitchFamily="34" charset="0"/>
              </a:rPr>
              <a:t> and the web performance community has grown to be a real force in the industry; the plain fact is most people don't look critically at their application performance in enough devices to truly test performance. There are underpowered mobile devices, old desktops and old browsers aplenty out there waiting to expose problems with your site.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It's said so often that it's a cliché, but the reality is it can "work on my machine" only to fail catastrophically on some other older hardware/browser combination.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43</a:t>
            </a:fld>
            <a:endParaRPr lang="en-US" dirty="0"/>
          </a:p>
        </p:txBody>
      </p:sp>
    </p:spTree>
    <p:extLst>
      <p:ext uri="{BB962C8B-B14F-4D97-AF65-F5344CB8AC3E}">
        <p14:creationId xmlns:p14="http://schemas.microsoft.com/office/powerpoint/2010/main" val="28336011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One final bias that I’m sure you’ll all just adore….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smtClean="0">
                <a:latin typeface="Verdana" panose="020B0604030504040204" pitchFamily="34" charset="0"/>
                <a:ea typeface="Verdana" panose="020B0604030504040204" pitchFamily="34" charset="0"/>
                <a:cs typeface="Verdana" panose="020B0604030504040204" pitchFamily="34" charset="0"/>
              </a:rPr>
              <a:t>don't test enough in Internet Explorer. </a:t>
            </a:r>
          </a:p>
          <a:p>
            <a:r>
              <a:rPr lang="en-US" dirty="0" smtClean="0">
                <a:latin typeface="Verdana" panose="020B0604030504040204" pitchFamily="34" charset="0"/>
                <a:ea typeface="Verdana" panose="020B0604030504040204" pitchFamily="34" charset="0"/>
                <a:cs typeface="Verdana" panose="020B0604030504040204" pitchFamily="34" charset="0"/>
              </a:rPr>
              <a:t>Whether it's Windows-based developers working all day in Firefox or Chrome or developers on a Mac not wanting to fire up Parallels, people don't test in IE early or often enough. </a:t>
            </a:r>
          </a:p>
          <a:p>
            <a:r>
              <a:rPr lang="en-US" dirty="0" smtClean="0">
                <a:latin typeface="Verdana" panose="020B0604030504040204" pitchFamily="34" charset="0"/>
                <a:ea typeface="Verdana" panose="020B0604030504040204" pitchFamily="34" charset="0"/>
                <a:cs typeface="Verdana" panose="020B0604030504040204" pitchFamily="34" charset="0"/>
              </a:rPr>
              <a:t>That's crazy. </a:t>
            </a:r>
          </a:p>
        </p:txBody>
      </p:sp>
      <p:sp>
        <p:nvSpPr>
          <p:cNvPr id="4" name="Slide Number Placeholder 3"/>
          <p:cNvSpPr>
            <a:spLocks noGrp="1"/>
          </p:cNvSpPr>
          <p:nvPr>
            <p:ph type="sldNum" sz="quarter" idx="10"/>
          </p:nvPr>
        </p:nvSpPr>
        <p:spPr/>
        <p:txBody>
          <a:bodyPr/>
          <a:lstStyle/>
          <a:p>
            <a:fld id="{1EA6E423-6D47-4876-A349-ED81EB7FFC21}" type="slidenum">
              <a:rPr lang="en-US" smtClean="0"/>
              <a:t>44</a:t>
            </a:fld>
            <a:endParaRPr lang="en-US" dirty="0"/>
          </a:p>
        </p:txBody>
      </p:sp>
    </p:spTree>
    <p:extLst>
      <p:ext uri="{BB962C8B-B14F-4D97-AF65-F5344CB8AC3E}">
        <p14:creationId xmlns:p14="http://schemas.microsoft.com/office/powerpoint/2010/main" val="37465906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a:t>
            </a:r>
            <a:r>
              <a:rPr lang="en-US" baseline="0" dirty="0" smtClean="0"/>
              <a:t> people use it. Hundreds of millions of people.</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45</a:t>
            </a:fld>
            <a:endParaRPr lang="en-US" dirty="0"/>
          </a:p>
        </p:txBody>
      </p:sp>
    </p:spTree>
    <p:extLst>
      <p:ext uri="{BB962C8B-B14F-4D97-AF65-F5344CB8AC3E}">
        <p14:creationId xmlns:p14="http://schemas.microsoft.com/office/powerpoint/2010/main" val="4034388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46</a:t>
            </a:fld>
            <a:endParaRPr lang="en-US" dirty="0"/>
          </a:p>
        </p:txBody>
      </p:sp>
    </p:spTree>
    <p:extLst>
      <p:ext uri="{BB962C8B-B14F-4D97-AF65-F5344CB8AC3E}">
        <p14:creationId xmlns:p14="http://schemas.microsoft.com/office/powerpoint/2010/main" val="29398786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 have a theory that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when bugs pop up. </a:t>
            </a:r>
          </a:p>
          <a:p>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47</a:t>
            </a:fld>
            <a:endParaRPr lang="en-US" dirty="0"/>
          </a:p>
        </p:txBody>
      </p:sp>
    </p:spTree>
    <p:extLst>
      <p:ext uri="{BB962C8B-B14F-4D97-AF65-F5344CB8AC3E}">
        <p14:creationId xmlns:p14="http://schemas.microsoft.com/office/powerpoint/2010/main" val="1981487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a:t>
            </a:r>
            <a:r>
              <a:rPr lang="en-US" baseline="0" dirty="0" smtClean="0">
                <a:latin typeface="Verdana" panose="020B0604030504040204" pitchFamily="34" charset="0"/>
                <a:ea typeface="Verdana" panose="020B0604030504040204" pitchFamily="34" charset="0"/>
                <a:cs typeface="Verdana" panose="020B0604030504040204" pitchFamily="34" charset="0"/>
              </a:rPr>
              <a:t> concept runs through much of what we’ve already discussed, but I still like to call it out. We need to embrace empathy.</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smtClean="0">
                <a:latin typeface="Verdana" panose="020B0604030504040204" pitchFamily="34" charset="0"/>
                <a:ea typeface="Verdana" panose="020B0604030504040204" pitchFamily="34" charset="0"/>
                <a:cs typeface="Verdana" panose="020B0604030504040204" pitchFamily="34" charset="0"/>
              </a:rPr>
              <a:t>blind yourself to what your audience actually is by assuming that they are just like you.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They're not. Your average experience at work, at home or on your phone is almost certainly an optimal view of your site. </a:t>
            </a:r>
            <a:r>
              <a:rPr lang="en-US" dirty="0" smtClean="0">
                <a:latin typeface="Verdana" panose="020B0604030504040204" pitchFamily="34" charset="0"/>
                <a:ea typeface="Verdana" panose="020B0604030504040204" pitchFamily="34" charset="0"/>
                <a:cs typeface="Verdana" panose="020B0604030504040204" pitchFamily="34" charset="0"/>
              </a:rPr>
              <a:t>You’re an expert at using the web. Make </a:t>
            </a:r>
            <a:r>
              <a:rPr lang="en-US" dirty="0" smtClean="0">
                <a:latin typeface="Verdana" panose="020B0604030504040204" pitchFamily="34" charset="0"/>
                <a:ea typeface="Verdana" panose="020B0604030504040204" pitchFamily="34" charset="0"/>
                <a:cs typeface="Verdana" panose="020B0604030504040204" pitchFamily="34" charset="0"/>
              </a:rPr>
              <a:t>sure you look at it, really look at it, in every scenario you can muster. Sure, we're all guilty of demoing code under the best possible circumstances. That's natural. The thing is, that demo is the ideal vision of your </a:t>
            </a:r>
            <a:r>
              <a:rPr lang="en-US" dirty="0" smtClean="0">
                <a:latin typeface="Verdana" panose="020B0604030504040204" pitchFamily="34" charset="0"/>
                <a:ea typeface="Verdana" panose="020B0604030504040204" pitchFamily="34" charset="0"/>
                <a:cs typeface="Verdana" panose="020B0604030504040204" pitchFamily="34" charset="0"/>
              </a:rPr>
              <a:t>site run by an expert. </a:t>
            </a:r>
            <a:r>
              <a:rPr lang="en-US" dirty="0" smtClean="0">
                <a:latin typeface="Verdana" panose="020B0604030504040204" pitchFamily="34" charset="0"/>
                <a:ea typeface="Verdana" panose="020B0604030504040204" pitchFamily="34" charset="0"/>
                <a:cs typeface="Verdana" panose="020B0604030504040204" pitchFamily="34" charset="0"/>
              </a:rPr>
              <a:t>The thing you're actually building, the down and dirty version, is for people with a completely different relationship with technology than yours.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48</a:t>
            </a:fld>
            <a:endParaRPr lang="en-US" dirty="0"/>
          </a:p>
        </p:txBody>
      </p:sp>
    </p:spTree>
    <p:extLst>
      <p:ext uri="{BB962C8B-B14F-4D97-AF65-F5344CB8AC3E}">
        <p14:creationId xmlns:p14="http://schemas.microsoft.com/office/powerpoint/2010/main" val="22134322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This is a new pet peeve that has</a:t>
            </a:r>
            <a:r>
              <a:rPr lang="en-US" baseline="0" dirty="0" smtClean="0">
                <a:latin typeface="Verdana" panose="020B0604030504040204" pitchFamily="34" charset="0"/>
                <a:ea typeface="Verdana" panose="020B0604030504040204" pitchFamily="34" charset="0"/>
                <a:cs typeface="Verdana" panose="020B0604030504040204" pitchFamily="34" charset="0"/>
              </a:rPr>
              <a:t> cropped up over the past couple of years. </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baseline="0" dirty="0" smtClean="0">
                <a:latin typeface="Verdana" panose="020B0604030504040204" pitchFamily="34" charset="0"/>
                <a:ea typeface="Verdana" panose="020B0604030504040204" pitchFamily="34" charset="0"/>
                <a:cs typeface="Verdana" panose="020B0604030504040204" pitchFamily="34" charset="0"/>
              </a:rPr>
              <a:t>Lose your stack biases.</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smtClean="0">
                <a:latin typeface="Verdana" panose="020B0604030504040204" pitchFamily="34" charset="0"/>
                <a:ea typeface="Verdana" panose="020B0604030504040204" pitchFamily="34" charset="0"/>
                <a:cs typeface="Verdana" panose="020B0604030504040204" pitchFamily="34" charset="0"/>
              </a:rPr>
              <a:t>users don't care if your stack is clever. What they care about is the speed, usability, look and feel, interactivity and </a:t>
            </a:r>
            <a:r>
              <a:rPr lang="en-US" dirty="0" smtClean="0">
                <a:latin typeface="Verdana" panose="020B0604030504040204" pitchFamily="34" charset="0"/>
                <a:ea typeface="Verdana" panose="020B0604030504040204" pitchFamily="34" charset="0"/>
                <a:cs typeface="Verdana" panose="020B0604030504040204" pitchFamily="34" charset="0"/>
              </a:rPr>
              <a:t>features of your site. If </a:t>
            </a:r>
            <a:r>
              <a:rPr lang="en-US" dirty="0" smtClean="0">
                <a:latin typeface="Verdana" panose="020B0604030504040204" pitchFamily="34" charset="0"/>
                <a:ea typeface="Verdana" panose="020B0604030504040204" pitchFamily="34" charset="0"/>
                <a:cs typeface="Verdana" panose="020B0604030504040204" pitchFamily="34" charset="0"/>
              </a:rPr>
              <a:t>your stack isn't adding to one of those then you might be going down the road to stack obsession.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49</a:t>
            </a:fld>
            <a:endParaRPr lang="en-US" dirty="0"/>
          </a:p>
        </p:txBody>
      </p:sp>
    </p:spTree>
    <p:extLst>
      <p:ext uri="{BB962C8B-B14F-4D97-AF65-F5344CB8AC3E}">
        <p14:creationId xmlns:p14="http://schemas.microsoft.com/office/powerpoint/2010/main" val="269316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 That eventually gave</a:t>
            </a:r>
            <a:r>
              <a:rPr lang="en-US" baseline="0" dirty="0" smtClean="0">
                <a:latin typeface="Verdana" panose="020B0604030504040204" pitchFamily="34" charset="0"/>
                <a:ea typeface="Verdana" panose="020B0604030504040204" pitchFamily="34" charset="0"/>
                <a:cs typeface="Verdana" panose="020B0604030504040204" pitchFamily="34" charset="0"/>
              </a:rPr>
              <a:t> us HTML5 (or the Living Standard, if you prefer- I’m not stepping in the middle of that one today.)</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 the explosion of JavaScript Libraries (esp. jQuery) to support Ajax-based</a:t>
            </a:r>
            <a:r>
              <a:rPr lang="en-US" baseline="0"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smtClean="0">
                <a:latin typeface="Verdana" panose="020B0604030504040204" pitchFamily="34" charset="0"/>
                <a:ea typeface="Verdana" panose="020B0604030504040204" pitchFamily="34" charset="0"/>
                <a:cs typeface="Verdana" panose="020B0604030504040204" pitchFamily="34" charset="0"/>
              </a:rPr>
              <a:t>meant the open web platform was cool </a:t>
            </a:r>
            <a:r>
              <a:rPr lang="en-US" dirty="0" smtClean="0">
                <a:latin typeface="Verdana" panose="020B0604030504040204" pitchFamily="34" charset="0"/>
                <a:ea typeface="Verdana" panose="020B0604030504040204" pitchFamily="34" charset="0"/>
                <a:cs typeface="Verdana" panose="020B0604030504040204" pitchFamily="34" charset="0"/>
              </a:rPr>
              <a:t>again. I was around then, from 2000 until 2005 HTML, CSS and JavaScript were NOT cool.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a:t>
            </a:r>
            <a:r>
              <a:rPr lang="en-US" baseline="0" dirty="0" smtClean="0">
                <a:latin typeface="Verdana" panose="020B0604030504040204" pitchFamily="34" charset="0"/>
                <a:ea typeface="Verdana" panose="020B0604030504040204" pitchFamily="34" charset="0"/>
                <a:cs typeface="Verdana" panose="020B0604030504040204" pitchFamily="34" charset="0"/>
              </a:rPr>
              <a:t> in the form of </a:t>
            </a:r>
            <a:r>
              <a:rPr lang="en-US" dirty="0" smtClean="0">
                <a:latin typeface="Verdana" panose="020B0604030504040204" pitchFamily="34" charset="0"/>
                <a:ea typeface="Verdana" panose="020B0604030504040204" pitchFamily="34" charset="0"/>
                <a:cs typeface="Verdana" panose="020B0604030504040204" pitchFamily="34" charset="0"/>
              </a:rPr>
              <a:t>Firefox, the heir</a:t>
            </a:r>
            <a:r>
              <a:rPr lang="en-US" baseline="0" dirty="0" smtClean="0">
                <a:latin typeface="Verdana" panose="020B0604030504040204" pitchFamily="34" charset="0"/>
                <a:ea typeface="Verdana" panose="020B0604030504040204" pitchFamily="34" charset="0"/>
                <a:cs typeface="Verdana" panose="020B0604030504040204" pitchFamily="34" charset="0"/>
              </a:rPr>
              <a:t> to Netscape Navigator,</a:t>
            </a:r>
            <a:r>
              <a:rPr lang="en-US" dirty="0" smtClean="0">
                <a:latin typeface="Verdana" panose="020B0604030504040204" pitchFamily="34" charset="0"/>
                <a:ea typeface="Verdana" panose="020B0604030504040204" pitchFamily="34" charset="0"/>
                <a:cs typeface="Verdana" panose="020B0604030504040204" pitchFamily="34" charset="0"/>
              </a:rPr>
              <a:t> Google’s Chrome, and Apple’s Safari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continued to fight for the open web and improved their standards support across the board </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 IE7</a:t>
            </a:r>
            <a:r>
              <a:rPr lang="en-US" baseline="0" dirty="0" smtClean="0">
                <a:latin typeface="Verdana" panose="020B0604030504040204" pitchFamily="34" charset="0"/>
                <a:ea typeface="Verdana" panose="020B0604030504040204" pitchFamily="34" charset="0"/>
                <a:cs typeface="Verdana" panose="020B0604030504040204" pitchFamily="34" charset="0"/>
              </a:rPr>
              <a:t> and IE8 were baby steps, of course, but the pressure finally got to the folks at Microsoft and successive releases of the browser have brought the Internet Explorer family close to parity with the rest of the world.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 new dedication to standards development by the W3C-</a:t>
            </a:r>
            <a:r>
              <a:rPr lang="en-US" baseline="0" dirty="0" smtClean="0">
                <a:latin typeface="Verdana" panose="020B0604030504040204" pitchFamily="34" charset="0"/>
                <a:ea typeface="Verdana" panose="020B0604030504040204" pitchFamily="34" charset="0"/>
                <a:cs typeface="Verdana" panose="020B0604030504040204" pitchFamily="34" charset="0"/>
              </a:rPr>
              <a:t> notably dumping </a:t>
            </a:r>
            <a:r>
              <a:rPr lang="en-US" baseline="0" dirty="0" err="1" smtClean="0">
                <a:latin typeface="Verdana" panose="020B0604030504040204" pitchFamily="34" charset="0"/>
                <a:ea typeface="Verdana" panose="020B0604030504040204" pitchFamily="34" charset="0"/>
                <a:cs typeface="Verdana" panose="020B0604030504040204" pitchFamily="34" charset="0"/>
              </a:rPr>
              <a:t>xhtml</a:t>
            </a:r>
            <a:r>
              <a:rPr lang="en-US" baseline="0" dirty="0" smtClean="0">
                <a:latin typeface="Verdana" panose="020B0604030504040204" pitchFamily="34" charset="0"/>
                <a:ea typeface="Verdana" panose="020B0604030504040204" pitchFamily="34" charset="0"/>
                <a:cs typeface="Verdana" panose="020B0604030504040204" pitchFamily="34" charset="0"/>
              </a:rPr>
              <a:t> 2.0 to focus on what would become HTML5.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a:t>
            </a:fld>
            <a:endParaRPr lang="en-US" dirty="0"/>
          </a:p>
        </p:txBody>
      </p:sp>
    </p:spTree>
    <p:extLst>
      <p:ext uri="{BB962C8B-B14F-4D97-AF65-F5344CB8AC3E}">
        <p14:creationId xmlns:p14="http://schemas.microsoft.com/office/powerpoint/2010/main" val="1719556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baseline="0" dirty="0" smtClean="0"/>
              <a:t> my stack is so beautiful</a:t>
            </a:r>
            <a:r>
              <a:rPr lang="en-US" baseline="0" dirty="0" smtClean="0"/>
              <a:t>… you say.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50</a:t>
            </a:fld>
            <a:endParaRPr lang="en-US" dirty="0"/>
          </a:p>
        </p:txBody>
      </p:sp>
    </p:spTree>
    <p:extLst>
      <p:ext uri="{BB962C8B-B14F-4D97-AF65-F5344CB8AC3E}">
        <p14:creationId xmlns:p14="http://schemas.microsoft.com/office/powerpoint/2010/main" val="26079585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IT is! Your stack is really</a:t>
            </a:r>
            <a:r>
              <a:rPr lang="en-US" baseline="0" dirty="0" smtClean="0">
                <a:latin typeface="Verdana" panose="020B0604030504040204" pitchFamily="34" charset="0"/>
                <a:ea typeface="Verdana" panose="020B0604030504040204" pitchFamily="34" charset="0"/>
                <a:cs typeface="Verdana" panose="020B0604030504040204" pitchFamily="34" charset="0"/>
              </a:rPr>
              <a:t> cool. </a:t>
            </a:r>
          </a:p>
          <a:p>
            <a:pPr defTabSz="931774">
              <a:defRPr/>
            </a:pPr>
            <a:endParaRPr lang="en-US" baseline="0" dirty="0" smtClean="0">
              <a:latin typeface="Verdana" panose="020B0604030504040204" pitchFamily="34" charset="0"/>
              <a:ea typeface="Verdana" panose="020B0604030504040204" pitchFamily="34" charset="0"/>
              <a:cs typeface="Verdana" panose="020B0604030504040204" pitchFamily="34" charset="0"/>
            </a:endParaRPr>
          </a:p>
          <a:p>
            <a:pPr defTabSz="931774">
              <a:defRPr/>
            </a:pPr>
            <a:r>
              <a:rPr lang="en-US" baseline="0" dirty="0" smtClean="0">
                <a:latin typeface="Verdana" panose="020B0604030504040204" pitchFamily="34" charset="0"/>
                <a:ea typeface="Verdana" panose="020B0604030504040204" pitchFamily="34" charset="0"/>
                <a:cs typeface="Verdana" panose="020B0604030504040204" pitchFamily="34" charset="0"/>
              </a:rPr>
              <a:t>The thing is, a</a:t>
            </a:r>
            <a:r>
              <a:rPr lang="en-US" dirty="0" smtClean="0">
                <a:latin typeface="Verdana" panose="020B0604030504040204" pitchFamily="34" charset="0"/>
                <a:ea typeface="Verdana" panose="020B0604030504040204" pitchFamily="34" charset="0"/>
                <a:cs typeface="Verdana" panose="020B0604030504040204" pitchFamily="34" charset="0"/>
              </a:rPr>
              <a:t>t </a:t>
            </a:r>
            <a:r>
              <a:rPr lang="en-US" dirty="0" smtClean="0">
                <a:latin typeface="Verdana" panose="020B0604030504040204" pitchFamily="34" charset="0"/>
                <a:ea typeface="Verdana" panose="020B0604030504040204" pitchFamily="34" charset="0"/>
                <a:cs typeface="Verdana" panose="020B0604030504040204" pitchFamily="34" charset="0"/>
              </a:rPr>
              <a:t>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p>
          <a:p>
            <a:endParaRPr lang="en-US" dirty="0" smtClean="0"/>
          </a:p>
          <a:p>
            <a:r>
              <a:rPr lang="en-US" dirty="0" smtClean="0"/>
              <a:t>It doesn’t’ matter how </a:t>
            </a:r>
            <a:r>
              <a:rPr lang="en-US" dirty="0" smtClean="0"/>
              <a:t>cool it is.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51</a:t>
            </a:fld>
            <a:endParaRPr lang="en-US" dirty="0"/>
          </a:p>
        </p:txBody>
      </p:sp>
    </p:spTree>
    <p:extLst>
      <p:ext uri="{BB962C8B-B14F-4D97-AF65-F5344CB8AC3E}">
        <p14:creationId xmlns:p14="http://schemas.microsoft.com/office/powerpoint/2010/main" val="4065800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While Front-end Model View Controller (MVC) style libraries and frameworks are great, these 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they shouldn't be used for every circumstance.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52</a:t>
            </a:fld>
            <a:endParaRPr lang="en-US" dirty="0"/>
          </a:p>
        </p:txBody>
      </p:sp>
    </p:spTree>
    <p:extLst>
      <p:ext uri="{BB962C8B-B14F-4D97-AF65-F5344CB8AC3E}">
        <p14:creationId xmlns:p14="http://schemas.microsoft.com/office/powerpoint/2010/main" val="32422753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For example, don’t use one of these libraries in place of server side templates for a content site. One of the first lessons of web performance was that most of the performance hit on the page happened in the browser, not on the server. Templates on the server aren't a performance problem. </a:t>
            </a:r>
            <a:r>
              <a:rPr lang="en-US" dirty="0" smtClean="0">
                <a:latin typeface="Verdana" panose="020B0604030504040204" pitchFamily="34" charset="0"/>
                <a:ea typeface="Verdana" panose="020B0604030504040204" pitchFamily="34" charset="0"/>
                <a:cs typeface="Verdana" panose="020B0604030504040204" pitchFamily="34" charset="0"/>
              </a:rPr>
              <a:t>They’re also fragile since you have multiple dependencies that all have to function on the front end just to render content. Why</a:t>
            </a:r>
            <a:r>
              <a:rPr lang="en-US" dirty="0" smtClean="0">
                <a:latin typeface="Verdana" panose="020B0604030504040204" pitchFamily="34" charset="0"/>
                <a:ea typeface="Verdana" panose="020B0604030504040204" pitchFamily="34" charset="0"/>
                <a:cs typeface="Verdana" panose="020B0604030504040204" pitchFamily="34" charset="0"/>
              </a:rPr>
              <a:t>, then, are we rushing headlong to push functionality that was handled perfectly well by the server down to the front end</a:t>
            </a:r>
            <a:r>
              <a:rPr lang="en-US" dirty="0" smtClean="0">
                <a:latin typeface="Verdana" panose="020B0604030504040204" pitchFamily="34" charset="0"/>
                <a:ea typeface="Verdana" panose="020B0604030504040204" pitchFamily="34" charset="0"/>
                <a:cs typeface="Verdana" panose="020B0604030504040204" pitchFamily="34" charset="0"/>
              </a:rPr>
              <a:t>?</a:t>
            </a:r>
          </a:p>
          <a:p>
            <a:pPr>
              <a:lnSpc>
                <a:spcPct val="11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110000"/>
              </a:lnSpc>
            </a:pPr>
            <a:r>
              <a:rPr lang="en-US" dirty="0" smtClean="0">
                <a:latin typeface="Verdana" panose="020B0604030504040204" pitchFamily="34" charset="0"/>
                <a:ea typeface="Verdana" panose="020B0604030504040204" pitchFamily="34" charset="0"/>
                <a:cs typeface="Verdana" panose="020B0604030504040204" pitchFamily="34" charset="0"/>
              </a:rPr>
              <a:t>It doesn’t make any sense.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53</a:t>
            </a:fld>
            <a:endParaRPr lang="en-US" dirty="0"/>
          </a:p>
        </p:txBody>
      </p:sp>
    </p:spTree>
    <p:extLst>
      <p:ext uri="{BB962C8B-B14F-4D97-AF65-F5344CB8AC3E}">
        <p14:creationId xmlns:p14="http://schemas.microsoft.com/office/powerpoint/2010/main" val="12406256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Concluding….</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54</a:t>
            </a:fld>
            <a:endParaRPr lang="en-US" dirty="0"/>
          </a:p>
        </p:txBody>
      </p:sp>
    </p:spTree>
    <p:extLst>
      <p:ext uri="{BB962C8B-B14F-4D97-AF65-F5344CB8AC3E}">
        <p14:creationId xmlns:p14="http://schemas.microsoft.com/office/powerpoint/2010/main" val="16740947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At this point, I'm assuming at least half of you think I'm an idiot. </a:t>
            </a:r>
          </a:p>
          <a:p>
            <a:r>
              <a:rPr lang="en-US" dirty="0" smtClean="0">
                <a:latin typeface="Verdana" panose="020B0604030504040204" pitchFamily="34" charset="0"/>
                <a:ea typeface="Verdana" panose="020B0604030504040204" pitchFamily="34" charset="0"/>
                <a:cs typeface="Verdana" panose="020B0604030504040204" pitchFamily="34" charset="0"/>
              </a:rPr>
              <a:t>If so, I must be onto something.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percentage of these concepts you agree with or feel like are applicable to you and your particular situation, I urge to question your assumptions. Your users will thank you.</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0"/>
          </p:nvPr>
        </p:nvSpPr>
        <p:spPr/>
        <p:txBody>
          <a:bodyPr/>
          <a:lstStyle/>
          <a:p>
            <a:fld id="{1EA6E423-6D47-4876-A349-ED81EB7FFC21}" type="slidenum">
              <a:rPr lang="en-US" smtClean="0"/>
              <a:t>55</a:t>
            </a:fld>
            <a:endParaRPr lang="en-US" dirty="0"/>
          </a:p>
        </p:txBody>
      </p:sp>
    </p:spTree>
    <p:extLst>
      <p:ext uri="{BB962C8B-B14F-4D97-AF65-F5344CB8AC3E}">
        <p14:creationId xmlns:p14="http://schemas.microsoft.com/office/powerpoint/2010/main" val="40888120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The 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fonts.</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56</a:t>
            </a:fld>
            <a:endParaRPr lang="en-US" dirty="0"/>
          </a:p>
        </p:txBody>
      </p:sp>
    </p:spTree>
    <p:extLst>
      <p:ext uri="{BB962C8B-B14F-4D97-AF65-F5344CB8AC3E}">
        <p14:creationId xmlns:p14="http://schemas.microsoft.com/office/powerpoint/2010/main" val="3600259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Standards are changing on, in some cases, a daily or weekly basis; new devices are coming on-line at a furious pace and browser vendors are going at it tooth and </a:t>
            </a:r>
            <a:r>
              <a:rPr lang="en-US" dirty="0" smtClean="0">
                <a:latin typeface="Verdana" panose="020B0604030504040204" pitchFamily="34" charset="0"/>
                <a:ea typeface="Verdana" panose="020B0604030504040204" pitchFamily="34" charset="0"/>
                <a:cs typeface="Verdana" panose="020B0604030504040204" pitchFamily="34" charset="0"/>
              </a:rPr>
              <a:t>nail adding web platform features at</a:t>
            </a:r>
            <a:r>
              <a:rPr lang="en-US" baseline="0" dirty="0" smtClean="0">
                <a:latin typeface="Verdana" panose="020B0604030504040204" pitchFamily="34" charset="0"/>
                <a:ea typeface="Verdana" panose="020B0604030504040204" pitchFamily="34" charset="0"/>
                <a:cs typeface="Verdana" panose="020B0604030504040204" pitchFamily="34" charset="0"/>
              </a:rPr>
              <a:t> a faster and faster pace trying to one-up the competition.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an ecosystem like that, trying to collapse everything you do as a developer into something that can fit into a neat little box is a recipe for frustration.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57</a:t>
            </a:fld>
            <a:endParaRPr lang="en-US" dirty="0"/>
          </a:p>
        </p:txBody>
      </p:sp>
    </p:spTree>
    <p:extLst>
      <p:ext uri="{BB962C8B-B14F-4D97-AF65-F5344CB8AC3E}">
        <p14:creationId xmlns:p14="http://schemas.microsoft.com/office/powerpoint/2010/main" val="19250236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Embracing 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58</a:t>
            </a:fld>
            <a:endParaRPr lang="en-US" dirty="0"/>
          </a:p>
        </p:txBody>
      </p:sp>
    </p:spTree>
    <p:extLst>
      <p:ext uri="{BB962C8B-B14F-4D97-AF65-F5344CB8AC3E}">
        <p14:creationId xmlns:p14="http://schemas.microsoft.com/office/powerpoint/2010/main" val="2230069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59</a:t>
            </a:fld>
            <a:endParaRPr lang="en-US" dirty="0"/>
          </a:p>
        </p:txBody>
      </p:sp>
    </p:spTree>
    <p:extLst>
      <p:ext uri="{BB962C8B-B14F-4D97-AF65-F5344CB8AC3E}">
        <p14:creationId xmlns:p14="http://schemas.microsoft.com/office/powerpoint/2010/main" val="323808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These days? In</a:t>
            </a:r>
            <a:r>
              <a:rPr lang="en-US" baseline="0" dirty="0" smtClean="0"/>
              <a:t> any one day I personally might use one of the 8 different configurations </a:t>
            </a:r>
            <a:r>
              <a:rPr lang="en-US" baseline="0" dirty="0" smtClean="0"/>
              <a:t>shown here to </a:t>
            </a:r>
            <a:r>
              <a:rPr lang="en-US" baseline="0" dirty="0" smtClean="0"/>
              <a:t>access the web. For what it’s worth, this isn’t every device I have used in the past month. Toss in a MacBook Pro and a half a dozen other phones for the full list…</a:t>
            </a:r>
          </a:p>
          <a:p>
            <a:endParaRPr lang="en-US" baseline="0" dirty="0" smtClean="0"/>
          </a:p>
          <a:p>
            <a:r>
              <a:rPr lang="en-US" baseline="0" dirty="0" smtClean="0"/>
              <a:t>What are we looking at here?</a:t>
            </a:r>
          </a:p>
          <a:p>
            <a:endParaRPr lang="en-US" baseline="0" dirty="0" smtClean="0"/>
          </a:p>
          <a:p>
            <a:pPr marL="228600" indent="-228600">
              <a:buFont typeface="+mj-lt"/>
              <a:buAutoNum type="arabicPeriod"/>
            </a:pPr>
            <a:r>
              <a:rPr lang="en-US" dirty="0" smtClean="0"/>
              <a:t>A convertible laptop (a Lenovo Yoga to be precise) running Windows 8.1 and set up as a laptop. This is a traditional laptop that also has a touchscreen. It has a trackpad, and I occasionally run an external mouse on it.</a:t>
            </a:r>
          </a:p>
          <a:p>
            <a:pPr marL="228600" indent="-228600">
              <a:buFont typeface="+mj-lt"/>
              <a:buAutoNum type="arabicPeriod"/>
            </a:pPr>
            <a:r>
              <a:rPr lang="en-US" dirty="0"/>
              <a:t>The Lenovo Yoga, in laptop mode, with a Wacom tablet attached. This is basically two mice and a touchscreen</a:t>
            </a:r>
          </a:p>
          <a:p>
            <a:pPr marL="228600" indent="-228600">
              <a:buFont typeface="+mj-lt"/>
              <a:buAutoNum type="arabicPeriod"/>
            </a:pPr>
            <a:r>
              <a:rPr lang="en-US" dirty="0"/>
              <a:t>The Lenovo Yoga, in tablet mode, with a Wacom tablet attached. This is a fine-grained pointing device that works, effectively, like a mouse, even if the rest of the device is a tablet.</a:t>
            </a:r>
          </a:p>
          <a:p>
            <a:pPr marL="228600" indent="-228600">
              <a:buFont typeface="+mj-lt"/>
              <a:buAutoNum type="arabicPeriod"/>
            </a:pPr>
            <a:r>
              <a:rPr lang="en-US" dirty="0" smtClean="0"/>
              <a:t>The </a:t>
            </a:r>
            <a:r>
              <a:rPr lang="en-US" dirty="0" smtClean="0"/>
              <a:t>Lenovo Yoga in tablet mode. In this configuration, the only input is touch. The trackpad, which is now folded to the back, is turned off.</a:t>
            </a:r>
          </a:p>
          <a:p>
            <a:pPr marL="228600" indent="-228600">
              <a:buFont typeface="+mj-lt"/>
              <a:buAutoNum type="arabicPeriod"/>
            </a:pPr>
            <a:r>
              <a:rPr lang="en-US" dirty="0" smtClean="0"/>
              <a:t>The </a:t>
            </a:r>
            <a:r>
              <a:rPr lang="en-US" dirty="0" smtClean="0"/>
              <a:t>Galaxy Note II with the stylus out. This pen is as fine-grained as a mouse and offers hover capability. I often use this when I’m visiting a site that only has a desktop view.</a:t>
            </a:r>
          </a:p>
          <a:p>
            <a:pPr marL="228600" indent="-228600">
              <a:buFont typeface="+mj-lt"/>
              <a:buAutoNum type="arabicPeriod"/>
            </a:pPr>
            <a:r>
              <a:rPr lang="en-US" dirty="0" smtClean="0"/>
              <a:t>A Samsung Galaxy Note II. This is a typical, if really big, smartphone.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 Windows 8.1 laptop set up as a workstation. The laptop is a touchscreen. The second monitor is not. I work on the large monitor so I’m generally confined to just a mouse and keyboard, even if I still have a touchscreen on one of my screens.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A Nokia 630 Windows</a:t>
            </a:r>
            <a:r>
              <a:rPr lang="en-US" baseline="0" dirty="0" smtClean="0"/>
              <a:t> Phone 8</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p>
            <a:pPr marR="0" algn="l" defTabSz="914400" rtl="0" eaLnBrk="1" fontAlgn="auto" latinLnBrk="0" hangingPunct="1">
              <a:lnSpc>
                <a:spcPct val="100000"/>
              </a:lnSpc>
              <a:spcBef>
                <a:spcPts val="0"/>
              </a:spcBef>
              <a:spcAft>
                <a:spcPts val="0"/>
              </a:spcAft>
              <a:buClrTx/>
              <a:buSzTx/>
              <a:tabLst/>
              <a:defRPr/>
            </a:pPr>
            <a:r>
              <a:rPr lang="en-US" dirty="0" smtClean="0"/>
              <a:t>So, just looking at my devices, try to envision how much testing you would have to do to get coverage for all my different configuration. Also, how would you define me in many of these configurations- am I a touch user or a mouse user? And…. I haven’t even talked about the web browsers I use on all these devices. </a:t>
            </a:r>
            <a:endParaRPr lang="en-US" dirty="0" smtClean="0"/>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6</a:t>
            </a:fld>
            <a:endParaRPr lang="en-US" dirty="0"/>
          </a:p>
        </p:txBody>
      </p:sp>
    </p:spTree>
    <p:extLst>
      <p:ext uri="{BB962C8B-B14F-4D97-AF65-F5344CB8AC3E}">
        <p14:creationId xmlns:p14="http://schemas.microsoft.com/office/powerpoint/2010/main" val="3393981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As I prove, we </a:t>
            </a:r>
            <a:r>
              <a:rPr lang="en-US" dirty="0" smtClean="0"/>
              <a:t>have a lot of devices and form factors and…. A lot of new browsers. I made this graphic and I would have a hard time recounting</a:t>
            </a:r>
            <a:r>
              <a:rPr lang="en-US" baseline="0" dirty="0" smtClean="0"/>
              <a:t> all of these browsers. </a:t>
            </a:r>
            <a:endParaRPr lang="en-US" dirty="0"/>
          </a:p>
          <a:p>
            <a:r>
              <a:rPr lang="en-US" dirty="0" smtClean="0"/>
              <a:t>For what it’s worth, I might use 6 of these in a day. </a:t>
            </a:r>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7</a:t>
            </a:fld>
            <a:endParaRPr lang="en-US" dirty="0"/>
          </a:p>
        </p:txBody>
      </p:sp>
    </p:spTree>
    <p:extLst>
      <p:ext uri="{BB962C8B-B14F-4D97-AF65-F5344CB8AC3E}">
        <p14:creationId xmlns:p14="http://schemas.microsoft.com/office/powerpoint/2010/main" val="245686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smtClean="0"/>
              <a:t>The Web is no longer just the big blue E</a:t>
            </a:r>
          </a:p>
          <a:p>
            <a:r>
              <a:rPr lang="en-US" dirty="0" smtClean="0">
                <a:latin typeface="Verdana" panose="020B0604030504040204" pitchFamily="34" charset="0"/>
                <a:ea typeface="Verdana" panose="020B0604030504040204" pitchFamily="34" charset="0"/>
                <a:cs typeface="Verdana" panose="020B0604030504040204" pitchFamily="34" charset="0"/>
              </a:rPr>
              <a:t>We’ve got:</a:t>
            </a:r>
          </a:p>
          <a:p>
            <a:r>
              <a:rPr lang="en-US" dirty="0" smtClean="0">
                <a:latin typeface="Verdana" panose="020B0604030504040204" pitchFamily="34" charset="0"/>
                <a:ea typeface="Verdana" panose="020B0604030504040204" pitchFamily="34" charset="0"/>
                <a:cs typeface="Verdana" panose="020B0604030504040204" pitchFamily="34" charset="0"/>
              </a:rPr>
              <a:t>Resolutions from 240 x 320 to 3840 x 1080 (or more)</a:t>
            </a:r>
          </a:p>
          <a:p>
            <a:r>
              <a:rPr lang="en-US" dirty="0" smtClean="0">
                <a:latin typeface="Verdana" panose="020B0604030504040204" pitchFamily="34" charset="0"/>
                <a:ea typeface="Verdana" panose="020B0604030504040204" pitchFamily="34" charset="0"/>
                <a:cs typeface="Verdana" panose="020B0604030504040204" pitchFamily="34" charset="0"/>
              </a:rPr>
              <a:t>Pixel densities from 72ppi up past 300ppi</a:t>
            </a:r>
          </a:p>
          <a:p>
            <a:r>
              <a:rPr lang="en-US" dirty="0" smtClean="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and hundreds of minor browser versions in the 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8</a:t>
            </a:fld>
            <a:endParaRPr lang="en-US" dirty="0"/>
          </a:p>
        </p:txBody>
      </p:sp>
    </p:spTree>
    <p:extLst>
      <p:ext uri="{BB962C8B-B14F-4D97-AF65-F5344CB8AC3E}">
        <p14:creationId xmlns:p14="http://schemas.microsoft.com/office/powerpoint/2010/main" val="3079552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defTabSz="931774">
              <a:defRPr/>
            </a:pPr>
            <a:r>
              <a:rPr lang="en-US" dirty="0" smtClean="0">
                <a:latin typeface="Verdana" panose="020B0604030504040204" pitchFamily="34" charset="0"/>
                <a:ea typeface="Verdana" panose="020B0604030504040204" pitchFamily="34" charset="0"/>
                <a:cs typeface="Verdana" panose="020B0604030504040204" pitchFamily="34" charset="0"/>
              </a:rPr>
              <a:t>Initially, </a:t>
            </a:r>
            <a:r>
              <a:rPr lang="en-US" dirty="0" smtClean="0">
                <a:latin typeface="Verdana" panose="020B0604030504040204" pitchFamily="34" charset="0"/>
                <a:ea typeface="Verdana" panose="020B0604030504040204" pitchFamily="34" charset="0"/>
                <a:cs typeface="Verdana" panose="020B0604030504040204" pitchFamily="34" charset="0"/>
              </a:rPr>
              <a:t>to manage the changing web, developers </a:t>
            </a:r>
            <a:r>
              <a:rPr lang="en-US" dirty="0" smtClean="0">
                <a:latin typeface="Verdana" panose="020B0604030504040204" pitchFamily="34" charset="0"/>
                <a:ea typeface="Verdana" panose="020B0604030504040204" pitchFamily="34" charset="0"/>
                <a:cs typeface="Verdana" panose="020B0604030504040204" pitchFamily="34" charset="0"/>
              </a:rPr>
              <a:t>and designers tried to navigate this complicated new reality by creating new rules. </a:t>
            </a:r>
          </a:p>
          <a:p>
            <a:endParaRPr lang="en-US" dirty="0"/>
          </a:p>
        </p:txBody>
      </p:sp>
      <p:sp>
        <p:nvSpPr>
          <p:cNvPr id="4" name="Slide Number Placeholder 3"/>
          <p:cNvSpPr>
            <a:spLocks noGrp="1"/>
          </p:cNvSpPr>
          <p:nvPr>
            <p:ph type="sldNum" sz="quarter" idx="10"/>
          </p:nvPr>
        </p:nvSpPr>
        <p:spPr/>
        <p:txBody>
          <a:bodyPr/>
          <a:lstStyle/>
          <a:p>
            <a:fld id="{1EA6E423-6D47-4876-A349-ED81EB7FFC21}" type="slidenum">
              <a:rPr lang="en-US" smtClean="0"/>
              <a:t>9</a:t>
            </a:fld>
            <a:endParaRPr lang="en-US" dirty="0"/>
          </a:p>
        </p:txBody>
      </p:sp>
    </p:spTree>
    <p:extLst>
      <p:ext uri="{BB962C8B-B14F-4D97-AF65-F5344CB8AC3E}">
        <p14:creationId xmlns:p14="http://schemas.microsoft.com/office/powerpoint/2010/main" val="40833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65246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3447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41332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581652-3D9F-435E-AEB0-58C0E756233E}" type="datetimeFigureOut">
              <a:rPr lang="en-US" smtClean="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557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11/11/2014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213995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581652-3D9F-435E-AEB0-58C0E756233E}" type="datetimeFigureOut">
              <a:rPr lang="en-US" smtClean="0"/>
              <a:t>11/11/2014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50430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581652-3D9F-435E-AEB0-58C0E756233E}" type="datetimeFigureOut">
              <a:rPr lang="en-US" smtClean="0"/>
              <a:t>11/11/2014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54982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581652-3D9F-435E-AEB0-58C0E756233E}" type="datetimeFigureOut">
              <a:rPr lang="en-US" smtClean="0"/>
              <a:t>11/11/2014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193488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11/11/2014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329223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23274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11/11/2014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dirty="0"/>
          </a:p>
        </p:txBody>
      </p:sp>
    </p:spTree>
    <p:extLst>
      <p:ext uri="{BB962C8B-B14F-4D97-AF65-F5344CB8AC3E}">
        <p14:creationId xmlns:p14="http://schemas.microsoft.com/office/powerpoint/2010/main" val="418162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11/11/2014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dirty="0"/>
          </a:p>
        </p:txBody>
      </p:sp>
    </p:spTree>
    <p:extLst>
      <p:ext uri="{BB962C8B-B14F-4D97-AF65-F5344CB8AC3E}">
        <p14:creationId xmlns:p14="http://schemas.microsoft.com/office/powerpoint/2010/main" val="328081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hyperlink" Target="https://www.flickr.com/photos/szene/" TargetMode="External"/><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hyperlink" Target="https://www.flickr.com/photos/adactio/" TargetMode="External"/><Relationship Id="rId4" Type="http://schemas.openxmlformats.org/officeDocument/2006/relationships/image" Target="../media/image12.jp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census.gov/prod/2012pubs/p70-131.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hyperlink" Target="https://www.flickr.com/photos/kubina/" TargetMode="External"/><Relationship Id="rId4" Type="http://schemas.openxmlformats.org/officeDocument/2006/relationships/image" Target="../media/image14.jpg"/></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is.gd/rob_larsen_books" TargetMode="External"/><Relationship Id="rId3" Type="http://schemas.openxmlformats.org/officeDocument/2006/relationships/image" Target="../media/image1.jpg"/><Relationship Id="rId7" Type="http://schemas.openxmlformats.org/officeDocument/2006/relationships/hyperlink" Target="http://htmlcssjavascript.com/"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hyperlink" Target="https://twitter.com/roblarsenwww" TargetMode="External"/><Relationship Id="rId11" Type="http://schemas.openxmlformats.org/officeDocument/2006/relationships/image" Target="../media/image15.jpeg"/><Relationship Id="rId5" Type="http://schemas.openxmlformats.org/officeDocument/2006/relationships/hyperlink" Target="https://twitter.com/robreact" TargetMode="External"/><Relationship Id="rId10" Type="http://schemas.openxmlformats.org/officeDocument/2006/relationships/hyperlink" Target="http://palatinoconsulting.com/" TargetMode="External"/><Relationship Id="rId4" Type="http://schemas.openxmlformats.org/officeDocument/2006/relationships/hyperlink" Target="https://github.com/roblarsen" TargetMode="External"/><Relationship Id="rId9" Type="http://schemas.openxmlformats.org/officeDocument/2006/relationships/hyperlink" Target="http://shop.oreilly.com/product/0636920032489.d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135856" y="3558778"/>
            <a:ext cx="6858000" cy="124182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p>
        </p:txBody>
      </p:sp>
    </p:spTree>
    <p:extLst>
      <p:ext uri="{BB962C8B-B14F-4D97-AF65-F5344CB8AC3E}">
        <p14:creationId xmlns:p14="http://schemas.microsoft.com/office/powerpoint/2010/main" val="1701067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New Rules? Not so Great.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soon as a </a:t>
            </a:r>
            <a:r>
              <a:rPr lang="en-US" dirty="0" smtClean="0">
                <a:latin typeface="Verdana" panose="020B0604030504040204" pitchFamily="34" charset="0"/>
                <a:ea typeface="Verdana" panose="020B0604030504040204" pitchFamily="34" charset="0"/>
                <a:cs typeface="Verdana" panose="020B0604030504040204" pitchFamily="34" charset="0"/>
              </a:rPr>
              <a:t>new rule </a:t>
            </a:r>
            <a:r>
              <a:rPr lang="en-US" dirty="0">
                <a:latin typeface="Verdana" panose="020B0604030504040204" pitchFamily="34" charset="0"/>
                <a:ea typeface="Verdana" panose="020B0604030504040204" pitchFamily="34" charset="0"/>
                <a:cs typeface="Verdana" panose="020B0604030504040204" pitchFamily="34" charset="0"/>
              </a:rPr>
              <a:t>was created, </a:t>
            </a:r>
            <a:r>
              <a:rPr lang="en-US" dirty="0" smtClean="0">
                <a:latin typeface="Verdana" panose="020B0604030504040204" pitchFamily="34" charset="0"/>
                <a:ea typeface="Verdana" panose="020B0604030504040204" pitchFamily="34" charset="0"/>
                <a:cs typeface="Verdana" panose="020B0604030504040204" pitchFamily="34" charset="0"/>
              </a:rPr>
              <a:t>it would start to fall apart.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built </a:t>
            </a:r>
            <a:r>
              <a:rPr lang="en-US" dirty="0">
                <a:latin typeface="Verdana" panose="020B0604030504040204" pitchFamily="34" charset="0"/>
                <a:ea typeface="Verdana" panose="020B0604030504040204" pitchFamily="34" charset="0"/>
                <a:cs typeface="Verdana" panose="020B0604030504040204" pitchFamily="34" charset="0"/>
              </a:rPr>
              <a:t>“iPhone” </a:t>
            </a:r>
            <a:r>
              <a:rPr lang="en-US" dirty="0" smtClean="0">
                <a:latin typeface="Verdana" panose="020B0604030504040204" pitchFamily="34" charset="0"/>
                <a:ea typeface="Verdana" panose="020B0604030504040204" pitchFamily="34" charset="0"/>
                <a:cs typeface="Verdana" panose="020B0604030504040204" pitchFamily="34" charset="0"/>
              </a:rPr>
              <a:t>sites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because the iPhone was the only mobile device worth targeting.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test </a:t>
            </a:r>
            <a:r>
              <a:rPr lang="en-US" dirty="0">
                <a:latin typeface="Verdana" panose="020B0604030504040204" pitchFamily="34" charset="0"/>
                <a:ea typeface="Verdana" panose="020B0604030504040204" pitchFamily="34" charset="0"/>
                <a:cs typeface="Verdana" panose="020B0604030504040204" pitchFamily="34" charset="0"/>
              </a:rPr>
              <a:t>for touch APIs and assume that those users don’t have a mouse. </a:t>
            </a:r>
          </a:p>
        </p:txBody>
      </p:sp>
    </p:spTree>
    <p:extLst>
      <p:ext uri="{BB962C8B-B14F-4D97-AF65-F5344CB8AC3E}">
        <p14:creationId xmlns:p14="http://schemas.microsoft.com/office/powerpoint/2010/main" val="3848680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sz="3600" dirty="0" smtClean="0">
                <a:latin typeface="Palatino Linotype" panose="02040502050505030304" pitchFamily="18" charset="0"/>
              </a:rPr>
              <a:t>Blame Pesky Device Manufacturers &amp; Browser Vendors</a:t>
            </a:r>
            <a:endParaRPr lang="en-US" sz="3600"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As 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1615159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70000"/>
            </a:schemeClr>
          </a:solidFill>
        </p:spPr>
        <p:txBody>
          <a:bodyPr>
            <a:normAutofit/>
          </a:bodyPr>
          <a:lstStyle/>
          <a:p>
            <a:r>
              <a:rPr lang="en-US" dirty="0">
                <a:latin typeface="Palatino Linotype" panose="02040502050505030304" pitchFamily="18" charset="0"/>
              </a:rPr>
              <a:t>Nothing could ever challenge the iPhone, right</a:t>
            </a:r>
            <a:r>
              <a:rPr lang="en-US" dirty="0" smtClean="0">
                <a:latin typeface="Palatino Linotype" panose="02040502050505030304" pitchFamily="18" charset="0"/>
              </a:rPr>
              <a:t>?</a:t>
            </a:r>
            <a:endParaRPr lang="en-US" dirty="0">
              <a:latin typeface="Palatino Linotype" panose="02040502050505030304" pitchFamily="18" charset="0"/>
            </a:endParaRPr>
          </a:p>
        </p:txBody>
      </p:sp>
      <p:sp>
        <p:nvSpPr>
          <p:cNvPr id="3" name="Content Placeholder 2"/>
          <p:cNvSpPr>
            <a:spLocks noGrp="1"/>
          </p:cNvSpPr>
          <p:nvPr>
            <p:ph idx="1"/>
          </p:nvPr>
        </p:nvSpPr>
        <p:spPr/>
        <p:txBody>
          <a:bodyPr/>
          <a:lstStyle/>
          <a:p>
            <a:endParaRPr lang="en-US" dirty="0"/>
          </a:p>
        </p:txBody>
      </p:sp>
      <p:pic>
        <p:nvPicPr>
          <p:cNvPr id="2050" name="Picture 2" descr="https://www.strongswan.org/images/android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8590" y="1796052"/>
            <a:ext cx="5841214" cy="438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22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bg1">
              <a:alpha val="70000"/>
            </a:schemeClr>
          </a:solidFill>
        </p:spPr>
        <p:txBody>
          <a:bodyPr>
            <a:normAutofit/>
          </a:bodyPr>
          <a:lstStyle/>
          <a:p>
            <a:r>
              <a:rPr lang="en-US" dirty="0">
                <a:latin typeface="Consolas" panose="020B0609020204030204" pitchFamily="49" charset="0"/>
                <a:cs typeface="Consolas" panose="020B0609020204030204" pitchFamily="49" charset="0"/>
              </a:rPr>
              <a:t>M</a:t>
            </a:r>
            <a:r>
              <a:rPr lang="en-US" dirty="0" smtClean="0">
                <a:latin typeface="Consolas" panose="020B0609020204030204" pitchFamily="49" charset="0"/>
                <a:cs typeface="Consolas" panose="020B0609020204030204" pitchFamily="49" charset="0"/>
              </a:rPr>
              <a:t>odernizr.touch == true </a:t>
            </a:r>
            <a:r>
              <a:rPr lang="en-US" dirty="0" smtClean="0">
                <a:latin typeface="Palatino Linotype" panose="02040502050505030304" pitchFamily="18" charset="0"/>
              </a:rPr>
              <a:t>means you’ve got a phone?</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Tree>
    <p:extLst>
      <p:ext uri="{BB962C8B-B14F-4D97-AF65-F5344CB8AC3E}">
        <p14:creationId xmlns:p14="http://schemas.microsoft.com/office/powerpoint/2010/main" val="807987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8650" y="1886673"/>
            <a:ext cx="7886700" cy="4229242"/>
          </a:xfrm>
        </p:spPr>
      </p:pic>
      <p:sp>
        <p:nvSpPr>
          <p:cNvPr id="5" name="Title 5"/>
          <p:cNvSpPr>
            <a:spLocks noGrp="1"/>
          </p:cNvSpPr>
          <p:nvPr>
            <p:ph type="title"/>
          </p:nvPr>
        </p:nvSpPr>
        <p:spPr>
          <a:xfrm>
            <a:off x="628650" y="365126"/>
            <a:ext cx="7886700" cy="1325563"/>
          </a:xfrm>
          <a:solidFill>
            <a:schemeClr val="bg1">
              <a:alpha val="70000"/>
            </a:schemeClr>
          </a:solidFill>
        </p:spPr>
        <p:txBody>
          <a:bodyPr>
            <a:normAutofit/>
          </a:bodyPr>
          <a:lstStyle/>
          <a:p>
            <a:r>
              <a:rPr lang="en-US" sz="3600" dirty="0">
                <a:latin typeface="Consolas" panose="020B0609020204030204" pitchFamily="49" charset="0"/>
                <a:cs typeface="Consolas" panose="020B0609020204030204" pitchFamily="49" charset="0"/>
              </a:rPr>
              <a:t>M</a:t>
            </a:r>
            <a:r>
              <a:rPr lang="en-US" sz="3600" dirty="0" smtClean="0">
                <a:latin typeface="Consolas" panose="020B0609020204030204" pitchFamily="49" charset="0"/>
                <a:cs typeface="Consolas" panose="020B0609020204030204" pitchFamily="49" charset="0"/>
              </a:rPr>
              <a:t>odernizr.touch == false </a:t>
            </a:r>
            <a:r>
              <a:rPr lang="en-US" sz="3600" dirty="0" smtClean="0">
                <a:latin typeface="Palatino Linotype" panose="02040502050505030304" pitchFamily="18" charset="0"/>
              </a:rPr>
              <a:t>means you can’t interact with  the screen?</a:t>
            </a:r>
            <a:endParaRPr lang="en-US" sz="3600" dirty="0">
              <a:latin typeface="Palatino Linotype" panose="02040502050505030304" pitchFamily="18" charset="0"/>
            </a:endParaRPr>
          </a:p>
        </p:txBody>
      </p:sp>
    </p:spTree>
    <p:extLst>
      <p:ext uri="{BB962C8B-B14F-4D97-AF65-F5344CB8AC3E}">
        <p14:creationId xmlns:p14="http://schemas.microsoft.com/office/powerpoint/2010/main" val="127835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One Size Fits All?</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a:t>
            </a:r>
            <a:r>
              <a:rPr lang="en-US" dirty="0" smtClean="0">
                <a:latin typeface="Verdana" panose="020B0604030504040204" pitchFamily="34" charset="0"/>
                <a:ea typeface="Verdana" panose="020B0604030504040204" pitchFamily="34" charset="0"/>
                <a:cs typeface="Verdana" panose="020B0604030504040204" pitchFamily="34" charset="0"/>
              </a:rPr>
              <a:t>Design, which some people see as the solution for everything, can fall apart </a:t>
            </a:r>
            <a:r>
              <a:rPr lang="en-US" dirty="0">
                <a:latin typeface="Verdana" panose="020B0604030504040204" pitchFamily="34" charset="0"/>
                <a:ea typeface="Verdana" panose="020B0604030504040204" pitchFamily="34" charset="0"/>
                <a:cs typeface="Verdana" panose="020B0604030504040204" pitchFamily="34" charset="0"/>
              </a:rPr>
              <a:t>when </a:t>
            </a:r>
            <a:r>
              <a:rPr lang="en-US" dirty="0" smtClean="0">
                <a:latin typeface="Verdana" panose="020B0604030504040204" pitchFamily="34" charset="0"/>
                <a:ea typeface="Verdana" panose="020B0604030504040204" pitchFamily="34" charset="0"/>
                <a:cs typeface="Verdana" panose="020B0604030504040204" pitchFamily="34" charset="0"/>
              </a:rPr>
              <a:t>faced with complicated application patterns, and, if you’re not careful,  bandwidth limitations.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60229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What Should We Do?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one-size-fits-all solutions and design for uncertainty.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This is your best bet for creating future proof web solutions.  </a:t>
            </a:r>
          </a:p>
          <a:p>
            <a:endParaRPr lang="en-US" dirty="0"/>
          </a:p>
        </p:txBody>
      </p:sp>
    </p:spTree>
    <p:extLst>
      <p:ext uri="{BB962C8B-B14F-4D97-AF65-F5344CB8AC3E}">
        <p14:creationId xmlns:p14="http://schemas.microsoft.com/office/powerpoint/2010/main" val="748311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5124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t>
            </a:r>
            <a:r>
              <a:rPr lang="en-US" dirty="0" smtClean="0">
                <a:latin typeface="Verdana" panose="020B0604030504040204" pitchFamily="34" charset="0"/>
                <a:ea typeface="Verdana" panose="020B0604030504040204" pitchFamily="34" charset="0"/>
                <a:cs typeface="Verdana" panose="020B0604030504040204" pitchFamily="34" charset="0"/>
              </a:rPr>
              <a:t>help you </a:t>
            </a:r>
            <a:r>
              <a:rPr lang="en-US" dirty="0">
                <a:latin typeface="Verdana" panose="020B0604030504040204" pitchFamily="34" charset="0"/>
                <a:ea typeface="Verdana" panose="020B0604030504040204" pitchFamily="34" charset="0"/>
                <a:cs typeface="Verdana" panose="020B0604030504040204" pitchFamily="34" charset="0"/>
              </a:rPr>
              <a:t>when you're faced with the web's uncertainty. </a:t>
            </a:r>
          </a:p>
        </p:txBody>
      </p:sp>
    </p:spTree>
    <p:extLst>
      <p:ext uri="{BB962C8B-B14F-4D97-AF65-F5344CB8AC3E}">
        <p14:creationId xmlns:p14="http://schemas.microsoft.com/office/powerpoint/2010/main" val="2655210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9160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a Dozen 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28650" y="2449881"/>
            <a:ext cx="7847627" cy="2802724"/>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This is Just the Way the Web 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Fixating </a:t>
            </a:r>
            <a:r>
              <a:rPr lang="en-US" dirty="0">
                <a:latin typeface="Verdana" panose="020B0604030504040204" pitchFamily="34" charset="0"/>
                <a:ea typeface="Verdana" panose="020B0604030504040204" pitchFamily="34" charset="0"/>
                <a:cs typeface="Verdana" panose="020B0604030504040204" pitchFamily="34" charset="0"/>
              </a:rPr>
              <a:t>on the web’s shortcomings does no one any good. We need to focus on what the web provides </a:t>
            </a:r>
            <a:r>
              <a:rPr lang="en-US" dirty="0" smtClean="0">
                <a:latin typeface="Verdana" panose="020B0604030504040204" pitchFamily="34" charset="0"/>
                <a:ea typeface="Verdana" panose="020B0604030504040204" pitchFamily="34" charset="0"/>
                <a:cs typeface="Verdana" panose="020B0604030504040204" pitchFamily="34" charset="0"/>
              </a:rPr>
              <a:t>(billions </a:t>
            </a:r>
            <a:r>
              <a:rPr lang="en-US" dirty="0">
                <a:latin typeface="Verdana" panose="020B0604030504040204" pitchFamily="34" charset="0"/>
                <a:ea typeface="Verdana" panose="020B0604030504040204" pitchFamily="34" charset="0"/>
                <a:cs typeface="Verdana" panose="020B0604030504040204" pitchFamily="34" charset="0"/>
              </a:rPr>
              <a:t>of </a:t>
            </a:r>
            <a:r>
              <a:rPr lang="en-US" dirty="0" smtClean="0">
                <a:latin typeface="Verdana" panose="020B0604030504040204" pitchFamily="34" charset="0"/>
                <a:ea typeface="Verdana" panose="020B0604030504040204" pitchFamily="34" charset="0"/>
                <a:cs typeface="Verdana" panose="020B0604030504040204" pitchFamily="34" charset="0"/>
              </a:rPr>
              <a:t>people,) do our best to make the web a better place and </a:t>
            </a:r>
            <a:r>
              <a:rPr lang="en-US" dirty="0">
                <a:latin typeface="Verdana" panose="020B0604030504040204" pitchFamily="34" charset="0"/>
                <a:ea typeface="Verdana" panose="020B0604030504040204" pitchFamily="34" charset="0"/>
                <a:cs typeface="Verdana" panose="020B0604030504040204" pitchFamily="34" charset="0"/>
              </a:rPr>
              <a:t>accept the diversity as the price of admission to reach billions of people.</a:t>
            </a:r>
          </a:p>
        </p:txBody>
      </p:sp>
    </p:spTree>
    <p:extLst>
      <p:ext uri="{BB962C8B-B14F-4D97-AF65-F5344CB8AC3E}">
        <p14:creationId xmlns:p14="http://schemas.microsoft.com/office/powerpoint/2010/main" val="1823059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736" y="758952"/>
            <a:ext cx="8034528" cy="5340096"/>
          </a:xfrm>
          <a:prstGeom prst="rect">
            <a:avLst/>
          </a:prstGeom>
        </p:spPr>
      </p:pic>
    </p:spTree>
    <p:extLst>
      <p:ext uri="{BB962C8B-B14F-4D97-AF65-F5344CB8AC3E}">
        <p14:creationId xmlns:p14="http://schemas.microsoft.com/office/powerpoint/2010/main" val="3377482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are and where they’re going,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p:txBody>
      </p:sp>
    </p:spTree>
    <p:extLst>
      <p:ext uri="{BB962C8B-B14F-4D97-AF65-F5344CB8AC3E}">
        <p14:creationId xmlns:p14="http://schemas.microsoft.com/office/powerpoint/2010/main" val="3371039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Who? What? Where?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Who are they? What do they use? Where do they live?</a:t>
            </a:r>
          </a:p>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Without knowing your specific audience you’re just guessing. Engineers shouldn’t guess. </a:t>
            </a:r>
          </a:p>
        </p:txBody>
      </p:sp>
    </p:spTree>
    <p:extLst>
      <p:ext uri="{BB962C8B-B14F-4D97-AF65-F5344CB8AC3E}">
        <p14:creationId xmlns:p14="http://schemas.microsoft.com/office/powerpoint/2010/main" val="3611985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Act on the Info</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the majority of your audience is coming in on mobile, then you probably want to skip the multi-megabyte images and autoplay HD video you were planning on featuring.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8580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It Can Make a Big Difference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Or, maybe you get a large percentage of your visits from some place halfway around the world. </a:t>
            </a: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For example, your servers are in Virginia and your audience is in Australia. </a:t>
            </a:r>
          </a:p>
          <a:p>
            <a:pPr marL="0" indent="0">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i="1" dirty="0" smtClean="0">
                <a:latin typeface="Verdana" panose="020B0604030504040204" pitchFamily="34" charset="0"/>
                <a:ea typeface="Verdana" panose="020B0604030504040204" pitchFamily="34" charset="0"/>
                <a:cs typeface="Verdana" panose="020B0604030504040204" pitchFamily="34" charset="0"/>
              </a:rPr>
              <a:t>Time to make sure your CDN is up to snuff. </a:t>
            </a:r>
          </a:p>
        </p:txBody>
      </p:sp>
    </p:spTree>
    <p:extLst>
      <p:ext uri="{BB962C8B-B14F-4D97-AF65-F5344CB8AC3E}">
        <p14:creationId xmlns:p14="http://schemas.microsoft.com/office/powerpoint/2010/main" val="3588547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p>
        </p:txBody>
      </p:sp>
    </p:spTree>
    <p:extLst>
      <p:ext uri="{BB962C8B-B14F-4D97-AF65-F5344CB8AC3E}">
        <p14:creationId xmlns:p14="http://schemas.microsoft.com/office/powerpoint/2010/main" val="3343154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814169"/>
            <a:ext cx="8128000" cy="5397500"/>
          </a:xfrm>
          <a:prstGeom prst="rect">
            <a:avLst/>
          </a:prstGeom>
        </p:spPr>
      </p:pic>
      <p:sp>
        <p:nvSpPr>
          <p:cNvPr id="3" name="Rectangle 2"/>
          <p:cNvSpPr/>
          <p:nvPr/>
        </p:nvSpPr>
        <p:spPr>
          <a:xfrm>
            <a:off x="508000" y="6211669"/>
            <a:ext cx="8081264" cy="261610"/>
          </a:xfrm>
          <a:prstGeom prst="rect">
            <a:avLst/>
          </a:prstGeom>
        </p:spPr>
        <p:txBody>
          <a:bodyPr wrap="square">
            <a:spAutoFit/>
          </a:bodyPr>
          <a:lstStyle/>
          <a:p>
            <a:pPr algn="ct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1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Andreas </a:t>
            </a:r>
            <a:r>
              <a:rPr lang="en-US" sz="11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Andreas Dantz's photostream"/>
              </a:rPr>
              <a:t>Dantz</a:t>
            </a:r>
            <a:r>
              <a:rPr lang="en-US" sz="11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https</a:t>
            </a:r>
            <a:r>
              <a:rPr lang="en-US" sz="11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://www.flickr.com/photos/szene/8220511232/</a:t>
            </a:r>
          </a:p>
        </p:txBody>
      </p:sp>
    </p:spTree>
    <p:extLst>
      <p:ext uri="{BB962C8B-B14F-4D97-AF65-F5344CB8AC3E}">
        <p14:creationId xmlns:p14="http://schemas.microsoft.com/office/powerpoint/2010/main" val="3212198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Testing Could Look Like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4031273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Or Scaled Down to This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2" rtlCol="0">
            <a:normAutofit fontScale="85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p>
        </p:txBody>
      </p:sp>
    </p:spTree>
    <p:extLst>
      <p:ext uri="{BB962C8B-B14F-4D97-AF65-F5344CB8AC3E}">
        <p14:creationId xmlns:p14="http://schemas.microsoft.com/office/powerpoint/2010/main" val="3273343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Just Click the Big Blue E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Just 2 screen resolutions mattered</a:t>
            </a:r>
          </a:p>
        </p:txBody>
      </p:sp>
    </p:spTree>
    <p:extLst>
      <p:ext uri="{BB962C8B-B14F-4D97-AF65-F5344CB8AC3E}">
        <p14:creationId xmlns:p14="http://schemas.microsoft.com/office/powerpoint/2010/main" val="3927018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Whatever your testing set-up looks like...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numCol="1"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Test on as many </a:t>
            </a:r>
            <a:r>
              <a:rPr lang="en-US" i="1" dirty="0" smtClean="0">
                <a:latin typeface="Verdana" panose="020B0604030504040204" pitchFamily="34" charset="0"/>
                <a:ea typeface="Verdana" panose="020B0604030504040204" pitchFamily="34" charset="0"/>
                <a:cs typeface="Verdana" panose="020B0604030504040204" pitchFamily="34" charset="0"/>
              </a:rPr>
              <a:t>real devices</a:t>
            </a:r>
            <a:r>
              <a:rPr lang="en-US" dirty="0" smtClean="0">
                <a:latin typeface="Verdana" panose="020B0604030504040204" pitchFamily="34" charset="0"/>
                <a:ea typeface="Verdana" panose="020B0604030504040204" pitchFamily="34" charset="0"/>
                <a:cs typeface="Verdana" panose="020B0604030504040204" pitchFamily="34" charset="0"/>
              </a:rPr>
              <a:t> as early and as often as you can. It makes a big difference.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Try to have dedicated devices for everyone on your team to use. </a:t>
            </a:r>
          </a:p>
          <a:p>
            <a:pPr marL="0" indent="0">
              <a:lnSpc>
                <a:spcPct val="120000"/>
              </a:lnSpc>
              <a:buNone/>
            </a:pP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9530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a:t>
            </a: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best possible site you can have will be the best possible site for everyone that visits it. If that means it's a high DPI, 25MB monstrosity </a:t>
            </a:r>
            <a:r>
              <a:rPr lang="en-US" dirty="0" smtClean="0">
                <a:latin typeface="Verdana" panose="020B0604030504040204" pitchFamily="34" charset="0"/>
                <a:ea typeface="Verdana" panose="020B0604030504040204" pitchFamily="34" charset="0"/>
                <a:cs typeface="Verdana" panose="020B0604030504040204" pitchFamily="34" charset="0"/>
              </a:rPr>
              <a:t>for a guy on a MacBook air in a coffee shop in Palo Alto or </a:t>
            </a:r>
            <a:r>
              <a:rPr lang="en-US" dirty="0">
                <a:latin typeface="Verdana" panose="020B0604030504040204" pitchFamily="34" charset="0"/>
                <a:ea typeface="Verdana" panose="020B0604030504040204" pitchFamily="34" charset="0"/>
                <a:cs typeface="Verdana" panose="020B0604030504040204" pitchFamily="34" charset="0"/>
              </a:rPr>
              <a:t>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Palatino Linotype" panose="02040502050505030304" pitchFamily="18"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f </a:t>
            </a:r>
            <a:r>
              <a:rPr lang="en-US" dirty="0">
                <a:latin typeface="Verdana" panose="020B0604030504040204" pitchFamily="34" charset="0"/>
                <a:ea typeface="Verdana" panose="020B0604030504040204" pitchFamily="34" charset="0"/>
                <a:cs typeface="Verdana" panose="020B0604030504040204" pitchFamily="34" charset="0"/>
              </a:rPr>
              <a:t>your site is accessible you're guaranteeing that you'll be able to reach the largest possible audience.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269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93" y="461198"/>
            <a:ext cx="8128000" cy="6096000"/>
          </a:xfrm>
          <a:prstGeom prst="rect">
            <a:avLst/>
          </a:prstGeom>
        </p:spPr>
      </p:pic>
      <p:sp>
        <p:nvSpPr>
          <p:cNvPr id="6" name="Rectangle 5"/>
          <p:cNvSpPr/>
          <p:nvPr/>
        </p:nvSpPr>
        <p:spPr>
          <a:xfrm>
            <a:off x="507999" y="6557198"/>
            <a:ext cx="7946189"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Jeremy </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remy Keith's photostream"/>
              </a:rPr>
              <a:t>Keith</a:t>
            </a:r>
            <a:r>
              <a:rPr lang="en-US" sz="1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https</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://www.flickr.com/photos/adactio/89778576/i</a:t>
            </a:r>
          </a:p>
        </p:txBody>
      </p:sp>
    </p:spTree>
    <p:extLst>
      <p:ext uri="{BB962C8B-B14F-4D97-AF65-F5344CB8AC3E}">
        <p14:creationId xmlns:p14="http://schemas.microsoft.com/office/powerpoint/2010/main" val="4012500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Millions of Users are 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Based </a:t>
            </a:r>
            <a:r>
              <a:rPr lang="en-US" dirty="0">
                <a:latin typeface="Verdana" panose="020B0604030504040204" pitchFamily="34" charset="0"/>
                <a:ea typeface="Verdana" panose="020B0604030504040204" pitchFamily="34" charset="0"/>
                <a:cs typeface="Verdana" panose="020B0604030504040204" pitchFamily="34" charset="0"/>
              </a:rPr>
              <a:t>on the 2010 </a:t>
            </a:r>
            <a:r>
              <a:rPr lang="en-US" dirty="0" smtClean="0">
                <a:latin typeface="Verdana" panose="020B0604030504040204" pitchFamily="34" charset="0"/>
                <a:ea typeface="Verdana" panose="020B0604030504040204" pitchFamily="34" charset="0"/>
                <a:cs typeface="Verdana" panose="020B0604030504040204" pitchFamily="34" charset="0"/>
                <a:hlinkClick r:id="rId4"/>
              </a:rPr>
              <a:t>US census</a:t>
            </a:r>
            <a:r>
              <a:rPr lang="en-US" dirty="0" smtClean="0">
                <a:latin typeface="Verdana" panose="020B0604030504040204" pitchFamily="34" charset="0"/>
                <a:ea typeface="Verdana" panose="020B0604030504040204" pitchFamily="34" charset="0"/>
                <a:cs typeface="Verdana" panose="020B0604030504040204" pitchFamily="34" charset="0"/>
              </a:rPr>
              <a:t>, 56 </a:t>
            </a:r>
            <a:r>
              <a:rPr lang="en-US" dirty="0">
                <a:latin typeface="Verdana" panose="020B0604030504040204" pitchFamily="34" charset="0"/>
                <a:ea typeface="Verdana" panose="020B0604030504040204" pitchFamily="34" charset="0"/>
                <a:cs typeface="Verdana" panose="020B0604030504040204" pitchFamily="34" charset="0"/>
              </a:rPr>
              <a:t>million Americans were </a:t>
            </a:r>
            <a:r>
              <a:rPr lang="en-US" dirty="0" smtClean="0">
                <a:latin typeface="Verdana" panose="020B0604030504040204" pitchFamily="34" charset="0"/>
                <a:ea typeface="Verdana" panose="020B0604030504040204" pitchFamily="34" charset="0"/>
                <a:cs typeface="Verdana" panose="020B0604030504040204" pitchFamily="34" charset="0"/>
              </a:rPr>
              <a:t>classified </a:t>
            </a:r>
            <a:r>
              <a:rPr lang="en-US" dirty="0">
                <a:latin typeface="Verdana" panose="020B0604030504040204" pitchFamily="34" charset="0"/>
                <a:ea typeface="Verdana" panose="020B0604030504040204" pitchFamily="34" charset="0"/>
                <a:cs typeface="Verdana" panose="020B0604030504040204" pitchFamily="34" charset="0"/>
              </a:rPr>
              <a:t>as having a disability. That's 18.7% of the </a:t>
            </a:r>
            <a:r>
              <a:rPr lang="en-US" dirty="0" smtClean="0">
                <a:latin typeface="Verdana" panose="020B0604030504040204" pitchFamily="34" charset="0"/>
                <a:ea typeface="Verdana" panose="020B0604030504040204" pitchFamily="34" charset="0"/>
                <a:cs typeface="Verdana" panose="020B0604030504040204" pitchFamily="34" charset="0"/>
              </a:rPr>
              <a:t>population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 Not all disabilities would hinder the ability of a user to access the web, but it still breaks down to millions of users.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And that’s just the US where stats are somewhat available.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i="1" dirty="0" smtClean="0">
                <a:latin typeface="Palatino Linotype" panose="02040502050505030304" pitchFamily="18" charset="0"/>
                <a:ea typeface="Verdana" panose="020B0604030504040204" pitchFamily="34" charset="0"/>
                <a:cs typeface="Verdana" panose="020B0604030504040204" pitchFamily="34" charset="0"/>
              </a:rPr>
              <a:t>Every</a:t>
            </a:r>
            <a:r>
              <a:rPr lang="en-US" dirty="0" smtClean="0">
                <a:latin typeface="Palatino Linotype" panose="02040502050505030304" pitchFamily="18" charset="0"/>
                <a:ea typeface="Verdana" panose="020B0604030504040204" pitchFamily="34" charset="0"/>
                <a:cs typeface="Verdana" panose="020B0604030504040204" pitchFamily="34" charset="0"/>
              </a:rPr>
              <a:t> User is </a:t>
            </a:r>
            <a:r>
              <a:rPr lang="en-US" dirty="0">
                <a:latin typeface="Palatino Linotype" panose="02040502050505030304" pitchFamily="18" charset="0"/>
                <a:ea typeface="Verdana" panose="020B0604030504040204" pitchFamily="34" charset="0"/>
                <a:cs typeface="Verdana" panose="020B0604030504040204" pitchFamily="34" charset="0"/>
              </a:rPr>
              <a:t>I</a:t>
            </a:r>
            <a:r>
              <a:rPr lang="en-US" dirty="0" smtClean="0">
                <a:latin typeface="Palatino Linotype" panose="02040502050505030304" pitchFamily="18" charset="0"/>
                <a:ea typeface="Verdana" panose="020B0604030504040204" pitchFamily="34" charset="0"/>
                <a:cs typeface="Verdana" panose="020B0604030504040204" pitchFamily="34" charset="0"/>
              </a:rPr>
              <a:t>ndirectly Affected</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following slides list some of the more obvious ways that accessibility techniques can help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users.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Accessibility Guidelines + the Multi-device Landscape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20078" y="2226469"/>
            <a:ext cx="7886700" cy="3263504"/>
          </a:xfrm>
          <a:solidFill>
            <a:schemeClr val="bg1">
              <a:alpha val="75000"/>
            </a:schemeClr>
          </a:solidFill>
        </p:spPr>
        <p:txBody>
          <a:bodyPr vert="horz" lIns="342900" tIns="342900" rIns="342900" bIns="342900" rtlCol="0">
            <a:normAutofit fontScale="775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text alternatives for all non-text content</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Ensure that information and structure can be separated from presentation</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Provide mechanisms to help users find content</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5581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normAutofit/>
          </a:bodyPr>
          <a:lstStyle/>
          <a:p>
            <a:r>
              <a:rPr lang="en-US" dirty="0">
                <a:latin typeface="Palatino Linotype" panose="02040502050505030304" pitchFamily="18" charset="0"/>
                <a:ea typeface="Verdana" panose="020B0604030504040204" pitchFamily="34" charset="0"/>
                <a:cs typeface="Verdana" panose="020B0604030504040204" pitchFamily="34" charset="0"/>
              </a:rPr>
              <a:t>Accessibility Guidelines + the Multi-device Landscape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Help users avoid mistakes &amp; make it easy to correct mistakes that do </a:t>
            </a:r>
            <a:r>
              <a:rPr lang="en-US" dirty="0" smtClean="0">
                <a:latin typeface="Verdana" panose="020B0604030504040204" pitchFamily="34" charset="0"/>
                <a:ea typeface="Verdana" panose="020B0604030504040204" pitchFamily="34" charset="0"/>
                <a:cs typeface="Verdana" panose="020B0604030504040204" pitchFamily="34" charset="0"/>
              </a:rPr>
              <a:t>occur</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Support compatibility with current and future user agents </a:t>
            </a:r>
          </a:p>
        </p:txBody>
      </p:sp>
    </p:spTree>
    <p:extLst>
      <p:ext uri="{BB962C8B-B14F-4D97-AF65-F5344CB8AC3E}">
        <p14:creationId xmlns:p14="http://schemas.microsoft.com/office/powerpoint/2010/main" val="3486258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Don't Stop There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In addition to being a vital link for disabled users, </a:t>
            </a:r>
            <a:r>
              <a:rPr lang="en-US" i="1" dirty="0" smtClean="0">
                <a:latin typeface="Verdana" panose="020B0604030504040204" pitchFamily="34" charset="0"/>
                <a:ea typeface="Verdana" panose="020B0604030504040204" pitchFamily="34" charset="0"/>
                <a:cs typeface="Verdana" panose="020B0604030504040204" pitchFamily="34" charset="0"/>
              </a:rPr>
              <a:t>all</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the WCAG guidelines are </a:t>
            </a:r>
            <a:r>
              <a:rPr lang="en-US" dirty="0" smtClean="0">
                <a:latin typeface="Verdana" panose="020B0604030504040204" pitchFamily="34" charset="0"/>
                <a:ea typeface="Verdana" panose="020B0604030504040204" pitchFamily="34" charset="0"/>
                <a:cs typeface="Verdana" panose="020B0604030504040204" pitchFamily="34" charset="0"/>
              </a:rPr>
              <a:t>also going </a:t>
            </a:r>
            <a:r>
              <a:rPr lang="en-US" dirty="0">
                <a:latin typeface="Verdana" panose="020B0604030504040204" pitchFamily="34" charset="0"/>
                <a:ea typeface="Verdana" panose="020B0604030504040204" pitchFamily="34" charset="0"/>
                <a:cs typeface="Verdana" panose="020B0604030504040204" pitchFamily="34" charset="0"/>
              </a:rPr>
              <a:t>to make your site more robust for all users. </a:t>
            </a:r>
            <a:r>
              <a:rPr lang="en-US" dirty="0" smtClean="0">
                <a:latin typeface="Verdana" panose="020B0604030504040204" pitchFamily="34" charset="0"/>
                <a:ea typeface="Verdana" panose="020B0604030504040204" pitchFamily="34" charset="0"/>
                <a:cs typeface="Verdana" panose="020B0604030504040204" pitchFamily="34" charset="0"/>
              </a:rPr>
              <a:t>These examples are just the most obvious ones. </a:t>
            </a:r>
          </a:p>
          <a:p>
            <a:pPr marL="0" indent="0">
              <a:lnSpc>
                <a:spcPct val="10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728085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vert="horz" lIns="342900" tIns="274320" rIns="342900" bIns="34290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Tech </a:t>
            </a:r>
            <a:r>
              <a:rPr lang="en-US" dirty="0">
                <a:latin typeface="Verdana" panose="020B0604030504040204" pitchFamily="34" charset="0"/>
                <a:ea typeface="Verdana" panose="020B0604030504040204" pitchFamily="34" charset="0"/>
                <a:cs typeface="Verdana" panose="020B0604030504040204" pitchFamily="34" charset="0"/>
              </a:rPr>
              <a:t>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Things Were Pretty Stale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We 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and </a:t>
            </a:r>
            <a:r>
              <a:rPr lang="en-US" dirty="0">
                <a:latin typeface="Verdana" panose="020B0604030504040204" pitchFamily="34" charset="0"/>
                <a:ea typeface="Verdana" panose="020B0604030504040204" pitchFamily="34" charset="0"/>
                <a:cs typeface="Verdana" panose="020B0604030504040204" pitchFamily="34" charset="0"/>
              </a:rPr>
              <a:t>browser specific fixes</a:t>
            </a:r>
            <a:r>
              <a:rPr lang="en-US" b="1"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Think: 960 pixel grids, the Netscape Navigator resize fix and </a:t>
            </a:r>
            <a:r>
              <a:rPr lang="en-US" dirty="0" smtClean="0">
                <a:latin typeface="Verdana" panose="020B0604030504040204" pitchFamily="34" charset="0"/>
                <a:ea typeface="Verdana" panose="020B0604030504040204" pitchFamily="34" charset="0"/>
                <a:cs typeface="Verdana" panose="020B0604030504040204" pitchFamily="34" charset="0"/>
              </a:rPr>
              <a:t>IE conditional comments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Calcified specifications</a:t>
            </a: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Between December </a:t>
            </a:r>
            <a:r>
              <a:rPr lang="en-US" dirty="0" smtClean="0">
                <a:latin typeface="Verdana" panose="020B0604030504040204" pitchFamily="34" charset="0"/>
                <a:ea typeface="Verdana" panose="020B0604030504040204" pitchFamily="34" charset="0"/>
                <a:cs typeface="Verdana" panose="020B0604030504040204" pitchFamily="34" charset="0"/>
              </a:rPr>
              <a:t>1997 and September 2001 we had: HTML4.0, XML 1.0, CSS </a:t>
            </a:r>
            <a:r>
              <a:rPr lang="en-US" dirty="0">
                <a:latin typeface="Verdana" panose="020B0604030504040204" pitchFamily="34" charset="0"/>
                <a:ea typeface="Verdana" panose="020B0604030504040204" pitchFamily="34" charset="0"/>
                <a:cs typeface="Verdana" panose="020B0604030504040204" pitchFamily="34" charset="0"/>
              </a:rPr>
              <a:t>level </a:t>
            </a:r>
            <a:r>
              <a:rPr lang="en-US" dirty="0" smtClean="0">
                <a:latin typeface="Verdana" panose="020B0604030504040204" pitchFamily="34" charset="0"/>
                <a:ea typeface="Verdana" panose="020B0604030504040204" pitchFamily="34" charset="0"/>
                <a:cs typeface="Verdana" panose="020B0604030504040204" pitchFamily="34" charset="0"/>
              </a:rPr>
              <a:t>2, ECMAScript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 XHTML 1.0, and SVG 1.0</a:t>
            </a:r>
          </a:p>
          <a:p>
            <a:pPr lvl="1">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After that… not much for many years on the specification front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685147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The iPhone </a:t>
            </a:r>
            <a:r>
              <a:rPr lang="en-US" dirty="0" smtClean="0">
                <a:latin typeface="Palatino Linotype" panose="02040502050505030304" pitchFamily="18" charset="0"/>
                <a:ea typeface="Verdana" panose="020B0604030504040204" pitchFamily="34" charset="0"/>
                <a:cs typeface="Verdana" panose="020B0604030504040204" pitchFamily="34" charset="0"/>
              </a:rPr>
              <a:t>isn’t </a:t>
            </a:r>
            <a:r>
              <a:rPr lang="en-US" dirty="0">
                <a:latin typeface="Palatino Linotype" panose="02040502050505030304" pitchFamily="18" charset="0"/>
                <a:ea typeface="Verdana" panose="020B0604030504040204" pitchFamily="34" charset="0"/>
                <a:cs typeface="Verdana" panose="020B0604030504040204" pitchFamily="34" charset="0"/>
              </a:rPr>
              <a:t>the only mobile experience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And then came Android. </a:t>
            </a:r>
          </a:p>
        </p:txBody>
      </p:sp>
    </p:spTree>
    <p:extLst>
      <p:ext uri="{BB962C8B-B14F-4D97-AF65-F5344CB8AC3E}">
        <p14:creationId xmlns:p14="http://schemas.microsoft.com/office/powerpoint/2010/main" val="14872358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Even Now…</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Many designers and developers have never been hands-on with an Android device. </a:t>
            </a:r>
          </a:p>
        </p:txBody>
      </p:sp>
    </p:spTree>
    <p:extLst>
      <p:ext uri="{BB962C8B-B14F-4D97-AF65-F5344CB8AC3E}">
        <p14:creationId xmlns:p14="http://schemas.microsoft.com/office/powerpoint/2010/main" val="1619339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Where Do We Put the Back Button?</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your vision of the web is iPhone-centric, inserting a back button into your web UI seems like a good idea. The thing is, every Android device has a back button built in, either as a dedicated software button on screen or as a physical button on the device.</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9362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Closed. Won't fix. Can't Reproduce.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i="1" dirty="0" smtClean="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That animation is super fast on my machine</a:t>
            </a:r>
            <a:r>
              <a:rPr lang="en-US" i="1" dirty="0" smtClean="0">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Another </a:t>
            </a:r>
            <a:r>
              <a:rPr lang="en-US" dirty="0">
                <a:latin typeface="Verdana" panose="020B0604030504040204" pitchFamily="34" charset="0"/>
                <a:ea typeface="Verdana" panose="020B0604030504040204" pitchFamily="34" charset="0"/>
                <a:cs typeface="Verdana" panose="020B0604030504040204" pitchFamily="34" charset="0"/>
              </a:rPr>
              <a:t>painful example of the trap tech folks fall into is with </a:t>
            </a:r>
            <a:r>
              <a:rPr lang="en-US" dirty="0" smtClean="0">
                <a:latin typeface="Verdana" panose="020B0604030504040204" pitchFamily="34" charset="0"/>
                <a:ea typeface="Verdana" panose="020B0604030504040204" pitchFamily="34" charset="0"/>
                <a:cs typeface="Verdana" panose="020B0604030504040204" pitchFamily="34" charset="0"/>
              </a:rPr>
              <a:t>application </a:t>
            </a:r>
            <a:r>
              <a:rPr lang="en-US" dirty="0">
                <a:latin typeface="Verdana" panose="020B0604030504040204" pitchFamily="34" charset="0"/>
                <a:ea typeface="Verdana" panose="020B0604030504040204" pitchFamily="34" charset="0"/>
                <a:cs typeface="Verdana" panose="020B0604030504040204" pitchFamily="34" charset="0"/>
              </a:rPr>
              <a:t>performance.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M</a:t>
            </a:r>
            <a:r>
              <a:rPr lang="en-US" dirty="0" smtClean="0">
                <a:latin typeface="Verdana" panose="020B0604030504040204" pitchFamily="34" charset="0"/>
                <a:ea typeface="Verdana" panose="020B0604030504040204" pitchFamily="34" charset="0"/>
                <a:cs typeface="Verdana" panose="020B0604030504040204" pitchFamily="34" charset="0"/>
              </a:rPr>
              <a:t>ost </a:t>
            </a:r>
            <a:r>
              <a:rPr lang="en-US" dirty="0">
                <a:latin typeface="Verdana" panose="020B0604030504040204" pitchFamily="34" charset="0"/>
                <a:ea typeface="Verdana" panose="020B0604030504040204" pitchFamily="34" charset="0"/>
                <a:cs typeface="Verdana" panose="020B0604030504040204" pitchFamily="34" charset="0"/>
              </a:rPr>
              <a:t>people don't look critically at their application performance in enough devices to truly </a:t>
            </a:r>
            <a:r>
              <a:rPr lang="en-US" dirty="0" smtClean="0">
                <a:latin typeface="Verdana" panose="020B0604030504040204" pitchFamily="34" charset="0"/>
                <a:ea typeface="Verdana" panose="020B0604030504040204" pitchFamily="34" charset="0"/>
                <a:cs typeface="Verdana" panose="020B0604030504040204" pitchFamily="34" charset="0"/>
              </a:rPr>
              <a:t>test performance.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People </a:t>
            </a:r>
            <a:r>
              <a:rPr lang="en-US" dirty="0">
                <a:latin typeface="Verdana" panose="020B0604030504040204" pitchFamily="34" charset="0"/>
                <a:ea typeface="Verdana" panose="020B0604030504040204" pitchFamily="34" charset="0"/>
                <a:cs typeface="Verdana" panose="020B0604030504040204" pitchFamily="34" charset="0"/>
              </a:rPr>
              <a:t>don't test enough in Internet Explorer.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Whether </a:t>
            </a:r>
            <a:r>
              <a:rPr lang="en-US" dirty="0">
                <a:latin typeface="Verdana" panose="020B0604030504040204" pitchFamily="34" charset="0"/>
                <a:ea typeface="Verdana" panose="020B0604030504040204" pitchFamily="34" charset="0"/>
                <a:cs typeface="Verdana" panose="020B0604030504040204" pitchFamily="34" charset="0"/>
              </a:rPr>
              <a:t>it's Windows-based developers working all day in Firefox or Chrome or developers on a Mac not wanting to fire up Parallels, people don't test in IE early or often enough</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63" y="2120449"/>
            <a:ext cx="8053137" cy="2389655"/>
          </a:xfrm>
          <a:prstGeom prst="rect">
            <a:avLst/>
          </a:prstGeom>
        </p:spPr>
      </p:pic>
    </p:spTree>
    <p:extLst>
      <p:ext uri="{BB962C8B-B14F-4D97-AF65-F5344CB8AC3E}">
        <p14:creationId xmlns:p14="http://schemas.microsoft.com/office/powerpoint/2010/main" val="28666270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Contrary to Popular Opinion Internet Explorer Does Exist</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 </a:t>
            </a:r>
            <a:r>
              <a:rPr lang="en-US" dirty="0">
                <a:latin typeface="Verdana" panose="020B0604030504040204" pitchFamily="34" charset="0"/>
                <a:ea typeface="Verdana" panose="020B0604030504040204" pitchFamily="34" charset="0"/>
                <a:cs typeface="Verdana" panose="020B0604030504040204" pitchFamily="34" charset="0"/>
              </a:rPr>
              <a:t>know it's the bogeyman, but it remains a huge portion of the browser </a:t>
            </a:r>
            <a:r>
              <a:rPr lang="en-US" dirty="0" smtClean="0">
                <a:latin typeface="Verdana" panose="020B0604030504040204" pitchFamily="34" charset="0"/>
                <a:ea typeface="Verdana" panose="020B0604030504040204" pitchFamily="34" charset="0"/>
                <a:cs typeface="Verdana" panose="020B0604030504040204" pitchFamily="34" charset="0"/>
              </a:rPr>
              <a:t>market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with hundreds of millions of users</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Yet, people </a:t>
            </a:r>
            <a:r>
              <a:rPr lang="en-US" dirty="0">
                <a:latin typeface="Verdana" panose="020B0604030504040204" pitchFamily="34" charset="0"/>
                <a:ea typeface="Verdana" panose="020B0604030504040204" pitchFamily="34" charset="0"/>
                <a:cs typeface="Verdana" panose="020B0604030504040204" pitchFamily="34" charset="0"/>
              </a:rPr>
              <a:t>treat it like an afterthought. </a:t>
            </a:r>
          </a:p>
          <a:p>
            <a:pPr>
              <a:lnSpc>
                <a:spcPct val="12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6197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This is Why You Hate IE</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Since so many people save IE for later on in the development process, or downright ignore it, their only experience with the browser is one of shock and betrayal. </a:t>
            </a: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p>
          <a:p>
            <a:pPr>
              <a:lnSpc>
                <a:spcPct val="120000"/>
              </a:lnSpc>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153859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Don't </a:t>
            </a:r>
            <a:r>
              <a:rPr lang="en-US" dirty="0">
                <a:latin typeface="Verdana" panose="020B0604030504040204" pitchFamily="34" charset="0"/>
                <a:ea typeface="Verdana" panose="020B0604030504040204" pitchFamily="34" charset="0"/>
                <a:cs typeface="Verdana" panose="020B0604030504040204" pitchFamily="34" charset="0"/>
              </a:rPr>
              <a:t>blind yourself to what your audience actually is by assuming that they are just like you.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p:txBody>
      </p:sp>
    </p:spTree>
    <p:extLst>
      <p:ext uri="{BB962C8B-B14F-4D97-AF65-F5344CB8AC3E}">
        <p14:creationId xmlns:p14="http://schemas.microsoft.com/office/powerpoint/2010/main" val="29589017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Lose your stack biases</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users don't care if </a:t>
            </a: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stack is </a:t>
            </a:r>
            <a:r>
              <a:rPr lang="en-US" dirty="0" smtClean="0">
                <a:latin typeface="Verdana" panose="020B0604030504040204" pitchFamily="34" charset="0"/>
                <a:ea typeface="Verdana" panose="020B0604030504040204" pitchFamily="34" charset="0"/>
                <a:cs typeface="Verdana" panose="020B0604030504040204" pitchFamily="34" charset="0"/>
              </a:rPr>
              <a:t>clever. </a:t>
            </a:r>
            <a:r>
              <a:rPr lang="en-US" dirty="0">
                <a:latin typeface="Verdana" panose="020B0604030504040204" pitchFamily="34" charset="0"/>
                <a:ea typeface="Verdana" panose="020B0604030504040204" pitchFamily="34" charset="0"/>
                <a:cs typeface="Verdana" panose="020B0604030504040204" pitchFamily="34" charset="0"/>
              </a:rPr>
              <a:t>What they care about is the speed, usability, look and feel, interactivity and </a:t>
            </a:r>
            <a:r>
              <a:rPr lang="en-US" dirty="0" smtClean="0">
                <a:latin typeface="Verdana" panose="020B0604030504040204" pitchFamily="34" charset="0"/>
                <a:ea typeface="Verdana" panose="020B0604030504040204" pitchFamily="34" charset="0"/>
                <a:cs typeface="Verdana" panose="020B0604030504040204" pitchFamily="34" charset="0"/>
              </a:rPr>
              <a:t>features of your site. </a:t>
            </a:r>
            <a:r>
              <a:rPr lang="en-US" dirty="0">
                <a:latin typeface="Verdana" panose="020B0604030504040204" pitchFamily="34" charset="0"/>
                <a:ea typeface="Verdana" panose="020B0604030504040204" pitchFamily="34" charset="0"/>
                <a:cs typeface="Verdana" panose="020B0604030504040204" pitchFamily="34" charset="0"/>
              </a:rPr>
              <a:t>If your stack isn't adding to one of those then you might be going down the road to stack obsession.  </a:t>
            </a:r>
          </a:p>
        </p:txBody>
      </p:sp>
    </p:spTree>
    <p:extLst>
      <p:ext uri="{BB962C8B-B14F-4D97-AF65-F5344CB8AC3E}">
        <p14:creationId xmlns:p14="http://schemas.microsoft.com/office/powerpoint/2010/main" val="2533641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In the Mid-2000s Things Started to Change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70000" lnSpcReduction="20000"/>
          </a:bodyPr>
          <a:lstStyle/>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The WHATWG was formed</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Ajax-based development </a:t>
            </a:r>
            <a:r>
              <a:rPr lang="en-US" dirty="0">
                <a:latin typeface="Verdana" panose="020B0604030504040204" pitchFamily="34" charset="0"/>
                <a:ea typeface="Verdana" panose="020B0604030504040204" pitchFamily="34" charset="0"/>
                <a:cs typeface="Verdana" panose="020B0604030504040204" pitchFamily="34" charset="0"/>
              </a:rPr>
              <a:t>+ the explosion of JavaScript Libraries (esp. </a:t>
            </a:r>
            <a:r>
              <a:rPr lang="en-US" dirty="0" smtClean="0">
                <a:latin typeface="Verdana" panose="020B0604030504040204" pitchFamily="34" charset="0"/>
                <a:ea typeface="Verdana" panose="020B0604030504040204" pitchFamily="34" charset="0"/>
                <a:cs typeface="Verdana" panose="020B0604030504040204" pitchFamily="34" charset="0"/>
              </a:rPr>
              <a:t>jQuery) meant the open web platform was cool again</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New browsers came online (Firefox, Chrome, Safari,) Opera continued to fight for the open web</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Even IE was eventually reborn since they had real competition on multiple fronts</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A</a:t>
            </a:r>
            <a:r>
              <a:rPr lang="en-US" dirty="0" smtClean="0">
                <a:latin typeface="Verdana" panose="020B0604030504040204" pitchFamily="34" charset="0"/>
                <a:ea typeface="Verdana" panose="020B0604030504040204" pitchFamily="34" charset="0"/>
                <a:cs typeface="Verdana" panose="020B0604030504040204" pitchFamily="34" charset="0"/>
              </a:rPr>
              <a:t> new dedication to </a:t>
            </a:r>
            <a:r>
              <a:rPr lang="en-US" dirty="0">
                <a:latin typeface="Verdana" panose="020B0604030504040204" pitchFamily="34" charset="0"/>
                <a:ea typeface="Verdana" panose="020B0604030504040204" pitchFamily="34" charset="0"/>
                <a:cs typeface="Verdana" panose="020B0604030504040204" pitchFamily="34" charset="0"/>
              </a:rPr>
              <a:t>s</a:t>
            </a:r>
            <a:r>
              <a:rPr lang="en-US" dirty="0" smtClean="0">
                <a:latin typeface="Verdana" panose="020B0604030504040204" pitchFamily="34" charset="0"/>
                <a:ea typeface="Verdana" panose="020B0604030504040204" pitchFamily="34" charset="0"/>
                <a:cs typeface="Verdana" panose="020B0604030504040204" pitchFamily="34" charset="0"/>
              </a:rPr>
              <a:t>tandards development by the W3C </a:t>
            </a:r>
          </a:p>
        </p:txBody>
      </p:sp>
    </p:spTree>
    <p:extLst>
      <p:ext uri="{BB962C8B-B14F-4D97-AF65-F5344CB8AC3E}">
        <p14:creationId xmlns:p14="http://schemas.microsoft.com/office/powerpoint/2010/main" val="4443426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717550"/>
            <a:ext cx="8128000" cy="5422900"/>
          </a:xfrm>
          <a:prstGeom prst="rect">
            <a:avLst/>
          </a:prstGeom>
        </p:spPr>
      </p:pic>
      <p:sp>
        <p:nvSpPr>
          <p:cNvPr id="3" name="Rectangle 2"/>
          <p:cNvSpPr/>
          <p:nvPr/>
        </p:nvSpPr>
        <p:spPr>
          <a:xfrm>
            <a:off x="508000" y="6300871"/>
            <a:ext cx="8128000" cy="276999"/>
          </a:xfrm>
          <a:prstGeom prst="rect">
            <a:avLst/>
          </a:prstGeom>
        </p:spPr>
        <p:txBody>
          <a:bodyPr wrap="square">
            <a:spAutoFit/>
          </a:bodyPr>
          <a:lstStyle/>
          <a:p>
            <a:pPr algn="ct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Photo by </a:t>
            </a: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hlinkClick r:id="rId5" tooltip="Go to Jeff Kubina's photostream"/>
              </a:rPr>
              <a:t>Jeff Kubina</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 https://www.flickr.com/photos/kubina/278696130/</a:t>
            </a:r>
          </a:p>
        </p:txBody>
      </p:sp>
    </p:spTree>
    <p:extLst>
      <p:ext uri="{BB962C8B-B14F-4D97-AF65-F5344CB8AC3E}">
        <p14:creationId xmlns:p14="http://schemas.microsoft.com/office/powerpoint/2010/main" val="26669556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Your Stack is Really Cool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a:t>
            </a:r>
            <a:r>
              <a:rPr lang="en-US" dirty="0">
                <a:latin typeface="Verdana" panose="020B0604030504040204" pitchFamily="34" charset="0"/>
                <a:ea typeface="Verdana" panose="020B0604030504040204" pitchFamily="34" charset="0"/>
                <a:cs typeface="Verdana" panose="020B0604030504040204" pitchFamily="34" charset="0"/>
              </a:rPr>
              <a:t>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Don’t Turn HTML back in XHTML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While Front-end </a:t>
            </a:r>
            <a:r>
              <a:rPr lang="en-US" dirty="0">
                <a:latin typeface="Verdana" panose="020B0604030504040204" pitchFamily="34" charset="0"/>
                <a:ea typeface="Verdana" panose="020B0604030504040204" pitchFamily="34" charset="0"/>
                <a:cs typeface="Verdana" panose="020B0604030504040204" pitchFamily="34" charset="0"/>
              </a:rPr>
              <a:t>Model View Controller (MVC) style libraries and </a:t>
            </a:r>
            <a:r>
              <a:rPr lang="en-US" dirty="0" smtClean="0">
                <a:latin typeface="Verdana" panose="020B0604030504040204" pitchFamily="34" charset="0"/>
                <a:ea typeface="Verdana" panose="020B0604030504040204" pitchFamily="34" charset="0"/>
                <a:cs typeface="Verdana" panose="020B0604030504040204" pitchFamily="34" charset="0"/>
              </a:rPr>
              <a:t>frameworks</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are great, these </a:t>
            </a:r>
            <a:r>
              <a:rPr lang="en-US" dirty="0">
                <a:latin typeface="Verdana" panose="020B0604030504040204" pitchFamily="34" charset="0"/>
                <a:ea typeface="Verdana" panose="020B0604030504040204" pitchFamily="34" charset="0"/>
                <a:cs typeface="Verdana" panose="020B0604030504040204" pitchFamily="34" charset="0"/>
              </a:rPr>
              <a:t>libraries and frameworks are really designed for </a:t>
            </a:r>
            <a:r>
              <a:rPr lang="en-US" i="1" dirty="0" smtClean="0">
                <a:latin typeface="Verdana" panose="020B0604030504040204" pitchFamily="34" charset="0"/>
                <a:ea typeface="Verdana" panose="020B0604030504040204" pitchFamily="34" charset="0"/>
                <a:cs typeface="Verdana" panose="020B0604030504040204" pitchFamily="34" charset="0"/>
              </a:rPr>
              <a:t>application</a:t>
            </a:r>
            <a:r>
              <a:rPr lang="en-US" dirty="0" smtClean="0">
                <a:latin typeface="Verdana" panose="020B0604030504040204" pitchFamily="34" charset="0"/>
                <a:ea typeface="Verdana" panose="020B0604030504040204" pitchFamily="34" charset="0"/>
                <a:cs typeface="Verdana" panose="020B0604030504040204" pitchFamily="34" charset="0"/>
              </a:rPr>
              <a:t> development- </a:t>
            </a:r>
            <a:r>
              <a:rPr lang="en-US" dirty="0">
                <a:latin typeface="Verdana" panose="020B0604030504040204" pitchFamily="34" charset="0"/>
                <a:ea typeface="Verdana" panose="020B0604030504040204" pitchFamily="34" charset="0"/>
                <a:cs typeface="Verdana" panose="020B0604030504040204" pitchFamily="34" charset="0"/>
              </a:rPr>
              <a:t>they shouldn't be </a:t>
            </a:r>
            <a:r>
              <a:rPr lang="en-US" dirty="0" smtClean="0">
                <a:latin typeface="Verdana" panose="020B0604030504040204" pitchFamily="34" charset="0"/>
                <a:ea typeface="Verdana" panose="020B0604030504040204" pitchFamily="34" charset="0"/>
                <a:cs typeface="Verdana" panose="020B0604030504040204" pitchFamily="34" charset="0"/>
              </a:rPr>
              <a:t>used </a:t>
            </a:r>
            <a:r>
              <a:rPr lang="en-US" dirty="0">
                <a:latin typeface="Verdana" panose="020B0604030504040204" pitchFamily="34" charset="0"/>
                <a:ea typeface="Verdana" panose="020B0604030504040204" pitchFamily="34" charset="0"/>
                <a:cs typeface="Verdana" panose="020B0604030504040204" pitchFamily="34" charset="0"/>
              </a:rPr>
              <a:t>for every circumstance. </a:t>
            </a:r>
          </a:p>
        </p:txBody>
      </p:sp>
    </p:spTree>
    <p:extLst>
      <p:ext uri="{BB962C8B-B14F-4D97-AF65-F5344CB8AC3E}">
        <p14:creationId xmlns:p14="http://schemas.microsoft.com/office/powerpoint/2010/main" val="47573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We Already Had This Figured Out</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85000" lnSpcReduction="10000"/>
          </a:bodyPr>
          <a:lstStyle/>
          <a:p>
            <a:pPr marL="0" indent="0">
              <a:lnSpc>
                <a:spcPct val="110000"/>
              </a:lnSpc>
              <a:buNone/>
            </a:pPr>
            <a:r>
              <a:rPr lang="en-US" dirty="0" smtClean="0">
                <a:latin typeface="Verdana" panose="020B0604030504040204" pitchFamily="34" charset="0"/>
                <a:ea typeface="Verdana" panose="020B0604030504040204" pitchFamily="34" charset="0"/>
                <a:cs typeface="Verdana" panose="020B0604030504040204" pitchFamily="34" charset="0"/>
              </a:rPr>
              <a:t>For </a:t>
            </a:r>
            <a:r>
              <a:rPr lang="en-US" dirty="0">
                <a:latin typeface="Verdana" panose="020B0604030504040204" pitchFamily="34" charset="0"/>
                <a:ea typeface="Verdana" panose="020B0604030504040204" pitchFamily="34" charset="0"/>
                <a:cs typeface="Verdana" panose="020B0604030504040204" pitchFamily="34" charset="0"/>
              </a:rPr>
              <a:t>example, </a:t>
            </a:r>
            <a:r>
              <a:rPr lang="en-US" dirty="0" smtClean="0">
                <a:latin typeface="Verdana" panose="020B0604030504040204" pitchFamily="34" charset="0"/>
                <a:ea typeface="Verdana" panose="020B0604030504040204" pitchFamily="34" charset="0"/>
                <a:cs typeface="Verdana" panose="020B0604030504040204" pitchFamily="34" charset="0"/>
              </a:rPr>
              <a:t>don’t use </a:t>
            </a:r>
            <a:r>
              <a:rPr lang="en-US" dirty="0">
                <a:latin typeface="Verdana" panose="020B0604030504040204" pitchFamily="34" charset="0"/>
                <a:ea typeface="Verdana" panose="020B0604030504040204" pitchFamily="34" charset="0"/>
                <a:cs typeface="Verdana" panose="020B0604030504040204" pitchFamily="34" charset="0"/>
              </a:rPr>
              <a:t>one of these libraries in place of </a:t>
            </a:r>
            <a:r>
              <a:rPr lang="en-US" dirty="0" smtClean="0">
                <a:latin typeface="Verdana" panose="020B0604030504040204" pitchFamily="34" charset="0"/>
                <a:ea typeface="Verdana" panose="020B0604030504040204" pitchFamily="34" charset="0"/>
                <a:cs typeface="Verdana" panose="020B0604030504040204" pitchFamily="34" charset="0"/>
              </a:rPr>
              <a:t>server </a:t>
            </a:r>
            <a:r>
              <a:rPr lang="en-US" dirty="0">
                <a:latin typeface="Verdana" panose="020B0604030504040204" pitchFamily="34" charset="0"/>
                <a:ea typeface="Verdana" panose="020B0604030504040204" pitchFamily="34" charset="0"/>
                <a:cs typeface="Verdana" panose="020B0604030504040204" pitchFamily="34" charset="0"/>
              </a:rPr>
              <a:t>side </a:t>
            </a:r>
            <a:r>
              <a:rPr lang="en-US" dirty="0" smtClean="0">
                <a:latin typeface="Verdana" panose="020B0604030504040204" pitchFamily="34" charset="0"/>
                <a:ea typeface="Verdana" panose="020B0604030504040204" pitchFamily="34" charset="0"/>
                <a:cs typeface="Verdana" panose="020B0604030504040204" pitchFamily="34" charset="0"/>
              </a:rPr>
              <a:t>templates for </a:t>
            </a:r>
            <a:r>
              <a:rPr lang="en-US" dirty="0">
                <a:latin typeface="Verdana" panose="020B0604030504040204" pitchFamily="34" charset="0"/>
                <a:ea typeface="Verdana" panose="020B0604030504040204" pitchFamily="34" charset="0"/>
                <a:cs typeface="Verdana" panose="020B0604030504040204" pitchFamily="34" charset="0"/>
              </a:rPr>
              <a:t>a content </a:t>
            </a:r>
            <a:r>
              <a:rPr lang="en-US" dirty="0" smtClean="0">
                <a:latin typeface="Verdana" panose="020B0604030504040204" pitchFamily="34" charset="0"/>
                <a:ea typeface="Verdana" panose="020B0604030504040204" pitchFamily="34" charset="0"/>
                <a:cs typeface="Verdana" panose="020B0604030504040204" pitchFamily="34" charset="0"/>
              </a:rPr>
              <a:t>site. One </a:t>
            </a:r>
            <a:r>
              <a:rPr lang="en-US" dirty="0">
                <a:latin typeface="Verdana" panose="020B0604030504040204" pitchFamily="34" charset="0"/>
                <a:ea typeface="Verdana" panose="020B0604030504040204" pitchFamily="34" charset="0"/>
                <a:cs typeface="Verdana" panose="020B0604030504040204" pitchFamily="34" charset="0"/>
              </a:rPr>
              <a:t>of the </a:t>
            </a:r>
            <a:r>
              <a:rPr lang="en-US" dirty="0" smtClean="0">
                <a:latin typeface="Verdana" panose="020B0604030504040204" pitchFamily="34" charset="0"/>
                <a:ea typeface="Verdana" panose="020B0604030504040204" pitchFamily="34" charset="0"/>
                <a:cs typeface="Verdana" panose="020B0604030504040204" pitchFamily="34" charset="0"/>
              </a:rPr>
              <a:t>first lessons of web performance was </a:t>
            </a:r>
            <a:r>
              <a:rPr lang="en-US" dirty="0">
                <a:latin typeface="Verdana" panose="020B0604030504040204" pitchFamily="34" charset="0"/>
                <a:ea typeface="Verdana" panose="020B0604030504040204" pitchFamily="34" charset="0"/>
                <a:cs typeface="Verdana" panose="020B0604030504040204" pitchFamily="34" charset="0"/>
              </a:rPr>
              <a:t>that most of the performance hit on </a:t>
            </a:r>
            <a:r>
              <a:rPr lang="en-US" dirty="0" smtClean="0">
                <a:latin typeface="Verdana" panose="020B0604030504040204" pitchFamily="34" charset="0"/>
                <a:ea typeface="Verdana" panose="020B0604030504040204" pitchFamily="34" charset="0"/>
                <a:cs typeface="Verdana" panose="020B0604030504040204" pitchFamily="34" charset="0"/>
              </a:rPr>
              <a:t>the page </a:t>
            </a:r>
            <a:r>
              <a:rPr lang="en-US" dirty="0">
                <a:latin typeface="Verdana" panose="020B0604030504040204" pitchFamily="34" charset="0"/>
                <a:ea typeface="Verdana" panose="020B0604030504040204" pitchFamily="34" charset="0"/>
                <a:cs typeface="Verdana" panose="020B0604030504040204" pitchFamily="34" charset="0"/>
              </a:rPr>
              <a:t>happened in the browser, not on the server. </a:t>
            </a:r>
            <a:r>
              <a:rPr lang="en-US" dirty="0" smtClean="0">
                <a:latin typeface="Verdana" panose="020B0604030504040204" pitchFamily="34" charset="0"/>
                <a:ea typeface="Verdana" panose="020B0604030504040204" pitchFamily="34" charset="0"/>
                <a:cs typeface="Verdana" panose="020B0604030504040204" pitchFamily="34" charset="0"/>
              </a:rPr>
              <a:t>Templates </a:t>
            </a:r>
            <a:r>
              <a:rPr lang="en-US" dirty="0">
                <a:latin typeface="Verdana" panose="020B0604030504040204" pitchFamily="34" charset="0"/>
                <a:ea typeface="Verdana" panose="020B0604030504040204" pitchFamily="34" charset="0"/>
                <a:cs typeface="Verdana" panose="020B0604030504040204" pitchFamily="34" charset="0"/>
              </a:rPr>
              <a:t>on the server </a:t>
            </a:r>
            <a:r>
              <a:rPr lang="en-US" dirty="0" smtClean="0">
                <a:latin typeface="Verdana" panose="020B0604030504040204" pitchFamily="34" charset="0"/>
                <a:ea typeface="Verdana" panose="020B0604030504040204" pitchFamily="34" charset="0"/>
                <a:cs typeface="Verdana" panose="020B0604030504040204" pitchFamily="34" charset="0"/>
              </a:rPr>
              <a:t>aren't a performance problem. Why</a:t>
            </a:r>
            <a:r>
              <a:rPr lang="en-US" dirty="0">
                <a:latin typeface="Verdana" panose="020B0604030504040204" pitchFamily="34" charset="0"/>
                <a:ea typeface="Verdana" panose="020B0604030504040204" pitchFamily="34" charset="0"/>
                <a:cs typeface="Verdana" panose="020B0604030504040204" pitchFamily="34" charset="0"/>
              </a:rPr>
              <a:t>, then, are we rushing headlong to push functionality that was handled perfectly well by the server down to the front end</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59997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The Uncertain Web</a:t>
            </a:r>
            <a:endParaRPr lang="en-US" dirty="0">
              <a:latin typeface="Palatino Linotype" panose="0204050205050503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584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Question </a:t>
            </a:r>
            <a:r>
              <a:rPr lang="en-US" dirty="0">
                <a:latin typeface="Palatino Linotype" panose="02040502050505030304" pitchFamily="18" charset="0"/>
                <a:ea typeface="Verdana" panose="020B0604030504040204" pitchFamily="34" charset="0"/>
                <a:cs typeface="Verdana" panose="020B0604030504040204" pitchFamily="34" charset="0"/>
              </a:rPr>
              <a:t>Your </a:t>
            </a:r>
            <a:r>
              <a:rPr lang="en-US" dirty="0" smtClean="0">
                <a:latin typeface="Palatino Linotype" panose="02040502050505030304" pitchFamily="18" charset="0"/>
                <a:ea typeface="Verdana" panose="020B0604030504040204" pitchFamily="34" charset="0"/>
                <a:cs typeface="Verdana" panose="020B0604030504040204" pitchFamily="34" charset="0"/>
              </a:rPr>
              <a:t>Assumptions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At this point, I'm </a:t>
            </a:r>
            <a:r>
              <a:rPr lang="en-US" dirty="0">
                <a:latin typeface="Verdana" panose="020B0604030504040204" pitchFamily="34" charset="0"/>
                <a:ea typeface="Verdana" panose="020B0604030504040204" pitchFamily="34" charset="0"/>
                <a:cs typeface="Verdana" panose="020B0604030504040204" pitchFamily="34" charset="0"/>
              </a:rPr>
              <a:t>assuming at least half of you think I'm an idiot.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so, I must be onto something.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Whatever </a:t>
            </a:r>
            <a:r>
              <a:rPr lang="en-US" dirty="0">
                <a:latin typeface="Verdana" panose="020B0604030504040204" pitchFamily="34" charset="0"/>
                <a:ea typeface="Verdana" panose="020B0604030504040204" pitchFamily="34" charset="0"/>
                <a:cs typeface="Verdana" panose="020B0604030504040204" pitchFamily="34" charset="0"/>
              </a:rPr>
              <a:t>percentage of these concepts you agree with or feel like are applicable to you and your particular situation, </a:t>
            </a:r>
            <a:r>
              <a:rPr lang="en-US" dirty="0" smtClean="0">
                <a:latin typeface="Verdana" panose="020B0604030504040204" pitchFamily="34" charset="0"/>
                <a:ea typeface="Verdana" panose="020B0604030504040204" pitchFamily="34" charset="0"/>
                <a:cs typeface="Verdana" panose="020B0604030504040204" pitchFamily="34" charset="0"/>
              </a:rPr>
              <a:t>I urge </a:t>
            </a:r>
            <a:r>
              <a:rPr lang="en-US" dirty="0">
                <a:latin typeface="Verdana" panose="020B0604030504040204" pitchFamily="34" charset="0"/>
                <a:ea typeface="Verdana" panose="020B0604030504040204" pitchFamily="34" charset="0"/>
                <a:cs typeface="Verdana" panose="020B0604030504040204" pitchFamily="34" charset="0"/>
              </a:rPr>
              <a:t>to question your assumptions. </a:t>
            </a:r>
            <a:r>
              <a:rPr lang="en-US" dirty="0" smtClean="0">
                <a:latin typeface="Verdana" panose="020B0604030504040204" pitchFamily="34" charset="0"/>
                <a:ea typeface="Verdana" panose="020B0604030504040204" pitchFamily="34" charset="0"/>
                <a:cs typeface="Verdana" panose="020B0604030504040204" pitchFamily="34" charset="0"/>
              </a:rPr>
              <a:t>Your users will thank you.</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426069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Accept the Things You Can’t Control</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lnSpcReduction="10000"/>
          </a:bodyPr>
          <a:lstStyle/>
          <a:p>
            <a:pPr marL="0" indent="0">
              <a:lnSpc>
                <a:spcPct val="10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web has </a:t>
            </a:r>
            <a:r>
              <a:rPr lang="en-US" i="1" dirty="0" smtClean="0">
                <a:latin typeface="Verdana" panose="020B0604030504040204" pitchFamily="34" charset="0"/>
                <a:ea typeface="Verdana" panose="020B0604030504040204" pitchFamily="34" charset="0"/>
                <a:cs typeface="Verdana" panose="020B0604030504040204" pitchFamily="34" charset="0"/>
              </a:rPr>
              <a:t>never</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been a static platform, no matter how much people might wish it were so. You just can't control who's going to request your content. You can't control the browser or device they're using and you certainly can't guarantee things like the operating system, screen resolution, bandwidth or available system </a:t>
            </a:r>
            <a:r>
              <a:rPr lang="en-US" dirty="0" smtClean="0">
                <a:latin typeface="Verdana" panose="020B0604030504040204" pitchFamily="34" charset="0"/>
                <a:ea typeface="Verdana" panose="020B0604030504040204" pitchFamily="34" charset="0"/>
                <a:cs typeface="Verdana" panose="020B0604030504040204" pitchFamily="34" charset="0"/>
              </a:rPr>
              <a:t>fonts.</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7207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ea typeface="Verdana" panose="020B0604030504040204" pitchFamily="34" charset="0"/>
                <a:cs typeface="Verdana" panose="020B0604030504040204" pitchFamily="34" charset="0"/>
              </a:rPr>
              <a:t>Today's web is a wild place.</a:t>
            </a: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Standards </a:t>
            </a:r>
            <a:r>
              <a:rPr lang="en-US" dirty="0">
                <a:latin typeface="Verdana" panose="020B0604030504040204" pitchFamily="34" charset="0"/>
                <a:ea typeface="Verdana" panose="020B0604030504040204" pitchFamily="34" charset="0"/>
                <a:cs typeface="Verdana" panose="020B0604030504040204" pitchFamily="34" charset="0"/>
              </a:rPr>
              <a:t>are changing on, in some cases, a daily or weekly basis; new devices are coming on-line at a furious pace and browser vendors are going at it tooth and </a:t>
            </a:r>
            <a:r>
              <a:rPr lang="en-US" dirty="0" smtClean="0">
                <a:latin typeface="Verdana" panose="020B0604030504040204" pitchFamily="34" charset="0"/>
                <a:ea typeface="Verdana" panose="020B0604030504040204" pitchFamily="34" charset="0"/>
                <a:cs typeface="Verdana" panose="020B0604030504040204" pitchFamily="34" charset="0"/>
              </a:rPr>
              <a:t>nail. </a:t>
            </a:r>
            <a:r>
              <a:rPr lang="en-US" dirty="0">
                <a:latin typeface="Verdana" panose="020B0604030504040204" pitchFamily="34" charset="0"/>
                <a:ea typeface="Verdana" panose="020B0604030504040204" pitchFamily="34" charset="0"/>
                <a:cs typeface="Verdana" panose="020B0604030504040204" pitchFamily="34" charset="0"/>
              </a:rPr>
              <a:t>With an ecosystem like that, trying to collapse everything you do as a developer into something that can fit into a neat little box is a recipe for frustration. </a:t>
            </a:r>
          </a:p>
        </p:txBody>
      </p:sp>
    </p:spTree>
    <p:extLst>
      <p:ext uri="{BB962C8B-B14F-4D97-AF65-F5344CB8AC3E}">
        <p14:creationId xmlns:p14="http://schemas.microsoft.com/office/powerpoint/2010/main" val="1708157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Embrace Uncertainty</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vert="horz" lIns="342900" tIns="342900" rIns="342900" bIns="342900" rtlCol="0">
            <a:normAutofit fontScale="92500" lnSpcReduction="1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Embracing </a:t>
            </a:r>
            <a:r>
              <a:rPr lang="en-US" dirty="0">
                <a:latin typeface="Verdana" panose="020B0604030504040204" pitchFamily="34" charset="0"/>
                <a:ea typeface="Verdana" panose="020B0604030504040204" pitchFamily="34" charset="0"/>
                <a:cs typeface="Verdana" panose="020B0604030504040204" pitchFamily="34" charset="0"/>
              </a:rPr>
              <a:t>the ecosystem for the wild mess that it is and developing with an eye towards the uncertainty the web will throw at you is the best way to reach whoever might want to get at your site or application with whatever they have in their pocket or on their desktop- now and in the future.</a:t>
            </a:r>
          </a:p>
        </p:txBody>
      </p:sp>
    </p:spTree>
    <p:extLst>
      <p:ext uri="{BB962C8B-B14F-4D97-AF65-F5344CB8AC3E}">
        <p14:creationId xmlns:p14="http://schemas.microsoft.com/office/powerpoint/2010/main" val="9781677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ea typeface="Verdana" panose="020B0604030504040204" pitchFamily="34" charset="0"/>
                <a:cs typeface="Verdana" panose="020B0604030504040204" pitchFamily="34" charset="0"/>
              </a:rPr>
              <a:t>Thanks!</a:t>
            </a:r>
            <a:endParaRPr lang="en-US" dirty="0">
              <a:latin typeface="Palatino Linotype" panose="02040502050505030304"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sz="half" idx="1"/>
          </p:nvPr>
        </p:nvSpPr>
        <p:spPr>
          <a:xfrm>
            <a:off x="628649" y="1825625"/>
            <a:ext cx="4633161" cy="4351338"/>
          </a:xfrm>
          <a:solidFill>
            <a:schemeClr val="bg1">
              <a:alpha val="75000"/>
            </a:schemeClr>
          </a:solidFill>
        </p:spPr>
        <p:txBody>
          <a:bodyPr vert="horz" lIns="342900" tIns="342900" rIns="342900" bIns="342900" rtlCol="0">
            <a:normAutofit fontScale="55000" lnSpcReduction="200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hlinkClick r:id="rId4"/>
              </a:rPr>
              <a:t>roblarsen</a:t>
            </a:r>
            <a:r>
              <a:rPr lang="en-US" dirty="0">
                <a:latin typeface="Verdana" panose="020B0604030504040204" pitchFamily="34" charset="0"/>
                <a:ea typeface="Verdana" panose="020B0604030504040204" pitchFamily="34" charset="0"/>
                <a:cs typeface="Verdana" panose="020B0604030504040204" pitchFamily="34" charset="0"/>
              </a:rPr>
              <a:t> on Github </a:t>
            </a: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Twitter:</a:t>
            </a:r>
            <a:br>
              <a:rPr lang="en-US" dirty="0" smtClean="0">
                <a:latin typeface="Verdana" panose="020B0604030504040204" pitchFamily="34" charset="0"/>
                <a:ea typeface="Verdana" panose="020B0604030504040204" pitchFamily="34" charset="0"/>
                <a:cs typeface="Verdana" panose="020B0604030504040204" pitchFamily="34" charset="0"/>
              </a:rPr>
            </a:br>
            <a:r>
              <a:rPr lang="en-US" dirty="0" smtClean="0">
                <a:latin typeface="Verdana" panose="020B0604030504040204" pitchFamily="34" charset="0"/>
                <a:ea typeface="Verdana" panose="020B0604030504040204" pitchFamily="34" charset="0"/>
                <a:cs typeface="Verdana" panose="020B0604030504040204" pitchFamily="34" charset="0"/>
                <a:hlinkClick r:id="rId5"/>
              </a:rPr>
              <a:t>@robreact</a:t>
            </a:r>
            <a:r>
              <a:rPr lang="en-US" dirty="0" smtClean="0">
                <a:latin typeface="Verdana" panose="020B0604030504040204" pitchFamily="34" charset="0"/>
                <a:ea typeface="Verdana" panose="020B0604030504040204" pitchFamily="34" charset="0"/>
                <a:cs typeface="Verdana" panose="020B0604030504040204" pitchFamily="34" charset="0"/>
              </a:rPr>
              <a:t> (art | culture | etc.) </a:t>
            </a:r>
            <a:r>
              <a:rPr lang="en-US" dirty="0" smtClean="0">
                <a:latin typeface="Verdana" panose="020B0604030504040204" pitchFamily="34" charset="0"/>
                <a:ea typeface="Verdana" panose="020B0604030504040204" pitchFamily="34" charset="0"/>
                <a:cs typeface="Verdana" panose="020B0604030504040204" pitchFamily="34" charset="0"/>
                <a:hlinkClick r:id="rId6"/>
              </a:rPr>
              <a:t>@</a:t>
            </a:r>
            <a:r>
              <a:rPr lang="en-US" dirty="0">
                <a:latin typeface="Verdana" panose="020B0604030504040204" pitchFamily="34" charset="0"/>
                <a:ea typeface="Verdana" panose="020B0604030504040204" pitchFamily="34" charset="0"/>
                <a:cs typeface="Verdana" panose="020B0604030504040204" pitchFamily="34" charset="0"/>
                <a:hlinkClick r:id="rId6"/>
              </a:rPr>
              <a:t>roblarsenwww</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(tech)</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hlinkClick r:id="rId7"/>
              </a:rPr>
              <a:t>htmlcssjavascript.com</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Books: </a:t>
            </a:r>
            <a:r>
              <a:rPr lang="en-US" dirty="0" smtClean="0">
                <a:latin typeface="Verdana" panose="020B0604030504040204" pitchFamily="34" charset="0"/>
                <a:ea typeface="Verdana" panose="020B0604030504040204" pitchFamily="34" charset="0"/>
                <a:cs typeface="Verdana" panose="020B0604030504040204" pitchFamily="34" charset="0"/>
                <a:hlinkClick r:id="rId8"/>
              </a:rPr>
              <a:t>is.gd/rob_larsen_books</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New book alert! </a:t>
            </a:r>
            <a:r>
              <a:rPr lang="en-US" dirty="0" smtClean="0">
                <a:latin typeface="Verdana" panose="020B0604030504040204" pitchFamily="34" charset="0"/>
                <a:ea typeface="Verdana" panose="020B0604030504040204" pitchFamily="34" charset="0"/>
                <a:cs typeface="Verdana" panose="020B0604030504040204" pitchFamily="34" charset="0"/>
                <a:hlinkClick r:id="rId9"/>
              </a:rPr>
              <a:t>The Uncertain Web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sz="1600" dirty="0">
                <a:latin typeface="Verdana" panose="020B0604030504040204" pitchFamily="34" charset="0"/>
                <a:ea typeface="Verdana" panose="020B0604030504040204" pitchFamily="34" charset="0"/>
                <a:cs typeface="Verdana" panose="020B0604030504040204" pitchFamily="34" charset="0"/>
              </a:rPr>
              <a:t>E</a:t>
            </a:r>
            <a:r>
              <a:rPr lang="en-US" sz="1600" dirty="0" smtClean="0">
                <a:latin typeface="Verdana" panose="020B0604030504040204" pitchFamily="34" charset="0"/>
                <a:ea typeface="Verdana" panose="020B0604030504040204" pitchFamily="34" charset="0"/>
                <a:cs typeface="Verdana" panose="020B0604030504040204" pitchFamily="34" charset="0"/>
              </a:rPr>
              <a:t>arly </a:t>
            </a:r>
            <a:r>
              <a:rPr lang="en-US" sz="1600" dirty="0">
                <a:latin typeface="Verdana" panose="020B0604030504040204" pitchFamily="34" charset="0"/>
                <a:ea typeface="Verdana" panose="020B0604030504040204" pitchFamily="34" charset="0"/>
                <a:cs typeface="Verdana" panose="020B0604030504040204" pitchFamily="34" charset="0"/>
              </a:rPr>
              <a:t>release: </a:t>
            </a:r>
            <a:r>
              <a:rPr lang="en-US" sz="1600" dirty="0">
                <a:latin typeface="Verdana" panose="020B0604030504040204" pitchFamily="34" charset="0"/>
                <a:ea typeface="Verdana" panose="020B0604030504040204" pitchFamily="34" charset="0"/>
                <a:cs typeface="Verdana" panose="020B0604030504040204" pitchFamily="34" charset="0"/>
                <a:hlinkClick r:id="rId9"/>
              </a:rPr>
              <a:t>http://</a:t>
            </a:r>
            <a:r>
              <a:rPr lang="en-US" sz="1600" dirty="0" smtClean="0">
                <a:latin typeface="Verdana" panose="020B0604030504040204" pitchFamily="34" charset="0"/>
                <a:ea typeface="Verdana" panose="020B0604030504040204" pitchFamily="34" charset="0"/>
                <a:cs typeface="Verdana" panose="020B0604030504040204" pitchFamily="34" charset="0"/>
                <a:hlinkClick r:id="rId9"/>
              </a:rPr>
              <a:t>shop.oreilly.com/product/0636920032489.do</a:t>
            </a: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20000"/>
              </a:lnSpc>
              <a:buNone/>
            </a:pPr>
            <a:r>
              <a:rPr lang="en-US" dirty="0">
                <a:latin typeface="Verdana" panose="020B0604030504040204" pitchFamily="34" charset="0"/>
                <a:ea typeface="Verdana" panose="020B0604030504040204" pitchFamily="34" charset="0"/>
                <a:cs typeface="Verdana" panose="020B0604030504040204" pitchFamily="34" charset="0"/>
              </a:rPr>
              <a:t>My </a:t>
            </a:r>
            <a:r>
              <a:rPr lang="en-US" dirty="0" smtClean="0">
                <a:latin typeface="Verdana" panose="020B0604030504040204" pitchFamily="34" charset="0"/>
                <a:ea typeface="Verdana" panose="020B0604030504040204" pitchFamily="34" charset="0"/>
                <a:cs typeface="Verdana" panose="020B0604030504040204" pitchFamily="34" charset="0"/>
              </a:rPr>
              <a:t>company </a:t>
            </a:r>
            <a:r>
              <a:rPr lang="en-US" dirty="0" smtClean="0">
                <a:latin typeface="Verdana" panose="020B0604030504040204" pitchFamily="34" charset="0"/>
                <a:ea typeface="Verdana" panose="020B0604030504040204" pitchFamily="34" charset="0"/>
                <a:cs typeface="Verdana" panose="020B0604030504040204" pitchFamily="34" charset="0"/>
                <a:hlinkClick r:id="rId10"/>
              </a:rPr>
              <a:t>palatinoconsulting.com</a:t>
            </a:r>
            <a:r>
              <a:rPr lang="en-US" dirty="0">
                <a:latin typeface="Verdana" panose="020B0604030504040204" pitchFamily="34" charset="0"/>
                <a:ea typeface="Verdana" panose="020B0604030504040204" pitchFamily="34" charset="0"/>
                <a:cs typeface="Verdana" panose="020B0604030504040204" pitchFamily="34" charset="0"/>
                <a:hlinkClick r:id="rId1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http://ecx.images-amazon.com/images/I/91tJOKjzmNL.jpg"/>
          <p:cNvPicPr>
            <a:picLocks noGrp="1" noChangeAspect="1" noChangeArrowheads="1"/>
          </p:cNvPicPr>
          <p:nvPr>
            <p:ph sz="half" idx="2"/>
          </p:nvPr>
        </p:nvPicPr>
        <p:blipFill>
          <a:blip r:embed="rId11" cstate="print">
            <a:extLst>
              <a:ext uri="{28A0092B-C50C-407E-A947-70E740481C1C}">
                <a14:useLocalDpi xmlns:a14="http://schemas.microsoft.com/office/drawing/2010/main" val="0"/>
              </a:ext>
            </a:extLst>
          </a:blip>
          <a:srcRect/>
          <a:stretch>
            <a:fillRect/>
          </a:stretch>
        </p:blipFill>
        <p:spPr bwMode="auto">
          <a:xfrm>
            <a:off x="5613892" y="1825625"/>
            <a:ext cx="29014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488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628650" y="2245995"/>
            <a:ext cx="7886700" cy="3583305"/>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Now? An Explosion of Devices &amp;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800100" y="2325823"/>
            <a:ext cx="7498080" cy="1446761"/>
          </a:xfrm>
        </p:spPr>
      </p:pic>
      <p:grpSp>
        <p:nvGrpSpPr>
          <p:cNvPr id="8" name="Group 7"/>
          <p:cNvGrpSpPr/>
          <p:nvPr/>
        </p:nvGrpSpPr>
        <p:grpSpPr>
          <a:xfrm>
            <a:off x="2471738" y="4048125"/>
            <a:ext cx="3611932" cy="1593428"/>
            <a:chOff x="838200" y="4360260"/>
            <a:chExt cx="4815909" cy="212457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Tree>
    <p:extLst>
      <p:ext uri="{BB962C8B-B14F-4D97-AF65-F5344CB8AC3E}">
        <p14:creationId xmlns:p14="http://schemas.microsoft.com/office/powerpoint/2010/main" val="3959090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Browsers!</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8650" y="2872383"/>
            <a:ext cx="7886700" cy="1971675"/>
          </a:xfrm>
        </p:spPr>
      </p:pic>
    </p:spTree>
    <p:extLst>
      <p:ext uri="{BB962C8B-B14F-4D97-AF65-F5344CB8AC3E}">
        <p14:creationId xmlns:p14="http://schemas.microsoft.com/office/powerpoint/2010/main" val="1373096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No Longer Just the Big Blue E</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fontScale="92500"/>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a:t>
            </a:r>
            <a:r>
              <a:rPr lang="en-US" dirty="0" smtClean="0">
                <a:latin typeface="Verdana" panose="020B0604030504040204" pitchFamily="34" charset="0"/>
                <a:ea typeface="Verdana" panose="020B0604030504040204" pitchFamily="34" charset="0"/>
                <a:cs typeface="Verdana" panose="020B0604030504040204" pitchFamily="34" charset="0"/>
              </a:rPr>
              <a:t>finger, </a:t>
            </a:r>
            <a:r>
              <a:rPr lang="en-US" dirty="0">
                <a:latin typeface="Verdana" panose="020B0604030504040204" pitchFamily="34" charset="0"/>
                <a:ea typeface="Verdana" panose="020B0604030504040204" pitchFamily="34" charset="0"/>
                <a:cs typeface="Verdana" panose="020B0604030504040204" pitchFamily="34" charset="0"/>
              </a:rPr>
              <a:t>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So… Let’s Make More 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274320" tIns="274320" rIns="274320" bIns="274320" rtlCol="0">
            <a:normAutofit/>
          </a:bodyPr>
          <a:lstStyle/>
          <a:p>
            <a:pPr marL="0" indent="0">
              <a:lnSpc>
                <a:spcPct val="100000"/>
              </a:lnSpc>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a:t>
            </a:r>
            <a:r>
              <a:rPr lang="en-US" dirty="0" smtClean="0">
                <a:latin typeface="Verdana" panose="020B0604030504040204" pitchFamily="34" charset="0"/>
                <a:ea typeface="Verdana" panose="020B0604030504040204" pitchFamily="34" charset="0"/>
                <a:cs typeface="Verdana" panose="020B0604030504040204" pitchFamily="34" charset="0"/>
              </a:rPr>
              <a:t>this complicated new reality </a:t>
            </a:r>
            <a:r>
              <a:rPr lang="en-US" dirty="0">
                <a:latin typeface="Verdana" panose="020B0604030504040204" pitchFamily="34" charset="0"/>
                <a:ea typeface="Verdana" panose="020B0604030504040204" pitchFamily="34" charset="0"/>
                <a:cs typeface="Verdana" panose="020B0604030504040204" pitchFamily="34" charset="0"/>
              </a:rPr>
              <a:t>by creating new rules. </a:t>
            </a:r>
          </a:p>
        </p:txBody>
      </p:sp>
    </p:spTree>
    <p:extLst>
      <p:ext uri="{BB962C8B-B14F-4D97-AF65-F5344CB8AC3E}">
        <p14:creationId xmlns:p14="http://schemas.microsoft.com/office/powerpoint/2010/main" val="1642766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17583</TotalTime>
  <Words>6586</Words>
  <Application>Microsoft Office PowerPoint</Application>
  <PresentationFormat>On-screen Show (4:3)</PresentationFormat>
  <Paragraphs>474</Paragraphs>
  <Slides>59</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Consolas</vt:lpstr>
      <vt:lpstr>Palatino Linotype</vt:lpstr>
      <vt:lpstr>Verdana</vt:lpstr>
      <vt:lpstr>Office Theme</vt:lpstr>
      <vt:lpstr>Wild World Web</vt:lpstr>
      <vt:lpstr>The Web a Dozen Years Ago</vt:lpstr>
      <vt:lpstr>Just Click the Big Blue E </vt:lpstr>
      <vt:lpstr>Things Were Pretty Stale</vt:lpstr>
      <vt:lpstr>In the Mid-2000s Things Started to Change</vt:lpstr>
      <vt:lpstr>Now? An Explosion of Devices &amp; Browsers</vt:lpstr>
      <vt:lpstr>Browsers!</vt:lpstr>
      <vt:lpstr>No Longer Just the Big Blue E</vt:lpstr>
      <vt:lpstr>So… Let’s Make More Rules?</vt:lpstr>
      <vt:lpstr>New Rules? Not so Great. </vt:lpstr>
      <vt:lpstr>Blame Pesky Device Manufacturers &amp; Browser Vendors</vt:lpstr>
      <vt:lpstr>Nothing could ever challenge the iPhone, right?</vt:lpstr>
      <vt:lpstr>Modernizr.touch == true means you’ve got a phone?</vt:lpstr>
      <vt:lpstr>Modernizr.touch == false means you can’t interact with  the screen?</vt:lpstr>
      <vt:lpstr>One Size Fits All?</vt:lpstr>
      <vt:lpstr>So What Should We Do?</vt:lpstr>
      <vt:lpstr>Embracing Uncertainty</vt:lpstr>
      <vt:lpstr>Embracing Uncertainty</vt:lpstr>
      <vt:lpstr>Don't Blame the Web for being the Web</vt:lpstr>
      <vt:lpstr>This is Just the Way the Web Is</vt:lpstr>
      <vt:lpstr>PowerPoint Presentation</vt:lpstr>
      <vt:lpstr>Identify and embrace your audience</vt:lpstr>
      <vt:lpstr>Who? What? Where?</vt:lpstr>
      <vt:lpstr>Act on the Info</vt:lpstr>
      <vt:lpstr>It Can Make a Big Difference</vt:lpstr>
      <vt:lpstr>Test and pray for the best</vt:lpstr>
      <vt:lpstr>PowerPoint Presentation</vt:lpstr>
      <vt:lpstr>Testing Could Look Like This:</vt:lpstr>
      <vt:lpstr>Or Scaled Down to This</vt:lpstr>
      <vt:lpstr>Whatever your testing set-up looks like...</vt:lpstr>
      <vt:lpstr>Focus on optimal, not absolute solutions</vt:lpstr>
      <vt:lpstr>Embrace Accessibility</vt:lpstr>
      <vt:lpstr>PowerPoint Presentation</vt:lpstr>
      <vt:lpstr>Millions of Users are Directly Affected</vt:lpstr>
      <vt:lpstr>Every User is Indirectly Affected</vt:lpstr>
      <vt:lpstr>Accessibility Guidelines + the Multi-device Landscape</vt:lpstr>
      <vt:lpstr>Accessibility Guidelines + the Multi-device Landscape</vt:lpstr>
      <vt:lpstr>Don't Stop There</vt:lpstr>
      <vt:lpstr>Lose your technology biases</vt:lpstr>
      <vt:lpstr>The iPhone isn’t the only mobile experience</vt:lpstr>
      <vt:lpstr>Even Now…</vt:lpstr>
      <vt:lpstr>Where Do We Put the Back Button?</vt:lpstr>
      <vt:lpstr>Closed. Won't fix. Can't Reproduce.  </vt:lpstr>
      <vt:lpstr>Contrary to Popular Opinion Internet Explorer Does Exist</vt:lpstr>
      <vt:lpstr>PowerPoint Presentation</vt:lpstr>
      <vt:lpstr>Contrary to Popular Opinion Internet Explorer Does Exist</vt:lpstr>
      <vt:lpstr>This is Why You Hate IE</vt:lpstr>
      <vt:lpstr>Embrace Empathy </vt:lpstr>
      <vt:lpstr>Lose your stack biases</vt:lpstr>
      <vt:lpstr>PowerPoint Presentation</vt:lpstr>
      <vt:lpstr>Your Stack is Really Cool</vt:lpstr>
      <vt:lpstr>Don’t Turn HTML back in XHTML</vt:lpstr>
      <vt:lpstr>We Already Had This Figured Out</vt:lpstr>
      <vt:lpstr>The Uncertain Web</vt:lpstr>
      <vt:lpstr>Question Your Assumptions</vt:lpstr>
      <vt:lpstr>Accept the Things You Can’t Control</vt:lpstr>
      <vt:lpstr>Today's web is a wild place.</vt:lpstr>
      <vt:lpstr>Embrace Uncertainty</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109</cp:revision>
  <cp:lastPrinted>2014-11-09T21:36:23Z</cp:lastPrinted>
  <dcterms:created xsi:type="dcterms:W3CDTF">2014-10-10T17:25:25Z</dcterms:created>
  <dcterms:modified xsi:type="dcterms:W3CDTF">2014-11-11T15:19:56Z</dcterms:modified>
</cp:coreProperties>
</file>