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atamaran"/>
      <p:regular r:id="rId17"/>
      <p:bold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Catamaran Light"/>
      <p:regular r:id="rId23"/>
      <p:bold r:id="rId24"/>
    </p:embeddedFont>
    <p:embeddedFont>
      <p:font typeface="Catamaran ExtraLight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1">
          <p15:clr>
            <a:srgbClr val="9AA0A6"/>
          </p15:clr>
        </p15:guide>
        <p15:guide id="2" orient="horz" pos="227">
          <p15:clr>
            <a:srgbClr val="9AA0A6"/>
          </p15:clr>
        </p15:guide>
        <p15:guide id="3" orient="horz" pos="451">
          <p15:clr>
            <a:srgbClr val="9AA0A6"/>
          </p15:clr>
        </p15:guide>
        <p15:guide id="4" orient="horz" pos="1406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817">
          <p15:clr>
            <a:srgbClr val="9AA0A6"/>
          </p15:clr>
        </p15:guide>
        <p15:guide id="7" pos="12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819BF1-BD78-408C-9B68-AA7DD38C03B2}">
  <a:tblStyle styleId="{35819BF1-BD78-408C-9B68-AA7DD38C03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1" orient="horz"/>
        <p:guide pos="227" orient="horz"/>
        <p:guide pos="451" orient="horz"/>
        <p:guide pos="1406" orient="horz"/>
        <p:guide pos="2880"/>
        <p:guide pos="1817" orient="horz"/>
        <p:guide pos="12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CatamaranLight-bold.fntdata"/><Relationship Id="rId23" Type="http://schemas.openxmlformats.org/officeDocument/2006/relationships/font" Target="fonts/Catamaran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tamaranExtraLight-bold.fntdata"/><Relationship Id="rId25" Type="http://schemas.openxmlformats.org/officeDocument/2006/relationships/font" Target="fonts/CatamaranExtra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atamaran-regular.fntdata"/><Relationship Id="rId16" Type="http://schemas.openxmlformats.org/officeDocument/2006/relationships/slide" Target="slides/slide10.xml"/><Relationship Id="rId19" Type="http://schemas.openxmlformats.org/officeDocument/2006/relationships/font" Target="fonts/RobotoCondensed-regular.fntdata"/><Relationship Id="rId18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79c982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79c982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89e90397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89e90397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8d00e51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8d00e51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79c982a6_0_27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79c982a6_0_27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98d00e51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98d00e5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98d00e51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98d00e51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89f0999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89f0999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98d00e51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98d00e51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89e90397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89e90397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9e90397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9e90397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525" y="-38850"/>
            <a:ext cx="9218325" cy="5221200"/>
            <a:chOff x="-45525" y="-38850"/>
            <a:chExt cx="9218325" cy="52212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386275" y="942925"/>
              <a:ext cx="17577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4096400" y="4301575"/>
              <a:ext cx="32829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409640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45525" y="2306450"/>
              <a:ext cx="4149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45525" y="2985625"/>
              <a:ext cx="4149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37920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" name="Google Shape;16;p2"/>
            <p:cNvSpPr/>
            <p:nvPr/>
          </p:nvSpPr>
          <p:spPr>
            <a:xfrm>
              <a:off x="7407900" y="0"/>
              <a:ext cx="1764900" cy="942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04225" y="4301575"/>
              <a:ext cx="3282900" cy="8418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4343400" y="1131125"/>
            <a:ext cx="2894400" cy="23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4343425" y="3340200"/>
            <a:ext cx="21987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1"/>
          <p:cNvGrpSpPr/>
          <p:nvPr/>
        </p:nvGrpSpPr>
        <p:grpSpPr>
          <a:xfrm>
            <a:off x="375" y="4153650"/>
            <a:ext cx="9164400" cy="1028655"/>
            <a:chOff x="375" y="4153650"/>
            <a:chExt cx="9164400" cy="1028655"/>
          </a:xfrm>
        </p:grpSpPr>
        <p:sp>
          <p:nvSpPr>
            <p:cNvPr id="81" name="Google Shape;81;p11"/>
            <p:cNvSpPr/>
            <p:nvPr/>
          </p:nvSpPr>
          <p:spPr>
            <a:xfrm flipH="1">
              <a:off x="8434050" y="4153650"/>
              <a:ext cx="719400" cy="987900"/>
            </a:xfrm>
            <a:prstGeom prst="rect">
              <a:avLst/>
            </a:prstGeom>
            <a:solidFill>
              <a:srgbClr val="D85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" name="Google Shape;82;p11"/>
            <p:cNvCxnSpPr/>
            <p:nvPr/>
          </p:nvCxnSpPr>
          <p:spPr>
            <a:xfrm>
              <a:off x="375" y="4153650"/>
              <a:ext cx="91644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1"/>
            <p:cNvCxnSpPr/>
            <p:nvPr/>
          </p:nvCxnSpPr>
          <p:spPr>
            <a:xfrm>
              <a:off x="8427675" y="4164705"/>
              <a:ext cx="0" cy="10176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" name="Google Shape;84;p11"/>
          <p:cNvSpPr txBox="1"/>
          <p:nvPr>
            <p:ph hasCustomPrompt="1" type="title"/>
          </p:nvPr>
        </p:nvSpPr>
        <p:spPr>
          <a:xfrm>
            <a:off x="716250" y="1641375"/>
            <a:ext cx="7711500" cy="16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716325" y="3239575"/>
            <a:ext cx="7711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BLANK_1">
    <p:bg>
      <p:bgPr>
        <a:solidFill>
          <a:srgbClr val="D8593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-28200" y="-11675"/>
            <a:ext cx="9177000" cy="5194500"/>
            <a:chOff x="-28200" y="-11675"/>
            <a:chExt cx="9177000" cy="5194500"/>
          </a:xfrm>
        </p:grpSpPr>
        <p:grpSp>
          <p:nvGrpSpPr>
            <p:cNvPr id="89" name="Google Shape;89;p13"/>
            <p:cNvGrpSpPr/>
            <p:nvPr/>
          </p:nvGrpSpPr>
          <p:grpSpPr>
            <a:xfrm>
              <a:off x="-28200" y="-11675"/>
              <a:ext cx="9177000" cy="5194200"/>
              <a:chOff x="-28200" y="-11675"/>
              <a:chExt cx="9177000" cy="5194200"/>
            </a:xfrm>
          </p:grpSpPr>
          <p:cxnSp>
            <p:nvCxnSpPr>
              <p:cNvPr id="90" name="Google Shape;90;p13"/>
              <p:cNvCxnSpPr/>
              <p:nvPr/>
            </p:nvCxnSpPr>
            <p:spPr>
              <a:xfrm rot="10800000">
                <a:off x="-28200" y="942900"/>
                <a:ext cx="91770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13"/>
              <p:cNvCxnSpPr/>
              <p:nvPr/>
            </p:nvCxnSpPr>
            <p:spPr>
              <a:xfrm>
                <a:off x="8426700" y="-11675"/>
                <a:ext cx="0" cy="51942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2" name="Google Shape;92;p13"/>
            <p:cNvCxnSpPr/>
            <p:nvPr/>
          </p:nvCxnSpPr>
          <p:spPr>
            <a:xfrm>
              <a:off x="730727" y="-8075"/>
              <a:ext cx="0" cy="51909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13"/>
            <p:cNvSpPr/>
            <p:nvPr/>
          </p:nvSpPr>
          <p:spPr>
            <a:xfrm>
              <a:off x="3053400" y="-8075"/>
              <a:ext cx="6092700" cy="9510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Google Shape;94;p13"/>
          <p:cNvCxnSpPr/>
          <p:nvPr/>
        </p:nvCxnSpPr>
        <p:spPr>
          <a:xfrm>
            <a:off x="3053390" y="-8075"/>
            <a:ext cx="0" cy="519090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 txBox="1"/>
          <p:nvPr>
            <p:ph type="ctrTitle"/>
          </p:nvPr>
        </p:nvSpPr>
        <p:spPr>
          <a:xfrm>
            <a:off x="3330065" y="1172900"/>
            <a:ext cx="2216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3322980" y="2303025"/>
            <a:ext cx="2216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3"/>
          <p:cNvSpPr txBox="1"/>
          <p:nvPr>
            <p:ph idx="2" type="ctrTitle"/>
          </p:nvPr>
        </p:nvSpPr>
        <p:spPr>
          <a:xfrm>
            <a:off x="3330067" y="2980400"/>
            <a:ext cx="2216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13"/>
          <p:cNvSpPr txBox="1"/>
          <p:nvPr>
            <p:ph idx="3" type="subTitle"/>
          </p:nvPr>
        </p:nvSpPr>
        <p:spPr>
          <a:xfrm>
            <a:off x="3322980" y="4120050"/>
            <a:ext cx="2216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3"/>
          <p:cNvSpPr txBox="1"/>
          <p:nvPr>
            <p:ph idx="4" type="ctrTitle"/>
          </p:nvPr>
        </p:nvSpPr>
        <p:spPr>
          <a:xfrm>
            <a:off x="5997353" y="1172900"/>
            <a:ext cx="2216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0" name="Google Shape;100;p13"/>
          <p:cNvSpPr txBox="1"/>
          <p:nvPr>
            <p:ph idx="5" type="subTitle"/>
          </p:nvPr>
        </p:nvSpPr>
        <p:spPr>
          <a:xfrm>
            <a:off x="5997350" y="2303025"/>
            <a:ext cx="2216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3"/>
          <p:cNvSpPr txBox="1"/>
          <p:nvPr>
            <p:ph idx="6" type="ctrTitle"/>
          </p:nvPr>
        </p:nvSpPr>
        <p:spPr>
          <a:xfrm>
            <a:off x="5997350" y="2980400"/>
            <a:ext cx="2216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2" name="Google Shape;102;p13"/>
          <p:cNvSpPr txBox="1"/>
          <p:nvPr>
            <p:ph idx="7" type="subTitle"/>
          </p:nvPr>
        </p:nvSpPr>
        <p:spPr>
          <a:xfrm>
            <a:off x="5997350" y="4110525"/>
            <a:ext cx="2216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BLANK_1_1">
    <p:bg>
      <p:bgPr>
        <a:solidFill>
          <a:srgbClr val="D8593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ctrTitle"/>
          </p:nvPr>
        </p:nvSpPr>
        <p:spPr>
          <a:xfrm>
            <a:off x="1352919" y="3525825"/>
            <a:ext cx="18072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352919" y="3837475"/>
            <a:ext cx="1807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4"/>
          <p:cNvSpPr txBox="1"/>
          <p:nvPr>
            <p:ph idx="3" type="ctrTitle"/>
          </p:nvPr>
        </p:nvSpPr>
        <p:spPr>
          <a:xfrm>
            <a:off x="3668381" y="3506750"/>
            <a:ext cx="18072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08" name="Google Shape;108;p14"/>
          <p:cNvSpPr txBox="1"/>
          <p:nvPr>
            <p:ph idx="4" type="subTitle"/>
          </p:nvPr>
        </p:nvSpPr>
        <p:spPr>
          <a:xfrm>
            <a:off x="3668375" y="3837475"/>
            <a:ext cx="1807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14"/>
          <p:cNvSpPr txBox="1"/>
          <p:nvPr>
            <p:ph idx="5" type="ctrTitle"/>
          </p:nvPr>
        </p:nvSpPr>
        <p:spPr>
          <a:xfrm>
            <a:off x="5983881" y="3506750"/>
            <a:ext cx="18072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10" name="Google Shape;110;p14"/>
          <p:cNvSpPr txBox="1"/>
          <p:nvPr>
            <p:ph idx="6" type="subTitle"/>
          </p:nvPr>
        </p:nvSpPr>
        <p:spPr>
          <a:xfrm>
            <a:off x="5983869" y="3837475"/>
            <a:ext cx="1807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11" name="Google Shape;111;p14"/>
          <p:cNvGrpSpPr/>
          <p:nvPr/>
        </p:nvGrpSpPr>
        <p:grpSpPr>
          <a:xfrm>
            <a:off x="-36553" y="942900"/>
            <a:ext cx="9185353" cy="4239575"/>
            <a:chOff x="-36553" y="942900"/>
            <a:chExt cx="9185353" cy="4239575"/>
          </a:xfrm>
        </p:grpSpPr>
        <p:cxnSp>
          <p:nvCxnSpPr>
            <p:cNvPr id="112" name="Google Shape;112;p14"/>
            <p:cNvCxnSpPr/>
            <p:nvPr/>
          </p:nvCxnSpPr>
          <p:spPr>
            <a:xfrm rot="10800000">
              <a:off x="-28200" y="942900"/>
              <a:ext cx="91770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8426700" y="947675"/>
              <a:ext cx="0" cy="42348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 rot="10800000">
              <a:off x="-36553" y="2419509"/>
              <a:ext cx="84339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4"/>
            <p:cNvSpPr/>
            <p:nvPr/>
          </p:nvSpPr>
          <p:spPr>
            <a:xfrm>
              <a:off x="8427675" y="4200600"/>
              <a:ext cx="717900" cy="942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">
  <p:cSld name="BLANK_1_1_1">
    <p:bg>
      <p:bgPr>
        <a:solidFill>
          <a:srgbClr val="D8593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8" name="Google Shape;118;p15"/>
          <p:cNvGrpSpPr/>
          <p:nvPr/>
        </p:nvGrpSpPr>
        <p:grpSpPr>
          <a:xfrm>
            <a:off x="-28125" y="-38850"/>
            <a:ext cx="9207900" cy="5221200"/>
            <a:chOff x="-28125" y="-38850"/>
            <a:chExt cx="9207900" cy="5221200"/>
          </a:xfrm>
        </p:grpSpPr>
        <p:grpSp>
          <p:nvGrpSpPr>
            <p:cNvPr id="119" name="Google Shape;119;p15"/>
            <p:cNvGrpSpPr/>
            <p:nvPr/>
          </p:nvGrpSpPr>
          <p:grpSpPr>
            <a:xfrm>
              <a:off x="-28125" y="-38850"/>
              <a:ext cx="9207900" cy="5221200"/>
              <a:chOff x="-28125" y="-38850"/>
              <a:chExt cx="9207900" cy="5221200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-28125" y="-38850"/>
                <a:ext cx="9207900" cy="5221200"/>
                <a:chOff x="-28125" y="-38850"/>
                <a:chExt cx="9207900" cy="5221200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>
                  <a:off x="730725" y="954850"/>
                  <a:ext cx="7696800" cy="42102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2" name="Google Shape;122;p15"/>
                <p:cNvCxnSpPr/>
                <p:nvPr/>
              </p:nvCxnSpPr>
              <p:spPr>
                <a:xfrm rot="10800000">
                  <a:off x="-28125" y="942900"/>
                  <a:ext cx="8455800" cy="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5"/>
                <p:cNvCxnSpPr/>
                <p:nvPr/>
              </p:nvCxnSpPr>
              <p:spPr>
                <a:xfrm>
                  <a:off x="8426700" y="-38850"/>
                  <a:ext cx="0" cy="52212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4" name="Google Shape;124;p15"/>
                <p:cNvSpPr/>
                <p:nvPr/>
              </p:nvSpPr>
              <p:spPr>
                <a:xfrm>
                  <a:off x="8427675" y="4206550"/>
                  <a:ext cx="752100" cy="936900"/>
                </a:xfrm>
                <a:prstGeom prst="rect">
                  <a:avLst/>
                </a:prstGeom>
                <a:solidFill>
                  <a:srgbClr val="F3F3F3">
                    <a:alpha val="580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5" name="Google Shape;125;p15"/>
                <p:cNvCxnSpPr/>
                <p:nvPr/>
              </p:nvCxnSpPr>
              <p:spPr>
                <a:xfrm>
                  <a:off x="719275" y="-23185"/>
                  <a:ext cx="0" cy="51684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rgbClr val="F3F3F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26" name="Google Shape;126;p15"/>
              <p:cNvCxnSpPr/>
              <p:nvPr/>
            </p:nvCxnSpPr>
            <p:spPr>
              <a:xfrm rot="10800000">
                <a:off x="8422825" y="4206550"/>
                <a:ext cx="7521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7" name="Google Shape;127;p15"/>
            <p:cNvSpPr/>
            <p:nvPr/>
          </p:nvSpPr>
          <p:spPr>
            <a:xfrm>
              <a:off x="0" y="4151225"/>
              <a:ext cx="752100" cy="992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1837400" y="2062625"/>
            <a:ext cx="211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1D2D5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5205900" y="2062625"/>
            <a:ext cx="211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1D2D5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1837400" y="3714188"/>
            <a:ext cx="211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1D2D5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5"/>
          <p:cNvSpPr txBox="1"/>
          <p:nvPr>
            <p:ph idx="4" type="subTitle"/>
          </p:nvPr>
        </p:nvSpPr>
        <p:spPr>
          <a:xfrm>
            <a:off x="5205901" y="3714190"/>
            <a:ext cx="211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1D2D5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BLANK_1_1_1_1">
    <p:bg>
      <p:bgPr>
        <a:solidFill>
          <a:srgbClr val="D8593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>
            <a:off x="-12725" y="-23185"/>
            <a:ext cx="9161540" cy="5188235"/>
            <a:chOff x="-12725" y="-23185"/>
            <a:chExt cx="9161540" cy="5188235"/>
          </a:xfrm>
        </p:grpSpPr>
        <p:cxnSp>
          <p:nvCxnSpPr>
            <p:cNvPr id="134" name="Google Shape;134;p16"/>
            <p:cNvCxnSpPr/>
            <p:nvPr/>
          </p:nvCxnSpPr>
          <p:spPr>
            <a:xfrm rot="10800000">
              <a:off x="-12725" y="4165800"/>
              <a:ext cx="9552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16"/>
            <p:cNvSpPr/>
            <p:nvPr/>
          </p:nvSpPr>
          <p:spPr>
            <a:xfrm>
              <a:off x="730725" y="954850"/>
              <a:ext cx="7696800" cy="4210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6"/>
            <p:cNvCxnSpPr/>
            <p:nvPr/>
          </p:nvCxnSpPr>
          <p:spPr>
            <a:xfrm rot="10800000">
              <a:off x="-12585" y="942900"/>
              <a:ext cx="91614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6"/>
            <p:cNvSpPr/>
            <p:nvPr/>
          </p:nvSpPr>
          <p:spPr>
            <a:xfrm>
              <a:off x="0" y="4200600"/>
              <a:ext cx="719400" cy="9429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Google Shape;138;p16"/>
            <p:cNvCxnSpPr/>
            <p:nvPr/>
          </p:nvCxnSpPr>
          <p:spPr>
            <a:xfrm>
              <a:off x="719275" y="-23185"/>
              <a:ext cx="0" cy="51684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16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2" type="ctrTitle"/>
          </p:nvPr>
        </p:nvSpPr>
        <p:spPr>
          <a:xfrm>
            <a:off x="1101600" y="3761950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1101600" y="3988324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ctrTitle"/>
          </p:nvPr>
        </p:nvSpPr>
        <p:spPr>
          <a:xfrm>
            <a:off x="1101600" y="202264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1101600" y="2249037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6"/>
          <p:cNvSpPr txBox="1"/>
          <p:nvPr>
            <p:ph idx="5" type="ctrTitle"/>
          </p:nvPr>
        </p:nvSpPr>
        <p:spPr>
          <a:xfrm>
            <a:off x="3510600" y="3761950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subTitle"/>
          </p:nvPr>
        </p:nvSpPr>
        <p:spPr>
          <a:xfrm>
            <a:off x="3510600" y="3988324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16"/>
          <p:cNvSpPr txBox="1"/>
          <p:nvPr>
            <p:ph idx="7" type="ctrTitle"/>
          </p:nvPr>
        </p:nvSpPr>
        <p:spPr>
          <a:xfrm>
            <a:off x="3510600" y="202264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7" name="Google Shape;147;p16"/>
          <p:cNvSpPr txBox="1"/>
          <p:nvPr>
            <p:ph idx="8" type="subTitle"/>
          </p:nvPr>
        </p:nvSpPr>
        <p:spPr>
          <a:xfrm>
            <a:off x="3510600" y="2249037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6"/>
          <p:cNvSpPr txBox="1"/>
          <p:nvPr>
            <p:ph idx="9" type="ctrTitle"/>
          </p:nvPr>
        </p:nvSpPr>
        <p:spPr>
          <a:xfrm>
            <a:off x="5919600" y="3761950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9" name="Google Shape;149;p16"/>
          <p:cNvSpPr txBox="1"/>
          <p:nvPr>
            <p:ph idx="13" type="subTitle"/>
          </p:nvPr>
        </p:nvSpPr>
        <p:spPr>
          <a:xfrm>
            <a:off x="5919600" y="3988324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16"/>
          <p:cNvSpPr txBox="1"/>
          <p:nvPr>
            <p:ph idx="14" type="ctrTitle"/>
          </p:nvPr>
        </p:nvSpPr>
        <p:spPr>
          <a:xfrm>
            <a:off x="5919600" y="202264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1" name="Google Shape;151;p16"/>
          <p:cNvSpPr txBox="1"/>
          <p:nvPr>
            <p:ph idx="15" type="subTitle"/>
          </p:nvPr>
        </p:nvSpPr>
        <p:spPr>
          <a:xfrm>
            <a:off x="5919600" y="2249037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BLANK_1_1_1_1_2">
    <p:bg>
      <p:bgPr>
        <a:solidFill>
          <a:srgbClr val="D8593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-30750" y="-38700"/>
            <a:ext cx="9189300" cy="5221200"/>
            <a:chOff x="-30750" y="-38700"/>
            <a:chExt cx="9189300" cy="5221200"/>
          </a:xfrm>
        </p:grpSpPr>
        <p:sp>
          <p:nvSpPr>
            <p:cNvPr id="154" name="Google Shape;154;p17"/>
            <p:cNvSpPr/>
            <p:nvPr/>
          </p:nvSpPr>
          <p:spPr>
            <a:xfrm>
              <a:off x="3730925" y="0"/>
              <a:ext cx="1674300" cy="942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17"/>
            <p:cNvCxnSpPr/>
            <p:nvPr/>
          </p:nvCxnSpPr>
          <p:spPr>
            <a:xfrm>
              <a:off x="5437850" y="-3870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7"/>
            <p:cNvCxnSpPr/>
            <p:nvPr/>
          </p:nvCxnSpPr>
          <p:spPr>
            <a:xfrm rot="10800000">
              <a:off x="-30750" y="942900"/>
              <a:ext cx="9189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7"/>
            <p:cNvCxnSpPr/>
            <p:nvPr/>
          </p:nvCxnSpPr>
          <p:spPr>
            <a:xfrm>
              <a:off x="3697325" y="-3870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730725" y="3037375"/>
            <a:ext cx="23451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p17"/>
          <p:cNvSpPr txBox="1"/>
          <p:nvPr>
            <p:ph idx="2" type="subTitle"/>
          </p:nvPr>
        </p:nvSpPr>
        <p:spPr>
          <a:xfrm>
            <a:off x="6060462" y="3037375"/>
            <a:ext cx="23451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and text">
  <p:cSld name="BLANK_1_1_1_1_1">
    <p:bg>
      <p:bgPr>
        <a:solidFill>
          <a:srgbClr val="D8593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>
          <a:xfrm>
            <a:off x="-12585" y="-37200"/>
            <a:ext cx="9158825" cy="5186775"/>
            <a:chOff x="-12585" y="-37200"/>
            <a:chExt cx="9158825" cy="5186775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-2260" y="-37200"/>
              <a:ext cx="9148500" cy="5186775"/>
              <a:chOff x="-2260" y="-37200"/>
              <a:chExt cx="9148500" cy="5186775"/>
            </a:xfrm>
          </p:grpSpPr>
          <p:cxnSp>
            <p:nvCxnSpPr>
              <p:cNvPr id="164" name="Google Shape;164;p18"/>
              <p:cNvCxnSpPr/>
              <p:nvPr/>
            </p:nvCxnSpPr>
            <p:spPr>
              <a:xfrm>
                <a:off x="8424125" y="943875"/>
                <a:ext cx="0" cy="42057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8"/>
              <p:cNvCxnSpPr/>
              <p:nvPr/>
            </p:nvCxnSpPr>
            <p:spPr>
              <a:xfrm rot="10800000">
                <a:off x="-2260" y="942900"/>
                <a:ext cx="91485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723425" y="-2075"/>
                <a:ext cx="0" cy="51495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>
                <a:off x="3304475" y="-37200"/>
                <a:ext cx="0" cy="34794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>
                <a:off x="5843075" y="940200"/>
                <a:ext cx="0" cy="25020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9" name="Google Shape;169;p18"/>
              <p:cNvSpPr/>
              <p:nvPr/>
            </p:nvSpPr>
            <p:spPr>
              <a:xfrm>
                <a:off x="714500" y="3442300"/>
                <a:ext cx="7710600" cy="17013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717750" y="0"/>
                <a:ext cx="2586600" cy="942900"/>
              </a:xfrm>
              <a:prstGeom prst="rect">
                <a:avLst/>
              </a:prstGeom>
              <a:solidFill>
                <a:srgbClr val="F3F3F3">
                  <a:alpha val="58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8"/>
            <p:cNvGrpSpPr/>
            <p:nvPr/>
          </p:nvGrpSpPr>
          <p:grpSpPr>
            <a:xfrm flipH="1">
              <a:off x="-12585" y="4165800"/>
              <a:ext cx="721140" cy="977700"/>
              <a:chOff x="8427675" y="4165800"/>
              <a:chExt cx="721140" cy="977700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8427675" y="4165800"/>
                <a:ext cx="717900" cy="977700"/>
              </a:xfrm>
              <a:prstGeom prst="rect">
                <a:avLst/>
              </a:prstGeom>
              <a:solidFill>
                <a:srgbClr val="F3F3F3">
                  <a:alpha val="58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3" name="Google Shape;173;p18"/>
              <p:cNvCxnSpPr/>
              <p:nvPr/>
            </p:nvCxnSpPr>
            <p:spPr>
              <a:xfrm rot="10800000">
                <a:off x="8439315" y="4165800"/>
                <a:ext cx="7095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4" name="Google Shape;174;p18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hasCustomPrompt="1" idx="2" type="title"/>
          </p:nvPr>
        </p:nvSpPr>
        <p:spPr>
          <a:xfrm>
            <a:off x="975200" y="3677000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6" name="Google Shape;176;p18"/>
          <p:cNvSpPr txBox="1"/>
          <p:nvPr>
            <p:ph hasCustomPrompt="1" idx="3" type="title"/>
          </p:nvPr>
        </p:nvSpPr>
        <p:spPr>
          <a:xfrm>
            <a:off x="3510275" y="3677000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7" name="Google Shape;177;p18"/>
          <p:cNvSpPr txBox="1"/>
          <p:nvPr>
            <p:ph hasCustomPrompt="1" idx="4" type="title"/>
          </p:nvPr>
        </p:nvSpPr>
        <p:spPr>
          <a:xfrm>
            <a:off x="6047925" y="3677000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rgbClr val="282B3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975200" y="4161792"/>
            <a:ext cx="21183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18"/>
          <p:cNvSpPr txBox="1"/>
          <p:nvPr>
            <p:ph idx="5" type="subTitle"/>
          </p:nvPr>
        </p:nvSpPr>
        <p:spPr>
          <a:xfrm>
            <a:off x="3512850" y="4161792"/>
            <a:ext cx="21183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0" name="Google Shape;180;p18"/>
          <p:cNvSpPr txBox="1"/>
          <p:nvPr>
            <p:ph idx="6" type="subTitle"/>
          </p:nvPr>
        </p:nvSpPr>
        <p:spPr>
          <a:xfrm>
            <a:off x="6047925" y="4161792"/>
            <a:ext cx="21183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282B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!">
  <p:cSld name="BLANK_1_1_1_1_1_1">
    <p:bg>
      <p:bgPr>
        <a:solidFill>
          <a:srgbClr val="D8593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ctrTitle"/>
          </p:nvPr>
        </p:nvSpPr>
        <p:spPr>
          <a:xfrm flipH="1">
            <a:off x="1907475" y="632747"/>
            <a:ext cx="2894400" cy="9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 flipH="1">
            <a:off x="1907475" y="1748075"/>
            <a:ext cx="28461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19"/>
          <p:cNvSpPr txBox="1"/>
          <p:nvPr/>
        </p:nvSpPr>
        <p:spPr>
          <a:xfrm>
            <a:off x="1907475" y="3023650"/>
            <a:ext cx="25581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CREDITS: This presentation template was created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900"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, including icons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lang="en" sz="900"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rPr>
              <a:t>, and infographics &amp; images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endParaRPr b="1" sz="900">
              <a:solidFill>
                <a:srgbClr val="F3F3F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30750" y="-38850"/>
            <a:ext cx="9205675" cy="5221200"/>
            <a:chOff x="-30750" y="-38850"/>
            <a:chExt cx="9205675" cy="5221200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8422825" y="-38850"/>
              <a:ext cx="752100" cy="5221200"/>
              <a:chOff x="8422825" y="-38850"/>
              <a:chExt cx="752100" cy="5221200"/>
            </a:xfrm>
          </p:grpSpPr>
          <p:cxnSp>
            <p:nvCxnSpPr>
              <p:cNvPr id="23" name="Google Shape;23;p3"/>
              <p:cNvCxnSpPr/>
              <p:nvPr/>
            </p:nvCxnSpPr>
            <p:spPr>
              <a:xfrm>
                <a:off x="8426700" y="-38850"/>
                <a:ext cx="0" cy="52212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" name="Google Shape;24;p3"/>
              <p:cNvSpPr/>
              <p:nvPr/>
            </p:nvSpPr>
            <p:spPr>
              <a:xfrm>
                <a:off x="8464800" y="4236900"/>
                <a:ext cx="679200" cy="906600"/>
              </a:xfrm>
              <a:prstGeom prst="rect">
                <a:avLst/>
              </a:prstGeom>
              <a:solidFill>
                <a:srgbClr val="D859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" name="Google Shape;25;p3"/>
              <p:cNvCxnSpPr/>
              <p:nvPr/>
            </p:nvCxnSpPr>
            <p:spPr>
              <a:xfrm rot="10800000">
                <a:off x="8422825" y="4206550"/>
                <a:ext cx="752100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6" name="Google Shape;26;p3"/>
            <p:cNvCxnSpPr/>
            <p:nvPr/>
          </p:nvCxnSpPr>
          <p:spPr>
            <a:xfrm rot="10800000">
              <a:off x="-30750" y="942900"/>
              <a:ext cx="9189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1887675" y="1440875"/>
            <a:ext cx="5368800" cy="22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47500" y="-38850"/>
            <a:ext cx="9201300" cy="5221200"/>
            <a:chOff x="-47500" y="-38850"/>
            <a:chExt cx="9201300" cy="5221200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1747576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 rot="10800000">
              <a:off x="-47500" y="942900"/>
              <a:ext cx="9201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" name="Google Shape;32;p4"/>
            <p:cNvSpPr/>
            <p:nvPr/>
          </p:nvSpPr>
          <p:spPr>
            <a:xfrm>
              <a:off x="-17225" y="0"/>
              <a:ext cx="4360800" cy="942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301625" y="1081989"/>
            <a:ext cx="569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AutoNum type="arabicPeriod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Josefin Slab SemiBold"/>
              <a:buAutoNum type="romanLcPeriod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-7500" y="-38850"/>
            <a:ext cx="9159000" cy="5221200"/>
            <a:chOff x="-5150" y="-38850"/>
            <a:chExt cx="9159000" cy="5221200"/>
          </a:xfrm>
        </p:grpSpPr>
        <p:cxnSp>
          <p:nvCxnSpPr>
            <p:cNvPr id="37" name="Google Shape;37;p5"/>
            <p:cNvCxnSpPr/>
            <p:nvPr/>
          </p:nvCxnSpPr>
          <p:spPr>
            <a:xfrm rot="10800000">
              <a:off x="-5150" y="942900"/>
              <a:ext cx="91590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>
              <a:off x="71731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" name="Google Shape;39;p5"/>
            <p:cNvSpPr/>
            <p:nvPr/>
          </p:nvSpPr>
          <p:spPr>
            <a:xfrm>
              <a:off x="-5150" y="0"/>
              <a:ext cx="722400" cy="9429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ctrTitle"/>
          </p:nvPr>
        </p:nvSpPr>
        <p:spPr>
          <a:xfrm>
            <a:off x="1629725" y="3498925"/>
            <a:ext cx="22257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629725" y="3810575"/>
            <a:ext cx="22257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5"/>
          <p:cNvSpPr txBox="1"/>
          <p:nvPr>
            <p:ph idx="3" type="ctrTitle"/>
          </p:nvPr>
        </p:nvSpPr>
        <p:spPr>
          <a:xfrm>
            <a:off x="5288600" y="3498925"/>
            <a:ext cx="2225700" cy="2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5288600" y="3810575"/>
            <a:ext cx="22257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-12585" y="941525"/>
            <a:ext cx="9161400" cy="4240800"/>
            <a:chOff x="-12585" y="941525"/>
            <a:chExt cx="9161400" cy="4240800"/>
          </a:xfrm>
        </p:grpSpPr>
        <p:cxnSp>
          <p:nvCxnSpPr>
            <p:cNvPr id="47" name="Google Shape;47;p6"/>
            <p:cNvCxnSpPr/>
            <p:nvPr/>
          </p:nvCxnSpPr>
          <p:spPr>
            <a:xfrm rot="10800000">
              <a:off x="-12585" y="942900"/>
              <a:ext cx="91614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6"/>
            <p:cNvCxnSpPr/>
            <p:nvPr/>
          </p:nvCxnSpPr>
          <p:spPr>
            <a:xfrm>
              <a:off x="8426700" y="941525"/>
              <a:ext cx="0" cy="42408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6"/>
            <p:cNvSpPr/>
            <p:nvPr/>
          </p:nvSpPr>
          <p:spPr>
            <a:xfrm>
              <a:off x="8427675" y="4165800"/>
              <a:ext cx="717900" cy="9777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6"/>
            <p:cNvCxnSpPr/>
            <p:nvPr/>
          </p:nvCxnSpPr>
          <p:spPr>
            <a:xfrm rot="10800000">
              <a:off x="8439315" y="4165800"/>
              <a:ext cx="7095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368200" y="2657925"/>
            <a:ext cx="28536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6553013" y="932775"/>
            <a:ext cx="1668900" cy="15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5" name="Google Shape;55;p7"/>
          <p:cNvCxnSpPr/>
          <p:nvPr/>
        </p:nvCxnSpPr>
        <p:spPr>
          <a:xfrm>
            <a:off x="4696151" y="-38850"/>
            <a:ext cx="0" cy="522120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7"/>
          <p:cNvSpPr/>
          <p:nvPr/>
        </p:nvSpPr>
        <p:spPr>
          <a:xfrm>
            <a:off x="8459700" y="0"/>
            <a:ext cx="684300" cy="942900"/>
          </a:xfrm>
          <a:prstGeom prst="rect">
            <a:avLst/>
          </a:prstGeom>
          <a:solidFill>
            <a:srgbClr val="F3F3F3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7"/>
          <p:cNvCxnSpPr/>
          <p:nvPr/>
        </p:nvCxnSpPr>
        <p:spPr>
          <a:xfrm rot="10800000">
            <a:off x="4710300" y="942900"/>
            <a:ext cx="4433700" cy="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7"/>
          <p:cNvCxnSpPr/>
          <p:nvPr/>
        </p:nvCxnSpPr>
        <p:spPr>
          <a:xfrm>
            <a:off x="8427676" y="-38850"/>
            <a:ext cx="0" cy="522120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3124875" y="2191925"/>
            <a:ext cx="53028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8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subTitle"/>
          </p:nvPr>
        </p:nvSpPr>
        <p:spPr>
          <a:xfrm>
            <a:off x="5184975" y="3004025"/>
            <a:ext cx="3242700" cy="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62" name="Google Shape;62;p8"/>
          <p:cNvGrpSpPr/>
          <p:nvPr/>
        </p:nvGrpSpPr>
        <p:grpSpPr>
          <a:xfrm>
            <a:off x="-34800" y="-38850"/>
            <a:ext cx="9183639" cy="5221200"/>
            <a:chOff x="-34800" y="-38850"/>
            <a:chExt cx="9183639" cy="5221200"/>
          </a:xfrm>
        </p:grpSpPr>
        <p:sp>
          <p:nvSpPr>
            <p:cNvPr id="63" name="Google Shape;63;p8"/>
            <p:cNvSpPr/>
            <p:nvPr/>
          </p:nvSpPr>
          <p:spPr>
            <a:xfrm>
              <a:off x="0" y="-3375"/>
              <a:ext cx="720900" cy="5143500"/>
            </a:xfrm>
            <a:prstGeom prst="rect">
              <a:avLst/>
            </a:prstGeom>
            <a:solidFill>
              <a:srgbClr val="D85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8"/>
            <p:cNvCxnSpPr/>
            <p:nvPr/>
          </p:nvCxnSpPr>
          <p:spPr>
            <a:xfrm>
              <a:off x="71731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8"/>
            <p:cNvSpPr/>
            <p:nvPr/>
          </p:nvSpPr>
          <p:spPr>
            <a:xfrm>
              <a:off x="-3275" y="4206550"/>
              <a:ext cx="720900" cy="9369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" name="Google Shape;66;p8"/>
            <p:cNvCxnSpPr/>
            <p:nvPr/>
          </p:nvCxnSpPr>
          <p:spPr>
            <a:xfrm rot="10800000">
              <a:off x="-34800" y="4206550"/>
              <a:ext cx="7521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8"/>
            <p:cNvCxnSpPr/>
            <p:nvPr/>
          </p:nvCxnSpPr>
          <p:spPr>
            <a:xfrm rot="10800000">
              <a:off x="705015" y="942900"/>
              <a:ext cx="84438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8"/>
            <p:cNvSpPr/>
            <p:nvPr/>
          </p:nvSpPr>
          <p:spPr>
            <a:xfrm>
              <a:off x="759039" y="0"/>
              <a:ext cx="8389800" cy="906600"/>
            </a:xfrm>
            <a:prstGeom prst="rect">
              <a:avLst/>
            </a:prstGeom>
            <a:solidFill>
              <a:srgbClr val="D85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 flipH="1">
            <a:off x="-12585" y="-38850"/>
            <a:ext cx="9161400" cy="5221200"/>
            <a:chOff x="-12585" y="-38850"/>
            <a:chExt cx="9161400" cy="5221200"/>
          </a:xfrm>
        </p:grpSpPr>
        <p:cxnSp>
          <p:nvCxnSpPr>
            <p:cNvPr id="74" name="Google Shape;74;p10"/>
            <p:cNvCxnSpPr/>
            <p:nvPr/>
          </p:nvCxnSpPr>
          <p:spPr>
            <a:xfrm rot="10800000">
              <a:off x="-12585" y="942900"/>
              <a:ext cx="91614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8426700" y="-38850"/>
              <a:ext cx="0" cy="522120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10"/>
            <p:cNvSpPr/>
            <p:nvPr/>
          </p:nvSpPr>
          <p:spPr>
            <a:xfrm>
              <a:off x="8427675" y="4165800"/>
              <a:ext cx="717900" cy="977700"/>
            </a:xfrm>
            <a:prstGeom prst="rect">
              <a:avLst/>
            </a:prstGeom>
            <a:solidFill>
              <a:srgbClr val="F3F3F3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0"/>
            <p:cNvCxnSpPr/>
            <p:nvPr/>
          </p:nvCxnSpPr>
          <p:spPr>
            <a:xfrm rot="10800000">
              <a:off x="8439315" y="4165800"/>
              <a:ext cx="7095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10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D859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Condensed"/>
              <a:buNone/>
              <a:defRPr b="1" sz="2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●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○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■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●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○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■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●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tamaran ExtraLight"/>
              <a:buChar char="○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tamaran ExtraLight"/>
              <a:buChar char="■"/>
              <a:defRPr>
                <a:solidFill>
                  <a:srgbClr val="F3F3F3"/>
                </a:solidFill>
                <a:latin typeface="Catamaran ExtraLight"/>
                <a:ea typeface="Catamaran ExtraLight"/>
                <a:cs typeface="Catamaran ExtraLight"/>
                <a:sym typeface="Catamaran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93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ctrTitle"/>
          </p:nvPr>
        </p:nvSpPr>
        <p:spPr>
          <a:xfrm>
            <a:off x="686500" y="1200100"/>
            <a:ext cx="2542500" cy="15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0"/>
          <p:cNvCxnSpPr/>
          <p:nvPr/>
        </p:nvCxnSpPr>
        <p:spPr>
          <a:xfrm>
            <a:off x="4478450" y="942925"/>
            <a:ext cx="10938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0"/>
          <p:cNvSpPr txBox="1"/>
          <p:nvPr/>
        </p:nvSpPr>
        <p:spPr>
          <a:xfrm>
            <a:off x="421400" y="2404075"/>
            <a:ext cx="336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ExtraLight"/>
                <a:ea typeface="Catamaran ExtraLight"/>
                <a:cs typeface="Catamaran ExtraLight"/>
                <a:sym typeface="Catamaran ExtraLight"/>
              </a:rPr>
              <a:t>A preliminary analysis of House Prices</a:t>
            </a:r>
            <a:endParaRPr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21400" y="3224450"/>
            <a:ext cx="3366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ExtraLight"/>
                <a:ea typeface="Catamaran ExtraLight"/>
                <a:cs typeface="Catamaran ExtraLight"/>
                <a:sym typeface="Catamaran ExtraLight"/>
              </a:rPr>
              <a:t>By: Christian Robledo</a:t>
            </a:r>
            <a:endParaRPr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800" y="0"/>
            <a:ext cx="5051200" cy="42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55950" y="307249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recommend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355950" y="1139150"/>
            <a:ext cx="75627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ExtraLight"/>
              <a:buChar char="-"/>
            </a:pPr>
            <a:r>
              <a:rPr lang="en" sz="1600">
                <a:latin typeface="Catamaran ExtraLight"/>
                <a:ea typeface="Catamaran ExtraLight"/>
                <a:cs typeface="Catamaran ExtraLight"/>
                <a:sym typeface="Catamaran ExtraLight"/>
              </a:rPr>
              <a:t>Buying a house in the winter months appears to be cheaper</a:t>
            </a:r>
            <a:endParaRPr sz="1600">
              <a:latin typeface="Catamaran ExtraLight"/>
              <a:ea typeface="Catamaran ExtraLight"/>
              <a:cs typeface="Catamaran ExtraLight"/>
              <a:sym typeface="Catamaran Extra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ExtraLight"/>
              <a:buChar char="-"/>
            </a:pPr>
            <a:r>
              <a:rPr lang="en" sz="1600">
                <a:latin typeface="Catamaran ExtraLight"/>
                <a:ea typeface="Catamaran ExtraLight"/>
                <a:cs typeface="Catamaran ExtraLight"/>
                <a:sym typeface="Catamaran ExtraLight"/>
              </a:rPr>
              <a:t>Selling a house between April and July increases the selling price</a:t>
            </a:r>
            <a:endParaRPr sz="1600">
              <a:latin typeface="Catamaran ExtraLight"/>
              <a:ea typeface="Catamaran ExtraLight"/>
              <a:cs typeface="Catamaran ExtraLight"/>
              <a:sym typeface="Catamaran Extra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ExtraLight"/>
              <a:buChar char="-"/>
            </a:pPr>
            <a:r>
              <a:rPr lang="en" sz="1600">
                <a:latin typeface="Catamaran ExtraLight"/>
                <a:ea typeface="Catamaran ExtraLight"/>
                <a:cs typeface="Catamaran ExtraLight"/>
                <a:sym typeface="Catamaran ExtraLight"/>
              </a:rPr>
              <a:t>Buying cheaper waterfronts houses </a:t>
            </a:r>
            <a:r>
              <a:rPr lang="en" sz="1600">
                <a:latin typeface="Catamaran ExtraLight"/>
                <a:ea typeface="Catamaran ExtraLight"/>
                <a:cs typeface="Catamaran ExtraLight"/>
                <a:sym typeface="Catamaran ExtraLight"/>
              </a:rPr>
              <a:t>with little to medium view’s increases in </a:t>
            </a:r>
            <a:r>
              <a:rPr lang="en" sz="1600">
                <a:latin typeface="Catamaran ExtraLight"/>
                <a:ea typeface="Catamaran ExtraLight"/>
                <a:cs typeface="Catamaran ExtraLight"/>
                <a:sym typeface="Catamaran ExtraLight"/>
              </a:rPr>
              <a:t>value if the condition is increased → Renovations</a:t>
            </a:r>
            <a:endParaRPr sz="1600">
              <a:latin typeface="Catamaran ExtraLight"/>
              <a:ea typeface="Catamaran ExtraLight"/>
              <a:cs typeface="Catamaran ExtraLight"/>
              <a:sym typeface="Catamaran Extra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ExtraLight"/>
              <a:buChar char="-"/>
            </a:pPr>
            <a:r>
              <a:rPr lang="en" sz="1600">
                <a:latin typeface="Catamaran ExtraLight"/>
                <a:ea typeface="Catamaran ExtraLight"/>
                <a:cs typeface="Catamaran ExtraLight"/>
                <a:sym typeface="Catamaran ExtraLight"/>
              </a:rPr>
              <a:t>The size of the house itself instead of the size of the lot sells at higher prices</a:t>
            </a:r>
            <a:endParaRPr sz="1600">
              <a:latin typeface="Catamaran ExtraLight"/>
              <a:ea typeface="Catamaran ExtraLight"/>
              <a:cs typeface="Catamaran ExtraLight"/>
              <a:sym typeface="Catamaran Extra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ExtraLight"/>
              <a:buChar char="-"/>
            </a:pPr>
            <a:r>
              <a:rPr lang="en" sz="1600">
                <a:latin typeface="Catamaran ExtraLight"/>
                <a:ea typeface="Catamaran ExtraLight"/>
                <a:cs typeface="Catamaran ExtraLight"/>
                <a:sym typeface="Catamaran ExtraLight"/>
              </a:rPr>
              <a:t>Houses with a grade of 5-11 and a condition of 3-5 sell at higher prices</a:t>
            </a:r>
            <a:endParaRPr sz="1600"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72625" y="307249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hear today?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911000" y="1954075"/>
            <a:ext cx="66570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ExtraLight"/>
              <a:buAutoNum type="arabicPeriod"/>
            </a:pPr>
            <a:r>
              <a:rPr lang="en" sz="1700">
                <a:latin typeface="Catamaran ExtraLight"/>
                <a:ea typeface="Catamaran ExtraLight"/>
                <a:cs typeface="Catamaran ExtraLight"/>
                <a:sym typeface="Catamaran ExtraLight"/>
              </a:rPr>
              <a:t>Which house types with which features influence the Price</a:t>
            </a:r>
            <a:endParaRPr sz="1700">
              <a:latin typeface="Catamaran ExtraLight"/>
              <a:ea typeface="Catamaran ExtraLight"/>
              <a:cs typeface="Catamaran ExtraLight"/>
              <a:sym typeface="Catamaran Extra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ExtraLight"/>
              <a:buAutoNum type="arabicPeriod"/>
            </a:pPr>
            <a:r>
              <a:rPr lang="en" sz="1700">
                <a:latin typeface="Catamaran ExtraLight"/>
                <a:ea typeface="Catamaran ExtraLight"/>
                <a:cs typeface="Catamaran ExtraLight"/>
                <a:sym typeface="Catamaran ExtraLight"/>
              </a:rPr>
              <a:t>When is a good moment to invest / sell</a:t>
            </a:r>
            <a:endParaRPr sz="1700">
              <a:latin typeface="Catamaran ExtraLight"/>
              <a:ea typeface="Catamaran ExtraLight"/>
              <a:cs typeface="Catamaran ExtraLight"/>
              <a:sym typeface="Catamaran Extra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tamaran ExtraLight"/>
              <a:buAutoNum type="arabicPeriod"/>
            </a:pPr>
            <a:r>
              <a:rPr lang="en" sz="1700">
                <a:latin typeface="Catamaran ExtraLight"/>
                <a:ea typeface="Catamaran ExtraLight"/>
                <a:cs typeface="Catamaran ExtraLight"/>
                <a:sym typeface="Catamaran ExtraLight"/>
              </a:rPr>
              <a:t>Other recommendations extracted from the analysis</a:t>
            </a:r>
            <a:endParaRPr sz="1700">
              <a:latin typeface="Catamaran ExtraLight"/>
              <a:ea typeface="Catamaran ExtraLight"/>
              <a:cs typeface="Catamaran ExtraLight"/>
              <a:sym typeface="Catamaran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593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0" l="0" r="38248" t="0"/>
          <a:stretch/>
        </p:blipFill>
        <p:spPr>
          <a:xfrm>
            <a:off x="0" y="978900"/>
            <a:ext cx="4572000" cy="416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>
            <p:ph type="title"/>
          </p:nvPr>
        </p:nvSpPr>
        <p:spPr>
          <a:xfrm>
            <a:off x="135425" y="359999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looking at exactly ?</a:t>
            </a:r>
            <a:endParaRPr/>
          </a:p>
        </p:txBody>
      </p:sp>
      <p:cxnSp>
        <p:nvCxnSpPr>
          <p:cNvPr id="206" name="Google Shape;206;p22"/>
          <p:cNvCxnSpPr/>
          <p:nvPr/>
        </p:nvCxnSpPr>
        <p:spPr>
          <a:xfrm>
            <a:off x="4572000" y="953400"/>
            <a:ext cx="0" cy="422910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7" name="Google Shape;207;p22"/>
          <p:cNvGraphicFramePr/>
          <p:nvPr/>
        </p:nvGraphicFramePr>
        <p:xfrm>
          <a:off x="4572008" y="978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{35819BF1-BD78-408C-9B68-AA7DD38C03B2}</a:tableStyleId>
              </a:tblPr>
              <a:tblGrid>
                <a:gridCol w="1935025"/>
                <a:gridCol w="1920875"/>
              </a:tblGrid>
              <a:tr h="101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Area House</a:t>
                      </a:r>
                      <a:endParaRPr b="1" sz="1200">
                        <a:solidFill>
                          <a:srgbClr val="F3F3F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162000" marL="91425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35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320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 ft²-13450 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ft²</a:t>
                      </a:r>
                      <a:endParaRPr>
                        <a:solidFill>
                          <a:srgbClr val="F3F3F3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162000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Lot Area</a:t>
                      </a:r>
                      <a:endParaRPr b="1" sz="1200">
                        <a:solidFill>
                          <a:srgbClr val="F3F3F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162000" marL="91425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35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520 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ft² - 1.6M ft²</a:t>
                      </a:r>
                      <a:endParaRPr>
                        <a:solidFill>
                          <a:srgbClr val="F3F3F3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162000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Price range</a:t>
                      </a:r>
                      <a:endParaRPr b="1" sz="1200">
                        <a:solidFill>
                          <a:srgbClr val="F3F3F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162000" marL="91425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35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78k- 7 M</a:t>
                      </a:r>
                      <a:endParaRPr>
                        <a:solidFill>
                          <a:srgbClr val="F3F3F3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162000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3F3F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Waterfront Houses</a:t>
                      </a:r>
                      <a:endParaRPr b="1" sz="1200">
                        <a:solidFill>
                          <a:srgbClr val="F3F3F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162000" marL="91425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35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Around 150</a:t>
                      </a:r>
                      <a:endParaRPr>
                        <a:solidFill>
                          <a:srgbClr val="F3F3F3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162000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Price range Waterfront</a:t>
                      </a:r>
                      <a:endParaRPr b="1" sz="1200">
                        <a:solidFill>
                          <a:srgbClr val="F3F3F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162000" marL="91425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35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285k - 7M</a:t>
                      </a:r>
                      <a:endParaRPr>
                        <a:solidFill>
                          <a:srgbClr val="F3F3F3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162000" anchor="ctr">
                    <a:lnL cap="flat" cmpd="sng" w="76200">
                      <a:solidFill>
                        <a:srgbClr val="F8FAF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251675" y="360000"/>
            <a:ext cx="52446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Houses Prices between: 300K-1.0M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054425"/>
            <a:ext cx="7990826" cy="399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35175" y="248075"/>
            <a:ext cx="78042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size of the house (sqft_living)  has the biggest impact on the Price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4" y="1888175"/>
            <a:ext cx="7963601" cy="18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09225" y="225050"/>
            <a:ext cx="6899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Waterfront Houses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750" y="1060450"/>
            <a:ext cx="5397350" cy="40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275225" y="260200"/>
            <a:ext cx="47253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features of the house influence the price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00" y="1034000"/>
            <a:ext cx="6127175" cy="40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84825" y="307249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invest / sell ?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25" y="1353362"/>
            <a:ext cx="6261900" cy="306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428600" y="252525"/>
            <a:ext cx="63621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 age of the house ?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434" y="1100988"/>
            <a:ext cx="5883441" cy="37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l Estate Listing by Slidesgo">
  <a:themeElements>
    <a:clrScheme name="Simple Light">
      <a:dk1>
        <a:srgbClr val="D85931"/>
      </a:dk1>
      <a:lt1>
        <a:srgbClr val="0E2A47"/>
      </a:lt1>
      <a:dk2>
        <a:srgbClr val="F3F3F3"/>
      </a:dk2>
      <a:lt2>
        <a:srgbClr val="D85931"/>
      </a:lt2>
      <a:accent1>
        <a:srgbClr val="0E2A47"/>
      </a:accent1>
      <a:accent2>
        <a:srgbClr val="F3F3F3"/>
      </a:accent2>
      <a:accent3>
        <a:srgbClr val="D85931"/>
      </a:accent3>
      <a:accent4>
        <a:srgbClr val="0E2A47"/>
      </a:accent4>
      <a:accent5>
        <a:srgbClr val="F3F3F3"/>
      </a:accent5>
      <a:accent6>
        <a:srgbClr val="D8593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