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71" r:id="rId2"/>
    <p:sldId id="272" r:id="rId3"/>
    <p:sldId id="304" r:id="rId4"/>
    <p:sldId id="264" r:id="rId5"/>
    <p:sldId id="277" r:id="rId6"/>
    <p:sldId id="292" r:id="rId7"/>
    <p:sldId id="293" r:id="rId8"/>
    <p:sldId id="294" r:id="rId9"/>
    <p:sldId id="299" r:id="rId10"/>
    <p:sldId id="298" r:id="rId11"/>
    <p:sldId id="297" r:id="rId12"/>
    <p:sldId id="300" r:id="rId13"/>
    <p:sldId id="301" r:id="rId14"/>
    <p:sldId id="302" r:id="rId15"/>
    <p:sldId id="303" r:id="rId16"/>
    <p:sldId id="305" r:id="rId17"/>
    <p:sldId id="306" r:id="rId18"/>
    <p:sldId id="308" r:id="rId19"/>
    <p:sldId id="309" r:id="rId20"/>
    <p:sldId id="319" r:id="rId21"/>
    <p:sldId id="313" r:id="rId22"/>
    <p:sldId id="315" r:id="rId23"/>
    <p:sldId id="317" r:id="rId24"/>
    <p:sldId id="326" r:id="rId25"/>
    <p:sldId id="321" r:id="rId26"/>
    <p:sldId id="323" r:id="rId27"/>
    <p:sldId id="324" r:id="rId28"/>
    <p:sldId id="329" r:id="rId29"/>
    <p:sldId id="330" r:id="rId30"/>
    <p:sldId id="332" r:id="rId31"/>
    <p:sldId id="333" r:id="rId32"/>
    <p:sldId id="288" r:id="rId33"/>
    <p:sldId id="26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D2327-949D-4D83-9DEF-B39C7E3BDFE9}" v="37" dt="2023-06-12T13:24:01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60" d="100"/>
          <a:sy n="160" d="100"/>
        </p:scale>
        <p:origin x="342" y="-13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76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0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63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09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88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35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26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97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19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881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8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93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53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6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09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5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3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88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37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1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67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5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1657" y="320841"/>
            <a:ext cx="9303433" cy="1915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000" spc="-150">
                <a:solidFill>
                  <a:schemeClr val="bg1"/>
                </a:solidFill>
              </a:rPr>
              <a:t>더 나은 자율 주행을 위한 </a:t>
            </a:r>
          </a:p>
          <a:p>
            <a:pPr lvl="0">
              <a:defRPr/>
            </a:pPr>
            <a:r>
              <a:rPr lang="ko-KR" altLang="en-US" sz="6000" spc="-150">
                <a:solidFill>
                  <a:schemeClr val="bg1"/>
                </a:solidFill>
              </a:rPr>
              <a:t>도로 교통 표지판 인식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585" y="2903620"/>
            <a:ext cx="3492669" cy="818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</a:rPr>
              <a:t>B893230 </a:t>
            </a:r>
            <a:r>
              <a:rPr lang="ko-KR" altLang="en-US" sz="2400">
                <a:solidFill>
                  <a:schemeClr val="bg1"/>
                </a:solidFill>
              </a:rPr>
              <a:t>장태인</a:t>
            </a: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</a:rPr>
              <a:t>C189030</a:t>
            </a:r>
            <a:r>
              <a:rPr lang="ko-KR" altLang="en-US" sz="2400">
                <a:solidFill>
                  <a:schemeClr val="bg1"/>
                </a:solidFill>
              </a:rPr>
              <a:t> 백형준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668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8685" y="240607"/>
            <a:ext cx="5368353" cy="5194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이미지의 크기를 알기위한 시각화 과정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87448" y="1369901"/>
            <a:ext cx="8817104" cy="461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6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668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7339" y="251308"/>
            <a:ext cx="4206303" cy="5194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최빈값</a:t>
            </a:r>
            <a:r>
              <a:rPr lang="en-US" altLang="ko-KR" sz="2800" b="1" spc="-300">
                <a:solidFill>
                  <a:schemeClr val="accent1"/>
                </a:solidFill>
              </a:rPr>
              <a:t>,</a:t>
            </a:r>
            <a:r>
              <a:rPr lang="ko-KR" altLang="en-US" sz="2800" b="1" spc="-300">
                <a:solidFill>
                  <a:schemeClr val="accent1"/>
                </a:solidFill>
              </a:rPr>
              <a:t> 중간값</a:t>
            </a:r>
            <a:r>
              <a:rPr lang="en-US" altLang="ko-KR" sz="2800" b="1" spc="-300">
                <a:solidFill>
                  <a:schemeClr val="accent1"/>
                </a:solidFill>
              </a:rPr>
              <a:t>,</a:t>
            </a:r>
            <a:r>
              <a:rPr lang="ko-KR" altLang="en-US" sz="2800" b="1" spc="-300">
                <a:solidFill>
                  <a:schemeClr val="accent1"/>
                </a:solidFill>
              </a:rPr>
              <a:t> 평균값 구하기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86175" y="2100262"/>
            <a:ext cx="48196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2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668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8" y="272712"/>
            <a:ext cx="4811731" cy="51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accent1"/>
                </a:solidFill>
              </a:rPr>
              <a:t>Train</a:t>
            </a:r>
            <a:r>
              <a:rPr lang="ko-KR" altLang="en-US" sz="2800" b="1" spc="-300">
                <a:solidFill>
                  <a:schemeClr val="accent1"/>
                </a:solidFill>
              </a:rPr>
              <a:t>데이터 셋 불러오기 및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lang="ko-KR" altLang="en-US" sz="2800" b="1" spc="-300">
                <a:solidFill>
                  <a:schemeClr val="accent1"/>
                </a:solidFill>
              </a:rPr>
              <a:t>정규화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92528" y="2115269"/>
            <a:ext cx="5806943" cy="31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8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668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7" y="272712"/>
            <a:ext cx="5141083" cy="51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accent1"/>
                </a:solidFill>
              </a:rPr>
              <a:t>Test</a:t>
            </a:r>
            <a:r>
              <a:rPr lang="ko-KR" altLang="en-US" sz="2800" b="1" spc="-300">
                <a:solidFill>
                  <a:schemeClr val="accent1"/>
                </a:solidFill>
              </a:rPr>
              <a:t> 데이터셋 불러오기 및 정규화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80166" y="2041082"/>
            <a:ext cx="563166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6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668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7727" y="272712"/>
            <a:ext cx="4083976" cy="51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accent1"/>
                </a:solidFill>
              </a:rPr>
              <a:t>Test</a:t>
            </a:r>
            <a:r>
              <a:rPr lang="ko-KR" altLang="en-US" sz="2800" b="1" spc="-300">
                <a:solidFill>
                  <a:schemeClr val="accent1"/>
                </a:solidFill>
              </a:rPr>
              <a:t> 데이터 이미지 임의 표현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5424" y="2649277"/>
            <a:ext cx="5441151" cy="196613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13442" y="1044837"/>
            <a:ext cx="6165114" cy="536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5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8" y="272712"/>
            <a:ext cx="51888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300" dirty="0">
                <a:solidFill>
                  <a:schemeClr val="accent1"/>
                </a:solidFill>
              </a:rPr>
              <a:t>Train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과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Test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에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One-Hot </a:t>
            </a:r>
            <a:r>
              <a:rPr lang="en-US" altLang="ko-KR" sz="2800" b="1" spc="-300" dirty="0" err="1">
                <a:solidFill>
                  <a:schemeClr val="accent1"/>
                </a:solidFill>
              </a:rPr>
              <a:t>Incoding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적용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214627-B654-9832-EF06-A1983354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81" y="3066999"/>
            <a:ext cx="457263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6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79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8" y="272712"/>
            <a:ext cx="3516757" cy="519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accent1"/>
                </a:solidFill>
              </a:rPr>
              <a:t>ResNet50</a:t>
            </a:r>
            <a:r>
              <a:rPr lang="ko-KR" altLang="en-US" sz="2800" b="1" spc="-300">
                <a:solidFill>
                  <a:schemeClr val="accent1"/>
                </a:solidFill>
              </a:rPr>
              <a:t> 모델 구성하기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01340" y="2305050"/>
            <a:ext cx="598932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1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79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8" y="272712"/>
            <a:ext cx="3516757" cy="519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accent1"/>
                </a:solidFill>
              </a:rPr>
              <a:t>ResNet50</a:t>
            </a:r>
            <a:r>
              <a:rPr lang="ko-KR" altLang="en-US" sz="2800" b="1" spc="-300">
                <a:solidFill>
                  <a:schemeClr val="accent1"/>
                </a:solidFill>
              </a:rPr>
              <a:t> 모델 학습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4660" y="1946910"/>
            <a:ext cx="6202680" cy="29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1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79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8" y="272712"/>
            <a:ext cx="5015072" cy="51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accent1"/>
                </a:solidFill>
              </a:rPr>
              <a:t>ResNet50</a:t>
            </a:r>
            <a:r>
              <a:rPr lang="ko-KR" altLang="en-US" sz="2800" b="1" spc="-300">
                <a:solidFill>
                  <a:schemeClr val="accent1"/>
                </a:solidFill>
              </a:rPr>
              <a:t> 모델 훈련 데이터셋 평가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2969" y="2647033"/>
            <a:ext cx="9566060" cy="15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5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79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8" y="272712"/>
            <a:ext cx="3516757" cy="519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예측 결과 테스트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0235" y="2390508"/>
            <a:ext cx="5280660" cy="256794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D0A8441-4A5C-CA9F-8B36-63BF17A665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78078" y="1650380"/>
            <a:ext cx="3177539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7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2730" y="2286303"/>
            <a:ext cx="145403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문제인식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2143" y="3429000"/>
            <a:ext cx="212078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데이터셋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6510" y="4453080"/>
            <a:ext cx="151118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코드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8194" y="5529298"/>
            <a:ext cx="151118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요약 정리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79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8" y="272712"/>
            <a:ext cx="3516757" cy="519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accent1"/>
                </a:solidFill>
              </a:rPr>
              <a:t>VGGNet </a:t>
            </a:r>
            <a:r>
              <a:rPr lang="ko-KR" altLang="en-US" sz="2800" b="1" spc="-300">
                <a:solidFill>
                  <a:schemeClr val="accent1"/>
                </a:solidFill>
              </a:rPr>
              <a:t> 모델 구성하기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5832" y="2270695"/>
            <a:ext cx="7740336" cy="28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9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79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8" y="272712"/>
            <a:ext cx="3516757" cy="519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accent1"/>
                </a:solidFill>
              </a:rPr>
              <a:t>VGGNet</a:t>
            </a:r>
            <a:r>
              <a:rPr lang="ko-KR" altLang="en-US" sz="2800" b="1" spc="-300">
                <a:solidFill>
                  <a:schemeClr val="accent1"/>
                </a:solidFill>
              </a:rPr>
              <a:t> 모델 학습하기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10140" y="1954252"/>
            <a:ext cx="6571720" cy="35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7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79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8" y="272712"/>
            <a:ext cx="4865241" cy="51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accent1"/>
                </a:solidFill>
              </a:rPr>
              <a:t>VGGNet</a:t>
            </a:r>
            <a:r>
              <a:rPr lang="ko-KR" altLang="en-US" sz="2800" b="1" spc="-300">
                <a:solidFill>
                  <a:schemeClr val="accent1"/>
                </a:solidFill>
              </a:rPr>
              <a:t> 모델 훈련 데이터셋 평가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69951" y="2725643"/>
            <a:ext cx="8452097" cy="14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9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79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8" y="272712"/>
            <a:ext cx="3516757" cy="519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예측 결과 테스트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2987" y="2383770"/>
            <a:ext cx="4920278" cy="242131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725261F-37B6-5077-7077-169047E318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76900" y="1292751"/>
            <a:ext cx="3926535" cy="47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60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79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8" y="272712"/>
            <a:ext cx="3516757" cy="519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300" dirty="0">
                <a:solidFill>
                  <a:schemeClr val="accent1"/>
                </a:solidFill>
              </a:rPr>
              <a:t>LeNet-5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모델 구성하기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30377" y="1843902"/>
            <a:ext cx="8131244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3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79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8" y="272712"/>
            <a:ext cx="3516757" cy="519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300" dirty="0">
                <a:solidFill>
                  <a:schemeClr val="accent1"/>
                </a:solidFill>
              </a:rPr>
              <a:t>LeNet-5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모델 학습하기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85670" y="1535266"/>
            <a:ext cx="7620660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16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79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7" y="272712"/>
            <a:ext cx="5141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300" dirty="0">
                <a:solidFill>
                  <a:schemeClr val="accent1"/>
                </a:solidFill>
              </a:rPr>
              <a:t>LeNet-5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모델 훈련 데이터셋 평가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02705" y="2805775"/>
            <a:ext cx="8786589" cy="12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79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8" y="272712"/>
            <a:ext cx="3516757" cy="519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예측 결과 테스트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7412" y="2344898"/>
            <a:ext cx="5305104" cy="241850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5774575-5D27-4C8B-3E7C-4576FC8453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16876" y="1234826"/>
            <a:ext cx="3655133" cy="48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96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79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7" y="272712"/>
            <a:ext cx="5141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커스텀 모델  구성하기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4089" y="2421476"/>
            <a:ext cx="7483821" cy="24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2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79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7" y="272712"/>
            <a:ext cx="5141083" cy="51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커스텀 모델 학습하기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19850" y="1809708"/>
            <a:ext cx="7352298" cy="39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4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" y="244141"/>
            <a:ext cx="1454326" cy="5159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문제인식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37467" y="5019418"/>
            <a:ext cx="6917055" cy="105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spc="-300" dirty="0">
                <a:solidFill>
                  <a:schemeClr val="bg1"/>
                </a:solidFill>
              </a:rPr>
              <a:t>도로교통표지판을 인식,</a:t>
            </a:r>
          </a:p>
          <a:p>
            <a:pPr lvl="0" algn="ctr">
              <a:defRPr/>
            </a:pPr>
            <a:r>
              <a:rPr lang="ko-KR" altLang="en-US" sz="3200" spc="-300" dirty="0">
                <a:solidFill>
                  <a:schemeClr val="bg1"/>
                </a:solidFill>
              </a:rPr>
              <a:t>구분하는 기술 필요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13679" y="1707803"/>
            <a:ext cx="6564630" cy="647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700" dirty="0">
                <a:solidFill>
                  <a:schemeClr val="lt1"/>
                </a:solidFill>
              </a:rPr>
              <a:t>자율 주행의 인지 부족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37649" y="3493942"/>
            <a:ext cx="48734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spc="-300" dirty="0">
                <a:solidFill>
                  <a:schemeClr val="bg1"/>
                </a:solidFill>
              </a:rPr>
              <a:t>더 나은 인지를 위한 정보수집</a:t>
            </a:r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57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79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7" y="272712"/>
            <a:ext cx="5141083" cy="51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커스텀 모델 훈련 데이터셋 평가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34964" y="2689841"/>
            <a:ext cx="8722072" cy="14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31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79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917" y="272712"/>
            <a:ext cx="5141083" cy="51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예측 결과 테스트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3109" y="2432423"/>
            <a:ext cx="5041348" cy="249161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4738E7B-9AB7-8801-B27B-7A07E784BF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22743" y="1277068"/>
            <a:ext cx="3408938" cy="47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74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79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8235" y="272716"/>
            <a:ext cx="1511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도표 정리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2636"/>
              </p:ext>
            </p:extLst>
          </p:nvPr>
        </p:nvGraphicFramePr>
        <p:xfrm>
          <a:off x="1163052" y="2045948"/>
          <a:ext cx="10568569" cy="353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Wasted Time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ResNet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86s/step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50.3%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VGGNet</a:t>
                      </a:r>
                      <a:endParaRPr lang="en-US" altLang="ko-KR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60s/step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58.5%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LeNet</a:t>
                      </a:r>
                      <a:endParaRPr lang="en-US" altLang="ko-KR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48s/step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95.6%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Custom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24s/step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96.8%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/>
          <p:cNvSpPr txBox="1"/>
          <p:nvPr/>
        </p:nvSpPr>
        <p:spPr>
          <a:xfrm flipH="1">
            <a:off x="566418" y="2388295"/>
            <a:ext cx="4996181" cy="572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bg1"/>
                </a:solidFill>
              </a:rPr>
              <a:t>감사합니다</a:t>
            </a:r>
            <a:r>
              <a:rPr lang="en-US" altLang="ko-KR" sz="32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0" name="TextBox 229"/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장태인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백형준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 flipH="1">
            <a:off x="421286" y="230901"/>
            <a:ext cx="6253725" cy="853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GTSRB dataset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란</a:t>
            </a:r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1286" y="2020147"/>
            <a:ext cx="5001473" cy="4445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GTSRB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</a:rPr>
              <a:t>는 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German Traffic Sign Benchmark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</a:rPr>
              <a:t> 의 줄임말 이며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2011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</a:rPr>
              <a:t>년 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IJCNN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</a:rPr>
              <a:t> 에서 개최한 다중 클래스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</a:rPr>
              <a:t> 다중 이미지 분류 챌린지 입니다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0" algn="just">
              <a:defRPr/>
            </a:pPr>
            <a:endParaRPr lang="en-US" altLang="ko-KR" sz="2200" dirty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defRPr/>
            </a:pP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</a:rPr>
              <a:t>평균적으로 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43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</a:rPr>
              <a:t>의 크기를 가지는 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color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</a:rPr>
              <a:t> 이미지로서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43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</a:rPr>
              <a:t>가지 종류의 교통 표지판과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</a:rPr>
              <a:t> 약 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</a:rPr>
              <a:t>만개의 이미지를 포함하는 </a:t>
            </a:r>
            <a:r>
              <a:rPr lang="ko-KR" altLang="en-US" sz="2200" dirty="0" err="1">
                <a:solidFill>
                  <a:schemeClr val="accent1">
                    <a:lumMod val="50000"/>
                  </a:schemeClr>
                </a:solidFill>
              </a:rPr>
              <a:t>데이터셋입니다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0" algn="just">
              <a:defRPr/>
            </a:pPr>
            <a:endParaRPr lang="en-US" altLang="ko-KR" sz="2200" dirty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defRPr/>
            </a:pP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train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</a:rPr>
              <a:t> 데이터를 통해 </a:t>
            </a:r>
            <a:r>
              <a:rPr lang="ko-KR" altLang="en-US" sz="2200" dirty="0" err="1">
                <a:solidFill>
                  <a:schemeClr val="accent1">
                    <a:lumMod val="50000"/>
                  </a:schemeClr>
                </a:solidFill>
              </a:rPr>
              <a:t>머신러닝을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</a:rPr>
              <a:t> 학습 하고 학습된 모델을 시험하기 위한 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test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</a:rPr>
              <a:t> 데이터가 있습니다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2145607"/>
            <a:ext cx="5656028" cy="375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095" y="294120"/>
            <a:ext cx="304500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라이브러리 불러오기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0370" y="944494"/>
            <a:ext cx="6271259" cy="52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668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9210" y="294120"/>
            <a:ext cx="2797886" cy="51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데이터셋 경로 지정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7317" y="2723984"/>
            <a:ext cx="7037365" cy="16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7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668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7760" y="219203"/>
            <a:ext cx="4820824" cy="51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클래스 갯수 및 클래스 레이블 설정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3888" y="1485731"/>
            <a:ext cx="3025402" cy="388653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091574"/>
            <a:ext cx="2949195" cy="26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8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668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60" y="251309"/>
            <a:ext cx="4132990" cy="518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accent1"/>
                </a:solidFill>
              </a:rPr>
              <a:t>Train</a:t>
            </a:r>
            <a:r>
              <a:rPr lang="ko-KR" altLang="en-US" sz="2800" b="1" spc="-300">
                <a:solidFill>
                  <a:schemeClr val="accent1"/>
                </a:solidFill>
              </a:rPr>
              <a:t>이 가진 데이터의 시각화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7197" y="1912689"/>
            <a:ext cx="7097605" cy="410194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4755" y="1318691"/>
            <a:ext cx="6721422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10" y="272716"/>
            <a:ext cx="7668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1833" y="272713"/>
            <a:ext cx="5368353" cy="5194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이미지의 크기를 알기위한 시각화 과정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7863" y="1747291"/>
            <a:ext cx="9396274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1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340</Words>
  <Application>Microsoft Office PowerPoint</Application>
  <PresentationFormat>와이드스크린</PresentationFormat>
  <Paragraphs>123</Paragraphs>
  <Slides>33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Pretendard</vt:lpstr>
      <vt:lpstr>Pretendard Black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장태인</cp:lastModifiedBy>
  <cp:revision>91</cp:revision>
  <dcterms:created xsi:type="dcterms:W3CDTF">2022-08-03T01:14:38Z</dcterms:created>
  <dcterms:modified xsi:type="dcterms:W3CDTF">2023-06-12T13:25:54Z</dcterms:modified>
  <cp:version/>
</cp:coreProperties>
</file>