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9144000" cy="5143500" type="screen16x9"/>
  <p:notesSz cx="6858000" cy="9144000"/>
  <p:embeddedFontLst>
    <p:embeddedFont>
      <p:font typeface="Calibri" panose="020F0502020204030204" pitchFamily="34" charset="0"/>
      <p:regular r:id="rId60"/>
      <p:bold r:id="rId61"/>
      <p:italic r:id="rId62"/>
      <p:boldItalic r:id="rId63"/>
    </p:embeddedFont>
    <p:embeddedFont>
      <p:font typeface="Nunito" panose="020B0604020202020204" charset="0"/>
      <p:regular r:id="rId64"/>
      <p:bold r:id="rId65"/>
      <p:italic r:id="rId66"/>
      <p:boldItalic r:id="rId67"/>
    </p:embeddedFont>
    <p:embeddedFont>
      <p:font typeface="Roboto Mono" panose="020B0604020202020204" charset="0"/>
      <p:regular r:id="rId68"/>
      <p:bold r:id="rId69"/>
      <p:italic r:id="rId70"/>
      <p:boldItalic r:id="rId71"/>
    </p:embeddedFont>
    <p:embeddedFont>
      <p:font typeface="Source Code Pro Light" panose="020B0604020202020204" charset="0"/>
      <p:regular r:id="rId72"/>
      <p:bold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4.fntdata"/><Relationship Id="rId68" Type="http://schemas.openxmlformats.org/officeDocument/2006/relationships/font" Target="fonts/font9.fntdata"/><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596ead107f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596ead107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96e359a88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96e359a8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96d5d7a2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96d5d7a2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96d5d7a2c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96d5d7a2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95a139231_1_6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95a139231_1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95a139231_1_6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595a139231_1_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95a139231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95a13923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95a139231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595a139231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595a139231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595a139231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595a139231_1_6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595a139231_1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9613b43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9613b43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595a139231_1_6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595a139231_1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595a139231_1_7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595a139231_1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95a139231_1_7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595a139231_1_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977630d5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5977630d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5977630d59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5977630d5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596d5d7a2c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596d5d7a2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596d5d7a2c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596d5d7a2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596d5d7a2c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596d5d7a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596d5d7a2c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596d5d7a2c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596d5d7a2c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596d5d7a2c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972fabf9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972fabf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596d5d7a2c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596d5d7a2c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96d5d7a2c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596d5d7a2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596d5d7a2c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596d5d7a2c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596d5d7a2c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596d5d7a2c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95af77d1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95af77d1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595af77d14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595af77d1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95af77d14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95af77d14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95af77d14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95af77d14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595af77d14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595af77d14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95af77d14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95af77d14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9613b43d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9613b43d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95af77d14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95af77d14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595af77d14_1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595af77d1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95af77d14_1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95af77d14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595a13923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595a1392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595a13923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595a13923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595a139231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595a13923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595a139231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595a13923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595a13923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595a13923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595a139231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595a139231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5977630d59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5977630d5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9613b43d3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9613b43d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5977630d59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5977630d5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5977630d59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5977630d5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5977630d59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5977630d5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5977630d59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5977630d5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5977630d59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5977630d5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5977630d59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5977630d5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59613b43d3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59613b43d3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59613b43d3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59613b43d3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9613b43d3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9613b43d3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9613b43d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9613b43d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9613b43d3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59613b43d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9613b43d3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9613b43d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SELinuxProject/refpolicy"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9.jpg"/></Relationships>
</file>

<file path=ppt/slides/_rels/slide3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exploit-db.com/exploits/37958"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192.168.1.x:5984/"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00228" y="1451208"/>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 b="1"/>
              <a:t>Hardening Five</a:t>
            </a:r>
            <a:endParaRPr b="1"/>
          </a:p>
        </p:txBody>
      </p:sp>
      <p:sp>
        <p:nvSpPr>
          <p:cNvPr id="129" name="Google Shape;129;p13"/>
          <p:cNvSpPr txBox="1">
            <a:spLocks noGrp="1"/>
          </p:cNvSpPr>
          <p:nvPr>
            <p:ph type="subTitle" idx="1"/>
          </p:nvPr>
        </p:nvSpPr>
        <p:spPr>
          <a:xfrm>
            <a:off x="5010600" y="1822833"/>
            <a:ext cx="5361300" cy="5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None/>
            </a:pPr>
            <a:endParaRPr/>
          </a:p>
        </p:txBody>
      </p:sp>
      <p:sp>
        <p:nvSpPr>
          <p:cNvPr id="130" name="Google Shape;130;p13"/>
          <p:cNvSpPr txBox="1"/>
          <p:nvPr/>
        </p:nvSpPr>
        <p:spPr>
          <a:xfrm>
            <a:off x="2022975" y="911250"/>
            <a:ext cx="6520500" cy="35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Calibri"/>
                <a:ea typeface="Calibri"/>
                <a:cs typeface="Calibri"/>
                <a:sym typeface="Calibri"/>
              </a:rPr>
              <a:t>Edition 2019		Dipartimento di Matematica e Informatica - UniCT</a:t>
            </a:r>
            <a:endParaRPr dirty="0">
              <a:latin typeface="Calibri"/>
              <a:ea typeface="Calibri"/>
              <a:cs typeface="Calibri"/>
              <a:sym typeface="Calibri"/>
            </a:endParaRPr>
          </a:p>
        </p:txBody>
      </p:sp>
      <p:pic>
        <p:nvPicPr>
          <p:cNvPr id="131" name="Google Shape;131;p13"/>
          <p:cNvPicPr preferRelativeResize="0"/>
          <p:nvPr/>
        </p:nvPicPr>
        <p:blipFill>
          <a:blip r:embed="rId3">
            <a:alphaModFix/>
          </a:blip>
          <a:stretch>
            <a:fillRect/>
          </a:stretch>
        </p:blipFill>
        <p:spPr>
          <a:xfrm>
            <a:off x="6103125" y="2607175"/>
            <a:ext cx="1377225" cy="1377225"/>
          </a:xfrm>
          <a:prstGeom prst="rect">
            <a:avLst/>
          </a:prstGeom>
          <a:noFill/>
          <a:ln>
            <a:noFill/>
          </a:ln>
        </p:spPr>
      </p:pic>
      <p:pic>
        <p:nvPicPr>
          <p:cNvPr id="132" name="Google Shape;132;p13"/>
          <p:cNvPicPr preferRelativeResize="0"/>
          <p:nvPr/>
        </p:nvPicPr>
        <p:blipFill>
          <a:blip r:embed="rId4">
            <a:alphaModFix/>
          </a:blip>
          <a:stretch>
            <a:fillRect/>
          </a:stretch>
        </p:blipFill>
        <p:spPr>
          <a:xfrm>
            <a:off x="1195275" y="2727350"/>
            <a:ext cx="2630824" cy="1136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2"/>
          <p:cNvPicPr preferRelativeResize="0"/>
          <p:nvPr/>
        </p:nvPicPr>
        <p:blipFill>
          <a:blip r:embed="rId3">
            <a:alphaModFix/>
          </a:blip>
          <a:stretch>
            <a:fillRect/>
          </a:stretch>
        </p:blipFill>
        <p:spPr>
          <a:xfrm>
            <a:off x="2640826" y="569848"/>
            <a:ext cx="3835050" cy="4003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23"/>
          <p:cNvPicPr preferRelativeResize="0"/>
          <p:nvPr/>
        </p:nvPicPr>
        <p:blipFill>
          <a:blip r:embed="rId3">
            <a:alphaModFix/>
          </a:blip>
          <a:stretch>
            <a:fillRect/>
          </a:stretch>
        </p:blipFill>
        <p:spPr>
          <a:xfrm>
            <a:off x="3062175" y="2000325"/>
            <a:ext cx="2923800" cy="1945650"/>
          </a:xfrm>
          <a:prstGeom prst="rect">
            <a:avLst/>
          </a:prstGeom>
          <a:noFill/>
          <a:ln>
            <a:noFill/>
          </a:ln>
        </p:spPr>
      </p:pic>
      <p:sp>
        <p:nvSpPr>
          <p:cNvPr id="207" name="Google Shape;207;p23"/>
          <p:cNvSpPr txBox="1"/>
          <p:nvPr/>
        </p:nvSpPr>
        <p:spPr>
          <a:xfrm>
            <a:off x="240750" y="1171650"/>
            <a:ext cx="8400000" cy="140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3800" b="1">
                <a:solidFill>
                  <a:schemeClr val="lt1"/>
                </a:solidFill>
                <a:latin typeface="Nunito"/>
                <a:ea typeface="Nunito"/>
                <a:cs typeface="Nunito"/>
                <a:sym typeface="Nunito"/>
              </a:rPr>
              <a:t>MANDATORY ACCESS CONTROL</a:t>
            </a:r>
            <a:endParaRPr sz="3800" b="1">
              <a:solidFill>
                <a:schemeClr val="lt1"/>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But first let's talk about DAC:</a:t>
            </a:r>
            <a:endParaRPr/>
          </a:p>
        </p:txBody>
      </p:sp>
      <p:sp>
        <p:nvSpPr>
          <p:cNvPr id="213" name="Google Shape;213;p2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Char char="●"/>
            </a:pPr>
            <a:r>
              <a:rPr lang="it" sz="1600">
                <a:solidFill>
                  <a:srgbClr val="000000"/>
                </a:solidFill>
              </a:rPr>
              <a:t>DAC come modello di sicurezza naturale in Linux</a:t>
            </a:r>
            <a:endParaRPr sz="1600">
              <a:solidFill>
                <a:srgbClr val="000000"/>
              </a:solidFill>
            </a:endParaRPr>
          </a:p>
          <a:p>
            <a:pPr marL="457200" lvl="0" indent="-330200" algn="l" rtl="0">
              <a:spcBef>
                <a:spcPts val="0"/>
              </a:spcBef>
              <a:spcAft>
                <a:spcPts val="0"/>
              </a:spcAft>
              <a:buClr>
                <a:srgbClr val="000000"/>
              </a:buClr>
              <a:buSzPts val="1600"/>
              <a:buChar char="●"/>
            </a:pPr>
            <a:r>
              <a:rPr lang="it" sz="1600">
                <a:solidFill>
                  <a:srgbClr val="000000"/>
                </a:solidFill>
              </a:rPr>
              <a:t>Un soggetto può trasmettere i propri permessi</a:t>
            </a:r>
            <a:endParaRPr sz="1600">
              <a:solidFill>
                <a:srgbClr val="000000"/>
              </a:solidFill>
            </a:endParaRPr>
          </a:p>
          <a:p>
            <a:pPr marL="457200" lvl="0" indent="-330200" algn="l" rtl="0">
              <a:spcBef>
                <a:spcPts val="0"/>
              </a:spcBef>
              <a:spcAft>
                <a:spcPts val="0"/>
              </a:spcAft>
              <a:buClr>
                <a:srgbClr val="000000"/>
              </a:buClr>
              <a:buSzPts val="1600"/>
              <a:buChar char="●"/>
            </a:pPr>
            <a:r>
              <a:rPr lang="it" sz="1600">
                <a:solidFill>
                  <a:srgbClr val="000000"/>
                </a:solidFill>
              </a:rPr>
              <a:t>ACL (access control list) </a:t>
            </a:r>
            <a:endParaRPr sz="1600">
              <a:solidFill>
                <a:srgbClr val="000000"/>
              </a:solidFill>
            </a:endParaRPr>
          </a:p>
          <a:p>
            <a:pPr marL="457200" lvl="0" indent="0" algn="l" rtl="0">
              <a:spcBef>
                <a:spcPts val="1600"/>
              </a:spcBef>
              <a:spcAft>
                <a:spcPts val="0"/>
              </a:spcAft>
              <a:buNone/>
            </a:pPr>
            <a:r>
              <a:rPr lang="it" sz="1800">
                <a:solidFill>
                  <a:srgbClr val="000000"/>
                </a:solidFill>
                <a:latin typeface="Roboto Mono"/>
                <a:ea typeface="Roboto Mono"/>
                <a:cs typeface="Roboto Mono"/>
                <a:sym typeface="Roboto Mono"/>
              </a:rPr>
              <a:t>rws r-x r-x. smellykey smellykey   file</a:t>
            </a:r>
            <a:endParaRPr sz="1800">
              <a:solidFill>
                <a:srgbClr val="000000"/>
              </a:solidFill>
              <a:latin typeface="Roboto Mono"/>
              <a:ea typeface="Roboto Mono"/>
              <a:cs typeface="Roboto Mono"/>
              <a:sym typeface="Roboto Mono"/>
            </a:endParaRPr>
          </a:p>
          <a:p>
            <a:pPr marL="457200" lvl="0" indent="0" algn="l" rtl="0">
              <a:spcBef>
                <a:spcPts val="1600"/>
              </a:spcBef>
              <a:spcAft>
                <a:spcPts val="0"/>
              </a:spcAft>
              <a:buNone/>
            </a:pPr>
            <a:endParaRPr/>
          </a:p>
          <a:p>
            <a:pPr marL="457200" lvl="0" indent="0" algn="l" rtl="0">
              <a:spcBef>
                <a:spcPts val="1600"/>
              </a:spcBef>
              <a:spcAft>
                <a:spcPts val="1600"/>
              </a:spcAft>
              <a:buNone/>
            </a:pPr>
            <a:endParaRPr/>
          </a:p>
        </p:txBody>
      </p:sp>
      <p:pic>
        <p:nvPicPr>
          <p:cNvPr id="214" name="Google Shape;214;p24"/>
          <p:cNvPicPr preferRelativeResize="0"/>
          <p:nvPr/>
        </p:nvPicPr>
        <p:blipFill>
          <a:blip r:embed="rId3">
            <a:alphaModFix/>
          </a:blip>
          <a:stretch>
            <a:fillRect/>
          </a:stretch>
        </p:blipFill>
        <p:spPr>
          <a:xfrm>
            <a:off x="7034608" y="376575"/>
            <a:ext cx="984066" cy="15154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Finally the MAC</a:t>
            </a:r>
            <a:endParaRPr/>
          </a:p>
        </p:txBody>
      </p:sp>
      <p:sp>
        <p:nvSpPr>
          <p:cNvPr id="220" name="Google Shape;220;p25"/>
          <p:cNvSpPr txBox="1">
            <a:spLocks noGrp="1"/>
          </p:cNvSpPr>
          <p:nvPr>
            <p:ph type="body" idx="1"/>
          </p:nvPr>
        </p:nvSpPr>
        <p:spPr>
          <a:xfrm>
            <a:off x="819150" y="1575600"/>
            <a:ext cx="7505700" cy="2860500"/>
          </a:xfrm>
          <a:prstGeom prst="rect">
            <a:avLst/>
          </a:prstGeom>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Clr>
                <a:srgbClr val="000000"/>
              </a:buClr>
              <a:buSzPts val="1600"/>
              <a:buChar char="●"/>
            </a:pPr>
            <a:r>
              <a:rPr lang="it" sz="1600">
                <a:solidFill>
                  <a:srgbClr val="000000"/>
                </a:solidFill>
              </a:rPr>
              <a:t>Si contrappone al controllo di accesso discrezionale</a:t>
            </a:r>
            <a:endParaRPr sz="1600">
              <a:solidFill>
                <a:srgbClr val="000000"/>
              </a:solidFill>
            </a:endParaRPr>
          </a:p>
          <a:p>
            <a:pPr marL="457200" lvl="0" indent="-330200" algn="l" rtl="0">
              <a:lnSpc>
                <a:spcPct val="200000"/>
              </a:lnSpc>
              <a:spcBef>
                <a:spcPts val="0"/>
              </a:spcBef>
              <a:spcAft>
                <a:spcPts val="0"/>
              </a:spcAft>
              <a:buClr>
                <a:srgbClr val="000000"/>
              </a:buClr>
              <a:buSzPts val="1600"/>
              <a:buChar char="●"/>
            </a:pPr>
            <a:r>
              <a:rPr lang="it" sz="1600">
                <a:solidFill>
                  <a:srgbClr val="000000"/>
                </a:solidFill>
              </a:rPr>
              <a:t>Basata su una policy accessibile ed editabile soltanto dall’amministratore</a:t>
            </a:r>
            <a:endParaRPr sz="1600">
              <a:solidFill>
                <a:srgbClr val="000000"/>
              </a:solidFill>
            </a:endParaRPr>
          </a:p>
          <a:p>
            <a:pPr marL="457200" lvl="0" indent="-330200" algn="l" rtl="0">
              <a:lnSpc>
                <a:spcPct val="200000"/>
              </a:lnSpc>
              <a:spcBef>
                <a:spcPts val="0"/>
              </a:spcBef>
              <a:spcAft>
                <a:spcPts val="0"/>
              </a:spcAft>
              <a:buClr>
                <a:srgbClr val="000000"/>
              </a:buClr>
              <a:buSzPts val="1600"/>
              <a:buChar char="●"/>
            </a:pPr>
            <a:r>
              <a:rPr lang="it" sz="1600">
                <a:solidFill>
                  <a:srgbClr val="000000"/>
                </a:solidFill>
              </a:rPr>
              <a:t>Concetto di azione ( leggere, modificare, eseguire, bind su una determinata porta,....)</a:t>
            </a:r>
            <a:endParaRPr sz="1600">
              <a:solidFill>
                <a:srgbClr val="000000"/>
              </a:solidFill>
            </a:endParaRPr>
          </a:p>
          <a:p>
            <a:pPr marL="457200" lvl="0" indent="-330200" algn="l" rtl="0">
              <a:lnSpc>
                <a:spcPct val="200000"/>
              </a:lnSpc>
              <a:spcBef>
                <a:spcPts val="0"/>
              </a:spcBef>
              <a:spcAft>
                <a:spcPts val="0"/>
              </a:spcAft>
              <a:buClr>
                <a:srgbClr val="000000"/>
              </a:buClr>
              <a:buSzPts val="1600"/>
              <a:buChar char="●"/>
            </a:pPr>
            <a:r>
              <a:rPr lang="it" sz="1600">
                <a:solidFill>
                  <a:srgbClr val="000000"/>
                </a:solidFill>
              </a:rPr>
              <a:t>Concetto di soggetto ( un utente, più generalmente un soggetto)</a:t>
            </a:r>
            <a:endParaRPr sz="1600">
              <a:solidFill>
                <a:srgbClr val="000000"/>
              </a:solidFill>
            </a:endParaRPr>
          </a:p>
          <a:p>
            <a:pPr marL="457200" lvl="0" indent="-330200" algn="l" rtl="0">
              <a:lnSpc>
                <a:spcPct val="200000"/>
              </a:lnSpc>
              <a:spcBef>
                <a:spcPts val="0"/>
              </a:spcBef>
              <a:spcAft>
                <a:spcPts val="0"/>
              </a:spcAft>
              <a:buClr>
                <a:srgbClr val="000000"/>
              </a:buClr>
              <a:buSzPts val="1600"/>
              <a:buChar char="●"/>
            </a:pPr>
            <a:r>
              <a:rPr lang="it" sz="1600">
                <a:solidFill>
                  <a:srgbClr val="000000"/>
                </a:solidFill>
              </a:rPr>
              <a:t>Concetto di oggetto (un file, una porta di sistema, ecc)</a:t>
            </a:r>
            <a:endParaRPr sz="16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6"/>
          <p:cNvSpPr txBox="1">
            <a:spLocks noGrp="1"/>
          </p:cNvSpPr>
          <p:nvPr>
            <p:ph type="ctrTitle"/>
          </p:nvPr>
        </p:nvSpPr>
        <p:spPr>
          <a:xfrm>
            <a:off x="511725" y="1780350"/>
            <a:ext cx="8139600" cy="14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 sz="6000"/>
              <a:t>Linux Security Modules</a:t>
            </a:r>
            <a:endParaRPr sz="6000"/>
          </a:p>
          <a:p>
            <a:pPr marL="0" lvl="0" indent="0" algn="ctr" rtl="0">
              <a:spcBef>
                <a:spcPts val="0"/>
              </a:spcBef>
              <a:spcAft>
                <a:spcPts val="0"/>
              </a:spcAft>
              <a:buNone/>
            </a:pPr>
            <a:r>
              <a:rPr lang="it" sz="6000"/>
              <a:t>(LSM)</a:t>
            </a:r>
            <a:endParaRPr sz="6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7"/>
          <p:cNvSpPr txBox="1">
            <a:spLocks noGrp="1"/>
          </p:cNvSpPr>
          <p:nvPr>
            <p:ph type="title"/>
          </p:nvPr>
        </p:nvSpPr>
        <p:spPr>
          <a:xfrm>
            <a:off x="742950" y="540800"/>
            <a:ext cx="7505700" cy="9546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it" b="1"/>
              <a:t>Introduzione - Perché LSM?</a:t>
            </a:r>
            <a:endParaRPr b="1"/>
          </a:p>
        </p:txBody>
      </p:sp>
      <p:sp>
        <p:nvSpPr>
          <p:cNvPr id="231" name="Google Shape;231;p27"/>
          <p:cNvSpPr txBox="1"/>
          <p:nvPr/>
        </p:nvSpPr>
        <p:spPr>
          <a:xfrm>
            <a:off x="754825" y="2705450"/>
            <a:ext cx="4940400" cy="1916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it" sz="1600">
                <a:latin typeface="Calibri"/>
                <a:ea typeface="Calibri"/>
                <a:cs typeface="Calibri"/>
                <a:sym typeface="Calibri"/>
              </a:rPr>
              <a:t>Il progetto </a:t>
            </a:r>
            <a:r>
              <a:rPr lang="it" sz="1600" b="1" i="1">
                <a:latin typeface="Calibri"/>
                <a:ea typeface="Calibri"/>
                <a:cs typeface="Calibri"/>
                <a:sym typeface="Calibri"/>
              </a:rPr>
              <a:t>Linux Security Modules</a:t>
            </a:r>
            <a:r>
              <a:rPr lang="it" sz="1600">
                <a:latin typeface="Calibri"/>
                <a:ea typeface="Calibri"/>
                <a:cs typeface="Calibri"/>
                <a:sym typeface="Calibri"/>
              </a:rPr>
              <a:t> cerca di risolvere questo problema fornendo un framework generale per i moduli di sicurezza. Ciò consente di implementare molti diversi modelli di controllo degli accessi come moduli kernel caricabili, consentendo agli sviluppatori di moduli di sicurezza di procedere indipendentemente dagli sviluppatori kernel Linux.</a:t>
            </a:r>
            <a:endParaRPr sz="1600">
              <a:latin typeface="Calibri"/>
              <a:ea typeface="Calibri"/>
              <a:cs typeface="Calibri"/>
              <a:sym typeface="Calibri"/>
            </a:endParaRPr>
          </a:p>
        </p:txBody>
      </p:sp>
      <p:sp>
        <p:nvSpPr>
          <p:cNvPr id="232" name="Google Shape;232;p27"/>
          <p:cNvSpPr txBox="1"/>
          <p:nvPr/>
        </p:nvSpPr>
        <p:spPr>
          <a:xfrm>
            <a:off x="3467325" y="1447150"/>
            <a:ext cx="2124000" cy="86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600" b="1">
                <a:latin typeface="Calibri"/>
                <a:ea typeface="Calibri"/>
                <a:cs typeface="Calibri"/>
                <a:sym typeface="Calibri"/>
              </a:rPr>
              <a:t>Numerosi modelli e implementazioni differenti  di MAC.</a:t>
            </a:r>
            <a:endParaRPr sz="1600" b="1">
              <a:latin typeface="Calibri"/>
              <a:ea typeface="Calibri"/>
              <a:cs typeface="Calibri"/>
              <a:sym typeface="Calibri"/>
            </a:endParaRPr>
          </a:p>
        </p:txBody>
      </p:sp>
      <p:sp>
        <p:nvSpPr>
          <p:cNvPr id="233" name="Google Shape;233;p27"/>
          <p:cNvSpPr txBox="1"/>
          <p:nvPr/>
        </p:nvSpPr>
        <p:spPr>
          <a:xfrm>
            <a:off x="754825" y="1630900"/>
            <a:ext cx="2124000" cy="50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600" b="1">
                <a:latin typeface="Calibri"/>
                <a:ea typeface="Calibri"/>
                <a:cs typeface="Calibri"/>
                <a:sym typeface="Calibri"/>
              </a:rPr>
              <a:t>Necessità di un MAC.</a:t>
            </a:r>
            <a:endParaRPr sz="1600" b="1">
              <a:latin typeface="Calibri"/>
              <a:ea typeface="Calibri"/>
              <a:cs typeface="Calibri"/>
              <a:sym typeface="Calibri"/>
            </a:endParaRPr>
          </a:p>
        </p:txBody>
      </p:sp>
      <p:sp>
        <p:nvSpPr>
          <p:cNvPr id="234" name="Google Shape;234;p27"/>
          <p:cNvSpPr txBox="1"/>
          <p:nvPr/>
        </p:nvSpPr>
        <p:spPr>
          <a:xfrm>
            <a:off x="6295650" y="1402000"/>
            <a:ext cx="2379600" cy="95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600" b="1">
                <a:latin typeface="Calibri"/>
                <a:ea typeface="Calibri"/>
                <a:cs typeface="Calibri"/>
                <a:sym typeface="Calibri"/>
              </a:rPr>
              <a:t>Mancanza di unanimità nella scelta del miglior modello.</a:t>
            </a:r>
            <a:endParaRPr sz="1600" b="1">
              <a:latin typeface="Calibri"/>
              <a:ea typeface="Calibri"/>
              <a:cs typeface="Calibri"/>
              <a:sym typeface="Calibri"/>
            </a:endParaRPr>
          </a:p>
        </p:txBody>
      </p:sp>
      <p:cxnSp>
        <p:nvCxnSpPr>
          <p:cNvPr id="235" name="Google Shape;235;p27"/>
          <p:cNvCxnSpPr>
            <a:stCxn id="232" idx="3"/>
          </p:cNvCxnSpPr>
          <p:nvPr/>
        </p:nvCxnSpPr>
        <p:spPr>
          <a:xfrm rot="10800000" flipH="1">
            <a:off x="5591325" y="1871200"/>
            <a:ext cx="487200" cy="8100"/>
          </a:xfrm>
          <a:prstGeom prst="straightConnector1">
            <a:avLst/>
          </a:prstGeom>
          <a:noFill/>
          <a:ln w="19050" cap="flat" cmpd="sng">
            <a:solidFill>
              <a:schemeClr val="dk2"/>
            </a:solidFill>
            <a:prstDash val="solid"/>
            <a:round/>
            <a:headEnd type="none" w="med" len="med"/>
            <a:tailEnd type="triangle" w="med" len="med"/>
          </a:ln>
        </p:spPr>
      </p:cxnSp>
      <p:sp>
        <p:nvSpPr>
          <p:cNvPr id="236" name="Google Shape;236;p27"/>
          <p:cNvSpPr txBox="1"/>
          <p:nvPr/>
        </p:nvSpPr>
        <p:spPr>
          <a:xfrm>
            <a:off x="6808100" y="3008825"/>
            <a:ext cx="1176900" cy="71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3000" b="1">
                <a:latin typeface="Calibri"/>
                <a:ea typeface="Calibri"/>
                <a:cs typeface="Calibri"/>
                <a:sym typeface="Calibri"/>
              </a:rPr>
              <a:t>LSM</a:t>
            </a:r>
            <a:endParaRPr sz="3000" b="1">
              <a:latin typeface="Calibri"/>
              <a:ea typeface="Calibri"/>
              <a:cs typeface="Calibri"/>
              <a:sym typeface="Calibri"/>
            </a:endParaRPr>
          </a:p>
        </p:txBody>
      </p:sp>
      <p:cxnSp>
        <p:nvCxnSpPr>
          <p:cNvPr id="237" name="Google Shape;237;p27"/>
          <p:cNvCxnSpPr/>
          <p:nvPr/>
        </p:nvCxnSpPr>
        <p:spPr>
          <a:xfrm rot="10800000" flipH="1">
            <a:off x="2848125" y="1871200"/>
            <a:ext cx="487200" cy="8100"/>
          </a:xfrm>
          <a:prstGeom prst="straightConnector1">
            <a:avLst/>
          </a:prstGeom>
          <a:noFill/>
          <a:ln w="19050" cap="flat" cmpd="sng">
            <a:solidFill>
              <a:schemeClr val="dk2"/>
            </a:solidFill>
            <a:prstDash val="solid"/>
            <a:round/>
            <a:headEnd type="none" w="med" len="med"/>
            <a:tailEnd type="triangle" w="med" len="med"/>
          </a:ln>
        </p:spPr>
      </p:cxnSp>
      <p:cxnSp>
        <p:nvCxnSpPr>
          <p:cNvPr id="238" name="Google Shape;238;p27"/>
          <p:cNvCxnSpPr/>
          <p:nvPr/>
        </p:nvCxnSpPr>
        <p:spPr>
          <a:xfrm>
            <a:off x="7218250" y="2525850"/>
            <a:ext cx="4500" cy="4047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8"/>
          <p:cNvSpPr txBox="1">
            <a:spLocks noGrp="1"/>
          </p:cNvSpPr>
          <p:nvPr>
            <p:ph type="title"/>
          </p:nvPr>
        </p:nvSpPr>
        <p:spPr>
          <a:xfrm>
            <a:off x="666750" y="617000"/>
            <a:ext cx="7505700" cy="5628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it" b="1"/>
              <a:t>LSM - Architettura</a:t>
            </a:r>
            <a:endParaRPr b="1"/>
          </a:p>
        </p:txBody>
      </p:sp>
      <p:sp>
        <p:nvSpPr>
          <p:cNvPr id="244" name="Google Shape;244;p28"/>
          <p:cNvSpPr txBox="1"/>
          <p:nvPr/>
        </p:nvSpPr>
        <p:spPr>
          <a:xfrm>
            <a:off x="807125" y="1426600"/>
            <a:ext cx="6973200" cy="269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a:latin typeface="Calibri"/>
                <a:ea typeface="Calibri"/>
                <a:cs typeface="Calibri"/>
                <a:sym typeface="Calibri"/>
              </a:rPr>
              <a:t>Requisiti fondamentali:</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it" sz="1800" b="1">
                <a:latin typeface="Calibri"/>
                <a:ea typeface="Calibri"/>
                <a:cs typeface="Calibri"/>
                <a:sym typeface="Calibri"/>
              </a:rPr>
              <a:t>Generico</a:t>
            </a:r>
            <a:r>
              <a:rPr lang="it" sz="1800">
                <a:latin typeface="Calibri"/>
                <a:ea typeface="Calibri"/>
                <a:cs typeface="Calibri"/>
                <a:sym typeface="Calibri"/>
              </a:rPr>
              <a:t>: non deve occuparsi della definizione di alcuna politica di sicurezza sul sistema, deve soltanto fornire l'interfaccia alle strutture interne del kernel. Consentendo di cambiare il modello di sicurezza adottato, semplicemente caricando un nuovo modulo.</a:t>
            </a:r>
            <a:endParaRPr sz="1800">
              <a:latin typeface="Calibri"/>
              <a:ea typeface="Calibri"/>
              <a:cs typeface="Calibri"/>
              <a:sym typeface="Calibri"/>
            </a:endParaRPr>
          </a:p>
          <a:p>
            <a:pPr marL="457200" lvl="0" indent="0" algn="l" rtl="0">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it" sz="1800" b="1">
                <a:latin typeface="Calibri"/>
                <a:ea typeface="Calibri"/>
                <a:cs typeface="Calibri"/>
                <a:sym typeface="Calibri"/>
              </a:rPr>
              <a:t>Basso over-head</a:t>
            </a:r>
            <a:r>
              <a:rPr lang="it" sz="1800">
                <a:latin typeface="Calibri"/>
                <a:ea typeface="Calibri"/>
                <a:cs typeface="Calibri"/>
                <a:sym typeface="Calibri"/>
              </a:rPr>
              <a:t> : la complessità del framework deve essere tale da non far degradare le prestazioni del sistema operativo.</a:t>
            </a:r>
            <a:endParaRPr sz="18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9"/>
          <p:cNvSpPr txBox="1">
            <a:spLocks noGrp="1"/>
          </p:cNvSpPr>
          <p:nvPr>
            <p:ph type="title"/>
          </p:nvPr>
        </p:nvSpPr>
        <p:spPr>
          <a:xfrm>
            <a:off x="666750" y="464600"/>
            <a:ext cx="7505700" cy="5628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it" b="1"/>
              <a:t>LSM - Architettura</a:t>
            </a:r>
            <a:endParaRPr b="1"/>
          </a:p>
        </p:txBody>
      </p:sp>
      <p:pic>
        <p:nvPicPr>
          <p:cNvPr id="250" name="Google Shape;250;p29"/>
          <p:cNvPicPr preferRelativeResize="0"/>
          <p:nvPr/>
        </p:nvPicPr>
        <p:blipFill>
          <a:blip r:embed="rId3">
            <a:alphaModFix/>
          </a:blip>
          <a:stretch>
            <a:fillRect/>
          </a:stretch>
        </p:blipFill>
        <p:spPr>
          <a:xfrm>
            <a:off x="1852400" y="1192025"/>
            <a:ext cx="5249775" cy="3681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0"/>
          <p:cNvSpPr txBox="1">
            <a:spLocks noGrp="1"/>
          </p:cNvSpPr>
          <p:nvPr>
            <p:ph type="title"/>
          </p:nvPr>
        </p:nvSpPr>
        <p:spPr>
          <a:xfrm>
            <a:off x="666750" y="464600"/>
            <a:ext cx="7505700" cy="5628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it" b="1"/>
              <a:t>LSM - Implementazione</a:t>
            </a:r>
            <a:endParaRPr b="1"/>
          </a:p>
        </p:txBody>
      </p:sp>
      <p:sp>
        <p:nvSpPr>
          <p:cNvPr id="256" name="Google Shape;256;p30"/>
          <p:cNvSpPr txBox="1"/>
          <p:nvPr/>
        </p:nvSpPr>
        <p:spPr>
          <a:xfrm>
            <a:off x="564025" y="1205925"/>
            <a:ext cx="8137500" cy="34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600">
                <a:latin typeface="Calibri"/>
                <a:ea typeface="Calibri"/>
                <a:cs typeface="Calibri"/>
                <a:sym typeface="Calibri"/>
              </a:rPr>
              <a:t>Dal punto di vista implementativo LSM va a modificare il kernel in due modi principali: </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457200" lvl="0" indent="-330200" algn="just" rtl="0">
              <a:spcBef>
                <a:spcPts val="0"/>
              </a:spcBef>
              <a:spcAft>
                <a:spcPts val="0"/>
              </a:spcAft>
              <a:buSzPts val="1600"/>
              <a:buFont typeface="Calibri"/>
              <a:buChar char="●"/>
            </a:pPr>
            <a:r>
              <a:rPr lang="it" sz="1600">
                <a:latin typeface="Calibri"/>
                <a:ea typeface="Calibri"/>
                <a:cs typeface="Calibri"/>
                <a:sym typeface="Calibri"/>
              </a:rPr>
              <a:t>Aggiungendo dei "</a:t>
            </a:r>
            <a:r>
              <a:rPr lang="it" sz="1600" b="1">
                <a:latin typeface="Calibri"/>
                <a:ea typeface="Calibri"/>
                <a:cs typeface="Calibri"/>
                <a:sym typeface="Calibri"/>
              </a:rPr>
              <a:t>Security Field</a:t>
            </a:r>
            <a:r>
              <a:rPr lang="it" sz="1600">
                <a:latin typeface="Calibri"/>
                <a:ea typeface="Calibri"/>
                <a:cs typeface="Calibri"/>
                <a:sym typeface="Calibri"/>
              </a:rPr>
              <a:t>" ad alcune strutture interne del kernel </a:t>
            </a:r>
            <a:endParaRPr sz="1600">
              <a:latin typeface="Calibri"/>
              <a:ea typeface="Calibri"/>
              <a:cs typeface="Calibri"/>
              <a:sym typeface="Calibri"/>
            </a:endParaRPr>
          </a:p>
          <a:p>
            <a:pPr marL="457200" lvl="0" indent="0" algn="just" rtl="0">
              <a:spcBef>
                <a:spcPts val="0"/>
              </a:spcBef>
              <a:spcAft>
                <a:spcPts val="0"/>
              </a:spcAft>
              <a:buNone/>
            </a:pPr>
            <a:endParaRPr sz="1600">
              <a:latin typeface="Calibri"/>
              <a:ea typeface="Calibri"/>
              <a:cs typeface="Calibri"/>
              <a:sym typeface="Calibri"/>
            </a:endParaRPr>
          </a:p>
          <a:p>
            <a:pPr marL="457200" lvl="0" indent="-330200" algn="just" rtl="0">
              <a:spcBef>
                <a:spcPts val="0"/>
              </a:spcBef>
              <a:spcAft>
                <a:spcPts val="0"/>
              </a:spcAft>
              <a:buSzPts val="1600"/>
              <a:buFont typeface="Calibri"/>
              <a:buChar char="●"/>
            </a:pPr>
            <a:r>
              <a:rPr lang="it" sz="1600">
                <a:latin typeface="Calibri"/>
                <a:ea typeface="Calibri"/>
                <a:cs typeface="Calibri"/>
                <a:sym typeface="Calibri"/>
              </a:rPr>
              <a:t>Aggiungendo "</a:t>
            </a:r>
            <a:r>
              <a:rPr lang="it" sz="1600" b="1">
                <a:latin typeface="Calibri"/>
                <a:ea typeface="Calibri"/>
                <a:cs typeface="Calibri"/>
                <a:sym typeface="Calibri"/>
              </a:rPr>
              <a:t>Security Hook</a:t>
            </a:r>
            <a:r>
              <a:rPr lang="it" sz="1600">
                <a:latin typeface="Calibri"/>
                <a:ea typeface="Calibri"/>
                <a:cs typeface="Calibri"/>
                <a:sym typeface="Calibri"/>
              </a:rPr>
              <a:t>" in vari punti del codice del kernel. </a:t>
            </a:r>
            <a:endParaRPr sz="1600">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it" sz="1600">
                <a:latin typeface="Calibri"/>
                <a:ea typeface="Calibri"/>
                <a:cs typeface="Calibri"/>
                <a:sym typeface="Calibri"/>
              </a:rPr>
              <a:t>LSM usa una tabella chiamata </a:t>
            </a:r>
            <a:r>
              <a:rPr lang="it" sz="1600" b="1" i="1">
                <a:latin typeface="Calibri"/>
                <a:ea typeface="Calibri"/>
                <a:cs typeface="Calibri"/>
                <a:sym typeface="Calibri"/>
              </a:rPr>
              <a:t>security_operations </a:t>
            </a:r>
            <a:r>
              <a:rPr lang="it" sz="1600">
                <a:latin typeface="Calibri"/>
                <a:ea typeface="Calibri"/>
                <a:cs typeface="Calibri"/>
                <a:sym typeface="Calibri"/>
              </a:rPr>
              <a:t>per associare una funzione ad ogni hook. Di default questa tabella è inizializzata con delle funzioni dummy che restituiscono sempre il valore 0 (accesso consentito) se non gestite da un modulo LSM; </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it" sz="1600">
                <a:latin typeface="Calibri"/>
                <a:ea typeface="Calibri"/>
                <a:cs typeface="Calibri"/>
                <a:sym typeface="Calibri"/>
              </a:rPr>
              <a:t>Quando un modulo di sicurezza viene caricato, effettua una chiamata a register_security() per registrare le proprie funzioni, sostituendo le funzioni di default con le proprie implementazioni.</a:t>
            </a:r>
            <a:endParaRPr sz="1600">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1"/>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 sz="6000"/>
              <a:t>RBAC</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a:spLocks noGrp="1"/>
          </p:cNvSpPr>
          <p:nvPr>
            <p:ph type="ctrTitle"/>
          </p:nvPr>
        </p:nvSpPr>
        <p:spPr>
          <a:xfrm>
            <a:off x="1891353" y="382808"/>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 b="1"/>
              <a:t>IL TEAM</a:t>
            </a:r>
            <a:endParaRPr b="1"/>
          </a:p>
        </p:txBody>
      </p:sp>
      <p:sp>
        <p:nvSpPr>
          <p:cNvPr id="138" name="Google Shape;138;p14"/>
          <p:cNvSpPr txBox="1">
            <a:spLocks noGrp="1"/>
          </p:cNvSpPr>
          <p:nvPr>
            <p:ph type="subTitle" idx="1"/>
          </p:nvPr>
        </p:nvSpPr>
        <p:spPr>
          <a:xfrm>
            <a:off x="899525" y="3381750"/>
            <a:ext cx="1637400" cy="53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sz="1400">
                <a:solidFill>
                  <a:srgbClr val="000000"/>
                </a:solidFill>
              </a:rPr>
              <a:t>Valentino Gandolfo</a:t>
            </a:r>
            <a:endParaRPr sz="1400">
              <a:solidFill>
                <a:srgbClr val="000000"/>
              </a:solidFill>
            </a:endParaRPr>
          </a:p>
        </p:txBody>
      </p:sp>
      <p:pic>
        <p:nvPicPr>
          <p:cNvPr id="139" name="Google Shape;139;p14"/>
          <p:cNvPicPr preferRelativeResize="0"/>
          <p:nvPr/>
        </p:nvPicPr>
        <p:blipFill rotWithShape="1">
          <a:blip r:embed="rId3">
            <a:alphaModFix/>
          </a:blip>
          <a:srcRect l="21595" r="16862"/>
          <a:stretch/>
        </p:blipFill>
        <p:spPr>
          <a:xfrm>
            <a:off x="3001275" y="1577775"/>
            <a:ext cx="1498500" cy="1619200"/>
          </a:xfrm>
          <a:prstGeom prst="rect">
            <a:avLst/>
          </a:prstGeom>
          <a:noFill/>
          <a:ln>
            <a:noFill/>
          </a:ln>
        </p:spPr>
      </p:pic>
      <p:pic>
        <p:nvPicPr>
          <p:cNvPr id="140" name="Google Shape;140;p14"/>
          <p:cNvPicPr preferRelativeResize="0"/>
          <p:nvPr/>
        </p:nvPicPr>
        <p:blipFill rotWithShape="1">
          <a:blip r:embed="rId4">
            <a:alphaModFix/>
          </a:blip>
          <a:srcRect r="7450"/>
          <a:stretch/>
        </p:blipFill>
        <p:spPr>
          <a:xfrm>
            <a:off x="1038425" y="1577775"/>
            <a:ext cx="1498500" cy="1619200"/>
          </a:xfrm>
          <a:prstGeom prst="rect">
            <a:avLst/>
          </a:prstGeom>
          <a:noFill/>
          <a:ln>
            <a:noFill/>
          </a:ln>
        </p:spPr>
      </p:pic>
      <p:sp>
        <p:nvSpPr>
          <p:cNvPr id="141" name="Google Shape;141;p14"/>
          <p:cNvSpPr txBox="1"/>
          <p:nvPr/>
        </p:nvSpPr>
        <p:spPr>
          <a:xfrm>
            <a:off x="2905125" y="3381750"/>
            <a:ext cx="1690800" cy="41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a:latin typeface="Calibri"/>
                <a:ea typeface="Calibri"/>
                <a:cs typeface="Calibri"/>
                <a:sym typeface="Calibri"/>
              </a:rPr>
              <a:t>Francesco Brischetto</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142" name="Google Shape;142;p14"/>
          <p:cNvSpPr txBox="1"/>
          <p:nvPr/>
        </p:nvSpPr>
        <p:spPr>
          <a:xfrm>
            <a:off x="4854675" y="3381750"/>
            <a:ext cx="1589100" cy="41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a:latin typeface="Calibri"/>
                <a:ea typeface="Calibri"/>
                <a:cs typeface="Calibri"/>
                <a:sym typeface="Calibri"/>
              </a:rPr>
              <a:t>Sebastiano Gullotta</a:t>
            </a:r>
            <a:endParaRPr/>
          </a:p>
        </p:txBody>
      </p:sp>
      <p:sp>
        <p:nvSpPr>
          <p:cNvPr id="143" name="Google Shape;143;p14"/>
          <p:cNvSpPr txBox="1"/>
          <p:nvPr/>
        </p:nvSpPr>
        <p:spPr>
          <a:xfrm>
            <a:off x="6799200" y="3381750"/>
            <a:ext cx="1355700" cy="41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a:latin typeface="Calibri"/>
                <a:ea typeface="Calibri"/>
                <a:cs typeface="Calibri"/>
                <a:sym typeface="Calibri"/>
              </a:rPr>
              <a:t>Roberto Leotta</a:t>
            </a:r>
            <a:endParaRPr/>
          </a:p>
        </p:txBody>
      </p:sp>
      <p:pic>
        <p:nvPicPr>
          <p:cNvPr id="144" name="Google Shape;144;p14"/>
          <p:cNvPicPr preferRelativeResize="0"/>
          <p:nvPr/>
        </p:nvPicPr>
        <p:blipFill rotWithShape="1">
          <a:blip r:embed="rId5">
            <a:alphaModFix/>
          </a:blip>
          <a:srcRect b="19133"/>
          <a:stretch/>
        </p:blipFill>
        <p:spPr>
          <a:xfrm>
            <a:off x="6848475" y="1616350"/>
            <a:ext cx="1355700" cy="1619201"/>
          </a:xfrm>
          <a:prstGeom prst="rect">
            <a:avLst/>
          </a:prstGeom>
          <a:noFill/>
          <a:ln>
            <a:noFill/>
          </a:ln>
        </p:spPr>
      </p:pic>
      <p:pic>
        <p:nvPicPr>
          <p:cNvPr id="145" name="Google Shape;145;p14"/>
          <p:cNvPicPr preferRelativeResize="0"/>
          <p:nvPr/>
        </p:nvPicPr>
        <p:blipFill>
          <a:blip r:embed="rId6">
            <a:alphaModFix/>
          </a:blip>
          <a:stretch>
            <a:fillRect/>
          </a:stretch>
        </p:blipFill>
        <p:spPr>
          <a:xfrm>
            <a:off x="4908166" y="1616350"/>
            <a:ext cx="1531909" cy="16191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b="1"/>
              <a:t>RBAC</a:t>
            </a:r>
            <a:endParaRPr b="1"/>
          </a:p>
        </p:txBody>
      </p:sp>
      <p:sp>
        <p:nvSpPr>
          <p:cNvPr id="267" name="Google Shape;267;p32"/>
          <p:cNvSpPr txBox="1">
            <a:spLocks noGrp="1"/>
          </p:cNvSpPr>
          <p:nvPr>
            <p:ph type="body" idx="1"/>
          </p:nvPr>
        </p:nvSpPr>
        <p:spPr>
          <a:xfrm>
            <a:off x="415625" y="1762800"/>
            <a:ext cx="8355900" cy="2440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1400" b="1"/>
              <a:t>RBAC </a:t>
            </a:r>
            <a:r>
              <a:rPr lang="it" sz="1400"/>
              <a:t>(role-based access control) nasce come approccio alternativo ai sistemi MAC e DAC in ambito civile. Molto flessibile, si adatta perfettamente alla struttura di un'organizzazione.</a:t>
            </a:r>
            <a:endParaRPr sz="1400"/>
          </a:p>
          <a:p>
            <a:pPr marL="0" lvl="0" indent="0" algn="just" rtl="0">
              <a:spcBef>
                <a:spcPts val="1600"/>
              </a:spcBef>
              <a:spcAft>
                <a:spcPts val="0"/>
              </a:spcAft>
              <a:buNone/>
            </a:pPr>
            <a:r>
              <a:rPr lang="it" sz="1400"/>
              <a:t>L'accesso alle risorse non è definito in base all'utente, ma al ruolo a cui l'utente è associato.</a:t>
            </a:r>
            <a:endParaRPr sz="1400"/>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it"/>
              <a:t>E’ stato sviluppato uno standard da parte del NIST poi sfociato nello standard ANSI INCITS 359-2004</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268" name="Google Shape;268;p32"/>
          <p:cNvPicPr preferRelativeResize="0"/>
          <p:nvPr/>
        </p:nvPicPr>
        <p:blipFill>
          <a:blip r:embed="rId3">
            <a:alphaModFix/>
          </a:blip>
          <a:stretch>
            <a:fillRect/>
          </a:stretch>
        </p:blipFill>
        <p:spPr>
          <a:xfrm>
            <a:off x="1504250" y="2887425"/>
            <a:ext cx="5762200" cy="1092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a:t>RBAC nel quotidiano</a:t>
            </a:r>
            <a:endParaRPr/>
          </a:p>
        </p:txBody>
      </p:sp>
      <p:sp>
        <p:nvSpPr>
          <p:cNvPr id="274" name="Google Shape;274;p33"/>
          <p:cNvSpPr txBox="1">
            <a:spLocks noGrp="1"/>
          </p:cNvSpPr>
          <p:nvPr>
            <p:ph type="body" idx="1"/>
          </p:nvPr>
        </p:nvSpPr>
        <p:spPr>
          <a:xfrm>
            <a:off x="441625" y="1606950"/>
            <a:ext cx="8269500" cy="31605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it" sz="1400"/>
              <a:t>In un qualsiasi ente o azienda, le decisioni sugli accessi da parte delle persone a informazioni o risorse, sono basate sui ruoli che i singoli individui hanno all'interno dell'organizzazione:</a:t>
            </a:r>
            <a:endParaRPr sz="1400"/>
          </a:p>
          <a:p>
            <a:pPr marL="457200" lvl="0" indent="-317500" algn="just" rtl="0">
              <a:lnSpc>
                <a:spcPct val="100000"/>
              </a:lnSpc>
              <a:spcBef>
                <a:spcPts val="1600"/>
              </a:spcBef>
              <a:spcAft>
                <a:spcPts val="0"/>
              </a:spcAft>
              <a:buSzPts val="1400"/>
              <a:buChar char="●"/>
            </a:pPr>
            <a:r>
              <a:rPr lang="it" sz="1400"/>
              <a:t>gli individui assumono un ruolo</a:t>
            </a:r>
            <a:endParaRPr sz="1400"/>
          </a:p>
          <a:p>
            <a:pPr marL="457200" lvl="0" indent="-317500" algn="just" rtl="0">
              <a:lnSpc>
                <a:spcPct val="100000"/>
              </a:lnSpc>
              <a:spcBef>
                <a:spcPts val="0"/>
              </a:spcBef>
              <a:spcAft>
                <a:spcPts val="0"/>
              </a:spcAft>
              <a:buSzPts val="1400"/>
              <a:buChar char="●"/>
            </a:pPr>
            <a:r>
              <a:rPr lang="it" sz="1400"/>
              <a:t>processo di definizione dei ruoli basato su un'attenta analisi delle caratteristiche dell'organizzazione</a:t>
            </a:r>
            <a:endParaRPr sz="1400"/>
          </a:p>
          <a:p>
            <a:pPr marL="0" lvl="0" indent="0" algn="just" rtl="0">
              <a:lnSpc>
                <a:spcPct val="100000"/>
              </a:lnSpc>
              <a:spcBef>
                <a:spcPts val="1600"/>
              </a:spcBef>
              <a:spcAft>
                <a:spcPts val="0"/>
              </a:spcAft>
              <a:buNone/>
            </a:pPr>
            <a:r>
              <a:rPr lang="it" sz="1400" i="1"/>
              <a:t>Esempio: ruoli in un ospedale</a:t>
            </a:r>
            <a:endParaRPr sz="1400" i="1"/>
          </a:p>
          <a:p>
            <a:pPr marL="457200" lvl="0" indent="-317500" algn="just" rtl="0">
              <a:lnSpc>
                <a:spcPct val="100000"/>
              </a:lnSpc>
              <a:spcBef>
                <a:spcPts val="1600"/>
              </a:spcBef>
              <a:spcAft>
                <a:spcPts val="0"/>
              </a:spcAft>
              <a:buSzPts val="1400"/>
              <a:buChar char="●"/>
            </a:pPr>
            <a:r>
              <a:rPr lang="it" sz="1400"/>
              <a:t>Dottore</a:t>
            </a:r>
            <a:endParaRPr sz="1400"/>
          </a:p>
          <a:p>
            <a:pPr marL="457200" lvl="0" indent="-317500" algn="just" rtl="0">
              <a:lnSpc>
                <a:spcPct val="100000"/>
              </a:lnSpc>
              <a:spcBef>
                <a:spcPts val="0"/>
              </a:spcBef>
              <a:spcAft>
                <a:spcPts val="0"/>
              </a:spcAft>
              <a:buSzPts val="1400"/>
              <a:buChar char="●"/>
            </a:pPr>
            <a:r>
              <a:rPr lang="it" sz="1400"/>
              <a:t>Ricercatore</a:t>
            </a:r>
            <a:endParaRPr sz="1400"/>
          </a:p>
          <a:p>
            <a:pPr marL="457200" lvl="0" indent="-317500" algn="just" rtl="0">
              <a:lnSpc>
                <a:spcPct val="100000"/>
              </a:lnSpc>
              <a:spcBef>
                <a:spcPts val="0"/>
              </a:spcBef>
              <a:spcAft>
                <a:spcPts val="0"/>
              </a:spcAft>
              <a:buSzPts val="1400"/>
              <a:buChar char="●"/>
            </a:pPr>
            <a:r>
              <a:rPr lang="it" sz="1400"/>
              <a:t>Manager</a:t>
            </a:r>
            <a:endParaRPr sz="1400"/>
          </a:p>
          <a:p>
            <a:pPr marL="457200" lvl="0" indent="-317500" algn="just" rtl="0">
              <a:lnSpc>
                <a:spcPct val="100000"/>
              </a:lnSpc>
              <a:spcBef>
                <a:spcPts val="0"/>
              </a:spcBef>
              <a:spcAft>
                <a:spcPts val="0"/>
              </a:spcAft>
              <a:buSzPts val="1400"/>
              <a:buChar char="●"/>
            </a:pPr>
            <a:r>
              <a:rPr lang="it" sz="1400"/>
              <a:t>Infermiere</a:t>
            </a:r>
            <a:endParaRPr sz="1400"/>
          </a:p>
          <a:p>
            <a:pPr marL="457200" lvl="0" indent="-317500" algn="just" rtl="0">
              <a:lnSpc>
                <a:spcPct val="100000"/>
              </a:lnSpc>
              <a:spcBef>
                <a:spcPts val="0"/>
              </a:spcBef>
              <a:spcAft>
                <a:spcPts val="0"/>
              </a:spcAft>
              <a:buSzPts val="1400"/>
              <a:buChar char="●"/>
            </a:pPr>
            <a:r>
              <a:rPr lang="it" sz="1400"/>
              <a:t>...</a:t>
            </a:r>
            <a:endParaRPr sz="1400"/>
          </a:p>
          <a:p>
            <a:pPr marL="0" lvl="0" indent="0" algn="l" rtl="0">
              <a:spcBef>
                <a:spcPts val="160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a:t>RBAC nel quotidiano</a:t>
            </a:r>
            <a:endParaRPr/>
          </a:p>
        </p:txBody>
      </p:sp>
      <p:sp>
        <p:nvSpPr>
          <p:cNvPr id="280" name="Google Shape;280;p34"/>
          <p:cNvSpPr txBox="1">
            <a:spLocks noGrp="1"/>
          </p:cNvSpPr>
          <p:nvPr>
            <p:ph type="body" idx="1"/>
          </p:nvPr>
        </p:nvSpPr>
        <p:spPr>
          <a:xfrm>
            <a:off x="441625" y="1606950"/>
            <a:ext cx="8269500" cy="31605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it" sz="1400"/>
              <a:t>I diritti di accesso sono definiti in base al ruolo e l'uso delle risorse e riservato agli individui autorizzati ad assumere il ruolo associato.</a:t>
            </a:r>
            <a:endParaRPr sz="1400"/>
          </a:p>
          <a:p>
            <a:pPr marL="0" lvl="0" indent="0" algn="just" rtl="0">
              <a:lnSpc>
                <a:spcPct val="100000"/>
              </a:lnSpc>
              <a:spcBef>
                <a:spcPts val="1600"/>
              </a:spcBef>
              <a:spcAft>
                <a:spcPts val="0"/>
              </a:spcAft>
              <a:buNone/>
            </a:pPr>
            <a:r>
              <a:rPr lang="it" sz="1400" b="1"/>
              <a:t>Esempio: permessi associati ai ruoli in un ospedale al Dottore:</a:t>
            </a:r>
            <a:endParaRPr sz="1400" b="1"/>
          </a:p>
          <a:p>
            <a:pPr marL="457200" lvl="0" indent="-317500" algn="just" rtl="0">
              <a:lnSpc>
                <a:spcPct val="100000"/>
              </a:lnSpc>
              <a:spcBef>
                <a:spcPts val="1600"/>
              </a:spcBef>
              <a:spcAft>
                <a:spcPts val="0"/>
              </a:spcAft>
              <a:buSzPts val="1400"/>
              <a:buChar char="●"/>
            </a:pPr>
            <a:r>
              <a:rPr lang="it" sz="1400"/>
              <a:t>effettuare diagnosi</a:t>
            </a:r>
            <a:endParaRPr sz="1400"/>
          </a:p>
          <a:p>
            <a:pPr marL="457200" lvl="0" indent="-317500" algn="just" rtl="0">
              <a:lnSpc>
                <a:spcPct val="100000"/>
              </a:lnSpc>
              <a:spcBef>
                <a:spcPts val="0"/>
              </a:spcBef>
              <a:spcAft>
                <a:spcPts val="0"/>
              </a:spcAft>
              <a:buSzPts val="1400"/>
              <a:buChar char="●"/>
            </a:pPr>
            <a:r>
              <a:rPr lang="it" sz="1400"/>
              <a:t>prescrivere farmaci</a:t>
            </a:r>
            <a:endParaRPr sz="1400"/>
          </a:p>
          <a:p>
            <a:pPr marL="457200" lvl="0" indent="-317500" algn="just" rtl="0">
              <a:lnSpc>
                <a:spcPct val="100000"/>
              </a:lnSpc>
              <a:spcBef>
                <a:spcPts val="0"/>
              </a:spcBef>
              <a:spcAft>
                <a:spcPts val="0"/>
              </a:spcAft>
              <a:buSzPts val="1400"/>
              <a:buChar char="●"/>
            </a:pPr>
            <a:r>
              <a:rPr lang="it" sz="1400"/>
              <a:t>ordinare test di laboratorio</a:t>
            </a:r>
            <a:endParaRPr sz="1400"/>
          </a:p>
          <a:p>
            <a:pPr marL="457200" lvl="0" indent="0" algn="just" rtl="0">
              <a:lnSpc>
                <a:spcPct val="100000"/>
              </a:lnSpc>
              <a:spcBef>
                <a:spcPts val="1600"/>
              </a:spcBef>
              <a:spcAft>
                <a:spcPts val="0"/>
              </a:spcAft>
              <a:buNone/>
            </a:pPr>
            <a:r>
              <a:rPr lang="it" sz="1400" i="1"/>
              <a:t>Ricercatore:</a:t>
            </a:r>
            <a:endParaRPr sz="1400" i="1"/>
          </a:p>
          <a:p>
            <a:pPr marL="457200" lvl="0" indent="-317500" algn="just" rtl="0">
              <a:lnSpc>
                <a:spcPct val="100000"/>
              </a:lnSpc>
              <a:spcBef>
                <a:spcPts val="1600"/>
              </a:spcBef>
              <a:spcAft>
                <a:spcPts val="0"/>
              </a:spcAft>
              <a:buSzPts val="1400"/>
              <a:buChar char="●"/>
            </a:pPr>
            <a:r>
              <a:rPr lang="it" sz="1400"/>
              <a:t>raccogliere dati anonimi per studio</a:t>
            </a:r>
            <a:endParaRPr sz="1400"/>
          </a:p>
          <a:p>
            <a:pPr marL="0" lvl="0" indent="0" algn="l" rtl="0">
              <a:lnSpc>
                <a:spcPct val="100000"/>
              </a:lnSpc>
              <a:spcBef>
                <a:spcPts val="1600"/>
              </a:spcBef>
              <a:spcAft>
                <a:spcPts val="0"/>
              </a:spcAft>
              <a:buNone/>
            </a:pPr>
            <a:r>
              <a:rPr lang="it" sz="1400"/>
              <a:t>L'uso di ruoli per il controllo degli accessi si presta molto bene per sviluppare policy di sicurezza.</a:t>
            </a:r>
            <a:endParaRPr sz="1400"/>
          </a:p>
          <a:p>
            <a:pPr marL="0" lvl="0" indent="0" algn="l" rtl="0">
              <a:spcBef>
                <a:spcPts val="160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a:t>RBAC nel quotidiano</a:t>
            </a:r>
            <a:endParaRPr/>
          </a:p>
        </p:txBody>
      </p:sp>
      <p:sp>
        <p:nvSpPr>
          <p:cNvPr id="286" name="Google Shape;286;p35"/>
          <p:cNvSpPr txBox="1">
            <a:spLocks noGrp="1"/>
          </p:cNvSpPr>
          <p:nvPr>
            <p:ph type="body" idx="1"/>
          </p:nvPr>
        </p:nvSpPr>
        <p:spPr>
          <a:xfrm>
            <a:off x="441625" y="1606950"/>
            <a:ext cx="8269500" cy="31605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it" sz="1400"/>
              <a:t>RBAC non e un sistema di controllo degli accessi di tipo DAC: </a:t>
            </a:r>
            <a:endParaRPr sz="1400"/>
          </a:p>
          <a:p>
            <a:pPr marL="457200" lvl="0" indent="-317500" algn="just" rtl="0">
              <a:lnSpc>
                <a:spcPct val="100000"/>
              </a:lnSpc>
              <a:spcBef>
                <a:spcPts val="1600"/>
              </a:spcBef>
              <a:spcAft>
                <a:spcPts val="0"/>
              </a:spcAft>
              <a:buSzPts val="1400"/>
              <a:buChar char="●"/>
            </a:pPr>
            <a:r>
              <a:rPr lang="it" sz="1400"/>
              <a:t>gli utenti non possono passare permessi ad altri utenti a loro discrezione</a:t>
            </a:r>
            <a:endParaRPr sz="1400"/>
          </a:p>
          <a:p>
            <a:pPr marL="0" lvl="0" indent="0" algn="l" rtl="0">
              <a:spcBef>
                <a:spcPts val="1600"/>
              </a:spcBef>
              <a:spcAft>
                <a:spcPts val="0"/>
              </a:spcAft>
              <a:buNone/>
            </a:pPr>
            <a:r>
              <a:rPr lang="it" b="1"/>
              <a:t>Esempio: passaggio di permessi in un ospedale</a:t>
            </a:r>
            <a:endParaRPr b="1"/>
          </a:p>
          <a:p>
            <a:pPr marL="0" lvl="0" indent="0" algn="l" rtl="0">
              <a:spcBef>
                <a:spcPts val="1600"/>
              </a:spcBef>
              <a:spcAft>
                <a:spcPts val="0"/>
              </a:spcAft>
              <a:buNone/>
            </a:pPr>
            <a:r>
              <a:rPr lang="it" i="1"/>
              <a:t>Un dottore può ordinare dei farmaci, ma non può passare il permesso di ordinare dei farmaci ad un infermiere.</a:t>
            </a:r>
            <a:endParaRPr i="1"/>
          </a:p>
          <a:p>
            <a:pPr marL="0" lvl="0" indent="0" algn="l" rtl="0">
              <a:spcBef>
                <a:spcPts val="1600"/>
              </a:spcBef>
              <a:spcAft>
                <a:spcPts val="0"/>
              </a:spcAft>
              <a:buNone/>
            </a:pPr>
            <a:r>
              <a:rPr lang="it"/>
              <a:t>RBAC e un sistema di controllo di sicurezza con una forte accezione mandatory:</a:t>
            </a:r>
            <a:endParaRPr/>
          </a:p>
          <a:p>
            <a:pPr marL="457200" lvl="0" indent="-311150" algn="l" rtl="0">
              <a:spcBef>
                <a:spcPts val="1600"/>
              </a:spcBef>
              <a:spcAft>
                <a:spcPts val="0"/>
              </a:spcAft>
              <a:buSzPts val="1300"/>
              <a:buChar char="●"/>
            </a:pPr>
            <a:r>
              <a:rPr lang="it"/>
              <a:t>possibilità di controllare a livello centralizzato la policy</a:t>
            </a:r>
            <a:endParaRPr/>
          </a:p>
          <a:p>
            <a:pPr marL="457200" lvl="0" indent="-311150" algn="l" rtl="0">
              <a:spcBef>
                <a:spcPts val="0"/>
              </a:spcBef>
              <a:spcAft>
                <a:spcPts val="0"/>
              </a:spcAft>
              <a:buSzPts val="1300"/>
              <a:buChar char="●"/>
            </a:pPr>
            <a:r>
              <a:rPr lang="it"/>
              <a:t>security administrator responsabile di fare l'enforcing della policy</a:t>
            </a:r>
            <a:endParaRPr/>
          </a:p>
          <a:p>
            <a:pPr marL="0" lvl="0" indent="0" algn="l" rtl="0">
              <a:spcBef>
                <a:spcPts val="1600"/>
              </a:spcBef>
              <a:spcAft>
                <a:spcPts val="16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a:t>RBAC nei sistemi informatici</a:t>
            </a:r>
            <a:endParaRPr/>
          </a:p>
        </p:txBody>
      </p:sp>
      <p:sp>
        <p:nvSpPr>
          <p:cNvPr id="292" name="Google Shape;292;p36"/>
          <p:cNvSpPr txBox="1">
            <a:spLocks noGrp="1"/>
          </p:cNvSpPr>
          <p:nvPr>
            <p:ph type="body" idx="1"/>
          </p:nvPr>
        </p:nvSpPr>
        <p:spPr>
          <a:xfrm>
            <a:off x="441625" y="1606950"/>
            <a:ext cx="8269500" cy="316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sz="1400"/>
              <a:t>In un sistema informatico i ruoli possono essere definiti come:</a:t>
            </a:r>
            <a:endParaRPr sz="1400"/>
          </a:p>
          <a:p>
            <a:pPr marL="457200" lvl="0" indent="-311150" algn="l" rtl="0">
              <a:lnSpc>
                <a:spcPct val="100000"/>
              </a:lnSpc>
              <a:spcBef>
                <a:spcPts val="1600"/>
              </a:spcBef>
              <a:spcAft>
                <a:spcPts val="0"/>
              </a:spcAft>
              <a:buSzPts val="1300"/>
              <a:buChar char="●"/>
            </a:pPr>
            <a:r>
              <a:rPr lang="it" sz="1400" b="1"/>
              <a:t>mail_admin</a:t>
            </a:r>
            <a:endParaRPr sz="1400" b="1"/>
          </a:p>
          <a:p>
            <a:pPr marL="457200" lvl="0" indent="0" algn="l" rtl="0">
              <a:lnSpc>
                <a:spcPct val="100000"/>
              </a:lnSpc>
              <a:spcBef>
                <a:spcPts val="0"/>
              </a:spcBef>
              <a:spcAft>
                <a:spcPts val="0"/>
              </a:spcAft>
              <a:buNone/>
            </a:pPr>
            <a:r>
              <a:rPr lang="it" sz="1400"/>
              <a:t>amministratore del server di posta</a:t>
            </a:r>
            <a:endParaRPr sz="1400"/>
          </a:p>
          <a:p>
            <a:pPr marL="457200" lvl="0" indent="0" algn="l" rtl="0">
              <a:lnSpc>
                <a:spcPct val="100000"/>
              </a:lnSpc>
              <a:spcBef>
                <a:spcPts val="0"/>
              </a:spcBef>
              <a:spcAft>
                <a:spcPts val="0"/>
              </a:spcAft>
              <a:buNone/>
            </a:pPr>
            <a:endParaRPr sz="1400"/>
          </a:p>
          <a:p>
            <a:pPr marL="457200" lvl="0" indent="-311150" algn="l" rtl="0">
              <a:spcBef>
                <a:spcPts val="0"/>
              </a:spcBef>
              <a:spcAft>
                <a:spcPts val="0"/>
              </a:spcAft>
              <a:buSzPts val="1300"/>
              <a:buChar char="●"/>
            </a:pPr>
            <a:r>
              <a:rPr lang="it" sz="1400" b="1"/>
              <a:t>web_admin</a:t>
            </a:r>
            <a:endParaRPr sz="1400" b="1"/>
          </a:p>
          <a:p>
            <a:pPr marL="457200" lvl="0" indent="0" algn="l" rtl="0">
              <a:spcBef>
                <a:spcPts val="0"/>
              </a:spcBef>
              <a:spcAft>
                <a:spcPts val="0"/>
              </a:spcAft>
              <a:buNone/>
            </a:pPr>
            <a:r>
              <a:rPr lang="it" sz="1400"/>
              <a:t>amministratore del server web</a:t>
            </a:r>
            <a:endParaRPr sz="1400"/>
          </a:p>
          <a:p>
            <a:pPr marL="457200" lvl="0" indent="0" algn="l" rtl="0">
              <a:spcBef>
                <a:spcPts val="0"/>
              </a:spcBef>
              <a:spcAft>
                <a:spcPts val="0"/>
              </a:spcAft>
              <a:buNone/>
            </a:pPr>
            <a:endParaRPr sz="1400"/>
          </a:p>
          <a:p>
            <a:pPr marL="457200" lvl="0" indent="-311150" algn="l" rtl="0">
              <a:spcBef>
                <a:spcPts val="0"/>
              </a:spcBef>
              <a:spcAft>
                <a:spcPts val="0"/>
              </a:spcAft>
              <a:buSzPts val="1300"/>
              <a:buChar char="●"/>
            </a:pPr>
            <a:r>
              <a:rPr lang="it" sz="1400" b="1"/>
              <a:t>svn_user</a:t>
            </a:r>
            <a:endParaRPr sz="1400" b="1"/>
          </a:p>
          <a:p>
            <a:pPr marL="457200" lvl="0" indent="0" algn="l" rtl="0">
              <a:spcBef>
                <a:spcPts val="0"/>
              </a:spcBef>
              <a:spcAft>
                <a:spcPts val="0"/>
              </a:spcAft>
              <a:buNone/>
            </a:pPr>
            <a:r>
              <a:rPr lang="it" sz="1400"/>
              <a:t>utente remoto a cui e concesso esclusivamente l'utilizzo di un repository SVN</a:t>
            </a:r>
            <a:endParaRPr sz="1400"/>
          </a:p>
          <a:p>
            <a:pPr marL="457200" lvl="0" indent="0" algn="l" rtl="0">
              <a:spcBef>
                <a:spcPts val="0"/>
              </a:spcBef>
              <a:spcAft>
                <a:spcPts val="0"/>
              </a:spcAft>
              <a:buNone/>
            </a:pPr>
            <a:endParaRPr sz="1400"/>
          </a:p>
          <a:p>
            <a:pPr marL="457200" lvl="0" indent="-311150" algn="l" rtl="0">
              <a:spcBef>
                <a:spcPts val="0"/>
              </a:spcBef>
              <a:spcAft>
                <a:spcPts val="0"/>
              </a:spcAft>
              <a:buSzPts val="1300"/>
              <a:buChar char="●"/>
            </a:pPr>
            <a:r>
              <a:rPr lang="it" sz="1400"/>
              <a:t>. . .</a:t>
            </a:r>
            <a:endParaRPr sz="1400"/>
          </a:p>
          <a:p>
            <a:pPr marL="0" lvl="0" indent="0" algn="l" rtl="0">
              <a:spcBef>
                <a:spcPts val="1600"/>
              </a:spcBef>
              <a:spcAft>
                <a:spcPts val="16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7"/>
          <p:cNvSpPr txBox="1">
            <a:spLocks noGrp="1"/>
          </p:cNvSpPr>
          <p:nvPr>
            <p:ph type="title"/>
          </p:nvPr>
        </p:nvSpPr>
        <p:spPr>
          <a:xfrm>
            <a:off x="819150" y="845600"/>
            <a:ext cx="7505700" cy="322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3600">
              <a:solidFill>
                <a:srgbClr val="222222"/>
              </a:solidFill>
              <a:highlight>
                <a:srgbClr val="FFFFFF"/>
              </a:highlight>
              <a:latin typeface="Arial"/>
              <a:ea typeface="Arial"/>
              <a:cs typeface="Arial"/>
              <a:sym typeface="Arial"/>
            </a:endParaRPr>
          </a:p>
          <a:p>
            <a:pPr marL="0" lvl="0" indent="0" algn="ctr" rtl="0">
              <a:spcBef>
                <a:spcPts val="0"/>
              </a:spcBef>
              <a:spcAft>
                <a:spcPts val="0"/>
              </a:spcAft>
              <a:buNone/>
            </a:pPr>
            <a:endParaRPr sz="3600">
              <a:solidFill>
                <a:srgbClr val="222222"/>
              </a:solidFill>
              <a:highlight>
                <a:srgbClr val="FFFFFF"/>
              </a:highlight>
              <a:latin typeface="Arial"/>
              <a:ea typeface="Arial"/>
              <a:cs typeface="Arial"/>
              <a:sym typeface="Arial"/>
            </a:endParaRPr>
          </a:p>
          <a:p>
            <a:pPr marL="0" lvl="0" indent="0" algn="ctr" rtl="0">
              <a:spcBef>
                <a:spcPts val="0"/>
              </a:spcBef>
              <a:spcAft>
                <a:spcPts val="0"/>
              </a:spcAft>
              <a:buNone/>
            </a:pPr>
            <a:r>
              <a:rPr lang="it" sz="3600" b="1">
                <a:highlight>
                  <a:srgbClr val="FFFFFF"/>
                </a:highlight>
                <a:latin typeface="Arial"/>
                <a:ea typeface="Arial"/>
                <a:cs typeface="Arial"/>
                <a:sym typeface="Arial"/>
              </a:rPr>
              <a:t>NSA Security-Enhanced Linux</a:t>
            </a:r>
            <a:endParaRPr sz="3600" b="1">
              <a:highlight>
                <a:srgbClr val="FFFFFF"/>
              </a:highlight>
              <a:latin typeface="Arial"/>
              <a:ea typeface="Arial"/>
              <a:cs typeface="Arial"/>
              <a:sym typeface="Arial"/>
            </a:endParaRPr>
          </a:p>
          <a:p>
            <a:pPr marL="0" lvl="0" indent="0" algn="r" rtl="0">
              <a:spcBef>
                <a:spcPts val="0"/>
              </a:spcBef>
              <a:spcAft>
                <a:spcPts val="0"/>
              </a:spcAft>
              <a:buNone/>
            </a:pPr>
            <a:endParaRPr sz="1200" b="1">
              <a:solidFill>
                <a:srgbClr val="222222"/>
              </a:solidFill>
              <a:highlight>
                <a:srgbClr val="FFFFFF"/>
              </a:highlight>
              <a:latin typeface="Arial"/>
              <a:ea typeface="Arial"/>
              <a:cs typeface="Arial"/>
              <a:sym typeface="Arial"/>
            </a:endParaRPr>
          </a:p>
          <a:p>
            <a:pPr marL="0" lvl="0" indent="0" algn="r" rtl="0">
              <a:spcBef>
                <a:spcPts val="0"/>
              </a:spcBef>
              <a:spcAft>
                <a:spcPts val="0"/>
              </a:spcAft>
              <a:buNone/>
            </a:pPr>
            <a:endParaRPr sz="1200" b="1">
              <a:solidFill>
                <a:srgbClr val="222222"/>
              </a:solidFill>
              <a:highlight>
                <a:srgbClr val="FFFFFF"/>
              </a:highlight>
              <a:latin typeface="Arial"/>
              <a:ea typeface="Arial"/>
              <a:cs typeface="Arial"/>
              <a:sym typeface="Arial"/>
            </a:endParaRPr>
          </a:p>
          <a:p>
            <a:pPr marL="0" lvl="0" indent="0" algn="r" rtl="0">
              <a:spcBef>
                <a:spcPts val="0"/>
              </a:spcBef>
              <a:spcAft>
                <a:spcPts val="0"/>
              </a:spcAft>
              <a:buNone/>
            </a:pPr>
            <a:r>
              <a:rPr lang="it" sz="1200" b="1">
                <a:highlight>
                  <a:srgbClr val="FFFFFF"/>
                </a:highlight>
                <a:latin typeface="Arial"/>
                <a:ea typeface="Arial"/>
                <a:cs typeface="Arial"/>
                <a:sym typeface="Arial"/>
              </a:rPr>
              <a:t>per gli amici SELinux</a:t>
            </a:r>
            <a:endParaRPr sz="1200" b="1">
              <a:highlight>
                <a:srgbClr val="FFFFFF"/>
              </a:highlight>
              <a:latin typeface="Arial"/>
              <a:ea typeface="Arial"/>
              <a:cs typeface="Arial"/>
              <a:sym typeface="Arial"/>
            </a:endParaRPr>
          </a:p>
        </p:txBody>
      </p:sp>
      <p:pic>
        <p:nvPicPr>
          <p:cNvPr id="298" name="Google Shape;298;p37"/>
          <p:cNvPicPr preferRelativeResize="0"/>
          <p:nvPr/>
        </p:nvPicPr>
        <p:blipFill>
          <a:blip r:embed="rId3">
            <a:alphaModFix/>
          </a:blip>
          <a:stretch>
            <a:fillRect/>
          </a:stretch>
        </p:blipFill>
        <p:spPr>
          <a:xfrm>
            <a:off x="6508386" y="643350"/>
            <a:ext cx="1580172" cy="1428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8"/>
          <p:cNvSpPr txBox="1">
            <a:spLocks noGrp="1"/>
          </p:cNvSpPr>
          <p:nvPr>
            <p:ph type="title"/>
          </p:nvPr>
        </p:nvSpPr>
        <p:spPr>
          <a:xfrm>
            <a:off x="928000" y="68715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sz="2600"/>
              <a:t>Fondamenti di SELinux</a:t>
            </a:r>
            <a:endParaRPr sz="2600"/>
          </a:p>
        </p:txBody>
      </p:sp>
      <p:sp>
        <p:nvSpPr>
          <p:cNvPr id="304" name="Google Shape;304;p38"/>
          <p:cNvSpPr txBox="1">
            <a:spLocks noGrp="1"/>
          </p:cNvSpPr>
          <p:nvPr>
            <p:ph type="body" idx="1"/>
          </p:nvPr>
        </p:nvSpPr>
        <p:spPr>
          <a:xfrm>
            <a:off x="718100" y="1319050"/>
            <a:ext cx="7505700" cy="352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it" sz="1800"/>
              <a:t>Oggetti </a:t>
            </a:r>
            <a:endParaRPr sz="1800"/>
          </a:p>
          <a:p>
            <a:pPr marL="914400" lvl="1" indent="-342900" algn="l" rtl="0">
              <a:spcBef>
                <a:spcPts val="0"/>
              </a:spcBef>
              <a:spcAft>
                <a:spcPts val="0"/>
              </a:spcAft>
              <a:buSzPts val="1800"/>
              <a:buChar char="◆"/>
            </a:pPr>
            <a:r>
              <a:rPr lang="it" sz="1800"/>
              <a:t>whatever you can imagine</a:t>
            </a:r>
            <a:endParaRPr sz="1800"/>
          </a:p>
          <a:p>
            <a:pPr marL="457200" lvl="0" indent="-342900" algn="l" rtl="0">
              <a:spcBef>
                <a:spcPts val="0"/>
              </a:spcBef>
              <a:spcAft>
                <a:spcPts val="0"/>
              </a:spcAft>
              <a:buSzPts val="1800"/>
              <a:buChar char="➔"/>
            </a:pPr>
            <a:r>
              <a:rPr lang="it" sz="1800"/>
              <a:t>Soggetti </a:t>
            </a:r>
            <a:endParaRPr sz="1800"/>
          </a:p>
          <a:p>
            <a:pPr marL="914400" lvl="1" indent="-342900" algn="l" rtl="0">
              <a:spcBef>
                <a:spcPts val="0"/>
              </a:spcBef>
              <a:spcAft>
                <a:spcPts val="0"/>
              </a:spcAft>
              <a:buSzPts val="1800"/>
              <a:buChar char="◆"/>
            </a:pPr>
            <a:r>
              <a:rPr lang="it" sz="1800"/>
              <a:t>process == user </a:t>
            </a:r>
            <a:endParaRPr sz="1800"/>
          </a:p>
          <a:p>
            <a:pPr marL="457200" lvl="0" indent="-342900" algn="l" rtl="0">
              <a:spcBef>
                <a:spcPts val="0"/>
              </a:spcBef>
              <a:spcAft>
                <a:spcPts val="0"/>
              </a:spcAft>
              <a:buSzPts val="1800"/>
              <a:buChar char="➔"/>
            </a:pPr>
            <a:r>
              <a:rPr lang="it" sz="1800"/>
              <a:t>Azioni</a:t>
            </a:r>
            <a:endParaRPr sz="1800"/>
          </a:p>
          <a:p>
            <a:pPr marL="914400" lvl="1" indent="-342900" algn="l" rtl="0">
              <a:spcBef>
                <a:spcPts val="0"/>
              </a:spcBef>
              <a:spcAft>
                <a:spcPts val="0"/>
              </a:spcAft>
              <a:buSzPts val="1800"/>
              <a:buChar char="◆"/>
            </a:pPr>
            <a:r>
              <a:rPr lang="it" sz="1800"/>
              <a:t>Suddivise in classi e permessi</a:t>
            </a:r>
            <a:endParaRPr sz="1800"/>
          </a:p>
          <a:p>
            <a:pPr marL="457200" lvl="0" indent="-342900" algn="l" rtl="0">
              <a:spcBef>
                <a:spcPts val="0"/>
              </a:spcBef>
              <a:spcAft>
                <a:spcPts val="0"/>
              </a:spcAft>
              <a:buSzPts val="1800"/>
              <a:buChar char="➔"/>
            </a:pPr>
            <a:r>
              <a:rPr lang="it" sz="1800"/>
              <a:t>Auditing</a:t>
            </a:r>
            <a:endParaRPr sz="1800"/>
          </a:p>
          <a:p>
            <a:pPr marL="457200" lvl="0" indent="-342900" algn="l" rtl="0">
              <a:spcBef>
                <a:spcPts val="0"/>
              </a:spcBef>
              <a:spcAft>
                <a:spcPts val="0"/>
              </a:spcAft>
              <a:buSzPts val="1800"/>
              <a:buChar char="➔"/>
            </a:pPr>
            <a:r>
              <a:rPr lang="it" sz="1800"/>
              <a:t>Policy</a:t>
            </a:r>
            <a:endParaRPr sz="1800"/>
          </a:p>
          <a:p>
            <a:pPr marL="457200" lvl="0" indent="-342900" algn="l" rtl="0">
              <a:spcBef>
                <a:spcPts val="0"/>
              </a:spcBef>
              <a:spcAft>
                <a:spcPts val="0"/>
              </a:spcAft>
              <a:buSzPts val="1800"/>
              <a:buChar char="➔"/>
            </a:pPr>
            <a:r>
              <a:rPr lang="it" sz="1800"/>
              <a:t>Security label aka context</a:t>
            </a:r>
            <a:endParaRPr sz="1800"/>
          </a:p>
          <a:p>
            <a:pPr marL="0" lvl="0" indent="0" algn="ctr" rtl="0">
              <a:spcBef>
                <a:spcPts val="1600"/>
              </a:spcBef>
              <a:spcAft>
                <a:spcPts val="0"/>
              </a:spcAft>
              <a:buNone/>
            </a:pPr>
            <a:r>
              <a:rPr lang="it" sz="1800">
                <a:latin typeface="Roboto Mono"/>
                <a:ea typeface="Roboto Mono"/>
                <a:cs typeface="Roboto Mono"/>
                <a:sym typeface="Roboto Mono"/>
              </a:rPr>
              <a:t>user_u:role_r:type_t</a:t>
            </a:r>
            <a:endParaRPr sz="1800">
              <a:latin typeface="Roboto Mono"/>
              <a:ea typeface="Roboto Mono"/>
              <a:cs typeface="Roboto Mono"/>
              <a:sym typeface="Roboto Mono"/>
            </a:endParaRPr>
          </a:p>
          <a:p>
            <a:pPr marL="0" lvl="0" indent="0" algn="l" rtl="0">
              <a:spcBef>
                <a:spcPts val="1600"/>
              </a:spcBef>
              <a:spcAft>
                <a:spcPts val="0"/>
              </a:spcAft>
              <a:buNone/>
            </a:pPr>
            <a:endParaRPr sz="1800"/>
          </a:p>
          <a:p>
            <a:pPr marL="0" lvl="0" indent="0" algn="l" rtl="0">
              <a:spcBef>
                <a:spcPts val="1600"/>
              </a:spcBef>
              <a:spcAft>
                <a:spcPts val="1600"/>
              </a:spcAft>
              <a:buNone/>
            </a:pPr>
            <a:endParaRPr sz="1800"/>
          </a:p>
        </p:txBody>
      </p:sp>
      <p:pic>
        <p:nvPicPr>
          <p:cNvPr id="305" name="Google Shape;305;p38"/>
          <p:cNvPicPr preferRelativeResize="0"/>
          <p:nvPr/>
        </p:nvPicPr>
        <p:blipFill>
          <a:blip r:embed="rId3">
            <a:alphaModFix/>
          </a:blip>
          <a:stretch>
            <a:fillRect/>
          </a:stretch>
        </p:blipFill>
        <p:spPr>
          <a:xfrm>
            <a:off x="7611351" y="213924"/>
            <a:ext cx="1326650" cy="816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9"/>
          <p:cNvSpPr txBox="1">
            <a:spLocks noGrp="1"/>
          </p:cNvSpPr>
          <p:nvPr>
            <p:ph type="title"/>
          </p:nvPr>
        </p:nvSpPr>
        <p:spPr>
          <a:xfrm>
            <a:off x="873575" y="35575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a:t>MAC attraverso type enforcement</a:t>
            </a:r>
            <a:endParaRPr/>
          </a:p>
        </p:txBody>
      </p:sp>
      <p:sp>
        <p:nvSpPr>
          <p:cNvPr id="311" name="Google Shape;311;p39"/>
          <p:cNvSpPr txBox="1">
            <a:spLocks noGrp="1"/>
          </p:cNvSpPr>
          <p:nvPr>
            <p:ph type="body" idx="1"/>
          </p:nvPr>
        </p:nvSpPr>
        <p:spPr>
          <a:xfrm>
            <a:off x="819150" y="1189450"/>
            <a:ext cx="7505700" cy="3465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it" sz="1800"/>
              <a:t>Concetto di Domain</a:t>
            </a:r>
            <a:endParaRPr sz="1800"/>
          </a:p>
          <a:p>
            <a:pPr marL="457200" lvl="0" indent="-342900" algn="l" rtl="0">
              <a:spcBef>
                <a:spcPts val="0"/>
              </a:spcBef>
              <a:spcAft>
                <a:spcPts val="0"/>
              </a:spcAft>
              <a:buSzPts val="1800"/>
              <a:buChar char="➔"/>
            </a:pPr>
            <a:r>
              <a:rPr lang="it" sz="1800"/>
              <a:t>Concetto di Type</a:t>
            </a:r>
            <a:endParaRPr sz="1800"/>
          </a:p>
          <a:p>
            <a:pPr marL="0" lvl="0" indent="0" algn="l" rtl="0">
              <a:lnSpc>
                <a:spcPct val="100000"/>
              </a:lnSpc>
              <a:spcBef>
                <a:spcPts val="1600"/>
              </a:spcBef>
              <a:spcAft>
                <a:spcPts val="0"/>
              </a:spcAft>
              <a:buNone/>
            </a:pPr>
            <a:endParaRPr sz="1400">
              <a:latin typeface="Roboto Mono"/>
              <a:ea typeface="Roboto Mono"/>
              <a:cs typeface="Roboto Mono"/>
              <a:sym typeface="Roboto Mono"/>
            </a:endParaRPr>
          </a:p>
          <a:p>
            <a:pPr marL="0" lvl="0" indent="0" algn="l" rtl="0">
              <a:lnSpc>
                <a:spcPct val="100000"/>
              </a:lnSpc>
              <a:spcBef>
                <a:spcPts val="0"/>
              </a:spcBef>
              <a:spcAft>
                <a:spcPts val="0"/>
              </a:spcAft>
              <a:buNone/>
            </a:pPr>
            <a:r>
              <a:rPr lang="it" sz="1400">
                <a:latin typeface="Roboto Mono"/>
                <a:ea typeface="Roboto Mono"/>
                <a:cs typeface="Roboto Mono"/>
                <a:sym typeface="Roboto Mono"/>
              </a:rPr>
              <a:t>$ id -Z </a:t>
            </a:r>
            <a:endParaRPr sz="1400">
              <a:latin typeface="Roboto Mono"/>
              <a:ea typeface="Roboto Mono"/>
              <a:cs typeface="Roboto Mono"/>
              <a:sym typeface="Roboto Mono"/>
            </a:endParaRPr>
          </a:p>
          <a:p>
            <a:pPr marL="0" lvl="0" indent="0" algn="l" rtl="0">
              <a:lnSpc>
                <a:spcPct val="100000"/>
              </a:lnSpc>
              <a:spcBef>
                <a:spcPts val="0"/>
              </a:spcBef>
              <a:spcAft>
                <a:spcPts val="0"/>
              </a:spcAft>
              <a:buNone/>
            </a:pPr>
            <a:r>
              <a:rPr lang="it" sz="1400">
                <a:latin typeface="Roboto Mono"/>
                <a:ea typeface="Roboto Mono"/>
                <a:cs typeface="Roboto Mono"/>
                <a:sym typeface="Roboto Mono"/>
              </a:rPr>
              <a:t>&gt; unconfined_u : unconfined_r : unconfined_t    uid=1000(smellykey) </a:t>
            </a:r>
            <a:endParaRPr sz="1400">
              <a:latin typeface="Roboto Mono"/>
              <a:ea typeface="Roboto Mono"/>
              <a:cs typeface="Roboto Mono"/>
              <a:sym typeface="Roboto Mono"/>
            </a:endParaRPr>
          </a:p>
          <a:p>
            <a:pPr marL="0" lvl="0" indent="0" algn="l" rtl="0">
              <a:lnSpc>
                <a:spcPct val="100000"/>
              </a:lnSpc>
              <a:spcBef>
                <a:spcPts val="0"/>
              </a:spcBef>
              <a:spcAft>
                <a:spcPts val="0"/>
              </a:spcAft>
              <a:buNone/>
            </a:pPr>
            <a:endParaRPr sz="1400">
              <a:latin typeface="Roboto Mono"/>
              <a:ea typeface="Roboto Mono"/>
              <a:cs typeface="Roboto Mono"/>
              <a:sym typeface="Roboto Mono"/>
            </a:endParaRPr>
          </a:p>
          <a:p>
            <a:pPr marL="0" lvl="0" indent="0" algn="l" rtl="0">
              <a:lnSpc>
                <a:spcPct val="100000"/>
              </a:lnSpc>
              <a:spcBef>
                <a:spcPts val="0"/>
              </a:spcBef>
              <a:spcAft>
                <a:spcPts val="0"/>
              </a:spcAft>
              <a:buNone/>
            </a:pPr>
            <a:r>
              <a:rPr lang="it" sz="1400">
                <a:latin typeface="Roboto Mono"/>
                <a:ea typeface="Roboto Mono"/>
                <a:cs typeface="Roboto Mono"/>
                <a:sym typeface="Roboto Mono"/>
              </a:rPr>
              <a:t>$ ls -Z  Relazione_Selinux.txt</a:t>
            </a:r>
            <a:endParaRPr sz="1400">
              <a:latin typeface="Roboto Mono"/>
              <a:ea typeface="Roboto Mono"/>
              <a:cs typeface="Roboto Mono"/>
              <a:sym typeface="Roboto Mono"/>
            </a:endParaRPr>
          </a:p>
          <a:p>
            <a:pPr marL="0" lvl="0" indent="0" algn="l" rtl="0">
              <a:lnSpc>
                <a:spcPct val="100000"/>
              </a:lnSpc>
              <a:spcBef>
                <a:spcPts val="0"/>
              </a:spcBef>
              <a:spcAft>
                <a:spcPts val="0"/>
              </a:spcAft>
              <a:buNone/>
            </a:pPr>
            <a:r>
              <a:rPr lang="it" sz="1400">
                <a:latin typeface="Roboto Mono"/>
                <a:ea typeface="Roboto Mono"/>
                <a:cs typeface="Roboto Mono"/>
                <a:sym typeface="Roboto Mono"/>
              </a:rPr>
              <a:t>&gt; unconfined_u:object_r:user_home_t	   Relazione_Selinux.txt</a:t>
            </a:r>
            <a:endParaRPr sz="1400">
              <a:latin typeface="Roboto Mono"/>
              <a:ea typeface="Roboto Mono"/>
              <a:cs typeface="Roboto Mono"/>
              <a:sym typeface="Roboto Mono"/>
            </a:endParaRPr>
          </a:p>
          <a:p>
            <a:pPr marL="0" lvl="0" indent="0" algn="l" rtl="0">
              <a:lnSpc>
                <a:spcPct val="100000"/>
              </a:lnSpc>
              <a:spcBef>
                <a:spcPts val="0"/>
              </a:spcBef>
              <a:spcAft>
                <a:spcPts val="0"/>
              </a:spcAft>
              <a:buNone/>
            </a:pPr>
            <a:endParaRPr sz="1400">
              <a:latin typeface="Roboto Mono"/>
              <a:ea typeface="Roboto Mono"/>
              <a:cs typeface="Roboto Mono"/>
              <a:sym typeface="Roboto Mono"/>
            </a:endParaRPr>
          </a:p>
          <a:p>
            <a:pPr marL="0" lvl="0" indent="0" algn="l" rtl="0">
              <a:lnSpc>
                <a:spcPct val="100000"/>
              </a:lnSpc>
              <a:spcBef>
                <a:spcPts val="0"/>
              </a:spcBef>
              <a:spcAft>
                <a:spcPts val="0"/>
              </a:spcAft>
              <a:buNone/>
            </a:pPr>
            <a:r>
              <a:rPr lang="it" sz="1400">
                <a:latin typeface="Roboto Mono"/>
                <a:ea typeface="Roboto Mono"/>
                <a:cs typeface="Roboto Mono"/>
                <a:sym typeface="Roboto Mono"/>
              </a:rPr>
              <a:t>$ ps -Z</a:t>
            </a:r>
            <a:endParaRPr sz="1400">
              <a:latin typeface="Roboto Mono"/>
              <a:ea typeface="Roboto Mono"/>
              <a:cs typeface="Roboto Mono"/>
              <a:sym typeface="Roboto Mono"/>
            </a:endParaRPr>
          </a:p>
          <a:p>
            <a:pPr marL="0" lvl="0" indent="0" algn="l" rtl="0">
              <a:lnSpc>
                <a:spcPct val="100000"/>
              </a:lnSpc>
              <a:spcBef>
                <a:spcPts val="0"/>
              </a:spcBef>
              <a:spcAft>
                <a:spcPts val="0"/>
              </a:spcAft>
              <a:buNone/>
            </a:pPr>
            <a:r>
              <a:rPr lang="it" sz="1400">
                <a:latin typeface="Roboto Mono"/>
                <a:ea typeface="Roboto Mono"/>
                <a:cs typeface="Roboto Mono"/>
                <a:sym typeface="Roboto Mono"/>
              </a:rPr>
              <a:t>&gt; unconfined_u:unconfined_r:unconfined_t    bash</a:t>
            </a:r>
            <a:endParaRPr sz="1400">
              <a:latin typeface="Roboto Mono"/>
              <a:ea typeface="Roboto Mono"/>
              <a:cs typeface="Roboto Mono"/>
              <a:sym typeface="Roboto Mono"/>
            </a:endParaRPr>
          </a:p>
          <a:p>
            <a:pPr marL="0" lvl="0" indent="0" algn="l" rtl="0">
              <a:lnSpc>
                <a:spcPct val="100000"/>
              </a:lnSpc>
              <a:spcBef>
                <a:spcPts val="0"/>
              </a:spcBef>
              <a:spcAft>
                <a:spcPts val="0"/>
              </a:spcAft>
              <a:buNone/>
            </a:pPr>
            <a:endParaRPr sz="1400">
              <a:latin typeface="Roboto Mono"/>
              <a:ea typeface="Roboto Mono"/>
              <a:cs typeface="Roboto Mono"/>
              <a:sym typeface="Roboto Mono"/>
            </a:endParaRPr>
          </a:p>
          <a:p>
            <a:pPr marL="0" lvl="0" indent="0" algn="l" rtl="0">
              <a:lnSpc>
                <a:spcPct val="100000"/>
              </a:lnSpc>
              <a:spcBef>
                <a:spcPts val="0"/>
              </a:spcBef>
              <a:spcAft>
                <a:spcPts val="0"/>
              </a:spcAft>
              <a:buNone/>
            </a:pPr>
            <a:endParaRPr sz="1400">
              <a:latin typeface="Roboto Mono"/>
              <a:ea typeface="Roboto Mono"/>
              <a:cs typeface="Roboto Mono"/>
              <a:sym typeface="Roboto Mono"/>
            </a:endParaRPr>
          </a:p>
        </p:txBody>
      </p:sp>
      <p:pic>
        <p:nvPicPr>
          <p:cNvPr id="312" name="Google Shape;312;p39"/>
          <p:cNvPicPr preferRelativeResize="0"/>
          <p:nvPr/>
        </p:nvPicPr>
        <p:blipFill>
          <a:blip r:embed="rId3">
            <a:alphaModFix/>
          </a:blip>
          <a:stretch>
            <a:fillRect/>
          </a:stretch>
        </p:blipFill>
        <p:spPr>
          <a:xfrm>
            <a:off x="7593301" y="213949"/>
            <a:ext cx="1326650" cy="816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SELinux roles</a:t>
            </a:r>
            <a:endParaRPr/>
          </a:p>
        </p:txBody>
      </p:sp>
      <p:sp>
        <p:nvSpPr>
          <p:cNvPr id="318" name="Google Shape;318;p40"/>
          <p:cNvSpPr txBox="1">
            <a:spLocks noGrp="1"/>
          </p:cNvSpPr>
          <p:nvPr>
            <p:ph type="body" idx="1"/>
          </p:nvPr>
        </p:nvSpPr>
        <p:spPr>
          <a:xfrm>
            <a:off x="402625" y="2168250"/>
            <a:ext cx="2395800" cy="8070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it" sz="1800">
                <a:latin typeface="Roboto Mono"/>
                <a:ea typeface="Roboto Mono"/>
                <a:cs typeface="Roboto Mono"/>
                <a:sym typeface="Roboto Mono"/>
              </a:rPr>
              <a:t>unconfined_r</a:t>
            </a:r>
            <a:r>
              <a:rPr lang="it" sz="1800"/>
              <a:t> </a:t>
            </a:r>
            <a:r>
              <a:rPr lang="it" sz="4800"/>
              <a:t> ?</a:t>
            </a:r>
            <a:endParaRPr sz="4800"/>
          </a:p>
        </p:txBody>
      </p:sp>
      <p:sp>
        <p:nvSpPr>
          <p:cNvPr id="319" name="Google Shape;319;p40"/>
          <p:cNvSpPr txBox="1"/>
          <p:nvPr/>
        </p:nvSpPr>
        <p:spPr>
          <a:xfrm>
            <a:off x="6176075" y="1303475"/>
            <a:ext cx="2490300" cy="44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a:latin typeface="Roboto Mono"/>
                <a:ea typeface="Roboto Mono"/>
                <a:cs typeface="Roboto Mono"/>
                <a:sym typeface="Roboto Mono"/>
              </a:rPr>
              <a:t>mozilla_t</a:t>
            </a:r>
            <a:endParaRPr sz="1800">
              <a:latin typeface="Roboto Mono"/>
              <a:ea typeface="Roboto Mono"/>
              <a:cs typeface="Roboto Mono"/>
              <a:sym typeface="Roboto Mono"/>
            </a:endParaRPr>
          </a:p>
        </p:txBody>
      </p:sp>
      <p:sp>
        <p:nvSpPr>
          <p:cNvPr id="320" name="Google Shape;320;p40"/>
          <p:cNvSpPr txBox="1"/>
          <p:nvPr/>
        </p:nvSpPr>
        <p:spPr>
          <a:xfrm>
            <a:off x="6239475" y="2234663"/>
            <a:ext cx="2571600" cy="4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a:latin typeface="Roboto Mono"/>
                <a:ea typeface="Roboto Mono"/>
                <a:cs typeface="Roboto Mono"/>
                <a:sym typeface="Roboto Mono"/>
              </a:rPr>
              <a:t>libreoffice_t</a:t>
            </a:r>
            <a:endParaRPr sz="1800">
              <a:latin typeface="Roboto Mono"/>
              <a:ea typeface="Roboto Mono"/>
              <a:cs typeface="Roboto Mono"/>
              <a:sym typeface="Roboto Mono"/>
            </a:endParaRPr>
          </a:p>
        </p:txBody>
      </p:sp>
      <p:sp>
        <p:nvSpPr>
          <p:cNvPr id="321" name="Google Shape;321;p40"/>
          <p:cNvSpPr txBox="1"/>
          <p:nvPr/>
        </p:nvSpPr>
        <p:spPr>
          <a:xfrm>
            <a:off x="6176075" y="3223300"/>
            <a:ext cx="2571600" cy="4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a:latin typeface="Roboto Mono"/>
                <a:ea typeface="Roboto Mono"/>
                <a:cs typeface="Roboto Mono"/>
                <a:sym typeface="Roboto Mono"/>
              </a:rPr>
              <a:t>whatever_domain_t</a:t>
            </a:r>
            <a:endParaRPr sz="1800">
              <a:latin typeface="Roboto Mono"/>
              <a:ea typeface="Roboto Mono"/>
              <a:cs typeface="Roboto Mono"/>
              <a:sym typeface="Roboto Mono"/>
            </a:endParaRPr>
          </a:p>
        </p:txBody>
      </p:sp>
      <p:cxnSp>
        <p:nvCxnSpPr>
          <p:cNvPr id="322" name="Google Shape;322;p40"/>
          <p:cNvCxnSpPr/>
          <p:nvPr/>
        </p:nvCxnSpPr>
        <p:spPr>
          <a:xfrm rot="10800000" flipH="1">
            <a:off x="2825575" y="1522325"/>
            <a:ext cx="3151200" cy="670200"/>
          </a:xfrm>
          <a:prstGeom prst="straightConnector1">
            <a:avLst/>
          </a:prstGeom>
          <a:noFill/>
          <a:ln w="38100" cap="flat" cmpd="sng">
            <a:solidFill>
              <a:schemeClr val="dk2"/>
            </a:solidFill>
            <a:prstDash val="solid"/>
            <a:round/>
            <a:headEnd type="none" w="med" len="med"/>
            <a:tailEnd type="triangle" w="med" len="med"/>
          </a:ln>
        </p:spPr>
      </p:cxnSp>
      <p:cxnSp>
        <p:nvCxnSpPr>
          <p:cNvPr id="323" name="Google Shape;323;p40"/>
          <p:cNvCxnSpPr/>
          <p:nvPr/>
        </p:nvCxnSpPr>
        <p:spPr>
          <a:xfrm rot="10800000" flipH="1">
            <a:off x="2961425" y="2536325"/>
            <a:ext cx="2961000" cy="300"/>
          </a:xfrm>
          <a:prstGeom prst="straightConnector1">
            <a:avLst/>
          </a:prstGeom>
          <a:noFill/>
          <a:ln w="38100" cap="flat" cmpd="sng">
            <a:solidFill>
              <a:schemeClr val="dk2"/>
            </a:solidFill>
            <a:prstDash val="solid"/>
            <a:round/>
            <a:headEnd type="none" w="med" len="med"/>
            <a:tailEnd type="triangle" w="med" len="med"/>
          </a:ln>
        </p:spPr>
      </p:cxnSp>
      <p:cxnSp>
        <p:nvCxnSpPr>
          <p:cNvPr id="324" name="Google Shape;324;p40"/>
          <p:cNvCxnSpPr/>
          <p:nvPr/>
        </p:nvCxnSpPr>
        <p:spPr>
          <a:xfrm>
            <a:off x="2894950" y="2956650"/>
            <a:ext cx="3127200" cy="476400"/>
          </a:xfrm>
          <a:prstGeom prst="straightConnector1">
            <a:avLst/>
          </a:prstGeom>
          <a:noFill/>
          <a:ln w="38100" cap="flat" cmpd="sng">
            <a:solidFill>
              <a:schemeClr val="dk2"/>
            </a:solidFill>
            <a:prstDash val="solid"/>
            <a:round/>
            <a:headEnd type="none" w="med" len="med"/>
            <a:tailEnd type="triangle" w="med" len="med"/>
          </a:ln>
        </p:spPr>
      </p:cxnSp>
      <p:cxnSp>
        <p:nvCxnSpPr>
          <p:cNvPr id="325" name="Google Shape;325;p40"/>
          <p:cNvCxnSpPr/>
          <p:nvPr/>
        </p:nvCxnSpPr>
        <p:spPr>
          <a:xfrm rot="10800000">
            <a:off x="2468125" y="2758200"/>
            <a:ext cx="406800" cy="1383000"/>
          </a:xfrm>
          <a:prstGeom prst="straightConnector1">
            <a:avLst/>
          </a:prstGeom>
          <a:noFill/>
          <a:ln w="9525" cap="flat" cmpd="sng">
            <a:solidFill>
              <a:schemeClr val="dk2"/>
            </a:solidFill>
            <a:prstDash val="solid"/>
            <a:round/>
            <a:headEnd type="none" w="med" len="med"/>
            <a:tailEnd type="triangle" w="med" len="med"/>
          </a:ln>
        </p:spPr>
      </p:cxnSp>
      <p:sp>
        <p:nvSpPr>
          <p:cNvPr id="326" name="Google Shape;326;p40"/>
          <p:cNvSpPr txBox="1"/>
          <p:nvPr/>
        </p:nvSpPr>
        <p:spPr>
          <a:xfrm>
            <a:off x="2648950" y="4294875"/>
            <a:ext cx="678000" cy="44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a:latin typeface="Calibri"/>
                <a:ea typeface="Calibri"/>
                <a:cs typeface="Calibri"/>
                <a:sym typeface="Calibri"/>
              </a:rPr>
              <a:t>policy</a:t>
            </a:r>
            <a:endParaRPr>
              <a:latin typeface="Calibri"/>
              <a:ea typeface="Calibri"/>
              <a:cs typeface="Calibri"/>
              <a:sym typeface="Calibri"/>
            </a:endParaRPr>
          </a:p>
        </p:txBody>
      </p:sp>
      <p:pic>
        <p:nvPicPr>
          <p:cNvPr id="327" name="Google Shape;327;p40"/>
          <p:cNvPicPr preferRelativeResize="0"/>
          <p:nvPr/>
        </p:nvPicPr>
        <p:blipFill>
          <a:blip r:embed="rId3">
            <a:alphaModFix/>
          </a:blip>
          <a:stretch>
            <a:fillRect/>
          </a:stretch>
        </p:blipFill>
        <p:spPr>
          <a:xfrm>
            <a:off x="7620401" y="204899"/>
            <a:ext cx="1326650" cy="816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SELinux user</a:t>
            </a:r>
            <a:endParaRPr/>
          </a:p>
        </p:txBody>
      </p:sp>
      <p:sp>
        <p:nvSpPr>
          <p:cNvPr id="333" name="Google Shape;333;p41"/>
          <p:cNvSpPr txBox="1">
            <a:spLocks noGrp="1"/>
          </p:cNvSpPr>
          <p:nvPr>
            <p:ph type="body" idx="1"/>
          </p:nvPr>
        </p:nvSpPr>
        <p:spPr>
          <a:xfrm>
            <a:off x="402625" y="2168250"/>
            <a:ext cx="2395800" cy="8070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it" sz="1800">
                <a:latin typeface="Roboto Mono"/>
                <a:ea typeface="Roboto Mono"/>
                <a:cs typeface="Roboto Mono"/>
                <a:sym typeface="Roboto Mono"/>
              </a:rPr>
              <a:t>unconfined_u</a:t>
            </a:r>
            <a:r>
              <a:rPr lang="it" sz="1800"/>
              <a:t> </a:t>
            </a:r>
            <a:r>
              <a:rPr lang="it" sz="4800"/>
              <a:t> ?</a:t>
            </a:r>
            <a:endParaRPr sz="4800"/>
          </a:p>
        </p:txBody>
      </p:sp>
      <p:sp>
        <p:nvSpPr>
          <p:cNvPr id="334" name="Google Shape;334;p41"/>
          <p:cNvSpPr txBox="1"/>
          <p:nvPr/>
        </p:nvSpPr>
        <p:spPr>
          <a:xfrm>
            <a:off x="6176075" y="1303475"/>
            <a:ext cx="2490300" cy="44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a:latin typeface="Roboto Mono"/>
                <a:ea typeface="Roboto Mono"/>
                <a:cs typeface="Roboto Mono"/>
                <a:sym typeface="Roboto Mono"/>
              </a:rPr>
              <a:t>unconfined_r</a:t>
            </a:r>
            <a:endParaRPr sz="1800">
              <a:latin typeface="Roboto Mono"/>
              <a:ea typeface="Roboto Mono"/>
              <a:cs typeface="Roboto Mono"/>
              <a:sym typeface="Roboto Mono"/>
            </a:endParaRPr>
          </a:p>
        </p:txBody>
      </p:sp>
      <p:sp>
        <p:nvSpPr>
          <p:cNvPr id="335" name="Google Shape;335;p41"/>
          <p:cNvSpPr txBox="1"/>
          <p:nvPr/>
        </p:nvSpPr>
        <p:spPr>
          <a:xfrm>
            <a:off x="6239475" y="2234663"/>
            <a:ext cx="2571600" cy="4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a:latin typeface="Roboto Mono"/>
                <a:ea typeface="Roboto Mono"/>
                <a:cs typeface="Roboto Mono"/>
                <a:sym typeface="Roboto Mono"/>
              </a:rPr>
              <a:t>system_r</a:t>
            </a:r>
            <a:endParaRPr sz="1800">
              <a:latin typeface="Roboto Mono"/>
              <a:ea typeface="Roboto Mono"/>
              <a:cs typeface="Roboto Mono"/>
              <a:sym typeface="Roboto Mono"/>
            </a:endParaRPr>
          </a:p>
        </p:txBody>
      </p:sp>
      <p:sp>
        <p:nvSpPr>
          <p:cNvPr id="336" name="Google Shape;336;p41"/>
          <p:cNvSpPr txBox="1"/>
          <p:nvPr/>
        </p:nvSpPr>
        <p:spPr>
          <a:xfrm>
            <a:off x="6176075" y="3223300"/>
            <a:ext cx="2571600" cy="4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a:latin typeface="Roboto Mono"/>
                <a:ea typeface="Roboto Mono"/>
                <a:cs typeface="Roboto Mono"/>
                <a:sym typeface="Roboto Mono"/>
              </a:rPr>
              <a:t>whatever_role_t</a:t>
            </a:r>
            <a:endParaRPr sz="1800">
              <a:latin typeface="Roboto Mono"/>
              <a:ea typeface="Roboto Mono"/>
              <a:cs typeface="Roboto Mono"/>
              <a:sym typeface="Roboto Mono"/>
            </a:endParaRPr>
          </a:p>
        </p:txBody>
      </p:sp>
      <p:cxnSp>
        <p:nvCxnSpPr>
          <p:cNvPr id="337" name="Google Shape;337;p41"/>
          <p:cNvCxnSpPr/>
          <p:nvPr/>
        </p:nvCxnSpPr>
        <p:spPr>
          <a:xfrm rot="10800000" flipH="1">
            <a:off x="2825575" y="1522325"/>
            <a:ext cx="3151200" cy="670200"/>
          </a:xfrm>
          <a:prstGeom prst="straightConnector1">
            <a:avLst/>
          </a:prstGeom>
          <a:noFill/>
          <a:ln w="38100" cap="flat" cmpd="sng">
            <a:solidFill>
              <a:schemeClr val="dk2"/>
            </a:solidFill>
            <a:prstDash val="solid"/>
            <a:round/>
            <a:headEnd type="none" w="med" len="med"/>
            <a:tailEnd type="triangle" w="med" len="med"/>
          </a:ln>
        </p:spPr>
      </p:cxnSp>
      <p:cxnSp>
        <p:nvCxnSpPr>
          <p:cNvPr id="338" name="Google Shape;338;p41"/>
          <p:cNvCxnSpPr/>
          <p:nvPr/>
        </p:nvCxnSpPr>
        <p:spPr>
          <a:xfrm rot="10800000" flipH="1">
            <a:off x="2961425" y="2536325"/>
            <a:ext cx="2961000" cy="300"/>
          </a:xfrm>
          <a:prstGeom prst="straightConnector1">
            <a:avLst/>
          </a:prstGeom>
          <a:noFill/>
          <a:ln w="38100" cap="flat" cmpd="sng">
            <a:solidFill>
              <a:schemeClr val="dk2"/>
            </a:solidFill>
            <a:prstDash val="solid"/>
            <a:round/>
            <a:headEnd type="none" w="med" len="med"/>
            <a:tailEnd type="triangle" w="med" len="med"/>
          </a:ln>
        </p:spPr>
      </p:cxnSp>
      <p:cxnSp>
        <p:nvCxnSpPr>
          <p:cNvPr id="339" name="Google Shape;339;p41"/>
          <p:cNvCxnSpPr/>
          <p:nvPr/>
        </p:nvCxnSpPr>
        <p:spPr>
          <a:xfrm>
            <a:off x="2894950" y="2956650"/>
            <a:ext cx="3127200" cy="476400"/>
          </a:xfrm>
          <a:prstGeom prst="straightConnector1">
            <a:avLst/>
          </a:prstGeom>
          <a:noFill/>
          <a:ln w="38100" cap="flat" cmpd="sng">
            <a:solidFill>
              <a:schemeClr val="dk2"/>
            </a:solidFill>
            <a:prstDash val="solid"/>
            <a:round/>
            <a:headEnd type="none" w="med" len="med"/>
            <a:tailEnd type="triangle" w="med" len="med"/>
          </a:ln>
        </p:spPr>
      </p:cxnSp>
      <p:cxnSp>
        <p:nvCxnSpPr>
          <p:cNvPr id="340" name="Google Shape;340;p41"/>
          <p:cNvCxnSpPr/>
          <p:nvPr/>
        </p:nvCxnSpPr>
        <p:spPr>
          <a:xfrm rot="10800000">
            <a:off x="2468125" y="2758200"/>
            <a:ext cx="406800" cy="1383000"/>
          </a:xfrm>
          <a:prstGeom prst="straightConnector1">
            <a:avLst/>
          </a:prstGeom>
          <a:noFill/>
          <a:ln w="9525" cap="flat" cmpd="sng">
            <a:solidFill>
              <a:schemeClr val="dk2"/>
            </a:solidFill>
            <a:prstDash val="solid"/>
            <a:round/>
            <a:headEnd type="none" w="med" len="med"/>
            <a:tailEnd type="triangle" w="med" len="med"/>
          </a:ln>
        </p:spPr>
      </p:cxnSp>
      <p:sp>
        <p:nvSpPr>
          <p:cNvPr id="341" name="Google Shape;341;p41"/>
          <p:cNvSpPr txBox="1"/>
          <p:nvPr/>
        </p:nvSpPr>
        <p:spPr>
          <a:xfrm>
            <a:off x="2648950" y="4294875"/>
            <a:ext cx="678000" cy="44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a:latin typeface="Calibri"/>
                <a:ea typeface="Calibri"/>
                <a:cs typeface="Calibri"/>
                <a:sym typeface="Calibri"/>
              </a:rPr>
              <a:t>policy</a:t>
            </a:r>
            <a:endParaRPr>
              <a:latin typeface="Calibri"/>
              <a:ea typeface="Calibri"/>
              <a:cs typeface="Calibri"/>
              <a:sym typeface="Calibri"/>
            </a:endParaRPr>
          </a:p>
        </p:txBody>
      </p:sp>
      <p:pic>
        <p:nvPicPr>
          <p:cNvPr id="342" name="Google Shape;342;p41"/>
          <p:cNvPicPr preferRelativeResize="0"/>
          <p:nvPr/>
        </p:nvPicPr>
        <p:blipFill>
          <a:blip r:embed="rId3">
            <a:alphaModFix/>
          </a:blip>
          <a:stretch>
            <a:fillRect/>
          </a:stretch>
        </p:blipFill>
        <p:spPr>
          <a:xfrm>
            <a:off x="7620401" y="204899"/>
            <a:ext cx="1326650" cy="81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5"/>
          <p:cNvSpPr txBox="1">
            <a:spLocks noGrp="1"/>
          </p:cNvSpPr>
          <p:nvPr>
            <p:ph type="title"/>
          </p:nvPr>
        </p:nvSpPr>
        <p:spPr>
          <a:xfrm>
            <a:off x="819150" y="1260675"/>
            <a:ext cx="7505700" cy="277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 sz="4800" b="1"/>
              <a:t>Cos’è l’Hardening?</a:t>
            </a:r>
            <a:endParaRPr sz="4800" b="1"/>
          </a:p>
        </p:txBody>
      </p:sp>
      <p:pic>
        <p:nvPicPr>
          <p:cNvPr id="151" name="Google Shape;151;p15"/>
          <p:cNvPicPr preferRelativeResize="0"/>
          <p:nvPr/>
        </p:nvPicPr>
        <p:blipFill>
          <a:blip r:embed="rId3">
            <a:alphaModFix/>
          </a:blip>
          <a:stretch>
            <a:fillRect/>
          </a:stretch>
        </p:blipFill>
        <p:spPr>
          <a:xfrm>
            <a:off x="6486400" y="783925"/>
            <a:ext cx="1382826" cy="13828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Comportamenti standard di SELinux</a:t>
            </a:r>
            <a:endParaRPr/>
          </a:p>
        </p:txBody>
      </p:sp>
      <p:sp>
        <p:nvSpPr>
          <p:cNvPr id="348" name="Google Shape;348;p4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457200" lvl="0" indent="-342900" algn="l" rtl="0">
              <a:spcBef>
                <a:spcPts val="1000"/>
              </a:spcBef>
              <a:spcAft>
                <a:spcPts val="0"/>
              </a:spcAft>
              <a:buSzPts val="1800"/>
              <a:buChar char="➔"/>
            </a:pPr>
            <a:r>
              <a:rPr lang="it" sz="1800"/>
              <a:t>Chi assegna i Security Context agli oggetti ?</a:t>
            </a:r>
            <a:endParaRPr sz="1800"/>
          </a:p>
          <a:p>
            <a:pPr marL="1371600" lvl="1" indent="-342900" algn="l" rtl="0">
              <a:spcBef>
                <a:spcPts val="1600"/>
              </a:spcBef>
              <a:spcAft>
                <a:spcPts val="0"/>
              </a:spcAft>
              <a:buSzPts val="1800"/>
              <a:buFont typeface="Roboto Mono"/>
              <a:buChar char="◆"/>
            </a:pPr>
            <a:r>
              <a:rPr lang="it" sz="1800">
                <a:latin typeface="Roboto Mono"/>
                <a:ea typeface="Roboto Mono"/>
                <a:cs typeface="Roboto Mono"/>
                <a:sym typeface="Roboto Mono"/>
              </a:rPr>
              <a:t>$ touch /.autorelabel</a:t>
            </a:r>
            <a:endParaRPr sz="1800">
              <a:latin typeface="Roboto Mono"/>
              <a:ea typeface="Roboto Mono"/>
              <a:cs typeface="Roboto Mono"/>
              <a:sym typeface="Roboto Mono"/>
            </a:endParaRPr>
          </a:p>
          <a:p>
            <a:pPr marL="457200" lvl="0" indent="-342900" algn="l" rtl="0">
              <a:spcBef>
                <a:spcPts val="1600"/>
              </a:spcBef>
              <a:spcAft>
                <a:spcPts val="0"/>
              </a:spcAft>
              <a:buSzPts val="1800"/>
              <a:buChar char="➔"/>
            </a:pPr>
            <a:r>
              <a:rPr lang="it" sz="1800"/>
              <a:t>Default Domain transition</a:t>
            </a:r>
            <a:endParaRPr sz="1800"/>
          </a:p>
          <a:p>
            <a:pPr marL="457200" lvl="0" indent="-342900" algn="l" rtl="0">
              <a:spcBef>
                <a:spcPts val="1600"/>
              </a:spcBef>
              <a:spcAft>
                <a:spcPts val="1600"/>
              </a:spcAft>
              <a:buSzPts val="1800"/>
              <a:buChar char="➔"/>
            </a:pPr>
            <a:r>
              <a:rPr lang="it" sz="1800"/>
              <a:t>Default File type transition</a:t>
            </a:r>
            <a:endParaRPr sz="1800"/>
          </a:p>
        </p:txBody>
      </p:sp>
      <p:pic>
        <p:nvPicPr>
          <p:cNvPr id="349" name="Google Shape;349;p42"/>
          <p:cNvPicPr preferRelativeResize="0"/>
          <p:nvPr/>
        </p:nvPicPr>
        <p:blipFill>
          <a:blip r:embed="rId3">
            <a:alphaModFix/>
          </a:blip>
          <a:stretch>
            <a:fillRect/>
          </a:stretch>
        </p:blipFill>
        <p:spPr>
          <a:xfrm>
            <a:off x="7602301" y="213949"/>
            <a:ext cx="1326650" cy="816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Finally the Policies</a:t>
            </a:r>
            <a:endParaRPr/>
          </a:p>
        </p:txBody>
      </p:sp>
      <p:sp>
        <p:nvSpPr>
          <p:cNvPr id="355" name="Google Shape;355;p43"/>
          <p:cNvSpPr txBox="1">
            <a:spLocks noGrp="1"/>
          </p:cNvSpPr>
          <p:nvPr>
            <p:ph type="body" idx="1"/>
          </p:nvPr>
        </p:nvSpPr>
        <p:spPr>
          <a:xfrm>
            <a:off x="819150" y="1590800"/>
            <a:ext cx="7505700" cy="3100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it" sz="1800"/>
              <a:t>Policy modulare</a:t>
            </a:r>
            <a:endParaRPr sz="1800"/>
          </a:p>
          <a:p>
            <a:pPr marL="914400" lvl="1" indent="-298450" algn="l" rtl="0">
              <a:spcBef>
                <a:spcPts val="0"/>
              </a:spcBef>
              <a:spcAft>
                <a:spcPts val="0"/>
              </a:spcAft>
              <a:buSzPts val="1100"/>
              <a:buFont typeface="Roboto Mono"/>
              <a:buChar char="◆"/>
            </a:pPr>
            <a:r>
              <a:rPr lang="it">
                <a:latin typeface="Roboto Mono"/>
                <a:ea typeface="Roboto Mono"/>
                <a:cs typeface="Roboto Mono"/>
                <a:sym typeface="Roboto Mono"/>
              </a:rPr>
              <a:t>$ semodule -lfull</a:t>
            </a:r>
            <a:endParaRPr>
              <a:latin typeface="Roboto Mono"/>
              <a:ea typeface="Roboto Mono"/>
              <a:cs typeface="Roboto Mono"/>
              <a:sym typeface="Roboto Mono"/>
            </a:endParaRPr>
          </a:p>
          <a:p>
            <a:pPr marL="914400" lvl="1" indent="-298450" algn="l" rtl="0">
              <a:spcBef>
                <a:spcPts val="0"/>
              </a:spcBef>
              <a:spcAft>
                <a:spcPts val="0"/>
              </a:spcAft>
              <a:buSzPts val="1100"/>
              <a:buFont typeface="Roboto Mono"/>
              <a:buChar char="◆"/>
            </a:pPr>
            <a:r>
              <a:rPr lang="it">
                <a:latin typeface="Roboto Mono"/>
                <a:ea typeface="Roboto Mono"/>
                <a:cs typeface="Roboto Mono"/>
                <a:sym typeface="Roboto Mono"/>
              </a:rPr>
              <a:t>&gt; 100 abrt                    pp         </a:t>
            </a:r>
            <a:endParaRPr>
              <a:latin typeface="Roboto Mono"/>
              <a:ea typeface="Roboto Mono"/>
              <a:cs typeface="Roboto Mono"/>
              <a:sym typeface="Roboto Mono"/>
            </a:endParaRPr>
          </a:p>
          <a:p>
            <a:pPr marL="914400" lvl="1" indent="-298450" algn="l" rtl="0">
              <a:spcBef>
                <a:spcPts val="0"/>
              </a:spcBef>
              <a:spcAft>
                <a:spcPts val="0"/>
              </a:spcAft>
              <a:buSzPts val="1100"/>
              <a:buFont typeface="Roboto Mono"/>
              <a:buChar char="◆"/>
            </a:pPr>
            <a:r>
              <a:rPr lang="it">
                <a:latin typeface="Roboto Mono"/>
                <a:ea typeface="Roboto Mono"/>
                <a:cs typeface="Roboto Mono"/>
                <a:sym typeface="Roboto Mono"/>
              </a:rPr>
              <a:t>&gt; 100 accountsd        		   pp         </a:t>
            </a:r>
            <a:endParaRPr>
              <a:latin typeface="Roboto Mono"/>
              <a:ea typeface="Roboto Mono"/>
              <a:cs typeface="Roboto Mono"/>
              <a:sym typeface="Roboto Mono"/>
            </a:endParaRPr>
          </a:p>
          <a:p>
            <a:pPr marL="914400" lvl="1" indent="-298450" algn="l" rtl="0">
              <a:spcBef>
                <a:spcPts val="0"/>
              </a:spcBef>
              <a:spcAft>
                <a:spcPts val="0"/>
              </a:spcAft>
              <a:buSzPts val="1100"/>
              <a:buFont typeface="Roboto Mono"/>
              <a:buChar char="◆"/>
            </a:pPr>
            <a:r>
              <a:rPr lang="it">
                <a:latin typeface="Roboto Mono"/>
                <a:ea typeface="Roboto Mono"/>
                <a:cs typeface="Roboto Mono"/>
                <a:sym typeface="Roboto Mono"/>
              </a:rPr>
              <a:t>&gt; 100 acct                    pp         </a:t>
            </a:r>
            <a:endParaRPr>
              <a:latin typeface="Roboto Mono"/>
              <a:ea typeface="Roboto Mono"/>
              <a:cs typeface="Roboto Mono"/>
              <a:sym typeface="Roboto Mono"/>
            </a:endParaRPr>
          </a:p>
          <a:p>
            <a:pPr marL="914400" lvl="1" indent="-298450" algn="l" rtl="0">
              <a:spcBef>
                <a:spcPts val="0"/>
              </a:spcBef>
              <a:spcAft>
                <a:spcPts val="0"/>
              </a:spcAft>
              <a:buSzPts val="1100"/>
              <a:buFont typeface="Roboto Mono"/>
              <a:buChar char="◆"/>
            </a:pPr>
            <a:r>
              <a:rPr lang="it">
                <a:latin typeface="Roboto Mono"/>
                <a:ea typeface="Roboto Mono"/>
                <a:cs typeface="Roboto Mono"/>
                <a:sym typeface="Roboto Mono"/>
              </a:rPr>
              <a:t>&gt; …....        </a:t>
            </a:r>
            <a:endParaRPr>
              <a:latin typeface="Roboto Mono"/>
              <a:ea typeface="Roboto Mono"/>
              <a:cs typeface="Roboto Mono"/>
              <a:sym typeface="Roboto Mono"/>
            </a:endParaRPr>
          </a:p>
          <a:p>
            <a:pPr marL="914400" lvl="1" indent="-298450" algn="l" rtl="0">
              <a:spcBef>
                <a:spcPts val="0"/>
              </a:spcBef>
              <a:spcAft>
                <a:spcPts val="0"/>
              </a:spcAft>
              <a:buSzPts val="1100"/>
              <a:buFont typeface="Roboto Mono"/>
              <a:buChar char="◆"/>
            </a:pPr>
            <a:r>
              <a:rPr lang="it">
                <a:latin typeface="Roboto Mono"/>
                <a:ea typeface="Roboto Mono"/>
                <a:cs typeface="Roboto Mono"/>
                <a:sym typeface="Roboto Mono"/>
              </a:rPr>
              <a:t>&gt; 100 zosremote               pp  </a:t>
            </a:r>
            <a:endParaRPr>
              <a:latin typeface="Roboto Mono"/>
              <a:ea typeface="Roboto Mono"/>
              <a:cs typeface="Roboto Mono"/>
              <a:sym typeface="Roboto Mono"/>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it" sz="1800"/>
              <a:t>Builded in a single policy store</a:t>
            </a:r>
            <a:endParaRPr sz="1800"/>
          </a:p>
          <a:p>
            <a:pPr marL="457200" lvl="0" indent="-342900" algn="l" rtl="0">
              <a:spcBef>
                <a:spcPts val="0"/>
              </a:spcBef>
              <a:spcAft>
                <a:spcPts val="0"/>
              </a:spcAft>
              <a:buSzPts val="1800"/>
              <a:buFont typeface="Roboto Mono"/>
              <a:buChar char="➔"/>
            </a:pPr>
            <a:r>
              <a:rPr lang="it" sz="1800" u="sng">
                <a:solidFill>
                  <a:schemeClr val="hlink"/>
                </a:solidFill>
                <a:latin typeface="Roboto Mono"/>
                <a:ea typeface="Roboto Mono"/>
                <a:cs typeface="Roboto Mono"/>
                <a:sym typeface="Roboto Mono"/>
                <a:hlinkClick r:id="rId3"/>
              </a:rPr>
              <a:t>https://github.com/SELinuxProject/refpolicy</a:t>
            </a:r>
            <a:endParaRPr sz="1800">
              <a:latin typeface="Roboto Mono"/>
              <a:ea typeface="Roboto Mono"/>
              <a:cs typeface="Roboto Mono"/>
              <a:sym typeface="Roboto Mono"/>
            </a:endParaRPr>
          </a:p>
        </p:txBody>
      </p:sp>
      <p:pic>
        <p:nvPicPr>
          <p:cNvPr id="356" name="Google Shape;356;p43"/>
          <p:cNvPicPr preferRelativeResize="0"/>
          <p:nvPr/>
        </p:nvPicPr>
        <p:blipFill>
          <a:blip r:embed="rId4">
            <a:alphaModFix/>
          </a:blip>
          <a:stretch>
            <a:fillRect/>
          </a:stretch>
        </p:blipFill>
        <p:spPr>
          <a:xfrm>
            <a:off x="7620401" y="195849"/>
            <a:ext cx="1326650" cy="816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4"/>
          <p:cNvSpPr txBox="1">
            <a:spLocks noGrp="1"/>
          </p:cNvSpPr>
          <p:nvPr>
            <p:ph type="title"/>
          </p:nvPr>
        </p:nvSpPr>
        <p:spPr>
          <a:xfrm>
            <a:off x="819150" y="27612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Customize the policy</a:t>
            </a:r>
            <a:endParaRPr/>
          </a:p>
        </p:txBody>
      </p:sp>
      <p:sp>
        <p:nvSpPr>
          <p:cNvPr id="362" name="Google Shape;362;p44"/>
          <p:cNvSpPr txBox="1">
            <a:spLocks noGrp="1"/>
          </p:cNvSpPr>
          <p:nvPr>
            <p:ph type="body" idx="1"/>
          </p:nvPr>
        </p:nvSpPr>
        <p:spPr>
          <a:xfrm>
            <a:off x="819150" y="921875"/>
            <a:ext cx="7505700" cy="40386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it" sz="1400"/>
              <a:t>Allow an exception</a:t>
            </a:r>
            <a:endParaRPr sz="1400"/>
          </a:p>
          <a:p>
            <a:pPr marL="914400" lvl="1" indent="-304800" algn="l" rtl="0">
              <a:lnSpc>
                <a:spcPct val="150000"/>
              </a:lnSpc>
              <a:spcBef>
                <a:spcPts val="0"/>
              </a:spcBef>
              <a:spcAft>
                <a:spcPts val="0"/>
              </a:spcAft>
              <a:buSzPts val="1200"/>
              <a:buFont typeface="Roboto Mono"/>
              <a:buChar char="◆"/>
            </a:pPr>
            <a:r>
              <a:rPr lang="it" sz="1200">
                <a:latin typeface="Roboto Mono"/>
                <a:ea typeface="Roboto Mono"/>
                <a:cs typeface="Roboto Mono"/>
                <a:sym typeface="Roboto Mono"/>
              </a:rPr>
              <a:t>audit2allow</a:t>
            </a:r>
            <a:endParaRPr sz="1200">
              <a:latin typeface="Roboto Mono"/>
              <a:ea typeface="Roboto Mono"/>
              <a:cs typeface="Roboto Mono"/>
              <a:sym typeface="Roboto Mono"/>
            </a:endParaRPr>
          </a:p>
          <a:p>
            <a:pPr marL="914400" lvl="1" indent="-304800" algn="l" rtl="0">
              <a:lnSpc>
                <a:spcPct val="150000"/>
              </a:lnSpc>
              <a:spcBef>
                <a:spcPts val="0"/>
              </a:spcBef>
              <a:spcAft>
                <a:spcPts val="0"/>
              </a:spcAft>
              <a:buSzPts val="1200"/>
              <a:buFont typeface="Roboto Mono"/>
              <a:buChar char="◆"/>
            </a:pPr>
            <a:r>
              <a:rPr lang="it" sz="1200">
                <a:latin typeface="Roboto Mono"/>
                <a:ea typeface="Roboto Mono"/>
                <a:cs typeface="Roboto Mono"/>
                <a:sym typeface="Roboto Mono"/>
              </a:rPr>
              <a:t>cat /var/log/audit/audit.log | grep avc | audit2allow -M my_policy_fix</a:t>
            </a:r>
            <a:endParaRPr sz="1200">
              <a:latin typeface="Roboto Mono"/>
              <a:ea typeface="Roboto Mono"/>
              <a:cs typeface="Roboto Mono"/>
              <a:sym typeface="Roboto Mono"/>
            </a:endParaRPr>
          </a:p>
          <a:p>
            <a:pPr marL="457200" lvl="0" indent="-317500" algn="l" rtl="0">
              <a:lnSpc>
                <a:spcPct val="150000"/>
              </a:lnSpc>
              <a:spcBef>
                <a:spcPts val="0"/>
              </a:spcBef>
              <a:spcAft>
                <a:spcPts val="0"/>
              </a:spcAft>
              <a:buSzPts val="1400"/>
              <a:buChar char="➔"/>
            </a:pPr>
            <a:r>
              <a:rPr lang="it" sz="1400"/>
              <a:t>Manage the policy</a:t>
            </a:r>
            <a:endParaRPr sz="1400"/>
          </a:p>
          <a:p>
            <a:pPr marL="914400" lvl="1" indent="-304800" algn="l" rtl="0">
              <a:lnSpc>
                <a:spcPct val="150000"/>
              </a:lnSpc>
              <a:spcBef>
                <a:spcPts val="0"/>
              </a:spcBef>
              <a:spcAft>
                <a:spcPts val="0"/>
              </a:spcAft>
              <a:buSzPts val="1200"/>
              <a:buFont typeface="Roboto Mono"/>
              <a:buChar char="◆"/>
            </a:pPr>
            <a:r>
              <a:rPr lang="it" sz="1200">
                <a:latin typeface="Roboto Mono"/>
                <a:ea typeface="Roboto Mono"/>
                <a:cs typeface="Roboto Mono"/>
                <a:sym typeface="Roboto Mono"/>
              </a:rPr>
              <a:t>semanage login -a -s utente_u smellykey</a:t>
            </a:r>
            <a:endParaRPr sz="1200">
              <a:latin typeface="Roboto Mono"/>
              <a:ea typeface="Roboto Mono"/>
              <a:cs typeface="Roboto Mono"/>
              <a:sym typeface="Roboto Mono"/>
            </a:endParaRPr>
          </a:p>
          <a:p>
            <a:pPr marL="914400" lvl="1" indent="-304800" algn="l" rtl="0">
              <a:lnSpc>
                <a:spcPct val="150000"/>
              </a:lnSpc>
              <a:spcBef>
                <a:spcPts val="0"/>
              </a:spcBef>
              <a:spcAft>
                <a:spcPts val="0"/>
              </a:spcAft>
              <a:buSzPts val="1200"/>
              <a:buFont typeface="Roboto Mono"/>
              <a:buChar char="◆"/>
            </a:pPr>
            <a:r>
              <a:rPr lang="it" sz="1200">
                <a:latin typeface="Roboto Mono"/>
                <a:ea typeface="Roboto Mono"/>
                <a:cs typeface="Roboto Mono"/>
                <a:sym typeface="Roboto Mono"/>
              </a:rPr>
              <a:t>semanage user -a -R utente_r utente_u</a:t>
            </a:r>
            <a:endParaRPr sz="1400"/>
          </a:p>
          <a:p>
            <a:pPr marL="457200" lvl="0" indent="-317500" algn="l" rtl="0">
              <a:lnSpc>
                <a:spcPct val="150000"/>
              </a:lnSpc>
              <a:spcBef>
                <a:spcPts val="0"/>
              </a:spcBef>
              <a:spcAft>
                <a:spcPts val="0"/>
              </a:spcAft>
              <a:buSzPts val="1400"/>
              <a:buChar char="➔"/>
            </a:pPr>
            <a:r>
              <a:rPr lang="it" sz="1400"/>
              <a:t>Create from scratch [template]</a:t>
            </a:r>
            <a:endParaRPr sz="1400"/>
          </a:p>
          <a:p>
            <a:pPr marL="914400" lvl="1" indent="-298450" algn="l" rtl="0">
              <a:lnSpc>
                <a:spcPct val="150000"/>
              </a:lnSpc>
              <a:spcBef>
                <a:spcPts val="0"/>
              </a:spcBef>
              <a:spcAft>
                <a:spcPts val="0"/>
              </a:spcAft>
              <a:buSzPts val="1100"/>
              <a:buFont typeface="Roboto Mono"/>
              <a:buChar char="◆"/>
            </a:pPr>
            <a:r>
              <a:rPr lang="it">
                <a:latin typeface="Roboto Mono"/>
                <a:ea typeface="Roboto Mono"/>
                <a:cs typeface="Roboto Mono"/>
                <a:sym typeface="Roboto Mono"/>
              </a:rPr>
              <a:t>sepolgen --application --name  libreoffice /path/to/exe -w /path/to/app_dir</a:t>
            </a:r>
            <a:endParaRPr>
              <a:latin typeface="Roboto Mono"/>
              <a:ea typeface="Roboto Mono"/>
              <a:cs typeface="Roboto Mono"/>
              <a:sym typeface="Roboto Mono"/>
            </a:endParaRPr>
          </a:p>
          <a:p>
            <a:pPr marL="914400" lvl="1" indent="-298450" algn="l" rtl="0">
              <a:lnSpc>
                <a:spcPct val="150000"/>
              </a:lnSpc>
              <a:spcBef>
                <a:spcPts val="0"/>
              </a:spcBef>
              <a:spcAft>
                <a:spcPts val="0"/>
              </a:spcAft>
              <a:buSzPts val="1100"/>
              <a:buFont typeface="Roboto Mono"/>
              <a:buChar char="◆"/>
            </a:pPr>
            <a:r>
              <a:rPr lang="it">
                <a:latin typeface="Roboto Mono"/>
                <a:ea typeface="Roboto Mono"/>
                <a:cs typeface="Roboto Mono"/>
                <a:sym typeface="Roboto Mono"/>
              </a:rPr>
              <a:t>sepolgen --x_user --name utente -w /path/to/home_user</a:t>
            </a:r>
            <a:endParaRPr>
              <a:latin typeface="Roboto Mono"/>
              <a:ea typeface="Roboto Mono"/>
              <a:cs typeface="Roboto Mono"/>
              <a:sym typeface="Roboto Mono"/>
            </a:endParaRPr>
          </a:p>
          <a:p>
            <a:pPr marL="457200" marR="0" lvl="0" indent="-317500" algn="l" rtl="0">
              <a:lnSpc>
                <a:spcPct val="150000"/>
              </a:lnSpc>
              <a:spcBef>
                <a:spcPts val="0"/>
              </a:spcBef>
              <a:spcAft>
                <a:spcPts val="0"/>
              </a:spcAft>
              <a:buClr>
                <a:schemeClr val="dk2"/>
              </a:buClr>
              <a:buSzPts val="1400"/>
              <a:buFont typeface="Calibri"/>
              <a:buChar char="➔"/>
            </a:pPr>
            <a:r>
              <a:rPr lang="it" sz="1400"/>
              <a:t>Pensavi che fosse così semplice?</a:t>
            </a:r>
            <a:endParaRPr sz="1400"/>
          </a:p>
          <a:p>
            <a:pPr marL="914400" marR="0" lvl="1" indent="-317500" algn="l" rtl="0">
              <a:lnSpc>
                <a:spcPct val="150000"/>
              </a:lnSpc>
              <a:spcBef>
                <a:spcPts val="0"/>
              </a:spcBef>
              <a:spcAft>
                <a:spcPts val="0"/>
              </a:spcAft>
              <a:buSzPts val="1400"/>
              <a:buChar char="◆"/>
            </a:pPr>
            <a:r>
              <a:rPr lang="it" sz="1400"/>
              <a:t>Loop audit2allow and manual editing</a:t>
            </a:r>
            <a:endParaRPr sz="1400"/>
          </a:p>
        </p:txBody>
      </p:sp>
      <p:pic>
        <p:nvPicPr>
          <p:cNvPr id="363" name="Google Shape;363;p44"/>
          <p:cNvPicPr preferRelativeResize="0"/>
          <p:nvPr/>
        </p:nvPicPr>
        <p:blipFill>
          <a:blip r:embed="rId3">
            <a:alphaModFix/>
          </a:blip>
          <a:stretch>
            <a:fillRect/>
          </a:stretch>
        </p:blipFill>
        <p:spPr>
          <a:xfrm>
            <a:off x="7602326" y="213949"/>
            <a:ext cx="1326650" cy="816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5"/>
          <p:cNvSpPr txBox="1">
            <a:spLocks noGrp="1"/>
          </p:cNvSpPr>
          <p:nvPr>
            <p:ph type="title"/>
          </p:nvPr>
        </p:nvSpPr>
        <p:spPr>
          <a:xfrm>
            <a:off x="819150" y="176675"/>
            <a:ext cx="7505700" cy="77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Sintassi</a:t>
            </a:r>
            <a:endParaRPr/>
          </a:p>
        </p:txBody>
      </p:sp>
      <p:sp>
        <p:nvSpPr>
          <p:cNvPr id="369" name="Google Shape;369;p45"/>
          <p:cNvSpPr txBox="1">
            <a:spLocks noGrp="1"/>
          </p:cNvSpPr>
          <p:nvPr>
            <p:ph type="body" idx="1"/>
          </p:nvPr>
        </p:nvSpPr>
        <p:spPr>
          <a:xfrm>
            <a:off x="479425" y="948875"/>
            <a:ext cx="7972800" cy="3769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it" sz="1800"/>
              <a:t>Simile a un linguaggio di programmazione</a:t>
            </a:r>
            <a:endParaRPr sz="1800"/>
          </a:p>
          <a:p>
            <a:pPr marL="914400" lvl="1" indent="-342900" algn="l" rtl="0">
              <a:spcBef>
                <a:spcPts val="0"/>
              </a:spcBef>
              <a:spcAft>
                <a:spcPts val="0"/>
              </a:spcAft>
              <a:buSzPts val="1800"/>
              <a:buChar char="◆"/>
            </a:pPr>
            <a:r>
              <a:rPr lang="it" sz="1800"/>
              <a:t>Necessaria la compilazione</a:t>
            </a:r>
            <a:endParaRPr sz="1800"/>
          </a:p>
          <a:p>
            <a:pPr marL="0" lvl="0" indent="0" algn="l" rtl="0">
              <a:spcBef>
                <a:spcPts val="0"/>
              </a:spcBef>
              <a:spcAft>
                <a:spcPts val="0"/>
              </a:spcAft>
              <a:buNone/>
            </a:pPr>
            <a:endParaRPr sz="1800">
              <a:latin typeface="Roboto Mono"/>
              <a:ea typeface="Roboto Mono"/>
              <a:cs typeface="Roboto Mono"/>
              <a:sym typeface="Roboto Mono"/>
            </a:endParaRPr>
          </a:p>
          <a:p>
            <a:pPr marL="0" lvl="0" indent="0" algn="l" rtl="0">
              <a:spcBef>
                <a:spcPts val="0"/>
              </a:spcBef>
              <a:spcAft>
                <a:spcPts val="0"/>
              </a:spcAft>
              <a:buNone/>
            </a:pPr>
            <a:r>
              <a:rPr lang="it" sz="1800">
                <a:latin typeface="Roboto Mono"/>
                <a:ea typeface="Roboto Mono"/>
                <a:cs typeface="Roboto Mono"/>
                <a:sym typeface="Roboto Mono"/>
              </a:rPr>
              <a:t>module prova 1.0;</a:t>
            </a:r>
            <a:endParaRPr sz="1800">
              <a:latin typeface="Roboto Mono"/>
              <a:ea typeface="Roboto Mono"/>
              <a:cs typeface="Roboto Mono"/>
              <a:sym typeface="Roboto Mono"/>
            </a:endParaRPr>
          </a:p>
          <a:p>
            <a:pPr marL="0" lvl="0" indent="0" algn="l" rtl="0">
              <a:spcBef>
                <a:spcPts val="0"/>
              </a:spcBef>
              <a:spcAft>
                <a:spcPts val="0"/>
              </a:spcAft>
              <a:buNone/>
            </a:pPr>
            <a:r>
              <a:rPr lang="it" sz="1800">
                <a:latin typeface="Roboto Mono"/>
                <a:ea typeface="Roboto Mono"/>
                <a:cs typeface="Roboto Mono"/>
                <a:sym typeface="Roboto Mono"/>
              </a:rPr>
              <a:t>require{</a:t>
            </a:r>
            <a:endParaRPr sz="1800">
              <a:latin typeface="Roboto Mono"/>
              <a:ea typeface="Roboto Mono"/>
              <a:cs typeface="Roboto Mono"/>
              <a:sym typeface="Roboto Mono"/>
            </a:endParaRPr>
          </a:p>
          <a:p>
            <a:pPr marL="0" lvl="0" indent="0" algn="l" rtl="0">
              <a:spcBef>
                <a:spcPts val="0"/>
              </a:spcBef>
              <a:spcAft>
                <a:spcPts val="0"/>
              </a:spcAft>
              <a:buNone/>
            </a:pPr>
            <a:r>
              <a:rPr lang="it" sz="1800">
                <a:latin typeface="Roboto Mono"/>
                <a:ea typeface="Roboto Mono"/>
                <a:cs typeface="Roboto Mono"/>
                <a:sym typeface="Roboto Mono"/>
              </a:rPr>
              <a:t>	type unconfined_t;</a:t>
            </a:r>
            <a:endParaRPr sz="1800">
              <a:latin typeface="Roboto Mono"/>
              <a:ea typeface="Roboto Mono"/>
              <a:cs typeface="Roboto Mono"/>
              <a:sym typeface="Roboto Mono"/>
            </a:endParaRPr>
          </a:p>
          <a:p>
            <a:pPr marL="0" lvl="0" indent="0" algn="l" rtl="0">
              <a:spcBef>
                <a:spcPts val="0"/>
              </a:spcBef>
              <a:spcAft>
                <a:spcPts val="0"/>
              </a:spcAft>
              <a:buNone/>
            </a:pPr>
            <a:r>
              <a:rPr lang="it" sz="1800">
                <a:latin typeface="Roboto Mono"/>
                <a:ea typeface="Roboto Mono"/>
                <a:cs typeface="Roboto Mono"/>
                <a:sym typeface="Roboto Mono"/>
              </a:rPr>
              <a:t>	type shell_exec_t;</a:t>
            </a:r>
            <a:endParaRPr sz="1800">
              <a:latin typeface="Roboto Mono"/>
              <a:ea typeface="Roboto Mono"/>
              <a:cs typeface="Roboto Mono"/>
              <a:sym typeface="Roboto Mono"/>
            </a:endParaRPr>
          </a:p>
          <a:p>
            <a:pPr marL="0" lvl="0" indent="0" algn="l" rtl="0">
              <a:spcBef>
                <a:spcPts val="0"/>
              </a:spcBef>
              <a:spcAft>
                <a:spcPts val="0"/>
              </a:spcAft>
              <a:buNone/>
            </a:pPr>
            <a:r>
              <a:rPr lang="it" sz="1800">
                <a:latin typeface="Roboto Mono"/>
                <a:ea typeface="Roboto Mono"/>
                <a:cs typeface="Roboto Mono"/>
                <a:sym typeface="Roboto Mono"/>
              </a:rPr>
              <a:t>	class file {execute read};</a:t>
            </a:r>
            <a:endParaRPr sz="1800">
              <a:latin typeface="Roboto Mono"/>
              <a:ea typeface="Roboto Mono"/>
              <a:cs typeface="Roboto Mono"/>
              <a:sym typeface="Roboto Mono"/>
            </a:endParaRPr>
          </a:p>
          <a:p>
            <a:pPr marL="0" lvl="0" indent="0" algn="l" rtl="0">
              <a:spcBef>
                <a:spcPts val="0"/>
              </a:spcBef>
              <a:spcAft>
                <a:spcPts val="0"/>
              </a:spcAft>
              <a:buNone/>
            </a:pPr>
            <a:r>
              <a:rPr lang="it" sz="1800">
                <a:latin typeface="Roboto Mono"/>
                <a:ea typeface="Roboto Mono"/>
                <a:cs typeface="Roboto Mono"/>
                <a:sym typeface="Roboto Mono"/>
              </a:rPr>
              <a:t>}</a:t>
            </a:r>
            <a:endParaRPr sz="1800">
              <a:latin typeface="Roboto Mono"/>
              <a:ea typeface="Roboto Mono"/>
              <a:cs typeface="Roboto Mono"/>
              <a:sym typeface="Roboto Mono"/>
            </a:endParaRPr>
          </a:p>
          <a:p>
            <a:pPr marL="0" lvl="0" indent="0" algn="l" rtl="0">
              <a:spcBef>
                <a:spcPts val="0"/>
              </a:spcBef>
              <a:spcAft>
                <a:spcPts val="0"/>
              </a:spcAft>
              <a:buNone/>
            </a:pPr>
            <a:endParaRPr sz="1800">
              <a:latin typeface="Roboto Mono"/>
              <a:ea typeface="Roboto Mono"/>
              <a:cs typeface="Roboto Mono"/>
              <a:sym typeface="Roboto Mono"/>
            </a:endParaRPr>
          </a:p>
          <a:p>
            <a:pPr marL="0" lvl="0" indent="0" algn="l" rtl="0">
              <a:spcBef>
                <a:spcPts val="1600"/>
              </a:spcBef>
              <a:spcAft>
                <a:spcPts val="1600"/>
              </a:spcAft>
              <a:buNone/>
            </a:pPr>
            <a:r>
              <a:rPr lang="it" sz="1800">
                <a:latin typeface="Roboto Mono"/>
                <a:ea typeface="Roboto Mono"/>
                <a:cs typeface="Roboto Mono"/>
                <a:sym typeface="Roboto Mono"/>
              </a:rPr>
              <a:t>allow unconfined_t shell_exec_t : file {execute read };</a:t>
            </a:r>
            <a:endParaRPr sz="1800">
              <a:latin typeface="Roboto Mono"/>
              <a:ea typeface="Roboto Mono"/>
              <a:cs typeface="Roboto Mono"/>
              <a:sym typeface="Roboto Mono"/>
            </a:endParaRPr>
          </a:p>
        </p:txBody>
      </p:sp>
      <p:pic>
        <p:nvPicPr>
          <p:cNvPr id="370" name="Google Shape;370;p45"/>
          <p:cNvPicPr preferRelativeResize="0"/>
          <p:nvPr/>
        </p:nvPicPr>
        <p:blipFill>
          <a:blip r:embed="rId3">
            <a:alphaModFix/>
          </a:blip>
          <a:stretch>
            <a:fillRect/>
          </a:stretch>
        </p:blipFill>
        <p:spPr>
          <a:xfrm>
            <a:off x="7602326" y="213949"/>
            <a:ext cx="1326650" cy="816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6"/>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 sz="6000"/>
              <a:t>TOMOYO Linux</a:t>
            </a:r>
            <a:endParaRPr sz="6000"/>
          </a:p>
        </p:txBody>
      </p:sp>
      <p:sp>
        <p:nvSpPr>
          <p:cNvPr id="376" name="Google Shape;376;p46"/>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377" name="Google Shape;377;p46"/>
          <p:cNvPicPr preferRelativeResize="0"/>
          <p:nvPr/>
        </p:nvPicPr>
        <p:blipFill>
          <a:blip r:embed="rId3">
            <a:alphaModFix/>
          </a:blip>
          <a:stretch>
            <a:fillRect/>
          </a:stretch>
        </p:blipFill>
        <p:spPr>
          <a:xfrm>
            <a:off x="6466075" y="1632463"/>
            <a:ext cx="1590675" cy="1828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7"/>
          <p:cNvSpPr txBox="1">
            <a:spLocks noGrp="1"/>
          </p:cNvSpPr>
          <p:nvPr>
            <p:ph type="title"/>
          </p:nvPr>
        </p:nvSpPr>
        <p:spPr>
          <a:xfrm>
            <a:off x="819150" y="845600"/>
            <a:ext cx="6835200" cy="6429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it" b="1"/>
              <a:t>Overview</a:t>
            </a:r>
            <a:endParaRPr b="1"/>
          </a:p>
        </p:txBody>
      </p:sp>
      <p:sp>
        <p:nvSpPr>
          <p:cNvPr id="383" name="Google Shape;383;p47"/>
          <p:cNvSpPr txBox="1">
            <a:spLocks noGrp="1"/>
          </p:cNvSpPr>
          <p:nvPr>
            <p:ph type="body" idx="1"/>
          </p:nvPr>
        </p:nvSpPr>
        <p:spPr>
          <a:xfrm>
            <a:off x="819150" y="1620000"/>
            <a:ext cx="5792400" cy="2794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sz="1800" b="1">
                <a:solidFill>
                  <a:srgbClr val="222222"/>
                </a:solidFill>
                <a:highlight>
                  <a:srgbClr val="FFFFFF"/>
                </a:highlight>
                <a:latin typeface="Times New Roman"/>
                <a:ea typeface="Times New Roman"/>
                <a:cs typeface="Times New Roman"/>
                <a:sym typeface="Times New Roman"/>
              </a:rPr>
              <a:t>TOMOYO Linux</a:t>
            </a:r>
            <a:r>
              <a:rPr lang="it" sz="1800">
                <a:solidFill>
                  <a:srgbClr val="222222"/>
                </a:solidFill>
                <a:highlight>
                  <a:srgbClr val="FFFFFF"/>
                </a:highlight>
                <a:latin typeface="Times New Roman"/>
                <a:ea typeface="Times New Roman"/>
                <a:cs typeface="Times New Roman"/>
                <a:sym typeface="Times New Roman"/>
              </a:rPr>
              <a:t> è un'implementazione di MAC per Linux e Embedded Linux, sviluppata dalla compagnia giapponese </a:t>
            </a:r>
            <a:r>
              <a:rPr lang="it" sz="1800" i="1">
                <a:solidFill>
                  <a:srgbClr val="222222"/>
                </a:solidFill>
                <a:highlight>
                  <a:srgbClr val="FFFFFF"/>
                </a:highlight>
                <a:latin typeface="Times New Roman"/>
                <a:ea typeface="Times New Roman"/>
                <a:cs typeface="Times New Roman"/>
                <a:sym typeface="Times New Roman"/>
              </a:rPr>
              <a:t>NTT Data Corporation</a:t>
            </a:r>
            <a:r>
              <a:rPr lang="it" sz="1800">
                <a:solidFill>
                  <a:srgbClr val="222222"/>
                </a:solidFill>
                <a:highlight>
                  <a:srgbClr val="FFFFFF"/>
                </a:highlight>
                <a:latin typeface="Times New Roman"/>
                <a:ea typeface="Times New Roman"/>
                <a:cs typeface="Times New Roman"/>
                <a:sym typeface="Times New Roman"/>
              </a:rPr>
              <a:t> nel Marzo 2003. </a:t>
            </a:r>
            <a:br>
              <a:rPr lang="it" sz="1800">
                <a:solidFill>
                  <a:srgbClr val="222222"/>
                </a:solidFill>
                <a:highlight>
                  <a:srgbClr val="FFFFFF"/>
                </a:highlight>
                <a:latin typeface="Times New Roman"/>
                <a:ea typeface="Times New Roman"/>
                <a:cs typeface="Times New Roman"/>
                <a:sym typeface="Times New Roman"/>
              </a:rPr>
            </a:br>
            <a:br>
              <a:rPr lang="it" sz="1800">
                <a:solidFill>
                  <a:srgbClr val="222222"/>
                </a:solidFill>
                <a:highlight>
                  <a:srgbClr val="FFFFFF"/>
                </a:highlight>
                <a:latin typeface="Times New Roman"/>
                <a:ea typeface="Times New Roman"/>
                <a:cs typeface="Times New Roman"/>
                <a:sym typeface="Times New Roman"/>
              </a:rPr>
            </a:br>
            <a:r>
              <a:rPr lang="it" sz="1800">
                <a:solidFill>
                  <a:srgbClr val="222222"/>
                </a:solidFill>
                <a:highlight>
                  <a:srgbClr val="FFFFFF"/>
                </a:highlight>
                <a:latin typeface="Times New Roman"/>
                <a:ea typeface="Times New Roman"/>
                <a:cs typeface="Times New Roman"/>
                <a:sym typeface="Times New Roman"/>
              </a:rPr>
              <a:t>Realizza una forma di </a:t>
            </a:r>
            <a:r>
              <a:rPr lang="it" sz="1800" b="1">
                <a:solidFill>
                  <a:srgbClr val="222222"/>
                </a:solidFill>
                <a:highlight>
                  <a:srgbClr val="FFFFFF"/>
                </a:highlight>
                <a:latin typeface="Times New Roman"/>
                <a:ea typeface="Times New Roman"/>
                <a:cs typeface="Times New Roman"/>
                <a:sym typeface="Times New Roman"/>
              </a:rPr>
              <a:t>Mandatory Access Control</a:t>
            </a:r>
            <a:r>
              <a:rPr lang="it" sz="1800">
                <a:solidFill>
                  <a:srgbClr val="222222"/>
                </a:solidFill>
                <a:highlight>
                  <a:srgbClr val="FFFFFF"/>
                </a:highlight>
                <a:latin typeface="Times New Roman"/>
                <a:ea typeface="Times New Roman"/>
                <a:cs typeface="Times New Roman"/>
                <a:sym typeface="Times New Roman"/>
              </a:rPr>
              <a:t> basata su </a:t>
            </a:r>
            <a:r>
              <a:rPr lang="it" sz="1800" i="1">
                <a:solidFill>
                  <a:srgbClr val="222222"/>
                </a:solidFill>
                <a:highlight>
                  <a:srgbClr val="FFFFFF"/>
                </a:highlight>
                <a:latin typeface="Times New Roman"/>
                <a:ea typeface="Times New Roman"/>
                <a:cs typeface="Times New Roman"/>
                <a:sym typeface="Times New Roman"/>
              </a:rPr>
              <a:t>pathname</a:t>
            </a:r>
            <a:r>
              <a:rPr lang="it" sz="1800">
                <a:solidFill>
                  <a:srgbClr val="222222"/>
                </a:solidFill>
                <a:highlight>
                  <a:srgbClr val="FFFFFF"/>
                </a:highlight>
                <a:latin typeface="Times New Roman"/>
                <a:ea typeface="Times New Roman"/>
                <a:cs typeface="Times New Roman"/>
                <a:sym typeface="Times New Roman"/>
              </a:rPr>
              <a:t>, distinguendo i domini a seconda della cronologia di invocazione dei processi (</a:t>
            </a:r>
            <a:r>
              <a:rPr lang="it" sz="1800" i="1">
                <a:solidFill>
                  <a:srgbClr val="222222"/>
                </a:solidFill>
                <a:highlight>
                  <a:srgbClr val="FFFFFF"/>
                </a:highlight>
                <a:latin typeface="Times New Roman"/>
                <a:ea typeface="Times New Roman"/>
                <a:cs typeface="Times New Roman"/>
                <a:sym typeface="Times New Roman"/>
              </a:rPr>
              <a:t>process invocation history</a:t>
            </a:r>
            <a:r>
              <a:rPr lang="it" sz="1800">
                <a:solidFill>
                  <a:srgbClr val="222222"/>
                </a:solidFill>
                <a:highlight>
                  <a:srgbClr val="FFFFFF"/>
                </a:highlight>
                <a:latin typeface="Times New Roman"/>
                <a:ea typeface="Times New Roman"/>
                <a:cs typeface="Times New Roman"/>
                <a:sym typeface="Times New Roman"/>
              </a:rPr>
              <a:t>).</a:t>
            </a:r>
            <a:endParaRPr sz="1800" b="1">
              <a:latin typeface="Times New Roman"/>
              <a:ea typeface="Times New Roman"/>
              <a:cs typeface="Times New Roman"/>
              <a:sym typeface="Times New Roman"/>
            </a:endParaRPr>
          </a:p>
        </p:txBody>
      </p:sp>
      <p:pic>
        <p:nvPicPr>
          <p:cNvPr id="384" name="Google Shape;384;p47"/>
          <p:cNvPicPr preferRelativeResize="0"/>
          <p:nvPr/>
        </p:nvPicPr>
        <p:blipFill>
          <a:blip r:embed="rId3">
            <a:alphaModFix/>
          </a:blip>
          <a:stretch>
            <a:fillRect/>
          </a:stretch>
        </p:blipFill>
        <p:spPr>
          <a:xfrm>
            <a:off x="6792900" y="668750"/>
            <a:ext cx="1684175" cy="16041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8"/>
          <p:cNvSpPr txBox="1">
            <a:spLocks noGrp="1"/>
          </p:cNvSpPr>
          <p:nvPr>
            <p:ph type="title"/>
          </p:nvPr>
        </p:nvSpPr>
        <p:spPr>
          <a:xfrm>
            <a:off x="819150" y="845600"/>
            <a:ext cx="6835200" cy="6429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it" b="1"/>
              <a:t>Overview</a:t>
            </a:r>
            <a:endParaRPr b="1"/>
          </a:p>
        </p:txBody>
      </p:sp>
      <p:sp>
        <p:nvSpPr>
          <p:cNvPr id="390" name="Google Shape;390;p48"/>
          <p:cNvSpPr txBox="1">
            <a:spLocks noGrp="1"/>
          </p:cNvSpPr>
          <p:nvPr>
            <p:ph type="body" idx="1"/>
          </p:nvPr>
        </p:nvSpPr>
        <p:spPr>
          <a:xfrm>
            <a:off x="819150" y="1620000"/>
            <a:ext cx="5792400" cy="2794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1800">
                <a:solidFill>
                  <a:srgbClr val="222222"/>
                </a:solidFill>
                <a:highlight>
                  <a:srgbClr val="FFFFFF"/>
                </a:highlight>
                <a:latin typeface="Times New Roman"/>
                <a:ea typeface="Times New Roman"/>
                <a:cs typeface="Times New Roman"/>
                <a:sym typeface="Times New Roman"/>
              </a:rPr>
              <a:t>Permette ad ogni processo di </a:t>
            </a:r>
            <a:r>
              <a:rPr lang="it" sz="1800" b="1">
                <a:solidFill>
                  <a:srgbClr val="222222"/>
                </a:solidFill>
                <a:highlight>
                  <a:srgbClr val="FFFFFF"/>
                </a:highlight>
                <a:latin typeface="Times New Roman"/>
                <a:ea typeface="Times New Roman"/>
                <a:cs typeface="Times New Roman"/>
                <a:sym typeface="Times New Roman"/>
              </a:rPr>
              <a:t>dichiarare il proprio comportamento</a:t>
            </a:r>
            <a:r>
              <a:rPr lang="it" sz="1800">
                <a:solidFill>
                  <a:srgbClr val="222222"/>
                </a:solidFill>
                <a:highlight>
                  <a:srgbClr val="FFFFFF"/>
                </a:highlight>
                <a:latin typeface="Times New Roman"/>
                <a:ea typeface="Times New Roman"/>
                <a:cs typeface="Times New Roman"/>
                <a:sym typeface="Times New Roman"/>
              </a:rPr>
              <a:t> e le risorse di cui necessita (</a:t>
            </a:r>
            <a:r>
              <a:rPr lang="it" sz="1800" i="1">
                <a:solidFill>
                  <a:srgbClr val="222222"/>
                </a:solidFill>
                <a:highlight>
                  <a:srgbClr val="FFFFFF"/>
                </a:highlight>
                <a:latin typeface="Times New Roman"/>
                <a:ea typeface="Times New Roman"/>
                <a:cs typeface="Times New Roman"/>
                <a:sym typeface="Times New Roman"/>
              </a:rPr>
              <a:t>Learning Mode</a:t>
            </a:r>
            <a:r>
              <a:rPr lang="it" sz="1800">
                <a:solidFill>
                  <a:srgbClr val="222222"/>
                </a:solidFill>
                <a:highlight>
                  <a:srgbClr val="FFFFFF"/>
                </a:highlight>
                <a:latin typeface="Times New Roman"/>
                <a:ea typeface="Times New Roman"/>
                <a:cs typeface="Times New Roman"/>
                <a:sym typeface="Times New Roman"/>
              </a:rPr>
              <a:t>). </a:t>
            </a:r>
            <a:br>
              <a:rPr lang="it" sz="1800">
                <a:solidFill>
                  <a:srgbClr val="222222"/>
                </a:solidFill>
                <a:highlight>
                  <a:srgbClr val="FFFFFF"/>
                </a:highlight>
                <a:latin typeface="Times New Roman"/>
                <a:ea typeface="Times New Roman"/>
                <a:cs typeface="Times New Roman"/>
                <a:sym typeface="Times New Roman"/>
              </a:rPr>
            </a:br>
            <a:br>
              <a:rPr lang="it" sz="1800">
                <a:solidFill>
                  <a:srgbClr val="222222"/>
                </a:solidFill>
                <a:highlight>
                  <a:srgbClr val="FFFFFF"/>
                </a:highlight>
                <a:latin typeface="Times New Roman"/>
                <a:ea typeface="Times New Roman"/>
                <a:cs typeface="Times New Roman"/>
                <a:sym typeface="Times New Roman"/>
              </a:rPr>
            </a:br>
            <a:r>
              <a:rPr lang="it" sz="1800">
                <a:solidFill>
                  <a:srgbClr val="222222"/>
                </a:solidFill>
                <a:highlight>
                  <a:srgbClr val="FFFFFF"/>
                </a:highlight>
                <a:latin typeface="Times New Roman"/>
                <a:ea typeface="Times New Roman"/>
                <a:cs typeface="Times New Roman"/>
                <a:sym typeface="Times New Roman"/>
              </a:rPr>
              <a:t>Quando la protezione è attiva (</a:t>
            </a:r>
            <a:r>
              <a:rPr lang="it" sz="1800" i="1">
                <a:solidFill>
                  <a:srgbClr val="222222"/>
                </a:solidFill>
                <a:highlight>
                  <a:srgbClr val="FFFFFF"/>
                </a:highlight>
                <a:latin typeface="Times New Roman"/>
                <a:ea typeface="Times New Roman"/>
                <a:cs typeface="Times New Roman"/>
                <a:sym typeface="Times New Roman"/>
              </a:rPr>
              <a:t>Enforcing Mode</a:t>
            </a:r>
            <a:r>
              <a:rPr lang="it" sz="1800">
                <a:solidFill>
                  <a:srgbClr val="222222"/>
                </a:solidFill>
                <a:highlight>
                  <a:srgbClr val="FFFFFF"/>
                </a:highlight>
                <a:latin typeface="Times New Roman"/>
                <a:ea typeface="Times New Roman"/>
                <a:cs typeface="Times New Roman"/>
                <a:sym typeface="Times New Roman"/>
              </a:rPr>
              <a:t>) , modella le </a:t>
            </a:r>
            <a:r>
              <a:rPr lang="it" sz="1800" i="1">
                <a:solidFill>
                  <a:srgbClr val="222222"/>
                </a:solidFill>
                <a:highlight>
                  <a:srgbClr val="FFFFFF"/>
                </a:highlight>
                <a:latin typeface="Times New Roman"/>
                <a:ea typeface="Times New Roman"/>
                <a:cs typeface="Times New Roman"/>
                <a:sym typeface="Times New Roman"/>
              </a:rPr>
              <a:t>azioni permesse</a:t>
            </a:r>
            <a:r>
              <a:rPr lang="it" sz="1800">
                <a:solidFill>
                  <a:srgbClr val="222222"/>
                </a:solidFill>
                <a:highlight>
                  <a:srgbClr val="FFFFFF"/>
                </a:highlight>
                <a:latin typeface="Times New Roman"/>
                <a:ea typeface="Times New Roman"/>
                <a:cs typeface="Times New Roman"/>
                <a:sym typeface="Times New Roman"/>
              </a:rPr>
              <a:t> ai processi alle sole consentite dall’amministratore nella </a:t>
            </a:r>
            <a:r>
              <a:rPr lang="it" sz="1800" b="1">
                <a:solidFill>
                  <a:srgbClr val="222222"/>
                </a:solidFill>
                <a:highlight>
                  <a:srgbClr val="FFFFFF"/>
                </a:highlight>
                <a:latin typeface="Times New Roman"/>
                <a:ea typeface="Times New Roman"/>
                <a:cs typeface="Times New Roman"/>
                <a:sym typeface="Times New Roman"/>
              </a:rPr>
              <a:t>policy</a:t>
            </a:r>
            <a:r>
              <a:rPr lang="it" sz="1800">
                <a:solidFill>
                  <a:srgbClr val="222222"/>
                </a:solidFill>
                <a:highlight>
                  <a:srgbClr val="FFFFFF"/>
                </a:highlight>
                <a:latin typeface="Times New Roman"/>
                <a:ea typeface="Times New Roman"/>
                <a:cs typeface="Times New Roman"/>
                <a:sym typeface="Times New Roman"/>
              </a:rPr>
              <a:t>.</a:t>
            </a:r>
            <a:endParaRPr sz="1800">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050">
              <a:solidFill>
                <a:srgbClr val="222222"/>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1050">
              <a:solidFill>
                <a:srgbClr val="222222"/>
              </a:solidFill>
              <a:highlight>
                <a:srgbClr val="FFFFFF"/>
              </a:highlight>
              <a:latin typeface="Arial"/>
              <a:ea typeface="Arial"/>
              <a:cs typeface="Arial"/>
              <a:sym typeface="Arial"/>
            </a:endParaRPr>
          </a:p>
          <a:p>
            <a:pPr marL="0" lvl="0" indent="0" algn="l" rtl="0">
              <a:spcBef>
                <a:spcPts val="0"/>
              </a:spcBef>
              <a:spcAft>
                <a:spcPts val="1600"/>
              </a:spcAft>
              <a:buNone/>
            </a:pPr>
            <a:endParaRPr sz="1800" b="1">
              <a:solidFill>
                <a:srgbClr val="222222"/>
              </a:solidFill>
              <a:highlight>
                <a:srgbClr val="FFFFFF"/>
              </a:highlight>
              <a:latin typeface="Times New Roman"/>
              <a:ea typeface="Times New Roman"/>
              <a:cs typeface="Times New Roman"/>
              <a:sym typeface="Times New Roman"/>
            </a:endParaRPr>
          </a:p>
        </p:txBody>
      </p:sp>
      <p:pic>
        <p:nvPicPr>
          <p:cNvPr id="391" name="Google Shape;391;p48"/>
          <p:cNvPicPr preferRelativeResize="0"/>
          <p:nvPr/>
        </p:nvPicPr>
        <p:blipFill>
          <a:blip r:embed="rId3">
            <a:alphaModFix/>
          </a:blip>
          <a:stretch>
            <a:fillRect/>
          </a:stretch>
        </p:blipFill>
        <p:spPr>
          <a:xfrm>
            <a:off x="6976575" y="563088"/>
            <a:ext cx="1590675" cy="1828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9"/>
          <p:cNvSpPr txBox="1">
            <a:spLocks noGrp="1"/>
          </p:cNvSpPr>
          <p:nvPr>
            <p:ph type="title"/>
          </p:nvPr>
        </p:nvSpPr>
        <p:spPr>
          <a:xfrm>
            <a:off x="819150" y="845600"/>
            <a:ext cx="6744300" cy="6429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it" b="1"/>
              <a:t>Storia e Versioni</a:t>
            </a:r>
            <a:endParaRPr b="1"/>
          </a:p>
        </p:txBody>
      </p:sp>
      <p:sp>
        <p:nvSpPr>
          <p:cNvPr id="397" name="Google Shape;397;p49"/>
          <p:cNvSpPr txBox="1">
            <a:spLocks noGrp="1"/>
          </p:cNvSpPr>
          <p:nvPr>
            <p:ph type="body" idx="1"/>
          </p:nvPr>
        </p:nvSpPr>
        <p:spPr>
          <a:xfrm>
            <a:off x="819150" y="1488375"/>
            <a:ext cx="7505700" cy="297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sz="1800">
                <a:solidFill>
                  <a:srgbClr val="000000"/>
                </a:solidFill>
                <a:latin typeface="Times New Roman"/>
                <a:ea typeface="Times New Roman"/>
                <a:cs typeface="Times New Roman"/>
                <a:sym typeface="Times New Roman"/>
              </a:rPr>
              <a:t>Ha due mainline:</a:t>
            </a:r>
            <a:endParaRPr sz="1800">
              <a:solidFill>
                <a:srgbClr val="000000"/>
              </a:solidFill>
              <a:latin typeface="Times New Roman"/>
              <a:ea typeface="Times New Roman"/>
              <a:cs typeface="Times New Roman"/>
              <a:sym typeface="Times New Roman"/>
            </a:endParaRPr>
          </a:p>
          <a:p>
            <a:pPr marL="457200" lvl="0" indent="-342900" algn="l" rtl="0">
              <a:spcBef>
                <a:spcPts val="1600"/>
              </a:spcBef>
              <a:spcAft>
                <a:spcPts val="0"/>
              </a:spcAft>
              <a:buClr>
                <a:srgbClr val="000000"/>
              </a:buClr>
              <a:buSzPts val="1800"/>
              <a:buFont typeface="Times New Roman"/>
              <a:buChar char="-"/>
            </a:pPr>
            <a:r>
              <a:rPr lang="it" sz="1800" b="1">
                <a:solidFill>
                  <a:srgbClr val="000000"/>
                </a:solidFill>
                <a:latin typeface="Times New Roman"/>
                <a:ea typeface="Times New Roman"/>
                <a:cs typeface="Times New Roman"/>
                <a:sym typeface="Times New Roman"/>
              </a:rPr>
              <a:t>TOMOYO Linux 1.x</a:t>
            </a:r>
            <a:r>
              <a:rPr lang="it" sz="1800">
                <a:solidFill>
                  <a:srgbClr val="000000"/>
                </a:solidFill>
                <a:latin typeface="Times New Roman"/>
                <a:ea typeface="Times New Roman"/>
                <a:cs typeface="Times New Roman"/>
                <a:sym typeface="Times New Roman"/>
              </a:rPr>
              <a:t> (</a:t>
            </a:r>
            <a:r>
              <a:rPr lang="it" sz="1800" i="1">
                <a:solidFill>
                  <a:srgbClr val="000000"/>
                </a:solidFill>
                <a:latin typeface="Times New Roman"/>
                <a:ea typeface="Times New Roman"/>
                <a:cs typeface="Times New Roman"/>
                <a:sym typeface="Times New Roman"/>
              </a:rPr>
              <a:t>original branch</a:t>
            </a:r>
            <a:r>
              <a:rPr lang="it" sz="1800">
                <a:solidFill>
                  <a:srgbClr val="000000"/>
                </a:solidFill>
                <a:latin typeface="Times New Roman"/>
                <a:ea typeface="Times New Roman"/>
                <a:cs typeface="Times New Roman"/>
                <a:sym typeface="Times New Roman"/>
              </a:rPr>
              <a:t>): implementato come una patch del kernel Linux 2.4/2.6 ed </a:t>
            </a:r>
            <a:r>
              <a:rPr lang="it" sz="1800" b="1">
                <a:solidFill>
                  <a:srgbClr val="000000"/>
                </a:solidFill>
                <a:latin typeface="Times New Roman"/>
                <a:ea typeface="Times New Roman"/>
                <a:cs typeface="Times New Roman"/>
                <a:sym typeface="Times New Roman"/>
              </a:rPr>
              <a:t>utilizza hooks specifici</a:t>
            </a:r>
            <a:endParaRPr sz="1800" b="1">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it" sz="1800" b="1">
                <a:solidFill>
                  <a:srgbClr val="000000"/>
                </a:solidFill>
                <a:latin typeface="Times New Roman"/>
                <a:ea typeface="Times New Roman"/>
                <a:cs typeface="Times New Roman"/>
                <a:sym typeface="Times New Roman"/>
              </a:rPr>
              <a:t>TOMOYO Linux 2.x</a:t>
            </a:r>
            <a:r>
              <a:rPr lang="it" sz="1800">
                <a:solidFill>
                  <a:srgbClr val="000000"/>
                </a:solidFill>
                <a:latin typeface="Times New Roman"/>
                <a:ea typeface="Times New Roman"/>
                <a:cs typeface="Times New Roman"/>
                <a:sym typeface="Times New Roman"/>
              </a:rPr>
              <a:t> : implementato usando gli </a:t>
            </a:r>
            <a:r>
              <a:rPr lang="it" sz="1800" b="1">
                <a:solidFill>
                  <a:srgbClr val="000000"/>
                </a:solidFill>
                <a:latin typeface="Times New Roman"/>
                <a:ea typeface="Times New Roman"/>
                <a:cs typeface="Times New Roman"/>
                <a:sym typeface="Times New Roman"/>
              </a:rPr>
              <a:t>hooks standard</a:t>
            </a:r>
            <a:r>
              <a:rPr lang="it" sz="1800">
                <a:solidFill>
                  <a:srgbClr val="000000"/>
                </a:solidFill>
                <a:latin typeface="Times New Roman"/>
                <a:ea typeface="Times New Roman"/>
                <a:cs typeface="Times New Roman"/>
                <a:sym typeface="Times New Roman"/>
              </a:rPr>
              <a:t> presenti in  LSM ed è </a:t>
            </a:r>
            <a:r>
              <a:rPr lang="it" sz="1800" i="1">
                <a:solidFill>
                  <a:srgbClr val="000000"/>
                </a:solidFill>
                <a:latin typeface="Times New Roman"/>
                <a:ea typeface="Times New Roman"/>
                <a:cs typeface="Times New Roman"/>
                <a:sym typeface="Times New Roman"/>
              </a:rPr>
              <a:t>integrato nella mainline del Linux Kernel</a:t>
            </a:r>
            <a:r>
              <a:rPr lang="it" sz="1800">
                <a:solidFill>
                  <a:srgbClr val="000000"/>
                </a:solidFill>
                <a:latin typeface="Times New Roman"/>
                <a:ea typeface="Times New Roman"/>
                <a:cs typeface="Times New Roman"/>
                <a:sym typeface="Times New Roman"/>
              </a:rPr>
              <a:t> dalla versione 2.6.30</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it" sz="1800" b="1">
                <a:solidFill>
                  <a:srgbClr val="000000"/>
                </a:solidFill>
                <a:latin typeface="Times New Roman"/>
                <a:ea typeface="Times New Roman"/>
                <a:cs typeface="Times New Roman"/>
                <a:sym typeface="Times New Roman"/>
              </a:rPr>
              <a:t>AKARI</a:t>
            </a:r>
            <a:r>
              <a:rPr lang="it" sz="1800">
                <a:solidFill>
                  <a:srgbClr val="000000"/>
                </a:solidFill>
                <a:latin typeface="Times New Roman"/>
                <a:ea typeface="Times New Roman"/>
                <a:cs typeface="Times New Roman"/>
                <a:sym typeface="Times New Roman"/>
              </a:rPr>
              <a:t>: sviluppato come un branch a parte, si basa su TOMOYO Linux 1.x offrendo qualche funzionalità in più; usa anch’esso gli hooks standard.</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0"/>
          <p:cNvSpPr txBox="1">
            <a:spLocks noGrp="1"/>
          </p:cNvSpPr>
          <p:nvPr>
            <p:ph type="title"/>
          </p:nvPr>
        </p:nvSpPr>
        <p:spPr>
          <a:xfrm>
            <a:off x="819150" y="875975"/>
            <a:ext cx="7505700" cy="9546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it" b="1"/>
              <a:t>Abilitare TOMOYO Linux</a:t>
            </a:r>
            <a:endParaRPr b="1"/>
          </a:p>
        </p:txBody>
      </p:sp>
      <p:sp>
        <p:nvSpPr>
          <p:cNvPr id="403" name="Google Shape;403;p50"/>
          <p:cNvSpPr txBox="1">
            <a:spLocks noGrp="1"/>
          </p:cNvSpPr>
          <p:nvPr>
            <p:ph type="body" idx="1"/>
          </p:nvPr>
        </p:nvSpPr>
        <p:spPr>
          <a:xfrm>
            <a:off x="819150" y="1879350"/>
            <a:ext cx="7505700" cy="2448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New Roman"/>
              <a:buAutoNum type="arabicParenR"/>
            </a:pPr>
            <a:r>
              <a:rPr lang="it" sz="1800">
                <a:solidFill>
                  <a:srgbClr val="000000"/>
                </a:solidFill>
                <a:latin typeface="Times New Roman"/>
                <a:ea typeface="Times New Roman"/>
                <a:cs typeface="Times New Roman"/>
                <a:sym typeface="Times New Roman"/>
              </a:rPr>
              <a:t>Installare il pacchetto dei tools (</a:t>
            </a:r>
            <a:r>
              <a:rPr lang="it" sz="1800" i="1">
                <a:solidFill>
                  <a:srgbClr val="000000"/>
                </a:solidFill>
                <a:latin typeface="Times New Roman"/>
                <a:ea typeface="Times New Roman"/>
                <a:cs typeface="Times New Roman"/>
                <a:sym typeface="Times New Roman"/>
              </a:rPr>
              <a:t>tomoyo-tools</a:t>
            </a:r>
            <a:r>
              <a:rPr lang="it" sz="1800">
                <a:solidFill>
                  <a:srgbClr val="000000"/>
                </a:solidFill>
                <a:latin typeface="Times New Roman"/>
                <a:ea typeface="Times New Roman"/>
                <a:cs typeface="Times New Roman"/>
                <a:sym typeface="Times New Roman"/>
              </a:rPr>
              <a:t>)</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AutoNum type="arabicParenR"/>
            </a:pPr>
            <a:r>
              <a:rPr lang="it" sz="1800">
                <a:solidFill>
                  <a:srgbClr val="000000"/>
                </a:solidFill>
                <a:latin typeface="Times New Roman"/>
                <a:ea typeface="Times New Roman"/>
                <a:cs typeface="Times New Roman"/>
                <a:sym typeface="Times New Roman"/>
              </a:rPr>
              <a:t>Eseguire la procedura di init delle policy (</a:t>
            </a:r>
            <a:r>
              <a:rPr lang="it" sz="1800" i="1">
                <a:solidFill>
                  <a:srgbClr val="000000"/>
                </a:solidFill>
                <a:latin typeface="Times New Roman"/>
                <a:ea typeface="Times New Roman"/>
                <a:cs typeface="Times New Roman"/>
                <a:sym typeface="Times New Roman"/>
              </a:rPr>
              <a:t>policy_init</a:t>
            </a:r>
            <a:r>
              <a:rPr lang="it" sz="1800">
                <a:solidFill>
                  <a:srgbClr val="000000"/>
                </a:solidFill>
                <a:latin typeface="Times New Roman"/>
                <a:ea typeface="Times New Roman"/>
                <a:cs typeface="Times New Roman"/>
                <a:sym typeface="Times New Roman"/>
              </a:rPr>
              <a:t>)</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AutoNum type="arabicParenR"/>
            </a:pPr>
            <a:r>
              <a:rPr lang="it" sz="1800">
                <a:solidFill>
                  <a:srgbClr val="000000"/>
                </a:solidFill>
                <a:latin typeface="Times New Roman"/>
                <a:ea typeface="Times New Roman"/>
                <a:cs typeface="Times New Roman"/>
                <a:sym typeface="Times New Roman"/>
              </a:rPr>
              <a:t>Modificare il file /</a:t>
            </a:r>
            <a:r>
              <a:rPr lang="it" sz="1800" i="1">
                <a:solidFill>
                  <a:srgbClr val="000000"/>
                </a:solidFill>
                <a:latin typeface="Times New Roman"/>
                <a:ea typeface="Times New Roman"/>
                <a:cs typeface="Times New Roman"/>
                <a:sym typeface="Times New Roman"/>
              </a:rPr>
              <a:t>etc/default/grub</a:t>
            </a:r>
            <a:r>
              <a:rPr lang="it" sz="1800">
                <a:solidFill>
                  <a:srgbClr val="000000"/>
                </a:solidFill>
                <a:latin typeface="Times New Roman"/>
                <a:ea typeface="Times New Roman"/>
                <a:cs typeface="Times New Roman"/>
                <a:sym typeface="Times New Roman"/>
              </a:rPr>
              <a:t> aggiungendo </a:t>
            </a:r>
            <a:r>
              <a:rPr lang="it" sz="1800" b="1">
                <a:solidFill>
                  <a:srgbClr val="000000"/>
                </a:solidFill>
                <a:latin typeface="Times New Roman"/>
                <a:ea typeface="Times New Roman"/>
                <a:cs typeface="Times New Roman"/>
                <a:sym typeface="Times New Roman"/>
              </a:rPr>
              <a:t>“security=tomoyo”</a:t>
            </a:r>
            <a:r>
              <a:rPr lang="it" sz="1800">
                <a:solidFill>
                  <a:srgbClr val="000000"/>
                </a:solidFill>
                <a:latin typeface="Times New Roman"/>
                <a:ea typeface="Times New Roman"/>
                <a:cs typeface="Times New Roman"/>
                <a:sym typeface="Times New Roman"/>
              </a:rPr>
              <a:t> come comando a GRUB_CMDLINE_LINUX</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AutoNum type="arabicParenR"/>
            </a:pPr>
            <a:r>
              <a:rPr lang="it" sz="1800">
                <a:solidFill>
                  <a:srgbClr val="000000"/>
                </a:solidFill>
                <a:latin typeface="Times New Roman"/>
                <a:ea typeface="Times New Roman"/>
                <a:cs typeface="Times New Roman"/>
                <a:sym typeface="Times New Roman"/>
              </a:rPr>
              <a:t>Riavviare</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1"/>
          <p:cNvSpPr txBox="1">
            <a:spLocks noGrp="1"/>
          </p:cNvSpPr>
          <p:nvPr>
            <p:ph type="title"/>
          </p:nvPr>
        </p:nvSpPr>
        <p:spPr>
          <a:xfrm>
            <a:off x="819150" y="614775"/>
            <a:ext cx="7505700" cy="9546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it" b="1"/>
              <a:t>Domain Transition </a:t>
            </a:r>
            <a:endParaRPr b="1"/>
          </a:p>
        </p:txBody>
      </p:sp>
      <p:sp>
        <p:nvSpPr>
          <p:cNvPr id="409" name="Google Shape;409;p51"/>
          <p:cNvSpPr txBox="1">
            <a:spLocks noGrp="1"/>
          </p:cNvSpPr>
          <p:nvPr>
            <p:ph type="body" idx="1"/>
          </p:nvPr>
        </p:nvSpPr>
        <p:spPr>
          <a:xfrm>
            <a:off x="819150" y="1296000"/>
            <a:ext cx="3753000" cy="286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sz="1800">
                <a:solidFill>
                  <a:srgbClr val="000000"/>
                </a:solidFill>
                <a:latin typeface="Times New Roman"/>
                <a:ea typeface="Times New Roman"/>
                <a:cs typeface="Times New Roman"/>
                <a:sym typeface="Times New Roman"/>
              </a:rPr>
              <a:t>Ogni processo appartiene ad un </a:t>
            </a:r>
            <a:r>
              <a:rPr lang="it" sz="1800" b="1">
                <a:solidFill>
                  <a:srgbClr val="000000"/>
                </a:solidFill>
                <a:latin typeface="Times New Roman"/>
                <a:ea typeface="Times New Roman"/>
                <a:cs typeface="Times New Roman"/>
                <a:sym typeface="Times New Roman"/>
              </a:rPr>
              <a:t>dominio</a:t>
            </a:r>
            <a:r>
              <a:rPr lang="it" sz="1800">
                <a:solidFill>
                  <a:srgbClr val="000000"/>
                </a:solidFill>
                <a:latin typeface="Times New Roman"/>
                <a:ea typeface="Times New Roman"/>
                <a:cs typeface="Times New Roman"/>
                <a:sym typeface="Times New Roman"/>
              </a:rPr>
              <a:t>, che è rappresentato dalla sua </a:t>
            </a:r>
            <a:r>
              <a:rPr lang="it" sz="1800" i="1">
                <a:solidFill>
                  <a:srgbClr val="000000"/>
                </a:solidFill>
                <a:latin typeface="Times New Roman"/>
                <a:ea typeface="Times New Roman"/>
                <a:cs typeface="Times New Roman"/>
                <a:sym typeface="Times New Roman"/>
              </a:rPr>
              <a:t>storia di esecuzione.</a:t>
            </a:r>
            <a:endParaRPr sz="1800" i="1">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it" sz="1800">
                <a:solidFill>
                  <a:srgbClr val="000000"/>
                </a:solidFill>
                <a:latin typeface="Times New Roman"/>
                <a:ea typeface="Times New Roman"/>
                <a:cs typeface="Times New Roman"/>
                <a:sym typeface="Times New Roman"/>
              </a:rPr>
              <a:t>La creazione di un nuovo dominio è chiamata </a:t>
            </a:r>
            <a:r>
              <a:rPr lang="it" sz="1800" i="1">
                <a:solidFill>
                  <a:srgbClr val="000000"/>
                </a:solidFill>
                <a:latin typeface="Times New Roman"/>
                <a:ea typeface="Times New Roman"/>
                <a:cs typeface="Times New Roman"/>
                <a:sym typeface="Times New Roman"/>
              </a:rPr>
              <a:t>domain transition </a:t>
            </a:r>
            <a:r>
              <a:rPr lang="it" sz="1800">
                <a:solidFill>
                  <a:srgbClr val="000000"/>
                </a:solidFill>
                <a:latin typeface="Times New Roman"/>
                <a:ea typeface="Times New Roman"/>
                <a:cs typeface="Times New Roman"/>
                <a:sym typeface="Times New Roman"/>
              </a:rPr>
              <a:t>la quale è auto-rilevata da Tomoyo.</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it" sz="1800">
                <a:solidFill>
                  <a:srgbClr val="000000"/>
                </a:solidFill>
                <a:latin typeface="Times New Roman"/>
                <a:ea typeface="Times New Roman"/>
                <a:cs typeface="Times New Roman"/>
                <a:sym typeface="Times New Roman"/>
              </a:rPr>
              <a:t>Per ogni dominio possiamo specificare l’insieme di </a:t>
            </a:r>
            <a:r>
              <a:rPr lang="it" sz="1800" b="1">
                <a:solidFill>
                  <a:srgbClr val="000000"/>
                </a:solidFill>
                <a:latin typeface="Times New Roman"/>
                <a:ea typeface="Times New Roman"/>
                <a:cs typeface="Times New Roman"/>
                <a:sym typeface="Times New Roman"/>
              </a:rPr>
              <a:t>tutte e sole</a:t>
            </a:r>
            <a:r>
              <a:rPr lang="it" sz="1800">
                <a:solidFill>
                  <a:srgbClr val="000000"/>
                </a:solidFill>
                <a:latin typeface="Times New Roman"/>
                <a:ea typeface="Times New Roman"/>
                <a:cs typeface="Times New Roman"/>
                <a:sym typeface="Times New Roman"/>
              </a:rPr>
              <a:t> le azioni permesse sulle risorse (</a:t>
            </a:r>
            <a:r>
              <a:rPr lang="it" sz="1800" i="1">
                <a:solidFill>
                  <a:srgbClr val="000000"/>
                </a:solidFill>
                <a:latin typeface="Times New Roman"/>
                <a:ea typeface="Times New Roman"/>
                <a:cs typeface="Times New Roman"/>
                <a:sym typeface="Times New Roman"/>
              </a:rPr>
              <a:t>policy</a:t>
            </a:r>
            <a:r>
              <a:rPr lang="it" sz="1800">
                <a:solidFill>
                  <a:srgbClr val="000000"/>
                </a:solidFill>
                <a:latin typeface="Times New Roman"/>
                <a:ea typeface="Times New Roman"/>
                <a:cs typeface="Times New Roman"/>
                <a:sym typeface="Times New Roman"/>
              </a:rPr>
              <a:t>)</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pic>
        <p:nvPicPr>
          <p:cNvPr id="410" name="Google Shape;410;p51"/>
          <p:cNvPicPr preferRelativeResize="0"/>
          <p:nvPr/>
        </p:nvPicPr>
        <p:blipFill>
          <a:blip r:embed="rId3">
            <a:alphaModFix/>
          </a:blip>
          <a:stretch>
            <a:fillRect/>
          </a:stretch>
        </p:blipFill>
        <p:spPr>
          <a:xfrm>
            <a:off x="4656925" y="1387125"/>
            <a:ext cx="4131599" cy="31083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2408775" y="1255500"/>
            <a:ext cx="3159900" cy="56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6"/>
          <p:cNvSpPr txBox="1">
            <a:spLocks noGrp="1"/>
          </p:cNvSpPr>
          <p:nvPr>
            <p:ph type="body" idx="1"/>
          </p:nvPr>
        </p:nvSpPr>
        <p:spPr>
          <a:xfrm rot="-2325947">
            <a:off x="353343" y="1017907"/>
            <a:ext cx="1519792" cy="56700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sz="1800">
                <a:solidFill>
                  <a:srgbClr val="000000"/>
                </a:solidFill>
                <a:latin typeface="Times New Roman"/>
                <a:ea typeface="Times New Roman"/>
                <a:cs typeface="Times New Roman"/>
                <a:sym typeface="Times New Roman"/>
              </a:rPr>
              <a:t>SO WHAT?</a:t>
            </a:r>
            <a:endParaRPr sz="1800">
              <a:solidFill>
                <a:srgbClr val="000000"/>
              </a:solidFill>
              <a:latin typeface="Times New Roman"/>
              <a:ea typeface="Times New Roman"/>
              <a:cs typeface="Times New Roman"/>
              <a:sym typeface="Times New Roman"/>
            </a:endParaRPr>
          </a:p>
        </p:txBody>
      </p:sp>
      <p:pic>
        <p:nvPicPr>
          <p:cNvPr id="158" name="Google Shape;158;p16"/>
          <p:cNvPicPr preferRelativeResize="0"/>
          <p:nvPr/>
        </p:nvPicPr>
        <p:blipFill>
          <a:blip r:embed="rId3">
            <a:alphaModFix/>
          </a:blip>
          <a:stretch>
            <a:fillRect/>
          </a:stretch>
        </p:blipFill>
        <p:spPr>
          <a:xfrm>
            <a:off x="1883200" y="657788"/>
            <a:ext cx="4793575" cy="3929175"/>
          </a:xfrm>
          <a:prstGeom prst="rect">
            <a:avLst/>
          </a:prstGeom>
          <a:noFill/>
          <a:ln>
            <a:noFill/>
          </a:ln>
        </p:spPr>
      </p:pic>
      <p:sp>
        <p:nvSpPr>
          <p:cNvPr id="159" name="Google Shape;159;p16"/>
          <p:cNvSpPr txBox="1"/>
          <p:nvPr/>
        </p:nvSpPr>
        <p:spPr>
          <a:xfrm rot="1927339">
            <a:off x="7148779" y="929991"/>
            <a:ext cx="1386798" cy="564927"/>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it" sz="1800">
                <a:latin typeface="Times New Roman"/>
                <a:ea typeface="Times New Roman"/>
                <a:cs typeface="Times New Roman"/>
                <a:sym typeface="Times New Roman"/>
              </a:rPr>
              <a:t>SO WHAT?</a:t>
            </a:r>
            <a:endParaRPr/>
          </a:p>
        </p:txBody>
      </p:sp>
      <p:sp>
        <p:nvSpPr>
          <p:cNvPr id="160" name="Google Shape;160;p16"/>
          <p:cNvSpPr txBox="1"/>
          <p:nvPr/>
        </p:nvSpPr>
        <p:spPr>
          <a:xfrm rot="2699505">
            <a:off x="375982" y="3818328"/>
            <a:ext cx="1474530" cy="64700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it" sz="1800">
                <a:latin typeface="Times New Roman"/>
                <a:ea typeface="Times New Roman"/>
                <a:cs typeface="Times New Roman"/>
                <a:sym typeface="Times New Roman"/>
              </a:rPr>
              <a:t>SO WHAT?</a:t>
            </a:r>
            <a:endParaRPr/>
          </a:p>
        </p:txBody>
      </p:sp>
      <p:sp>
        <p:nvSpPr>
          <p:cNvPr id="161" name="Google Shape;161;p16"/>
          <p:cNvSpPr txBox="1"/>
          <p:nvPr/>
        </p:nvSpPr>
        <p:spPr>
          <a:xfrm rot="-2211314">
            <a:off x="7177882" y="3914782"/>
            <a:ext cx="1405980" cy="45408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it" sz="1800">
                <a:solidFill>
                  <a:schemeClr val="dk2"/>
                </a:solidFill>
                <a:latin typeface="Times New Roman"/>
                <a:ea typeface="Times New Roman"/>
                <a:cs typeface="Times New Roman"/>
                <a:sym typeface="Times New Roman"/>
              </a:rPr>
              <a:t>SO WHAT?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2"/>
          <p:cNvSpPr txBox="1">
            <a:spLocks noGrp="1"/>
          </p:cNvSpPr>
          <p:nvPr>
            <p:ph type="title"/>
          </p:nvPr>
        </p:nvSpPr>
        <p:spPr>
          <a:xfrm>
            <a:off x="819150" y="570375"/>
            <a:ext cx="7505700" cy="9546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it" b="1"/>
              <a:t>Profili</a:t>
            </a:r>
            <a:endParaRPr b="1"/>
          </a:p>
        </p:txBody>
      </p:sp>
      <p:sp>
        <p:nvSpPr>
          <p:cNvPr id="416" name="Google Shape;416;p52"/>
          <p:cNvSpPr txBox="1">
            <a:spLocks noGrp="1"/>
          </p:cNvSpPr>
          <p:nvPr>
            <p:ph type="body" idx="1"/>
          </p:nvPr>
        </p:nvSpPr>
        <p:spPr>
          <a:xfrm>
            <a:off x="677400" y="1251600"/>
            <a:ext cx="30384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sz="1800">
                <a:solidFill>
                  <a:srgbClr val="000000"/>
                </a:solidFill>
                <a:latin typeface="Times New Roman"/>
                <a:ea typeface="Times New Roman"/>
                <a:cs typeface="Times New Roman"/>
                <a:sym typeface="Times New Roman"/>
              </a:rPr>
              <a:t>Ogni dominio ha un profilo. </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it" sz="1800">
                <a:solidFill>
                  <a:srgbClr val="000000"/>
                </a:solidFill>
                <a:latin typeface="Times New Roman"/>
                <a:ea typeface="Times New Roman"/>
                <a:cs typeface="Times New Roman"/>
                <a:sym typeface="Times New Roman"/>
              </a:rPr>
              <a:t>Esistono </a:t>
            </a:r>
            <a:r>
              <a:rPr lang="it" sz="1800" b="1">
                <a:solidFill>
                  <a:srgbClr val="000000"/>
                </a:solidFill>
                <a:latin typeface="Times New Roman"/>
                <a:ea typeface="Times New Roman"/>
                <a:cs typeface="Times New Roman"/>
                <a:sym typeface="Times New Roman"/>
              </a:rPr>
              <a:t>4 profili di Default</a:t>
            </a:r>
            <a:r>
              <a:rPr lang="it" sz="1800">
                <a:solidFill>
                  <a:srgbClr val="000000"/>
                </a:solidFill>
                <a:latin typeface="Times New Roman"/>
                <a:ea typeface="Times New Roman"/>
                <a:cs typeface="Times New Roman"/>
                <a:sym typeface="Times New Roman"/>
              </a:rPr>
              <a:t> (Disabled, Learning, Permissive, Enforcing)</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it" sz="1800">
                <a:solidFill>
                  <a:srgbClr val="000000"/>
                </a:solidFill>
                <a:latin typeface="Times New Roman"/>
                <a:ea typeface="Times New Roman"/>
                <a:cs typeface="Times New Roman"/>
                <a:sym typeface="Times New Roman"/>
              </a:rPr>
              <a:t>Possono essere creati </a:t>
            </a:r>
            <a:r>
              <a:rPr lang="it" sz="1800" i="1">
                <a:solidFill>
                  <a:srgbClr val="000000"/>
                </a:solidFill>
                <a:latin typeface="Times New Roman"/>
                <a:ea typeface="Times New Roman"/>
                <a:cs typeface="Times New Roman"/>
                <a:sym typeface="Times New Roman"/>
              </a:rPr>
              <a:t>fino a 255 profili</a:t>
            </a:r>
            <a:r>
              <a:rPr lang="it" sz="1800">
                <a:solidFill>
                  <a:srgbClr val="000000"/>
                </a:solidFill>
                <a:latin typeface="Times New Roman"/>
                <a:ea typeface="Times New Roman"/>
                <a:cs typeface="Times New Roman"/>
                <a:sym typeface="Times New Roman"/>
              </a:rPr>
              <a:t> diversi.</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r>
              <a:rPr lang="it" sz="1800">
                <a:solidFill>
                  <a:srgbClr val="000000"/>
                </a:solidFill>
                <a:latin typeface="Times New Roman"/>
                <a:ea typeface="Times New Roman"/>
                <a:cs typeface="Times New Roman"/>
                <a:sym typeface="Times New Roman"/>
              </a:rPr>
              <a:t>Possiamo specificare </a:t>
            </a:r>
            <a:r>
              <a:rPr lang="it" sz="1800" i="1">
                <a:solidFill>
                  <a:srgbClr val="000000"/>
                </a:solidFill>
                <a:latin typeface="Times New Roman"/>
                <a:ea typeface="Times New Roman"/>
                <a:cs typeface="Times New Roman"/>
                <a:sym typeface="Times New Roman"/>
              </a:rPr>
              <a:t>profili diversi per domini diversi</a:t>
            </a:r>
            <a:r>
              <a:rPr lang="it" sz="1800">
                <a:solidFill>
                  <a:srgbClr val="000000"/>
                </a:solidFill>
                <a:latin typeface="Times New Roman"/>
                <a:ea typeface="Times New Roman"/>
                <a:cs typeface="Times New Roman"/>
                <a:sym typeface="Times New Roman"/>
              </a:rPr>
              <a:t>.</a:t>
            </a:r>
            <a:endParaRPr sz="1800">
              <a:solidFill>
                <a:srgbClr val="000000"/>
              </a:solidFill>
              <a:latin typeface="Times New Roman"/>
              <a:ea typeface="Times New Roman"/>
              <a:cs typeface="Times New Roman"/>
              <a:sym typeface="Times New Roman"/>
            </a:endParaRPr>
          </a:p>
        </p:txBody>
      </p:sp>
      <p:pic>
        <p:nvPicPr>
          <p:cNvPr id="417" name="Google Shape;417;p52"/>
          <p:cNvPicPr preferRelativeResize="0"/>
          <p:nvPr/>
        </p:nvPicPr>
        <p:blipFill>
          <a:blip r:embed="rId3">
            <a:alphaModFix/>
          </a:blip>
          <a:stretch>
            <a:fillRect/>
          </a:stretch>
        </p:blipFill>
        <p:spPr>
          <a:xfrm>
            <a:off x="3837375" y="1608498"/>
            <a:ext cx="4732254" cy="24480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3"/>
          <p:cNvSpPr txBox="1">
            <a:spLocks noGrp="1"/>
          </p:cNvSpPr>
          <p:nvPr>
            <p:ph type="title"/>
          </p:nvPr>
        </p:nvSpPr>
        <p:spPr>
          <a:xfrm>
            <a:off x="819150" y="693725"/>
            <a:ext cx="7505700" cy="9546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it" b="1"/>
              <a:t>Exception Policy e Gruppi</a:t>
            </a:r>
            <a:endParaRPr b="1"/>
          </a:p>
        </p:txBody>
      </p:sp>
      <p:sp>
        <p:nvSpPr>
          <p:cNvPr id="423" name="Google Shape;423;p53"/>
          <p:cNvSpPr txBox="1">
            <a:spLocks noGrp="1"/>
          </p:cNvSpPr>
          <p:nvPr>
            <p:ph type="body" idx="1"/>
          </p:nvPr>
        </p:nvSpPr>
        <p:spPr>
          <a:xfrm>
            <a:off x="819150" y="1375550"/>
            <a:ext cx="4491000" cy="288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sz="1800">
                <a:solidFill>
                  <a:srgbClr val="000000"/>
                </a:solidFill>
                <a:latin typeface="Times New Roman"/>
                <a:ea typeface="Times New Roman"/>
                <a:cs typeface="Times New Roman"/>
                <a:sym typeface="Times New Roman"/>
              </a:rPr>
              <a:t>Domini che richiedono le stesse risorse possono essere </a:t>
            </a:r>
            <a:r>
              <a:rPr lang="it" sz="1800" i="1">
                <a:solidFill>
                  <a:srgbClr val="000000"/>
                </a:solidFill>
                <a:latin typeface="Times New Roman"/>
                <a:ea typeface="Times New Roman"/>
                <a:cs typeface="Times New Roman"/>
                <a:sym typeface="Times New Roman"/>
              </a:rPr>
              <a:t>raggruppati</a:t>
            </a:r>
            <a:r>
              <a:rPr lang="it" sz="1800">
                <a:solidFill>
                  <a:srgbClr val="000000"/>
                </a:solidFill>
                <a:latin typeface="Times New Roman"/>
                <a:ea typeface="Times New Roman"/>
                <a:cs typeface="Times New Roman"/>
                <a:sym typeface="Times New Roman"/>
              </a:rPr>
              <a:t>.</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it" sz="1800">
                <a:solidFill>
                  <a:srgbClr val="000000"/>
                </a:solidFill>
                <a:latin typeface="Times New Roman"/>
                <a:ea typeface="Times New Roman"/>
                <a:cs typeface="Times New Roman"/>
                <a:sym typeface="Times New Roman"/>
              </a:rPr>
              <a:t>Possiamo definire </a:t>
            </a:r>
            <a:r>
              <a:rPr lang="it" sz="1800" i="1">
                <a:solidFill>
                  <a:srgbClr val="000000"/>
                </a:solidFill>
                <a:latin typeface="Times New Roman"/>
                <a:ea typeface="Times New Roman"/>
                <a:cs typeface="Times New Roman"/>
                <a:sym typeface="Times New Roman"/>
              </a:rPr>
              <a:t>eccezioni per i singoli gruppi</a:t>
            </a:r>
            <a:r>
              <a:rPr lang="it" sz="1800">
                <a:solidFill>
                  <a:srgbClr val="000000"/>
                </a:solidFill>
                <a:latin typeface="Times New Roman"/>
                <a:ea typeface="Times New Roman"/>
                <a:cs typeface="Times New Roman"/>
                <a:sym typeface="Times New Roman"/>
              </a:rPr>
              <a:t>.</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r>
              <a:rPr lang="it" sz="1800">
                <a:solidFill>
                  <a:srgbClr val="000000"/>
                </a:solidFill>
                <a:latin typeface="Times New Roman"/>
                <a:ea typeface="Times New Roman"/>
                <a:cs typeface="Times New Roman"/>
                <a:sym typeface="Times New Roman"/>
              </a:rPr>
              <a:t>Le eccezioni sono generalmente delle azioni consentite per i vari gruppi  ( una sorta di “</a:t>
            </a:r>
            <a:r>
              <a:rPr lang="it" sz="1800" b="1">
                <a:solidFill>
                  <a:srgbClr val="000000"/>
                </a:solidFill>
                <a:latin typeface="Times New Roman"/>
                <a:ea typeface="Times New Roman"/>
                <a:cs typeface="Times New Roman"/>
                <a:sym typeface="Times New Roman"/>
              </a:rPr>
              <a:t>global policy</a:t>
            </a:r>
            <a:r>
              <a:rPr lang="it" sz="1800">
                <a:solidFill>
                  <a:srgbClr val="000000"/>
                </a:solidFill>
                <a:latin typeface="Times New Roman"/>
                <a:ea typeface="Times New Roman"/>
                <a:cs typeface="Times New Roman"/>
                <a:sym typeface="Times New Roman"/>
              </a:rPr>
              <a:t>”)  , oppure delle direttive che vanno a modificare la </a:t>
            </a:r>
            <a:r>
              <a:rPr lang="it" sz="1800" i="1">
                <a:solidFill>
                  <a:srgbClr val="000000"/>
                </a:solidFill>
                <a:latin typeface="Times New Roman"/>
                <a:ea typeface="Times New Roman"/>
                <a:cs typeface="Times New Roman"/>
                <a:sym typeface="Times New Roman"/>
              </a:rPr>
              <a:t>transazione di specifici domini.</a:t>
            </a:r>
            <a:endParaRPr sz="1800" i="1">
              <a:solidFill>
                <a:srgbClr val="000000"/>
              </a:solidFill>
              <a:latin typeface="Times New Roman"/>
              <a:ea typeface="Times New Roman"/>
              <a:cs typeface="Times New Roman"/>
              <a:sym typeface="Times New Roman"/>
            </a:endParaRPr>
          </a:p>
        </p:txBody>
      </p:sp>
      <p:pic>
        <p:nvPicPr>
          <p:cNvPr id="424" name="Google Shape;424;p53"/>
          <p:cNvPicPr preferRelativeResize="0"/>
          <p:nvPr/>
        </p:nvPicPr>
        <p:blipFill>
          <a:blip r:embed="rId3">
            <a:alphaModFix/>
          </a:blip>
          <a:stretch>
            <a:fillRect/>
          </a:stretch>
        </p:blipFill>
        <p:spPr>
          <a:xfrm>
            <a:off x="5310045" y="1488370"/>
            <a:ext cx="3388675" cy="27767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it" b="1"/>
              <a:t>Pro e Contro</a:t>
            </a:r>
            <a:endParaRPr b="1"/>
          </a:p>
        </p:txBody>
      </p:sp>
      <p:sp>
        <p:nvSpPr>
          <p:cNvPr id="430" name="Google Shape;430;p54"/>
          <p:cNvSpPr txBox="1">
            <a:spLocks noGrp="1"/>
          </p:cNvSpPr>
          <p:nvPr>
            <p:ph type="body" idx="1"/>
          </p:nvPr>
        </p:nvSpPr>
        <p:spPr>
          <a:xfrm>
            <a:off x="819150" y="1539000"/>
            <a:ext cx="3753000" cy="316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sz="1800" b="1">
                <a:solidFill>
                  <a:srgbClr val="000000"/>
                </a:solidFill>
              </a:rPr>
              <a:t>Pro:</a:t>
            </a:r>
            <a:endParaRPr sz="1800" b="1">
              <a:solidFill>
                <a:srgbClr val="000000"/>
              </a:solidFill>
            </a:endParaRPr>
          </a:p>
          <a:p>
            <a:pPr marL="457200" lvl="0" indent="-342900" algn="l" rtl="0">
              <a:spcBef>
                <a:spcPts val="1600"/>
              </a:spcBef>
              <a:spcAft>
                <a:spcPts val="0"/>
              </a:spcAft>
              <a:buClr>
                <a:srgbClr val="000000"/>
              </a:buClr>
              <a:buSzPts val="1800"/>
              <a:buAutoNum type="arabicPeriod"/>
            </a:pPr>
            <a:r>
              <a:rPr lang="it" sz="1800">
                <a:solidFill>
                  <a:srgbClr val="000000"/>
                </a:solidFill>
              </a:rPr>
              <a:t>Sintassi semplice e policy risultante abbastanza leggibile</a:t>
            </a:r>
            <a:endParaRPr sz="1800">
              <a:solidFill>
                <a:srgbClr val="000000"/>
              </a:solidFill>
            </a:endParaRPr>
          </a:p>
          <a:p>
            <a:pPr marL="457200" lvl="0" indent="-342900" algn="l" rtl="0">
              <a:spcBef>
                <a:spcPts val="0"/>
              </a:spcBef>
              <a:spcAft>
                <a:spcPts val="0"/>
              </a:spcAft>
              <a:buClr>
                <a:srgbClr val="000000"/>
              </a:buClr>
              <a:buSzPts val="1800"/>
              <a:buAutoNum type="arabicPeriod"/>
            </a:pPr>
            <a:r>
              <a:rPr lang="it" sz="1800">
                <a:solidFill>
                  <a:srgbClr val="000000"/>
                </a:solidFill>
              </a:rPr>
              <a:t>Creazione di policy da zero veloce grazie alla Learning Mode</a:t>
            </a:r>
            <a:endParaRPr sz="1800">
              <a:solidFill>
                <a:srgbClr val="000000"/>
              </a:solidFill>
            </a:endParaRPr>
          </a:p>
          <a:p>
            <a:pPr marL="457200" lvl="0" indent="-342900" algn="l" rtl="0">
              <a:spcBef>
                <a:spcPts val="0"/>
              </a:spcBef>
              <a:spcAft>
                <a:spcPts val="0"/>
              </a:spcAft>
              <a:buClr>
                <a:srgbClr val="000000"/>
              </a:buClr>
              <a:buSzPts val="1800"/>
              <a:buAutoNum type="arabicPeriod"/>
            </a:pPr>
            <a:r>
              <a:rPr lang="it" sz="1800">
                <a:solidFill>
                  <a:srgbClr val="000000"/>
                </a:solidFill>
              </a:rPr>
              <a:t>Può essere usato come tool per l’analisi e la comprensione del sistema operativo</a:t>
            </a:r>
            <a:endParaRPr sz="1800">
              <a:solidFill>
                <a:srgbClr val="000000"/>
              </a:solidFill>
            </a:endParaRPr>
          </a:p>
        </p:txBody>
      </p:sp>
      <p:sp>
        <p:nvSpPr>
          <p:cNvPr id="431" name="Google Shape;431;p54"/>
          <p:cNvSpPr txBox="1"/>
          <p:nvPr/>
        </p:nvSpPr>
        <p:spPr>
          <a:xfrm>
            <a:off x="4910625" y="1539025"/>
            <a:ext cx="3584100" cy="3163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it" sz="1800" b="1">
                <a:latin typeface="Calibri"/>
                <a:ea typeface="Calibri"/>
                <a:cs typeface="Calibri"/>
                <a:sym typeface="Calibri"/>
              </a:rPr>
              <a:t>Contro:</a:t>
            </a:r>
            <a:endParaRPr sz="1800" b="1">
              <a:latin typeface="Calibri"/>
              <a:ea typeface="Calibri"/>
              <a:cs typeface="Calibri"/>
              <a:sym typeface="Calibri"/>
            </a:endParaRPr>
          </a:p>
          <a:p>
            <a:pPr marL="457200" lvl="0" indent="-342900" algn="l" rtl="0">
              <a:lnSpc>
                <a:spcPct val="115000"/>
              </a:lnSpc>
              <a:spcBef>
                <a:spcPts val="1600"/>
              </a:spcBef>
              <a:spcAft>
                <a:spcPts val="0"/>
              </a:spcAft>
              <a:buClr>
                <a:srgbClr val="000000"/>
              </a:buClr>
              <a:buSzPts val="1800"/>
              <a:buFont typeface="Calibri"/>
              <a:buAutoNum type="arabicPeriod"/>
            </a:pPr>
            <a:r>
              <a:rPr lang="it" sz="1800">
                <a:latin typeface="Calibri"/>
                <a:ea typeface="Calibri"/>
                <a:cs typeface="Calibri"/>
                <a:sym typeface="Calibri"/>
              </a:rPr>
              <a:t>Non possiede Multi Level Security</a:t>
            </a:r>
            <a:endParaRPr sz="1800">
              <a:latin typeface="Calibri"/>
              <a:ea typeface="Calibri"/>
              <a:cs typeface="Calibri"/>
              <a:sym typeface="Calibri"/>
            </a:endParaRPr>
          </a:p>
          <a:p>
            <a:pPr marL="457200" lvl="0" indent="-342900" algn="l" rtl="0">
              <a:lnSpc>
                <a:spcPct val="115000"/>
              </a:lnSpc>
              <a:spcBef>
                <a:spcPts val="0"/>
              </a:spcBef>
              <a:spcAft>
                <a:spcPts val="0"/>
              </a:spcAft>
              <a:buClr>
                <a:srgbClr val="000000"/>
              </a:buClr>
              <a:buSzPts val="1800"/>
              <a:buFont typeface="Calibri"/>
              <a:buAutoNum type="arabicPeriod"/>
            </a:pPr>
            <a:r>
              <a:rPr lang="it" sz="1800">
                <a:latin typeface="Calibri"/>
                <a:ea typeface="Calibri"/>
                <a:cs typeface="Calibri"/>
                <a:sym typeface="Calibri"/>
              </a:rPr>
              <a:t>Non implementa RBAC</a:t>
            </a:r>
            <a:endParaRPr sz="1800">
              <a:latin typeface="Calibri"/>
              <a:ea typeface="Calibri"/>
              <a:cs typeface="Calibri"/>
              <a:sym typeface="Calibri"/>
            </a:endParaRPr>
          </a:p>
          <a:p>
            <a:pPr marL="457200" lvl="0" indent="-342900" algn="l" rtl="0">
              <a:lnSpc>
                <a:spcPct val="115000"/>
              </a:lnSpc>
              <a:spcBef>
                <a:spcPts val="0"/>
              </a:spcBef>
              <a:spcAft>
                <a:spcPts val="0"/>
              </a:spcAft>
              <a:buClr>
                <a:schemeClr val="dk2"/>
              </a:buClr>
              <a:buSzPts val="1800"/>
              <a:buFont typeface="Calibri"/>
              <a:buAutoNum type="arabicPeriod"/>
            </a:pPr>
            <a:r>
              <a:rPr lang="it" sz="1800">
                <a:latin typeface="Calibri"/>
                <a:ea typeface="Calibri"/>
                <a:cs typeface="Calibri"/>
                <a:sym typeface="Calibri"/>
              </a:rPr>
              <a:t>Risiede ed agisce a livello namespace invece che inode space (come i competitor e.g. SELinux)</a:t>
            </a:r>
            <a:endParaRPr sz="1800">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5"/>
          <p:cNvSpPr txBox="1">
            <a:spLocks noGrp="1"/>
          </p:cNvSpPr>
          <p:nvPr>
            <p:ph type="ctrTitle"/>
          </p:nvPr>
        </p:nvSpPr>
        <p:spPr>
          <a:xfrm>
            <a:off x="1858703" y="1213233"/>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 sz="6000"/>
              <a:t>AppArmor</a:t>
            </a:r>
            <a:endParaRPr sz="6000"/>
          </a:p>
        </p:txBody>
      </p:sp>
      <p:pic>
        <p:nvPicPr>
          <p:cNvPr id="437" name="Google Shape;437;p55"/>
          <p:cNvPicPr preferRelativeResize="0"/>
          <p:nvPr/>
        </p:nvPicPr>
        <p:blipFill>
          <a:blip r:embed="rId3">
            <a:alphaModFix/>
          </a:blip>
          <a:stretch>
            <a:fillRect/>
          </a:stretch>
        </p:blipFill>
        <p:spPr>
          <a:xfrm>
            <a:off x="3799400" y="2468175"/>
            <a:ext cx="1503375" cy="15033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56"/>
          <p:cNvSpPr txBox="1">
            <a:spLocks noGrp="1"/>
          </p:cNvSpPr>
          <p:nvPr>
            <p:ph type="title"/>
          </p:nvPr>
        </p:nvSpPr>
        <p:spPr>
          <a:xfrm>
            <a:off x="422775" y="479750"/>
            <a:ext cx="7505700" cy="9546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it" b="1"/>
              <a:t>Overview</a:t>
            </a:r>
            <a:endParaRPr b="1"/>
          </a:p>
        </p:txBody>
      </p:sp>
      <p:pic>
        <p:nvPicPr>
          <p:cNvPr id="443" name="Google Shape;443;p56"/>
          <p:cNvPicPr preferRelativeResize="0"/>
          <p:nvPr/>
        </p:nvPicPr>
        <p:blipFill>
          <a:blip r:embed="rId3">
            <a:alphaModFix/>
          </a:blip>
          <a:stretch>
            <a:fillRect/>
          </a:stretch>
        </p:blipFill>
        <p:spPr>
          <a:xfrm>
            <a:off x="5388975" y="1121010"/>
            <a:ext cx="3312625" cy="3223090"/>
          </a:xfrm>
          <a:prstGeom prst="rect">
            <a:avLst/>
          </a:prstGeom>
          <a:noFill/>
          <a:ln>
            <a:noFill/>
          </a:ln>
        </p:spPr>
      </p:pic>
      <p:sp>
        <p:nvSpPr>
          <p:cNvPr id="444" name="Google Shape;444;p56"/>
          <p:cNvSpPr txBox="1">
            <a:spLocks noGrp="1"/>
          </p:cNvSpPr>
          <p:nvPr>
            <p:ph type="body" idx="1"/>
          </p:nvPr>
        </p:nvSpPr>
        <p:spPr>
          <a:xfrm>
            <a:off x="498975" y="1190275"/>
            <a:ext cx="4722300" cy="3153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1800" b="1">
                <a:solidFill>
                  <a:srgbClr val="000000"/>
                </a:solidFill>
                <a:latin typeface="Times New Roman"/>
                <a:ea typeface="Times New Roman"/>
                <a:cs typeface="Times New Roman"/>
                <a:sym typeface="Times New Roman"/>
              </a:rPr>
              <a:t>AppArmor </a:t>
            </a:r>
            <a:r>
              <a:rPr lang="it" sz="1800">
                <a:solidFill>
                  <a:srgbClr val="000000"/>
                </a:solidFill>
                <a:latin typeface="Times New Roman"/>
                <a:ea typeface="Times New Roman"/>
                <a:cs typeface="Times New Roman"/>
                <a:sym typeface="Times New Roman"/>
              </a:rPr>
              <a:t>è un modulo del kernel linux pensato per garantire maggiore sicurezza implementando il </a:t>
            </a:r>
            <a:r>
              <a:rPr lang="it" sz="1800" i="1">
                <a:solidFill>
                  <a:srgbClr val="000000"/>
                </a:solidFill>
                <a:latin typeface="Times New Roman"/>
                <a:ea typeface="Times New Roman"/>
                <a:cs typeface="Times New Roman"/>
                <a:sym typeface="Times New Roman"/>
              </a:rPr>
              <a:t>controllo mandatorio degli accessi </a:t>
            </a:r>
            <a:r>
              <a:rPr lang="it" sz="1800">
                <a:solidFill>
                  <a:srgbClr val="000000"/>
                </a:solidFill>
                <a:latin typeface="Times New Roman"/>
                <a:ea typeface="Times New Roman"/>
                <a:cs typeface="Times New Roman"/>
                <a:sym typeface="Times New Roman"/>
              </a:rPr>
              <a:t>(MAC).</a:t>
            </a:r>
            <a:br>
              <a:rPr lang="it" sz="1800">
                <a:solidFill>
                  <a:srgbClr val="000000"/>
                </a:solidFill>
                <a:latin typeface="Times New Roman"/>
                <a:ea typeface="Times New Roman"/>
                <a:cs typeface="Times New Roman"/>
                <a:sym typeface="Times New Roman"/>
              </a:rPr>
            </a:br>
            <a:br>
              <a:rPr lang="it" sz="1800">
                <a:solidFill>
                  <a:srgbClr val="000000"/>
                </a:solidFill>
                <a:latin typeface="Times New Roman"/>
                <a:ea typeface="Times New Roman"/>
                <a:cs typeface="Times New Roman"/>
                <a:sym typeface="Times New Roman"/>
              </a:rPr>
            </a:br>
            <a:r>
              <a:rPr lang="it" sz="1800">
                <a:solidFill>
                  <a:srgbClr val="000000"/>
                </a:solidFill>
                <a:latin typeface="Times New Roman"/>
                <a:ea typeface="Times New Roman"/>
                <a:cs typeface="Times New Roman"/>
                <a:sym typeface="Times New Roman"/>
              </a:rPr>
              <a:t>Si appoggia anch’esso al framework            Linux Security Modules così che il kernel interroghi AppArmor prima di ogni </a:t>
            </a:r>
            <a:r>
              <a:rPr lang="it" sz="1800" i="1">
                <a:solidFill>
                  <a:srgbClr val="000000"/>
                </a:solidFill>
                <a:latin typeface="Times New Roman"/>
                <a:ea typeface="Times New Roman"/>
                <a:cs typeface="Times New Roman"/>
                <a:sym typeface="Times New Roman"/>
              </a:rPr>
              <a:t>system call</a:t>
            </a:r>
            <a:r>
              <a:rPr lang="it" sz="1800">
                <a:solidFill>
                  <a:srgbClr val="000000"/>
                </a:solidFill>
                <a:latin typeface="Times New Roman"/>
                <a:ea typeface="Times New Roman"/>
                <a:cs typeface="Times New Roman"/>
                <a:sym typeface="Times New Roman"/>
              </a:rPr>
              <a:t> per sapere se il processo è autorizzato a eseguire l'operazione specificata. </a:t>
            </a:r>
            <a:endParaRPr sz="18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ctr" rtl="0">
              <a:spcBef>
                <a:spcPts val="0"/>
              </a:spcBef>
              <a:spcAft>
                <a:spcPts val="1600"/>
              </a:spcAft>
              <a:buNone/>
            </a:pPr>
            <a:endParaRPr b="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7"/>
          <p:cNvSpPr txBox="1">
            <a:spLocks noGrp="1"/>
          </p:cNvSpPr>
          <p:nvPr>
            <p:ph type="body" idx="1"/>
          </p:nvPr>
        </p:nvSpPr>
        <p:spPr>
          <a:xfrm>
            <a:off x="422775" y="1190275"/>
            <a:ext cx="4855800" cy="3223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1800" b="1">
                <a:solidFill>
                  <a:srgbClr val="000000"/>
                </a:solidFill>
                <a:latin typeface="Times New Roman"/>
                <a:ea typeface="Times New Roman"/>
                <a:cs typeface="Times New Roman"/>
                <a:sym typeface="Times New Roman"/>
              </a:rPr>
              <a:t>AppArmor </a:t>
            </a:r>
            <a:r>
              <a:rPr lang="it" sz="1800">
                <a:solidFill>
                  <a:srgbClr val="000000"/>
                </a:solidFill>
                <a:latin typeface="Times New Roman"/>
                <a:ea typeface="Times New Roman"/>
                <a:cs typeface="Times New Roman"/>
                <a:sym typeface="Times New Roman"/>
              </a:rPr>
              <a:t>crea un </a:t>
            </a:r>
            <a:r>
              <a:rPr lang="it" sz="1800" i="1">
                <a:solidFill>
                  <a:srgbClr val="000000"/>
                </a:solidFill>
                <a:latin typeface="Times New Roman"/>
                <a:ea typeface="Times New Roman"/>
                <a:cs typeface="Times New Roman"/>
                <a:sym typeface="Times New Roman"/>
              </a:rPr>
              <a:t>profilo</a:t>
            </a:r>
            <a:r>
              <a:rPr lang="it" sz="1800">
                <a:solidFill>
                  <a:srgbClr val="000000"/>
                </a:solidFill>
                <a:latin typeface="Times New Roman"/>
                <a:ea typeface="Times New Roman"/>
                <a:cs typeface="Times New Roman"/>
                <a:sym typeface="Times New Roman"/>
              </a:rPr>
              <a:t> personalizzato per ciascun applicativo che si intende confinare. Un profilo di apparmor consiste in un set di regole riguardanti solo l’applicativo a cui viene associato.</a:t>
            </a:r>
            <a:br>
              <a:rPr lang="it" sz="1800">
                <a:solidFill>
                  <a:srgbClr val="000000"/>
                </a:solidFill>
                <a:latin typeface="Times New Roman"/>
                <a:ea typeface="Times New Roman"/>
                <a:cs typeface="Times New Roman"/>
                <a:sym typeface="Times New Roman"/>
              </a:rPr>
            </a:br>
            <a:endParaRPr sz="18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it" sz="1800">
                <a:solidFill>
                  <a:srgbClr val="000000"/>
                </a:solidFill>
                <a:latin typeface="Times New Roman"/>
                <a:ea typeface="Times New Roman"/>
                <a:cs typeface="Times New Roman"/>
                <a:sym typeface="Times New Roman"/>
              </a:rPr>
              <a:t>Ogni profilo attivo può agire in due modalità:</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it" sz="1800">
                <a:solidFill>
                  <a:srgbClr val="000000"/>
                </a:solidFill>
                <a:latin typeface="Times New Roman"/>
                <a:ea typeface="Times New Roman"/>
                <a:cs typeface="Times New Roman"/>
                <a:sym typeface="Times New Roman"/>
              </a:rPr>
              <a:t> Enforcing </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it" sz="1800">
                <a:solidFill>
                  <a:srgbClr val="000000"/>
                </a:solidFill>
                <a:latin typeface="Times New Roman"/>
                <a:ea typeface="Times New Roman"/>
                <a:cs typeface="Times New Roman"/>
                <a:sym typeface="Times New Roman"/>
              </a:rPr>
              <a:t> Complain</a:t>
            </a:r>
            <a:endParaRPr sz="18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it" sz="2000" b="1">
                <a:solidFill>
                  <a:srgbClr val="000000"/>
                </a:solidFill>
                <a:latin typeface="Times New Roman"/>
                <a:ea typeface="Times New Roman"/>
                <a:cs typeface="Times New Roman"/>
                <a:sym typeface="Times New Roman"/>
              </a:rPr>
              <a:t>C’è distinzione tra i vari utenti?</a:t>
            </a:r>
            <a:endParaRPr sz="2000" b="1">
              <a:solidFill>
                <a:srgbClr val="000000"/>
              </a:solidFill>
              <a:latin typeface="Times New Roman"/>
              <a:ea typeface="Times New Roman"/>
              <a:cs typeface="Times New Roman"/>
              <a:sym typeface="Times New Roman"/>
            </a:endParaRPr>
          </a:p>
          <a:p>
            <a:pPr marL="0" lvl="0" indent="0" algn="ctr" rtl="0">
              <a:spcBef>
                <a:spcPts val="0"/>
              </a:spcBef>
              <a:spcAft>
                <a:spcPts val="1600"/>
              </a:spcAft>
              <a:buNone/>
            </a:pPr>
            <a:endParaRPr sz="1800" b="1">
              <a:solidFill>
                <a:srgbClr val="000000"/>
              </a:solidFill>
              <a:latin typeface="Times New Roman"/>
              <a:ea typeface="Times New Roman"/>
              <a:cs typeface="Times New Roman"/>
              <a:sym typeface="Times New Roman"/>
            </a:endParaRPr>
          </a:p>
        </p:txBody>
      </p:sp>
      <p:sp>
        <p:nvSpPr>
          <p:cNvPr id="450" name="Google Shape;450;p57"/>
          <p:cNvSpPr txBox="1">
            <a:spLocks noGrp="1"/>
          </p:cNvSpPr>
          <p:nvPr>
            <p:ph type="title"/>
          </p:nvPr>
        </p:nvSpPr>
        <p:spPr>
          <a:xfrm>
            <a:off x="422775" y="479750"/>
            <a:ext cx="7505700" cy="6411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it" b="1"/>
              <a:t>Overview</a:t>
            </a:r>
            <a:endParaRPr b="1"/>
          </a:p>
        </p:txBody>
      </p:sp>
      <p:pic>
        <p:nvPicPr>
          <p:cNvPr id="451" name="Google Shape;451;p57"/>
          <p:cNvPicPr preferRelativeResize="0"/>
          <p:nvPr/>
        </p:nvPicPr>
        <p:blipFill>
          <a:blip r:embed="rId3">
            <a:alphaModFix/>
          </a:blip>
          <a:stretch>
            <a:fillRect/>
          </a:stretch>
        </p:blipFill>
        <p:spPr>
          <a:xfrm>
            <a:off x="5388975" y="1121010"/>
            <a:ext cx="3312625" cy="322309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58"/>
          <p:cNvSpPr txBox="1">
            <a:spLocks noGrp="1"/>
          </p:cNvSpPr>
          <p:nvPr>
            <p:ph type="body" idx="1"/>
          </p:nvPr>
        </p:nvSpPr>
        <p:spPr>
          <a:xfrm>
            <a:off x="592050" y="1120850"/>
            <a:ext cx="7601100" cy="1405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New Roman"/>
              <a:buAutoNum type="arabicParenR"/>
            </a:pPr>
            <a:r>
              <a:rPr lang="it" sz="1800">
                <a:solidFill>
                  <a:srgbClr val="000000"/>
                </a:solidFill>
                <a:latin typeface="Times New Roman"/>
                <a:ea typeface="Times New Roman"/>
                <a:cs typeface="Times New Roman"/>
                <a:sym typeface="Times New Roman"/>
              </a:rPr>
              <a:t>apt install apparmor apparmor-profiles  apparmor-utils</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AutoNum type="arabicParenR"/>
            </a:pPr>
            <a:r>
              <a:rPr lang="it" sz="1800">
                <a:solidFill>
                  <a:srgbClr val="000000"/>
                </a:solidFill>
                <a:latin typeface="Times New Roman"/>
                <a:ea typeface="Times New Roman"/>
                <a:cs typeface="Times New Roman"/>
                <a:sym typeface="Times New Roman"/>
              </a:rPr>
              <a:t>Modificare il file /etc/default/grub   aggiungendo   ‘apparmor=1 security=1’    alla variabile GRUB_CMDLINE_LINUX_DEFAULT e riavviare</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AutoNum type="arabicParenR"/>
            </a:pPr>
            <a:r>
              <a:rPr lang="it" sz="1800">
                <a:solidFill>
                  <a:srgbClr val="000000"/>
                </a:solidFill>
                <a:latin typeface="Times New Roman"/>
                <a:ea typeface="Times New Roman"/>
                <a:cs typeface="Times New Roman"/>
                <a:sym typeface="Times New Roman"/>
              </a:rPr>
              <a:t>Verificare lo stato di AppArmor digitando </a:t>
            </a:r>
            <a:r>
              <a:rPr lang="it" sz="1800" b="1">
                <a:solidFill>
                  <a:srgbClr val="000000"/>
                </a:solidFill>
                <a:latin typeface="Times New Roman"/>
                <a:ea typeface="Times New Roman"/>
                <a:cs typeface="Times New Roman"/>
                <a:sym typeface="Times New Roman"/>
              </a:rPr>
              <a:t>aa-status</a:t>
            </a:r>
            <a:endParaRPr sz="1800" b="1">
              <a:solidFill>
                <a:srgbClr val="000000"/>
              </a:solidFill>
              <a:latin typeface="Times New Roman"/>
              <a:ea typeface="Times New Roman"/>
              <a:cs typeface="Times New Roman"/>
              <a:sym typeface="Times New Roman"/>
            </a:endParaRPr>
          </a:p>
        </p:txBody>
      </p:sp>
      <p:sp>
        <p:nvSpPr>
          <p:cNvPr id="457" name="Google Shape;457;p58"/>
          <p:cNvSpPr txBox="1">
            <a:spLocks noGrp="1"/>
          </p:cNvSpPr>
          <p:nvPr>
            <p:ph type="title"/>
          </p:nvPr>
        </p:nvSpPr>
        <p:spPr>
          <a:xfrm>
            <a:off x="422775" y="479750"/>
            <a:ext cx="7505700" cy="6411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it" b="1"/>
              <a:t>Abilitare AppArmor</a:t>
            </a:r>
            <a:endParaRPr b="1"/>
          </a:p>
        </p:txBody>
      </p:sp>
      <p:sp>
        <p:nvSpPr>
          <p:cNvPr id="458" name="Google Shape;458;p58"/>
          <p:cNvSpPr txBox="1">
            <a:spLocks noGrp="1"/>
          </p:cNvSpPr>
          <p:nvPr>
            <p:ph type="body" idx="1"/>
          </p:nvPr>
        </p:nvSpPr>
        <p:spPr>
          <a:xfrm>
            <a:off x="1856300" y="2678750"/>
            <a:ext cx="4619100" cy="2012700"/>
          </a:xfrm>
          <a:prstGeom prst="rect">
            <a:avLst/>
          </a:prstGeom>
          <a:solidFill>
            <a:srgbClr val="000000"/>
          </a:solidFill>
        </p:spPr>
        <p:txBody>
          <a:bodyPr spcFirstLastPara="1" wrap="square" lIns="91425" tIns="91425" rIns="91425" bIns="91425" anchor="t" anchorCtr="0">
            <a:noAutofit/>
          </a:bodyPr>
          <a:lstStyle/>
          <a:p>
            <a:pPr marL="457200" lvl="0" indent="0" algn="l" rtl="0">
              <a:spcBef>
                <a:spcPts val="0"/>
              </a:spcBef>
              <a:spcAft>
                <a:spcPts val="0"/>
              </a:spcAft>
              <a:buNone/>
            </a:pPr>
            <a:r>
              <a:rPr lang="it" sz="1600">
                <a:solidFill>
                  <a:srgbClr val="00FF00"/>
                </a:solidFill>
                <a:latin typeface="Source Code Pro Light"/>
                <a:ea typeface="Source Code Pro Light"/>
                <a:cs typeface="Source Code Pro Light"/>
                <a:sym typeface="Source Code Pro Light"/>
              </a:rPr>
              <a:t>debian@debian</a:t>
            </a:r>
            <a:r>
              <a:rPr lang="it" sz="1600">
                <a:solidFill>
                  <a:srgbClr val="F3F3F3"/>
                </a:solidFill>
                <a:latin typeface="Source Code Pro Light"/>
                <a:ea typeface="Source Code Pro Light"/>
                <a:cs typeface="Source Code Pro Light"/>
                <a:sym typeface="Source Code Pro Light"/>
              </a:rPr>
              <a:t>:</a:t>
            </a:r>
            <a:r>
              <a:rPr lang="it" sz="1600">
                <a:solidFill>
                  <a:schemeClr val="accent6"/>
                </a:solidFill>
                <a:latin typeface="Source Code Pro Light"/>
                <a:ea typeface="Source Code Pro Light"/>
                <a:cs typeface="Source Code Pro Light"/>
                <a:sym typeface="Source Code Pro Light"/>
              </a:rPr>
              <a:t>~</a:t>
            </a:r>
            <a:r>
              <a:rPr lang="it" sz="1600">
                <a:solidFill>
                  <a:srgbClr val="F3F3F3"/>
                </a:solidFill>
                <a:latin typeface="Source Code Pro Light"/>
                <a:ea typeface="Source Code Pro Light"/>
                <a:cs typeface="Source Code Pro Light"/>
                <a:sym typeface="Source Code Pro Light"/>
              </a:rPr>
              <a:t>$ sudo aa-status</a:t>
            </a:r>
            <a:endParaRPr sz="1600">
              <a:solidFill>
                <a:srgbClr val="F3F3F3"/>
              </a:solidFill>
              <a:latin typeface="Source Code Pro Light"/>
              <a:ea typeface="Source Code Pro Light"/>
              <a:cs typeface="Source Code Pro Light"/>
              <a:sym typeface="Source Code Pro Light"/>
            </a:endParaRPr>
          </a:p>
          <a:p>
            <a:pPr marL="457200" lvl="0" indent="0" algn="l" rtl="0">
              <a:spcBef>
                <a:spcPts val="0"/>
              </a:spcBef>
              <a:spcAft>
                <a:spcPts val="0"/>
              </a:spcAft>
              <a:buNone/>
            </a:pPr>
            <a:r>
              <a:rPr lang="it" sz="1600">
                <a:solidFill>
                  <a:srgbClr val="F3F3F3"/>
                </a:solidFill>
                <a:latin typeface="Source Code Pro Light"/>
                <a:ea typeface="Source Code Pro Light"/>
                <a:cs typeface="Source Code Pro Light"/>
                <a:sym typeface="Source Code Pro Light"/>
              </a:rPr>
              <a:t>apparmor module is loaded.</a:t>
            </a:r>
            <a:endParaRPr sz="1600">
              <a:solidFill>
                <a:srgbClr val="F3F3F3"/>
              </a:solidFill>
              <a:latin typeface="Source Code Pro Light"/>
              <a:ea typeface="Source Code Pro Light"/>
              <a:cs typeface="Source Code Pro Light"/>
              <a:sym typeface="Source Code Pro Light"/>
            </a:endParaRPr>
          </a:p>
          <a:p>
            <a:pPr marL="457200" lvl="0" indent="0" algn="l" rtl="0">
              <a:spcBef>
                <a:spcPts val="0"/>
              </a:spcBef>
              <a:spcAft>
                <a:spcPts val="0"/>
              </a:spcAft>
              <a:buNone/>
            </a:pPr>
            <a:r>
              <a:rPr lang="it" sz="1600">
                <a:solidFill>
                  <a:srgbClr val="F3F3F3"/>
                </a:solidFill>
                <a:latin typeface="Source Code Pro Light"/>
                <a:ea typeface="Source Code Pro Light"/>
                <a:cs typeface="Source Code Pro Light"/>
                <a:sym typeface="Source Code Pro Light"/>
              </a:rPr>
              <a:t>11 profiles are loaded.</a:t>
            </a:r>
            <a:endParaRPr sz="1600">
              <a:solidFill>
                <a:srgbClr val="F3F3F3"/>
              </a:solidFill>
              <a:latin typeface="Source Code Pro Light"/>
              <a:ea typeface="Source Code Pro Light"/>
              <a:cs typeface="Source Code Pro Light"/>
              <a:sym typeface="Source Code Pro Light"/>
            </a:endParaRPr>
          </a:p>
          <a:p>
            <a:pPr marL="457200" lvl="0" indent="0" algn="l" rtl="0">
              <a:spcBef>
                <a:spcPts val="0"/>
              </a:spcBef>
              <a:spcAft>
                <a:spcPts val="0"/>
              </a:spcAft>
              <a:buNone/>
            </a:pPr>
            <a:r>
              <a:rPr lang="it" sz="1600">
                <a:solidFill>
                  <a:srgbClr val="F3F3F3"/>
                </a:solidFill>
                <a:latin typeface="Source Code Pro Light"/>
                <a:ea typeface="Source Code Pro Light"/>
                <a:cs typeface="Source Code Pro Light"/>
                <a:sym typeface="Source Code Pro Light"/>
              </a:rPr>
              <a:t>9 profiles are in enforce mode.</a:t>
            </a:r>
            <a:endParaRPr sz="1600">
              <a:solidFill>
                <a:srgbClr val="F3F3F3"/>
              </a:solidFill>
              <a:latin typeface="Source Code Pro Light"/>
              <a:ea typeface="Source Code Pro Light"/>
              <a:cs typeface="Source Code Pro Light"/>
              <a:sym typeface="Source Code Pro Light"/>
            </a:endParaRPr>
          </a:p>
          <a:p>
            <a:pPr marL="457200" lvl="0" indent="0" algn="l" rtl="0">
              <a:spcBef>
                <a:spcPts val="0"/>
              </a:spcBef>
              <a:spcAft>
                <a:spcPts val="0"/>
              </a:spcAft>
              <a:buNone/>
            </a:pPr>
            <a:r>
              <a:rPr lang="it" sz="1600">
                <a:solidFill>
                  <a:srgbClr val="F3F3F3"/>
                </a:solidFill>
                <a:latin typeface="Source Code Pro Light"/>
                <a:ea typeface="Source Code Pro Light"/>
                <a:cs typeface="Source Code Pro Light"/>
                <a:sym typeface="Source Code Pro Light"/>
              </a:rPr>
              <a:t>   /usr/bin/evince</a:t>
            </a:r>
            <a:endParaRPr sz="1600">
              <a:solidFill>
                <a:srgbClr val="F3F3F3"/>
              </a:solidFill>
              <a:latin typeface="Source Code Pro Light"/>
              <a:ea typeface="Source Code Pro Light"/>
              <a:cs typeface="Source Code Pro Light"/>
              <a:sym typeface="Source Code Pro Light"/>
            </a:endParaRPr>
          </a:p>
          <a:p>
            <a:pPr marL="457200" lvl="0" indent="0" algn="l" rtl="0">
              <a:spcBef>
                <a:spcPts val="0"/>
              </a:spcBef>
              <a:spcAft>
                <a:spcPts val="0"/>
              </a:spcAft>
              <a:buNone/>
            </a:pPr>
            <a:r>
              <a:rPr lang="it" sz="1600">
                <a:solidFill>
                  <a:srgbClr val="F3F3F3"/>
                </a:solidFill>
                <a:latin typeface="Source Code Pro Light"/>
                <a:ea typeface="Source Code Pro Light"/>
                <a:cs typeface="Source Code Pro Light"/>
                <a:sym typeface="Source Code Pro Light"/>
              </a:rPr>
              <a:t>   /usr/lib/firefox</a:t>
            </a:r>
            <a:endParaRPr sz="1600">
              <a:solidFill>
                <a:srgbClr val="F3F3F3"/>
              </a:solidFill>
              <a:latin typeface="Source Code Pro Light"/>
              <a:ea typeface="Source Code Pro Light"/>
              <a:cs typeface="Source Code Pro Light"/>
              <a:sym typeface="Source Code Pro Light"/>
            </a:endParaRPr>
          </a:p>
          <a:p>
            <a:pPr marL="457200" lvl="0" indent="0" algn="l" rtl="0">
              <a:spcBef>
                <a:spcPts val="0"/>
              </a:spcBef>
              <a:spcAft>
                <a:spcPts val="0"/>
              </a:spcAft>
              <a:buNone/>
            </a:pPr>
            <a:r>
              <a:rPr lang="it" sz="1600">
                <a:solidFill>
                  <a:srgbClr val="F3F3F3"/>
                </a:solidFill>
                <a:latin typeface="Source Code Pro Light"/>
                <a:ea typeface="Source Code Pro Light"/>
                <a:cs typeface="Source Code Pro Light"/>
                <a:sym typeface="Source Code Pro Light"/>
              </a:rPr>
              <a:t>[...]</a:t>
            </a:r>
            <a:endParaRPr sz="1600">
              <a:solidFill>
                <a:srgbClr val="F3F3F3"/>
              </a:solidFill>
              <a:latin typeface="Source Code Pro Light"/>
              <a:ea typeface="Source Code Pro Light"/>
              <a:cs typeface="Source Code Pro Light"/>
              <a:sym typeface="Source Code Pro 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9"/>
          <p:cNvSpPr txBox="1">
            <a:spLocks noGrp="1"/>
          </p:cNvSpPr>
          <p:nvPr>
            <p:ph type="title"/>
          </p:nvPr>
        </p:nvSpPr>
        <p:spPr>
          <a:xfrm>
            <a:off x="396625" y="351800"/>
            <a:ext cx="4248300" cy="6411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it" b="1"/>
              <a:t>Struttura dei profili</a:t>
            </a:r>
            <a:endParaRPr b="1"/>
          </a:p>
        </p:txBody>
      </p:sp>
      <p:sp>
        <p:nvSpPr>
          <p:cNvPr id="464" name="Google Shape;464;p59"/>
          <p:cNvSpPr txBox="1"/>
          <p:nvPr/>
        </p:nvSpPr>
        <p:spPr>
          <a:xfrm>
            <a:off x="2403325" y="1064775"/>
            <a:ext cx="1061700" cy="51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b="1">
                <a:latin typeface="Calibri"/>
                <a:ea typeface="Calibri"/>
                <a:cs typeface="Calibri"/>
                <a:sym typeface="Calibri"/>
              </a:rPr>
              <a:t>#include</a:t>
            </a:r>
            <a:endParaRPr sz="1800" b="1">
              <a:latin typeface="Calibri"/>
              <a:ea typeface="Calibri"/>
              <a:cs typeface="Calibri"/>
              <a:sym typeface="Calibri"/>
            </a:endParaRPr>
          </a:p>
        </p:txBody>
      </p:sp>
      <p:cxnSp>
        <p:nvCxnSpPr>
          <p:cNvPr id="465" name="Google Shape;465;p59"/>
          <p:cNvCxnSpPr/>
          <p:nvPr/>
        </p:nvCxnSpPr>
        <p:spPr>
          <a:xfrm rot="10800000" flipH="1">
            <a:off x="3467325" y="1293900"/>
            <a:ext cx="1104600" cy="2700"/>
          </a:xfrm>
          <a:prstGeom prst="straightConnector1">
            <a:avLst/>
          </a:prstGeom>
          <a:noFill/>
          <a:ln w="28575" cap="flat" cmpd="sng">
            <a:solidFill>
              <a:schemeClr val="dk2"/>
            </a:solidFill>
            <a:prstDash val="solid"/>
            <a:round/>
            <a:headEnd type="none" w="med" len="med"/>
            <a:tailEnd type="triangle" w="med" len="med"/>
          </a:ln>
        </p:spPr>
      </p:cxnSp>
      <p:sp>
        <p:nvSpPr>
          <p:cNvPr id="466" name="Google Shape;466;p59"/>
          <p:cNvSpPr txBox="1"/>
          <p:nvPr/>
        </p:nvSpPr>
        <p:spPr>
          <a:xfrm>
            <a:off x="1343725" y="1419850"/>
            <a:ext cx="2201700" cy="51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b="1">
                <a:latin typeface="Calibri"/>
                <a:ea typeface="Calibri"/>
                <a:cs typeface="Calibri"/>
                <a:sym typeface="Calibri"/>
              </a:rPr>
              <a:t>Capability POSIX.1e</a:t>
            </a:r>
            <a:endParaRPr sz="1800" b="1">
              <a:latin typeface="Calibri"/>
              <a:ea typeface="Calibri"/>
              <a:cs typeface="Calibri"/>
              <a:sym typeface="Calibri"/>
            </a:endParaRPr>
          </a:p>
        </p:txBody>
      </p:sp>
      <p:sp>
        <p:nvSpPr>
          <p:cNvPr id="467" name="Google Shape;467;p59"/>
          <p:cNvSpPr txBox="1"/>
          <p:nvPr/>
        </p:nvSpPr>
        <p:spPr>
          <a:xfrm>
            <a:off x="998500" y="1902975"/>
            <a:ext cx="2623200" cy="51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b="1">
                <a:latin typeface="Calibri"/>
                <a:ea typeface="Calibri"/>
                <a:cs typeface="Calibri"/>
                <a:sym typeface="Calibri"/>
              </a:rPr>
              <a:t>Network access control</a:t>
            </a:r>
            <a:endParaRPr sz="1800" b="1">
              <a:latin typeface="Calibri"/>
              <a:ea typeface="Calibri"/>
              <a:cs typeface="Calibri"/>
              <a:sym typeface="Calibri"/>
            </a:endParaRPr>
          </a:p>
        </p:txBody>
      </p:sp>
      <p:cxnSp>
        <p:nvCxnSpPr>
          <p:cNvPr id="468" name="Google Shape;468;p59"/>
          <p:cNvCxnSpPr/>
          <p:nvPr/>
        </p:nvCxnSpPr>
        <p:spPr>
          <a:xfrm rot="10800000" flipH="1">
            <a:off x="3467325" y="2132100"/>
            <a:ext cx="1104600" cy="2700"/>
          </a:xfrm>
          <a:prstGeom prst="straightConnector1">
            <a:avLst/>
          </a:prstGeom>
          <a:noFill/>
          <a:ln w="28575" cap="flat" cmpd="sng">
            <a:solidFill>
              <a:schemeClr val="dk2"/>
            </a:solidFill>
            <a:prstDash val="solid"/>
            <a:round/>
            <a:headEnd type="none" w="med" len="med"/>
            <a:tailEnd type="triangle" w="med" len="med"/>
          </a:ln>
        </p:spPr>
      </p:cxnSp>
      <p:cxnSp>
        <p:nvCxnSpPr>
          <p:cNvPr id="469" name="Google Shape;469;p59"/>
          <p:cNvCxnSpPr/>
          <p:nvPr/>
        </p:nvCxnSpPr>
        <p:spPr>
          <a:xfrm rot="10800000" flipH="1">
            <a:off x="3467325" y="1674900"/>
            <a:ext cx="1104600" cy="2700"/>
          </a:xfrm>
          <a:prstGeom prst="straightConnector1">
            <a:avLst/>
          </a:prstGeom>
          <a:noFill/>
          <a:ln w="28575" cap="flat" cmpd="sng">
            <a:solidFill>
              <a:schemeClr val="dk2"/>
            </a:solidFill>
            <a:prstDash val="solid"/>
            <a:round/>
            <a:headEnd type="none" w="med" len="med"/>
            <a:tailEnd type="triangle" w="med" len="med"/>
          </a:ln>
        </p:spPr>
      </p:cxnSp>
      <p:sp>
        <p:nvSpPr>
          <p:cNvPr id="470" name="Google Shape;470;p59"/>
          <p:cNvSpPr txBox="1"/>
          <p:nvPr/>
        </p:nvSpPr>
        <p:spPr>
          <a:xfrm>
            <a:off x="1455700" y="2436375"/>
            <a:ext cx="2122800" cy="51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b="1">
                <a:latin typeface="Calibri"/>
                <a:ea typeface="Calibri"/>
                <a:cs typeface="Calibri"/>
                <a:sym typeface="Calibri"/>
              </a:rPr>
              <a:t>file/directory rules</a:t>
            </a:r>
            <a:endParaRPr sz="1800" b="1">
              <a:latin typeface="Calibri"/>
              <a:ea typeface="Calibri"/>
              <a:cs typeface="Calibri"/>
              <a:sym typeface="Calibri"/>
            </a:endParaRPr>
          </a:p>
        </p:txBody>
      </p:sp>
      <p:cxnSp>
        <p:nvCxnSpPr>
          <p:cNvPr id="471" name="Google Shape;471;p59"/>
          <p:cNvCxnSpPr/>
          <p:nvPr/>
        </p:nvCxnSpPr>
        <p:spPr>
          <a:xfrm rot="10800000" flipH="1">
            <a:off x="3467325" y="2665500"/>
            <a:ext cx="1104600" cy="2700"/>
          </a:xfrm>
          <a:prstGeom prst="straightConnector1">
            <a:avLst/>
          </a:prstGeom>
          <a:noFill/>
          <a:ln w="28575" cap="flat" cmpd="sng">
            <a:solidFill>
              <a:schemeClr val="dk2"/>
            </a:solidFill>
            <a:prstDash val="solid"/>
            <a:round/>
            <a:headEnd type="none" w="med" len="med"/>
            <a:tailEnd type="triangle" w="med" len="med"/>
          </a:ln>
        </p:spPr>
      </p:cxnSp>
      <p:sp>
        <p:nvSpPr>
          <p:cNvPr id="472" name="Google Shape;472;p59"/>
          <p:cNvSpPr txBox="1"/>
          <p:nvPr/>
        </p:nvSpPr>
        <p:spPr>
          <a:xfrm>
            <a:off x="1684300" y="2969775"/>
            <a:ext cx="1817400" cy="51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b="1">
                <a:latin typeface="Calibri"/>
                <a:ea typeface="Calibri"/>
                <a:cs typeface="Calibri"/>
                <a:sym typeface="Calibri"/>
              </a:rPr>
              <a:t>Executable rules</a:t>
            </a:r>
            <a:endParaRPr sz="1800" b="1">
              <a:latin typeface="Calibri"/>
              <a:ea typeface="Calibri"/>
              <a:cs typeface="Calibri"/>
              <a:sym typeface="Calibri"/>
            </a:endParaRPr>
          </a:p>
        </p:txBody>
      </p:sp>
      <p:cxnSp>
        <p:nvCxnSpPr>
          <p:cNvPr id="473" name="Google Shape;473;p59"/>
          <p:cNvCxnSpPr/>
          <p:nvPr/>
        </p:nvCxnSpPr>
        <p:spPr>
          <a:xfrm rot="10800000" flipH="1">
            <a:off x="3467325" y="3198900"/>
            <a:ext cx="1104600" cy="2700"/>
          </a:xfrm>
          <a:prstGeom prst="straightConnector1">
            <a:avLst/>
          </a:prstGeom>
          <a:noFill/>
          <a:ln w="28575" cap="flat" cmpd="sng">
            <a:solidFill>
              <a:schemeClr val="dk2"/>
            </a:solidFill>
            <a:prstDash val="solid"/>
            <a:round/>
            <a:headEnd type="none" w="med" len="med"/>
            <a:tailEnd type="triangle" w="med" len="med"/>
          </a:ln>
        </p:spPr>
      </p:cxnSp>
      <p:sp>
        <p:nvSpPr>
          <p:cNvPr id="474" name="Google Shape;474;p59"/>
          <p:cNvSpPr txBox="1"/>
          <p:nvPr/>
        </p:nvSpPr>
        <p:spPr>
          <a:xfrm>
            <a:off x="1074700" y="3960375"/>
            <a:ext cx="2623200" cy="51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b="1">
                <a:latin typeface="Calibri"/>
                <a:ea typeface="Calibri"/>
                <a:cs typeface="Calibri"/>
                <a:sym typeface="Calibri"/>
              </a:rPr>
              <a:t>Mount/unmount rules</a:t>
            </a:r>
            <a:endParaRPr sz="1800" b="1">
              <a:latin typeface="Calibri"/>
              <a:ea typeface="Calibri"/>
              <a:cs typeface="Calibri"/>
              <a:sym typeface="Calibri"/>
            </a:endParaRPr>
          </a:p>
        </p:txBody>
      </p:sp>
      <p:cxnSp>
        <p:nvCxnSpPr>
          <p:cNvPr id="475" name="Google Shape;475;p59"/>
          <p:cNvCxnSpPr/>
          <p:nvPr/>
        </p:nvCxnSpPr>
        <p:spPr>
          <a:xfrm rot="10800000" flipH="1">
            <a:off x="3467325" y="3732300"/>
            <a:ext cx="1104600" cy="2700"/>
          </a:xfrm>
          <a:prstGeom prst="straightConnector1">
            <a:avLst/>
          </a:prstGeom>
          <a:noFill/>
          <a:ln w="28575" cap="flat" cmpd="sng">
            <a:solidFill>
              <a:schemeClr val="dk2"/>
            </a:solidFill>
            <a:prstDash val="solid"/>
            <a:round/>
            <a:headEnd type="none" w="med" len="med"/>
            <a:tailEnd type="triangle" w="med" len="med"/>
          </a:ln>
        </p:spPr>
      </p:cxnSp>
      <p:sp>
        <p:nvSpPr>
          <p:cNvPr id="476" name="Google Shape;476;p59"/>
          <p:cNvSpPr txBox="1"/>
          <p:nvPr/>
        </p:nvSpPr>
        <p:spPr>
          <a:xfrm>
            <a:off x="1150900" y="3503175"/>
            <a:ext cx="2623200" cy="51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b="1">
                <a:latin typeface="Calibri"/>
                <a:ea typeface="Calibri"/>
                <a:cs typeface="Calibri"/>
                <a:sym typeface="Calibri"/>
              </a:rPr>
              <a:t>Resource limit control</a:t>
            </a:r>
            <a:endParaRPr sz="1800" b="1">
              <a:latin typeface="Calibri"/>
              <a:ea typeface="Calibri"/>
              <a:cs typeface="Calibri"/>
              <a:sym typeface="Calibri"/>
            </a:endParaRPr>
          </a:p>
        </p:txBody>
      </p:sp>
      <p:cxnSp>
        <p:nvCxnSpPr>
          <p:cNvPr id="477" name="Google Shape;477;p59"/>
          <p:cNvCxnSpPr/>
          <p:nvPr/>
        </p:nvCxnSpPr>
        <p:spPr>
          <a:xfrm rot="10800000" flipH="1">
            <a:off x="3467325" y="4189500"/>
            <a:ext cx="1104600" cy="2700"/>
          </a:xfrm>
          <a:prstGeom prst="straightConnector1">
            <a:avLst/>
          </a:prstGeom>
          <a:noFill/>
          <a:ln w="28575" cap="flat" cmpd="sng">
            <a:solidFill>
              <a:schemeClr val="dk2"/>
            </a:solidFill>
            <a:prstDash val="solid"/>
            <a:round/>
            <a:headEnd type="none" w="med" len="med"/>
            <a:tailEnd type="triangle" w="med" len="med"/>
          </a:ln>
        </p:spPr>
      </p:cxnSp>
      <p:sp>
        <p:nvSpPr>
          <p:cNvPr id="478" name="Google Shape;478;p59"/>
          <p:cNvSpPr txBox="1">
            <a:spLocks noGrp="1"/>
          </p:cNvSpPr>
          <p:nvPr>
            <p:ph type="body" idx="1"/>
          </p:nvPr>
        </p:nvSpPr>
        <p:spPr>
          <a:xfrm>
            <a:off x="4667100" y="821200"/>
            <a:ext cx="4248300" cy="4019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it" sz="1400" b="1">
                <a:solidFill>
                  <a:srgbClr val="000000"/>
                </a:solidFill>
                <a:highlight>
                  <a:srgbClr val="FFFF00"/>
                </a:highlight>
                <a:latin typeface="Courier New"/>
                <a:ea typeface="Courier New"/>
                <a:cs typeface="Courier New"/>
                <a:sym typeface="Courier New"/>
              </a:rPr>
              <a:t>/path/of/program</a:t>
            </a:r>
            <a:r>
              <a:rPr lang="it" sz="1400" b="1">
                <a:solidFill>
                  <a:srgbClr val="000000"/>
                </a:solidFill>
                <a:latin typeface="Courier New"/>
                <a:ea typeface="Courier New"/>
                <a:cs typeface="Courier New"/>
                <a:sym typeface="Courier New"/>
              </a:rPr>
              <a:t> {</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400" b="1">
                <a:solidFill>
                  <a:srgbClr val="000000"/>
                </a:solidFill>
                <a:latin typeface="Courier New"/>
                <a:ea typeface="Courier New"/>
                <a:cs typeface="Courier New"/>
                <a:sym typeface="Courier New"/>
              </a:rPr>
              <a:t>  #include &lt;abstractions/base&gt;</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400" b="1">
                <a:solidFill>
                  <a:srgbClr val="000000"/>
                </a:solidFill>
                <a:latin typeface="Courier New"/>
                <a:ea typeface="Courier New"/>
                <a:cs typeface="Courier New"/>
                <a:sym typeface="Courier New"/>
              </a:rPr>
              <a:t>  </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400" b="1">
                <a:solidFill>
                  <a:srgbClr val="000000"/>
                </a:solidFill>
                <a:latin typeface="Courier New"/>
                <a:ea typeface="Courier New"/>
                <a:cs typeface="Courier New"/>
                <a:sym typeface="Courier New"/>
              </a:rPr>
              <a:t>  capability [name_of_capability],</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400" b="1">
                <a:solidFill>
                  <a:srgbClr val="000000"/>
                </a:solidFill>
                <a:latin typeface="Courier New"/>
                <a:ea typeface="Courier New"/>
                <a:cs typeface="Courier New"/>
                <a:sym typeface="Courier New"/>
              </a:rPr>
              <a:t>  </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400" b="1">
                <a:solidFill>
                  <a:srgbClr val="000000"/>
                </a:solidFill>
                <a:latin typeface="Courier New"/>
                <a:ea typeface="Courier New"/>
                <a:cs typeface="Courier New"/>
                <a:sym typeface="Courier New"/>
              </a:rPr>
              <a:t>  network [domain] [type] [protocol],</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400" b="1">
                <a:solidFill>
                  <a:srgbClr val="000000"/>
                </a:solidFill>
                <a:latin typeface="Courier New"/>
                <a:ea typeface="Courier New"/>
                <a:cs typeface="Courier New"/>
                <a:sym typeface="Courier New"/>
              </a:rPr>
              <a:t>  </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400" b="1">
                <a:solidFill>
                  <a:srgbClr val="000000"/>
                </a:solidFill>
                <a:latin typeface="Courier New"/>
                <a:ea typeface="Courier New"/>
                <a:cs typeface="Courier New"/>
                <a:sym typeface="Courier New"/>
              </a:rPr>
              <a:t>  /path/of/dir/ [rwal],</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400" b="1">
                <a:solidFill>
                  <a:srgbClr val="000000"/>
                </a:solidFill>
                <a:latin typeface="Courier New"/>
                <a:ea typeface="Courier New"/>
                <a:cs typeface="Courier New"/>
                <a:sym typeface="Courier New"/>
              </a:rPr>
              <a:t>  /path/of/file [rwal],</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400" b="1">
                <a:solidFill>
                  <a:srgbClr val="000000"/>
                </a:solidFill>
                <a:latin typeface="Courier New"/>
                <a:ea typeface="Courier New"/>
                <a:cs typeface="Courier New"/>
                <a:sym typeface="Courier New"/>
              </a:rPr>
              <a:t>  </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400" b="1">
                <a:solidFill>
                  <a:srgbClr val="000000"/>
                </a:solidFill>
                <a:latin typeface="Courier New"/>
                <a:ea typeface="Courier New"/>
                <a:cs typeface="Courier New"/>
                <a:sym typeface="Courier New"/>
              </a:rPr>
              <a:t>  /path/of/bin [m/Px/Cx/ix],</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400" b="1">
                <a:solidFill>
                  <a:srgbClr val="000000"/>
                </a:solidFill>
                <a:latin typeface="Courier New"/>
                <a:ea typeface="Courier New"/>
                <a:cs typeface="Courier New"/>
                <a:sym typeface="Courier New"/>
              </a:rPr>
              <a:t>  /path/of/bin Cx -&gt; [subprofile]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400" b="1">
                <a:solidFill>
                  <a:srgbClr val="000000"/>
                </a:solidFill>
                <a:latin typeface="Courier New"/>
                <a:ea typeface="Courier New"/>
                <a:cs typeface="Courier New"/>
                <a:sym typeface="Courier New"/>
              </a:rPr>
              <a:t>  </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400" b="1">
                <a:solidFill>
                  <a:srgbClr val="000000"/>
                </a:solidFill>
                <a:latin typeface="Courier New"/>
                <a:ea typeface="Courier New"/>
                <a:cs typeface="Courier New"/>
                <a:sym typeface="Courier New"/>
              </a:rPr>
              <a:t>  rlimit [resource] &lt;= [max_val]</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400" b="1">
                <a:solidFill>
                  <a:srgbClr val="000000"/>
                </a:solidFill>
                <a:latin typeface="Courier New"/>
                <a:ea typeface="Courier New"/>
                <a:cs typeface="Courier New"/>
                <a:sym typeface="Courier New"/>
              </a:rPr>
              <a:t>  mount [options] [path]</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400" b="1">
                <a:solidFill>
                  <a:srgbClr val="000000"/>
                </a:solidFill>
                <a:latin typeface="Courier New"/>
                <a:ea typeface="Courier New"/>
                <a:cs typeface="Courier New"/>
                <a:sym typeface="Courier New"/>
              </a:rPr>
              <a:t>}</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800" b="1">
              <a:solidFill>
                <a:srgbClr val="000000"/>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0"/>
          <p:cNvSpPr txBox="1">
            <a:spLocks noGrp="1"/>
          </p:cNvSpPr>
          <p:nvPr>
            <p:ph type="title"/>
          </p:nvPr>
        </p:nvSpPr>
        <p:spPr>
          <a:xfrm>
            <a:off x="396625" y="428000"/>
            <a:ext cx="4248300" cy="6411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it" b="1"/>
              <a:t>Gestione dei profili</a:t>
            </a:r>
            <a:endParaRPr b="1"/>
          </a:p>
        </p:txBody>
      </p:sp>
      <p:sp>
        <p:nvSpPr>
          <p:cNvPr id="484" name="Google Shape;484;p60"/>
          <p:cNvSpPr txBox="1"/>
          <p:nvPr/>
        </p:nvSpPr>
        <p:spPr>
          <a:xfrm>
            <a:off x="704000" y="1184275"/>
            <a:ext cx="6794700" cy="3386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it" sz="1800">
                <a:latin typeface="Calibri"/>
                <a:ea typeface="Calibri"/>
                <a:cs typeface="Calibri"/>
                <a:sym typeface="Calibri"/>
              </a:rPr>
              <a:t>Tutti i profili si trovano in /etc/apparmor.d/ ed essendo normali file di testo possono essere anche editati manualmente.</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just" rtl="0">
              <a:spcBef>
                <a:spcPts val="0"/>
              </a:spcBef>
              <a:spcAft>
                <a:spcPts val="0"/>
              </a:spcAft>
              <a:buNone/>
            </a:pPr>
            <a:r>
              <a:rPr lang="it" sz="1800">
                <a:latin typeface="Calibri"/>
                <a:ea typeface="Calibri"/>
                <a:cs typeface="Calibri"/>
                <a:sym typeface="Calibri"/>
              </a:rPr>
              <a:t>Alcune utility di AppArmor per la creazione e la gestione dei profili:</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914400" lvl="0" indent="-342900" algn="l" rtl="0">
              <a:spcBef>
                <a:spcPts val="0"/>
              </a:spcBef>
              <a:spcAft>
                <a:spcPts val="0"/>
              </a:spcAft>
              <a:buSzPts val="1800"/>
              <a:buFont typeface="Calibri"/>
              <a:buChar char="➔"/>
            </a:pPr>
            <a:r>
              <a:rPr lang="it" sz="1800" b="1">
                <a:latin typeface="Calibri"/>
                <a:ea typeface="Calibri"/>
                <a:cs typeface="Calibri"/>
                <a:sym typeface="Calibri"/>
              </a:rPr>
              <a:t>aa-genprof</a:t>
            </a:r>
            <a:endParaRPr sz="1800" b="1">
              <a:latin typeface="Calibri"/>
              <a:ea typeface="Calibri"/>
              <a:cs typeface="Calibri"/>
              <a:sym typeface="Calibri"/>
            </a:endParaRPr>
          </a:p>
          <a:p>
            <a:pPr marL="914400" lvl="0" indent="-342900" algn="l" rtl="0">
              <a:spcBef>
                <a:spcPts val="0"/>
              </a:spcBef>
              <a:spcAft>
                <a:spcPts val="0"/>
              </a:spcAft>
              <a:buSzPts val="1800"/>
              <a:buFont typeface="Calibri"/>
              <a:buChar char="➔"/>
            </a:pPr>
            <a:r>
              <a:rPr lang="it" sz="1800" b="1">
                <a:latin typeface="Calibri"/>
                <a:ea typeface="Calibri"/>
                <a:cs typeface="Calibri"/>
                <a:sym typeface="Calibri"/>
              </a:rPr>
              <a:t>aa-logprof</a:t>
            </a:r>
            <a:endParaRPr sz="1800" b="1">
              <a:latin typeface="Calibri"/>
              <a:ea typeface="Calibri"/>
              <a:cs typeface="Calibri"/>
              <a:sym typeface="Calibri"/>
            </a:endParaRPr>
          </a:p>
          <a:p>
            <a:pPr marL="914400" lvl="0" indent="-342900" algn="l" rtl="0">
              <a:spcBef>
                <a:spcPts val="0"/>
              </a:spcBef>
              <a:spcAft>
                <a:spcPts val="0"/>
              </a:spcAft>
              <a:buSzPts val="1800"/>
              <a:buFont typeface="Calibri"/>
              <a:buChar char="➔"/>
            </a:pPr>
            <a:r>
              <a:rPr lang="it" sz="1800" b="1">
                <a:latin typeface="Calibri"/>
                <a:ea typeface="Calibri"/>
                <a:cs typeface="Calibri"/>
                <a:sym typeface="Calibri"/>
              </a:rPr>
              <a:t>aa-enforce</a:t>
            </a:r>
            <a:endParaRPr sz="1800" b="1">
              <a:latin typeface="Calibri"/>
              <a:ea typeface="Calibri"/>
              <a:cs typeface="Calibri"/>
              <a:sym typeface="Calibri"/>
            </a:endParaRPr>
          </a:p>
          <a:p>
            <a:pPr marL="914400" lvl="0" indent="-342900" algn="l" rtl="0">
              <a:spcBef>
                <a:spcPts val="0"/>
              </a:spcBef>
              <a:spcAft>
                <a:spcPts val="0"/>
              </a:spcAft>
              <a:buSzPts val="1800"/>
              <a:buFont typeface="Calibri"/>
              <a:buChar char="➔"/>
            </a:pPr>
            <a:r>
              <a:rPr lang="it" sz="1800" b="1">
                <a:latin typeface="Calibri"/>
                <a:ea typeface="Calibri"/>
                <a:cs typeface="Calibri"/>
                <a:sym typeface="Calibri"/>
              </a:rPr>
              <a:t>aa-complain</a:t>
            </a:r>
            <a:endParaRPr sz="1800" b="1">
              <a:latin typeface="Calibri"/>
              <a:ea typeface="Calibri"/>
              <a:cs typeface="Calibri"/>
              <a:sym typeface="Calibri"/>
            </a:endParaRPr>
          </a:p>
          <a:p>
            <a:pPr marL="914400" lvl="0" indent="-342900" algn="l" rtl="0">
              <a:spcBef>
                <a:spcPts val="0"/>
              </a:spcBef>
              <a:spcAft>
                <a:spcPts val="0"/>
              </a:spcAft>
              <a:buSzPts val="1800"/>
              <a:buFont typeface="Calibri"/>
              <a:buChar char="➔"/>
            </a:pPr>
            <a:r>
              <a:rPr lang="it" sz="1800" b="1">
                <a:latin typeface="Calibri"/>
                <a:ea typeface="Calibri"/>
                <a:cs typeface="Calibri"/>
                <a:sym typeface="Calibri"/>
              </a:rPr>
              <a:t>aa-disable</a:t>
            </a:r>
            <a:endParaRPr sz="1800" b="1">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61"/>
          <p:cNvSpPr txBox="1">
            <a:spLocks noGrp="1"/>
          </p:cNvSpPr>
          <p:nvPr>
            <p:ph type="ctrTitle"/>
          </p:nvPr>
        </p:nvSpPr>
        <p:spPr>
          <a:xfrm>
            <a:off x="555700" y="1141350"/>
            <a:ext cx="8139600" cy="14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 sz="6000"/>
              <a:t>GrSecurity</a:t>
            </a:r>
            <a:endParaRPr sz="6000"/>
          </a:p>
        </p:txBody>
      </p:sp>
      <p:pic>
        <p:nvPicPr>
          <p:cNvPr id="490" name="Google Shape;490;p61"/>
          <p:cNvPicPr preferRelativeResize="0"/>
          <p:nvPr/>
        </p:nvPicPr>
        <p:blipFill>
          <a:blip r:embed="rId3">
            <a:alphaModFix/>
          </a:blip>
          <a:stretch>
            <a:fillRect/>
          </a:stretch>
        </p:blipFill>
        <p:spPr>
          <a:xfrm>
            <a:off x="3758025" y="2419425"/>
            <a:ext cx="1484350" cy="1484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7"/>
          <p:cNvSpPr txBox="1">
            <a:spLocks noGrp="1"/>
          </p:cNvSpPr>
          <p:nvPr>
            <p:ph type="title"/>
          </p:nvPr>
        </p:nvSpPr>
        <p:spPr>
          <a:xfrm>
            <a:off x="819150" y="845600"/>
            <a:ext cx="7505700" cy="309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 sz="4800" b="1"/>
              <a:t>DEMO TIME</a:t>
            </a:r>
            <a:endParaRPr sz="4800" b="1"/>
          </a:p>
        </p:txBody>
      </p:sp>
      <p:pic>
        <p:nvPicPr>
          <p:cNvPr id="167" name="Google Shape;167;p17"/>
          <p:cNvPicPr preferRelativeResize="0"/>
          <p:nvPr/>
        </p:nvPicPr>
        <p:blipFill>
          <a:blip r:embed="rId3">
            <a:alphaModFix/>
          </a:blip>
          <a:stretch>
            <a:fillRect/>
          </a:stretch>
        </p:blipFill>
        <p:spPr>
          <a:xfrm>
            <a:off x="6994238" y="845600"/>
            <a:ext cx="1057275" cy="1428750"/>
          </a:xfrm>
          <a:prstGeom prst="rect">
            <a:avLst/>
          </a:prstGeom>
          <a:noFill/>
          <a:ln>
            <a:noFill/>
          </a:ln>
        </p:spPr>
      </p:pic>
      <p:pic>
        <p:nvPicPr>
          <p:cNvPr id="168" name="Google Shape;168;p17"/>
          <p:cNvPicPr preferRelativeResize="0"/>
          <p:nvPr/>
        </p:nvPicPr>
        <p:blipFill>
          <a:blip r:embed="rId4">
            <a:alphaModFix/>
          </a:blip>
          <a:stretch>
            <a:fillRect/>
          </a:stretch>
        </p:blipFill>
        <p:spPr>
          <a:xfrm>
            <a:off x="738786" y="845600"/>
            <a:ext cx="1580172" cy="1428750"/>
          </a:xfrm>
          <a:prstGeom prst="rect">
            <a:avLst/>
          </a:prstGeom>
          <a:noFill/>
          <a:ln>
            <a:noFill/>
          </a:ln>
        </p:spPr>
      </p:pic>
      <p:pic>
        <p:nvPicPr>
          <p:cNvPr id="169" name="Google Shape;169;p17"/>
          <p:cNvPicPr preferRelativeResize="0"/>
          <p:nvPr/>
        </p:nvPicPr>
        <p:blipFill>
          <a:blip r:embed="rId5">
            <a:alphaModFix/>
          </a:blip>
          <a:stretch>
            <a:fillRect/>
          </a:stretch>
        </p:blipFill>
        <p:spPr>
          <a:xfrm>
            <a:off x="819150" y="2925375"/>
            <a:ext cx="1503375" cy="1503375"/>
          </a:xfrm>
          <a:prstGeom prst="rect">
            <a:avLst/>
          </a:prstGeom>
          <a:noFill/>
          <a:ln>
            <a:noFill/>
          </a:ln>
        </p:spPr>
      </p:pic>
      <p:pic>
        <p:nvPicPr>
          <p:cNvPr id="170" name="Google Shape;170;p17"/>
          <p:cNvPicPr preferRelativeResize="0"/>
          <p:nvPr/>
        </p:nvPicPr>
        <p:blipFill>
          <a:blip r:embed="rId6">
            <a:alphaModFix/>
          </a:blip>
          <a:stretch>
            <a:fillRect/>
          </a:stretch>
        </p:blipFill>
        <p:spPr>
          <a:xfrm>
            <a:off x="6771200" y="2925375"/>
            <a:ext cx="1503375" cy="1503375"/>
          </a:xfrm>
          <a:prstGeom prst="rect">
            <a:avLst/>
          </a:prstGeom>
          <a:noFill/>
          <a:ln>
            <a:noFill/>
          </a:ln>
        </p:spPr>
      </p:pic>
      <p:sp>
        <p:nvSpPr>
          <p:cNvPr id="171" name="Google Shape;171;p17"/>
          <p:cNvSpPr txBox="1"/>
          <p:nvPr/>
        </p:nvSpPr>
        <p:spPr>
          <a:xfrm>
            <a:off x="2956500" y="2723625"/>
            <a:ext cx="3351300" cy="11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br>
              <a:rPr lang="it" sz="1800">
                <a:latin typeface="Calibri"/>
                <a:ea typeface="Calibri"/>
                <a:cs typeface="Calibri"/>
                <a:sym typeface="Calibri"/>
              </a:rPr>
            </a:br>
            <a:r>
              <a:rPr lang="it" sz="1800">
                <a:latin typeface="Calibri"/>
                <a:ea typeface="Calibri"/>
                <a:cs typeface="Calibri"/>
                <a:sym typeface="Calibri"/>
              </a:rPr>
              <a:t>Wait, What?!</a:t>
            </a:r>
            <a:endParaRPr sz="1800">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62"/>
          <p:cNvSpPr txBox="1">
            <a:spLocks noGrp="1"/>
          </p:cNvSpPr>
          <p:nvPr>
            <p:ph type="title"/>
          </p:nvPr>
        </p:nvSpPr>
        <p:spPr>
          <a:xfrm>
            <a:off x="396625" y="428000"/>
            <a:ext cx="4248300" cy="6411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it" b="1"/>
              <a:t>Overview</a:t>
            </a:r>
            <a:endParaRPr b="1"/>
          </a:p>
        </p:txBody>
      </p:sp>
      <p:sp>
        <p:nvSpPr>
          <p:cNvPr id="496" name="Google Shape;496;p62"/>
          <p:cNvSpPr txBox="1"/>
          <p:nvPr/>
        </p:nvSpPr>
        <p:spPr>
          <a:xfrm>
            <a:off x="558600" y="1184250"/>
            <a:ext cx="8026800" cy="33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b="1">
                <a:latin typeface="Calibri"/>
                <a:ea typeface="Calibri"/>
                <a:cs typeface="Calibri"/>
                <a:sym typeface="Calibri"/>
              </a:rPr>
              <a:t>Di cosa si tratta?</a:t>
            </a:r>
            <a:endParaRPr sz="1800" b="1">
              <a:latin typeface="Calibri"/>
              <a:ea typeface="Calibri"/>
              <a:cs typeface="Calibri"/>
              <a:sym typeface="Calibri"/>
            </a:endParaRPr>
          </a:p>
          <a:p>
            <a:pPr marL="914400" lvl="0" indent="-342900" algn="l" rtl="0">
              <a:spcBef>
                <a:spcPts val="0"/>
              </a:spcBef>
              <a:spcAft>
                <a:spcPts val="0"/>
              </a:spcAft>
              <a:buSzPts val="1800"/>
              <a:buFont typeface="Calibri"/>
              <a:buChar char="➔"/>
            </a:pPr>
            <a:r>
              <a:rPr lang="it" sz="1800">
                <a:latin typeface="Calibri"/>
                <a:ea typeface="Calibri"/>
                <a:cs typeface="Calibri"/>
                <a:sym typeface="Calibri"/>
              </a:rPr>
              <a:t>Patch per i kernel linux</a:t>
            </a:r>
            <a:endParaRPr sz="1800">
              <a:latin typeface="Calibri"/>
              <a:ea typeface="Calibri"/>
              <a:cs typeface="Calibri"/>
              <a:sym typeface="Calibri"/>
            </a:endParaRPr>
          </a:p>
          <a:p>
            <a:pPr marL="914400" lvl="0" indent="-342900" algn="l" rtl="0">
              <a:spcBef>
                <a:spcPts val="0"/>
              </a:spcBef>
              <a:spcAft>
                <a:spcPts val="0"/>
              </a:spcAft>
              <a:buSzPts val="1800"/>
              <a:buFont typeface="Calibri"/>
              <a:buChar char="➔"/>
            </a:pPr>
            <a:r>
              <a:rPr lang="it" sz="1800">
                <a:latin typeface="Calibri"/>
                <a:ea typeface="Calibri"/>
                <a:cs typeface="Calibri"/>
                <a:sym typeface="Calibri"/>
              </a:rPr>
              <a:t>Layer di sicurezza aggiuntivo</a:t>
            </a:r>
            <a:endParaRPr sz="1800">
              <a:latin typeface="Calibri"/>
              <a:ea typeface="Calibri"/>
              <a:cs typeface="Calibri"/>
              <a:sym typeface="Calibri"/>
            </a:endParaRPr>
          </a:p>
          <a:p>
            <a:pPr marL="914400" lvl="0" indent="-342900" algn="l" rtl="0">
              <a:spcBef>
                <a:spcPts val="0"/>
              </a:spcBef>
              <a:spcAft>
                <a:spcPts val="0"/>
              </a:spcAft>
              <a:buSzPts val="1800"/>
              <a:buFont typeface="Calibri"/>
              <a:buChar char="➔"/>
            </a:pPr>
            <a:r>
              <a:rPr lang="it" sz="1800">
                <a:latin typeface="Calibri"/>
                <a:ea typeface="Calibri"/>
                <a:cs typeface="Calibri"/>
                <a:sym typeface="Calibri"/>
              </a:rPr>
              <a:t>Insieme di features che concorrono alla creazione di un sistema che rispetta il principio di minimo privilegio</a:t>
            </a:r>
            <a:endParaRPr sz="1800">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0" lvl="0" indent="0" algn="l" rtl="0">
              <a:spcBef>
                <a:spcPts val="0"/>
              </a:spcBef>
              <a:spcAft>
                <a:spcPts val="0"/>
              </a:spcAft>
              <a:buNone/>
            </a:pPr>
            <a:r>
              <a:rPr lang="it" sz="1800" b="1">
                <a:latin typeface="Calibri"/>
                <a:ea typeface="Calibri"/>
                <a:cs typeface="Calibri"/>
                <a:sym typeface="Calibri"/>
              </a:rPr>
              <a:t>Sviluppo</a:t>
            </a:r>
            <a:endParaRPr sz="1800" b="1">
              <a:latin typeface="Calibri"/>
              <a:ea typeface="Calibri"/>
              <a:cs typeface="Calibri"/>
              <a:sym typeface="Calibri"/>
            </a:endParaRPr>
          </a:p>
          <a:p>
            <a:pPr marL="914400" lvl="0" indent="-342900" algn="l" rtl="0">
              <a:spcBef>
                <a:spcPts val="0"/>
              </a:spcBef>
              <a:spcAft>
                <a:spcPts val="0"/>
              </a:spcAft>
              <a:buSzPts val="1800"/>
              <a:buFont typeface="Calibri"/>
              <a:buChar char="➔"/>
            </a:pPr>
            <a:r>
              <a:rPr lang="it" sz="1800">
                <a:latin typeface="Calibri"/>
                <a:ea typeface="Calibri"/>
                <a:cs typeface="Calibri"/>
                <a:sym typeface="Calibri"/>
              </a:rPr>
              <a:t>Nasce inizialmente come port di Openwall per Linux 2.4 nel 2001</a:t>
            </a:r>
            <a:endParaRPr sz="1800">
              <a:latin typeface="Calibri"/>
              <a:ea typeface="Calibri"/>
              <a:cs typeface="Calibri"/>
              <a:sym typeface="Calibri"/>
            </a:endParaRPr>
          </a:p>
          <a:p>
            <a:pPr marL="914400" lvl="0" indent="-342900" algn="l" rtl="0">
              <a:spcBef>
                <a:spcPts val="0"/>
              </a:spcBef>
              <a:spcAft>
                <a:spcPts val="0"/>
              </a:spcAft>
              <a:buSzPts val="1800"/>
              <a:buFont typeface="Calibri"/>
              <a:buChar char="➔"/>
            </a:pPr>
            <a:r>
              <a:rPr lang="it" sz="1800">
                <a:latin typeface="Calibri"/>
                <a:ea typeface="Calibri"/>
                <a:cs typeface="Calibri"/>
                <a:sym typeface="Calibri"/>
              </a:rPr>
              <a:t>Da Aprile 2017 le patch non sono più gratuite.</a:t>
            </a:r>
            <a:endParaRPr sz="1800">
              <a:latin typeface="Calibri"/>
              <a:ea typeface="Calibri"/>
              <a:cs typeface="Calibri"/>
              <a:sym typeface="Calibri"/>
            </a:endParaRPr>
          </a:p>
          <a:p>
            <a:pPr marL="91440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3"/>
          <p:cNvSpPr txBox="1">
            <a:spLocks noGrp="1"/>
          </p:cNvSpPr>
          <p:nvPr>
            <p:ph type="title"/>
          </p:nvPr>
        </p:nvSpPr>
        <p:spPr>
          <a:xfrm>
            <a:off x="1742475" y="435750"/>
            <a:ext cx="4248300" cy="6411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it" b="1"/>
              <a:t>  PaX</a:t>
            </a:r>
            <a:endParaRPr b="1"/>
          </a:p>
        </p:txBody>
      </p:sp>
      <p:sp>
        <p:nvSpPr>
          <p:cNvPr id="502" name="Google Shape;502;p63"/>
          <p:cNvSpPr txBox="1"/>
          <p:nvPr/>
        </p:nvSpPr>
        <p:spPr>
          <a:xfrm>
            <a:off x="486575" y="1004150"/>
            <a:ext cx="8107500" cy="3386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it" sz="1600">
                <a:latin typeface="Calibri"/>
                <a:ea typeface="Calibri"/>
                <a:cs typeface="Calibri"/>
                <a:sym typeface="Calibri"/>
              </a:rPr>
              <a:t>Il componente principale di Grsecurity è </a:t>
            </a:r>
            <a:r>
              <a:rPr lang="it" sz="1600" b="1">
                <a:latin typeface="Calibri"/>
                <a:ea typeface="Calibri"/>
                <a:cs typeface="Calibri"/>
                <a:sym typeface="Calibri"/>
              </a:rPr>
              <a:t>PaX</a:t>
            </a:r>
            <a:r>
              <a:rPr lang="it" sz="1600">
                <a:latin typeface="Calibri"/>
                <a:ea typeface="Calibri"/>
                <a:cs typeface="Calibri"/>
                <a:sym typeface="Calibri"/>
              </a:rPr>
              <a:t> che ha la funzione di proteggere la memoria, in particolare ha introdotto due metodi per combattere gli exploit:</a:t>
            </a:r>
            <a:endParaRPr sz="1600">
              <a:latin typeface="Calibri"/>
              <a:ea typeface="Calibri"/>
              <a:cs typeface="Calibri"/>
              <a:sym typeface="Calibri"/>
            </a:endParaRPr>
          </a:p>
          <a:p>
            <a:pPr marL="0" lvl="0" indent="0" algn="just" rtl="0">
              <a:spcBef>
                <a:spcPts val="0"/>
              </a:spcBef>
              <a:spcAft>
                <a:spcPts val="0"/>
              </a:spcAft>
              <a:buNone/>
            </a:pPr>
            <a:endParaRPr sz="1600">
              <a:latin typeface="Calibri"/>
              <a:ea typeface="Calibri"/>
              <a:cs typeface="Calibri"/>
              <a:sym typeface="Calibri"/>
            </a:endParaRPr>
          </a:p>
          <a:p>
            <a:pPr marL="0" lvl="0" indent="0" algn="just" rtl="0">
              <a:spcBef>
                <a:spcPts val="0"/>
              </a:spcBef>
              <a:spcAft>
                <a:spcPts val="0"/>
              </a:spcAft>
              <a:buNone/>
            </a:pPr>
            <a:r>
              <a:rPr lang="it" sz="1600">
                <a:latin typeface="Calibri"/>
                <a:ea typeface="Calibri"/>
                <a:cs typeface="Calibri"/>
                <a:sym typeface="Calibri"/>
              </a:rPr>
              <a:t>- </a:t>
            </a:r>
            <a:r>
              <a:rPr lang="it" sz="1600" b="1">
                <a:latin typeface="Calibri"/>
                <a:ea typeface="Calibri"/>
                <a:cs typeface="Calibri"/>
                <a:sym typeface="Calibri"/>
              </a:rPr>
              <a:t>NOEXEC,</a:t>
            </a:r>
            <a:r>
              <a:rPr lang="it" sz="1600">
                <a:latin typeface="Calibri"/>
                <a:ea typeface="Calibri"/>
                <a:cs typeface="Calibri"/>
                <a:sym typeface="Calibri"/>
              </a:rPr>
              <a:t> fornisce un controllo sulla generazione a runtime di codice eseguibile. Le pagine di memoria che non contengono codice eseguibile vengono marcate come non-eseguibili.</a:t>
            </a:r>
            <a:endParaRPr sz="1600">
              <a:latin typeface="Calibri"/>
              <a:ea typeface="Calibri"/>
              <a:cs typeface="Calibri"/>
              <a:sym typeface="Calibri"/>
            </a:endParaRPr>
          </a:p>
          <a:p>
            <a:pPr marL="0" lvl="0" indent="0" algn="just" rtl="0">
              <a:spcBef>
                <a:spcPts val="0"/>
              </a:spcBef>
              <a:spcAft>
                <a:spcPts val="0"/>
              </a:spcAft>
              <a:buNone/>
            </a:pPr>
            <a:endParaRPr sz="1600">
              <a:latin typeface="Calibri"/>
              <a:ea typeface="Calibri"/>
              <a:cs typeface="Calibri"/>
              <a:sym typeface="Calibri"/>
            </a:endParaRPr>
          </a:p>
          <a:p>
            <a:pPr marL="0" lvl="0" indent="0" algn="just" rtl="0">
              <a:spcBef>
                <a:spcPts val="0"/>
              </a:spcBef>
              <a:spcAft>
                <a:spcPts val="0"/>
              </a:spcAft>
              <a:buNone/>
            </a:pPr>
            <a:r>
              <a:rPr lang="it" sz="1600">
                <a:latin typeface="Calibri"/>
                <a:ea typeface="Calibri"/>
                <a:cs typeface="Calibri"/>
                <a:sym typeface="Calibri"/>
              </a:rPr>
              <a:t>Un esempio sono l’heap e lo stack, destinati a contenere solo dati e come tali marcate come non-eseguibili, per cui ogni istruzione inserita in queste aree di memoria non avrà effetto.</a:t>
            </a:r>
            <a:endParaRPr sz="1600">
              <a:latin typeface="Calibri"/>
              <a:ea typeface="Calibri"/>
              <a:cs typeface="Calibri"/>
              <a:sym typeface="Calibri"/>
            </a:endParaRPr>
          </a:p>
          <a:p>
            <a:pPr marL="0" lvl="0" indent="0" algn="just" rtl="0">
              <a:spcBef>
                <a:spcPts val="0"/>
              </a:spcBef>
              <a:spcAft>
                <a:spcPts val="0"/>
              </a:spcAft>
              <a:buNone/>
            </a:pPr>
            <a:endParaRPr sz="1600">
              <a:latin typeface="Calibri"/>
              <a:ea typeface="Calibri"/>
              <a:cs typeface="Calibri"/>
              <a:sym typeface="Calibri"/>
            </a:endParaRPr>
          </a:p>
          <a:p>
            <a:pPr marL="0" lvl="0" indent="0" algn="just" rtl="0">
              <a:spcBef>
                <a:spcPts val="0"/>
              </a:spcBef>
              <a:spcAft>
                <a:spcPts val="0"/>
              </a:spcAft>
              <a:buNone/>
            </a:pPr>
            <a:r>
              <a:rPr lang="it" sz="1600">
                <a:latin typeface="Calibri"/>
                <a:ea typeface="Calibri"/>
                <a:cs typeface="Calibri"/>
                <a:sym typeface="Calibri"/>
              </a:rPr>
              <a:t>- </a:t>
            </a:r>
            <a:r>
              <a:rPr lang="it" sz="1600" b="1">
                <a:latin typeface="Calibri"/>
                <a:ea typeface="Calibri"/>
                <a:cs typeface="Calibri"/>
                <a:sym typeface="Calibri"/>
              </a:rPr>
              <a:t>ASLR </a:t>
            </a:r>
            <a:r>
              <a:rPr lang="it" sz="1600">
                <a:latin typeface="Calibri"/>
                <a:ea typeface="Calibri"/>
                <a:cs typeface="Calibri"/>
                <a:sym typeface="Calibri"/>
              </a:rPr>
              <a:t>(Address Space Layout Randomization), rende casuali gli indirizzi dati alle richieste di memoria. L’assegnazione delle regioni di memoria di un processo è sequenziale, per cui è possibile conoscere dove sono situate. Questa informazione è vitale per un exploit, per cui rendere l’assegnazione casuale, rende vane le tecniche che invece si basano sulla conoscenza di queste informazioni.</a:t>
            </a:r>
            <a:endParaRPr sz="1600">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4"/>
          <p:cNvSpPr txBox="1">
            <a:spLocks noGrp="1"/>
          </p:cNvSpPr>
          <p:nvPr>
            <p:ph type="title"/>
          </p:nvPr>
        </p:nvSpPr>
        <p:spPr>
          <a:xfrm>
            <a:off x="741150" y="435750"/>
            <a:ext cx="4935300" cy="6411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it" b="1"/>
              <a:t>PaX: ulteriori features</a:t>
            </a:r>
            <a:endParaRPr b="1"/>
          </a:p>
        </p:txBody>
      </p:sp>
      <p:sp>
        <p:nvSpPr>
          <p:cNvPr id="508" name="Google Shape;508;p64"/>
          <p:cNvSpPr txBox="1"/>
          <p:nvPr/>
        </p:nvSpPr>
        <p:spPr>
          <a:xfrm>
            <a:off x="558600" y="1184250"/>
            <a:ext cx="8107500" cy="3386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it" sz="1800">
                <a:latin typeface="Calibri"/>
                <a:ea typeface="Calibri"/>
                <a:cs typeface="Calibri"/>
                <a:sym typeface="Calibri"/>
              </a:rPr>
              <a:t>Non e’ possibile scrivere sul kernel tramite /dev/mem, /dev/kmem, /dev/port</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it" sz="1800">
                <a:latin typeface="Calibri"/>
                <a:ea typeface="Calibri"/>
                <a:cs typeface="Calibri"/>
                <a:sym typeface="Calibri"/>
              </a:rPr>
              <a:t>Trusted Path Execution (TPE)</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it" sz="1800">
                <a:latin typeface="Calibri"/>
                <a:ea typeface="Calibri"/>
                <a:cs typeface="Calibri"/>
                <a:sym typeface="Calibri"/>
              </a:rPr>
              <a:t>Non si può eseguire su /tmp</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it" sz="1800">
                <a:latin typeface="Calibri"/>
                <a:ea typeface="Calibri"/>
                <a:cs typeface="Calibri"/>
                <a:sym typeface="Calibri"/>
              </a:rPr>
              <a:t>auditing avanzato</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it" sz="1800">
                <a:latin typeface="Calibri"/>
                <a:ea typeface="Calibri"/>
                <a:cs typeface="Calibri"/>
                <a:sym typeface="Calibri"/>
              </a:rPr>
              <a:t>Restrizioni su chroot , /proc , dmesg</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it" sz="1800">
                <a:latin typeface="Calibri"/>
                <a:ea typeface="Calibri"/>
                <a:cs typeface="Calibri"/>
                <a:sym typeface="Calibri"/>
              </a:rPr>
              <a:t>….</a:t>
            </a:r>
            <a:endParaRPr sz="1800">
              <a:latin typeface="Calibri"/>
              <a:ea typeface="Calibri"/>
              <a:cs typeface="Calibri"/>
              <a:sym typeface="Calibri"/>
            </a:endParaRPr>
          </a:p>
          <a:p>
            <a:pPr marL="457200" lvl="0" indent="0" algn="l" rtl="0">
              <a:spcBef>
                <a:spcPts val="0"/>
              </a:spcBef>
              <a:spcAft>
                <a:spcPts val="0"/>
              </a:spcAft>
              <a:buNone/>
            </a:pPr>
            <a:endParaRPr sz="1800">
              <a:latin typeface="Calibri"/>
              <a:ea typeface="Calibri"/>
              <a:cs typeface="Calibri"/>
              <a:sym typeface="Calibri"/>
            </a:endParaRPr>
          </a:p>
          <a:p>
            <a:pPr marL="457200" lvl="0" indent="0" algn="l" rtl="0">
              <a:spcBef>
                <a:spcPts val="0"/>
              </a:spcBef>
              <a:spcAft>
                <a:spcPts val="0"/>
              </a:spcAft>
              <a:buNone/>
            </a:pPr>
            <a:endParaRPr sz="1800">
              <a:latin typeface="Calibri"/>
              <a:ea typeface="Calibri"/>
              <a:cs typeface="Calibri"/>
              <a:sym typeface="Calibri"/>
            </a:endParaRPr>
          </a:p>
          <a:p>
            <a:pPr marL="457200" lvl="0" indent="0" algn="l" rtl="0">
              <a:spcBef>
                <a:spcPts val="0"/>
              </a:spcBef>
              <a:spcAft>
                <a:spcPts val="0"/>
              </a:spcAft>
              <a:buNone/>
            </a:pPr>
            <a:r>
              <a:rPr lang="it" sz="1800">
                <a:latin typeface="Calibri"/>
                <a:ea typeface="Calibri"/>
                <a:cs typeface="Calibri"/>
                <a:sym typeface="Calibri"/>
              </a:rPr>
              <a:t>Randomization:</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it" sz="1800">
                <a:latin typeface="Calibri"/>
                <a:ea typeface="Calibri"/>
                <a:cs typeface="Calibri"/>
                <a:sym typeface="Calibri"/>
              </a:rPr>
              <a:t>PID</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it" sz="1800">
                <a:latin typeface="Calibri"/>
                <a:ea typeface="Calibri"/>
                <a:cs typeface="Calibri"/>
                <a:sym typeface="Calibri"/>
              </a:rPr>
              <a:t>Entropy pool</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it" sz="1800">
                <a:latin typeface="Calibri"/>
                <a:ea typeface="Calibri"/>
                <a:cs typeface="Calibri"/>
                <a:sym typeface="Calibri"/>
              </a:rPr>
              <a:t>TCP ports</a:t>
            </a:r>
            <a:endParaRPr sz="1800">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65"/>
          <p:cNvSpPr txBox="1">
            <a:spLocks noGrp="1"/>
          </p:cNvSpPr>
          <p:nvPr>
            <p:ph type="title"/>
          </p:nvPr>
        </p:nvSpPr>
        <p:spPr>
          <a:xfrm>
            <a:off x="582675" y="435750"/>
            <a:ext cx="4935300" cy="6411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it" b="1"/>
              <a:t>Installazione</a:t>
            </a:r>
            <a:endParaRPr b="1"/>
          </a:p>
        </p:txBody>
      </p:sp>
      <p:sp>
        <p:nvSpPr>
          <p:cNvPr id="514" name="Google Shape;514;p65"/>
          <p:cNvSpPr txBox="1"/>
          <p:nvPr/>
        </p:nvSpPr>
        <p:spPr>
          <a:xfrm>
            <a:off x="518250" y="1040175"/>
            <a:ext cx="8107500" cy="3386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it" sz="1800">
                <a:latin typeface="Calibri"/>
                <a:ea typeface="Calibri"/>
                <a:cs typeface="Calibri"/>
                <a:sym typeface="Calibri"/>
              </a:rPr>
              <a:t>Le patch di Grsecurity si devono applicare su un kernel linux vanilla.</a:t>
            </a:r>
            <a:endParaRPr sz="1800">
              <a:latin typeface="Calibri"/>
              <a:ea typeface="Calibri"/>
              <a:cs typeface="Calibri"/>
              <a:sym typeface="Calibri"/>
            </a:endParaRPr>
          </a:p>
          <a:p>
            <a:pPr marL="0" lvl="0" indent="0" algn="just" rtl="0">
              <a:spcBef>
                <a:spcPts val="0"/>
              </a:spcBef>
              <a:spcAft>
                <a:spcPts val="0"/>
              </a:spcAft>
              <a:buNone/>
            </a:pPr>
            <a:r>
              <a:rPr lang="it" sz="1800" b="1">
                <a:latin typeface="Calibri"/>
                <a:ea typeface="Calibri"/>
                <a:cs typeface="Calibri"/>
                <a:sym typeface="Calibri"/>
              </a:rPr>
              <a:t>$ </a:t>
            </a:r>
            <a:r>
              <a:rPr lang="it" sz="1800">
                <a:latin typeface="Calibri"/>
                <a:ea typeface="Calibri"/>
                <a:cs typeface="Calibri"/>
                <a:sym typeface="Calibri"/>
              </a:rPr>
              <a:t>tar -xf linux-4.9.24.tar</a:t>
            </a:r>
            <a:endParaRPr sz="1800">
              <a:latin typeface="Calibri"/>
              <a:ea typeface="Calibri"/>
              <a:cs typeface="Calibri"/>
              <a:sym typeface="Calibri"/>
            </a:endParaRPr>
          </a:p>
          <a:p>
            <a:pPr marL="0" lvl="0" indent="0" algn="just" rtl="0">
              <a:spcBef>
                <a:spcPts val="0"/>
              </a:spcBef>
              <a:spcAft>
                <a:spcPts val="0"/>
              </a:spcAft>
              <a:buNone/>
            </a:pPr>
            <a:r>
              <a:rPr lang="it" sz="1800" b="1">
                <a:latin typeface="Calibri"/>
                <a:ea typeface="Calibri"/>
                <a:cs typeface="Calibri"/>
                <a:sym typeface="Calibri"/>
              </a:rPr>
              <a:t>$</a:t>
            </a:r>
            <a:r>
              <a:rPr lang="it" sz="1800">
                <a:latin typeface="Calibri"/>
                <a:ea typeface="Calibri"/>
                <a:cs typeface="Calibri"/>
                <a:sym typeface="Calibri"/>
              </a:rPr>
              <a:t> cd linux-4.9.24/</a:t>
            </a:r>
            <a:endParaRPr sz="1800">
              <a:latin typeface="Calibri"/>
              <a:ea typeface="Calibri"/>
              <a:cs typeface="Calibri"/>
              <a:sym typeface="Calibri"/>
            </a:endParaRPr>
          </a:p>
          <a:p>
            <a:pPr marL="0" lvl="0" indent="0" algn="just" rtl="0">
              <a:spcBef>
                <a:spcPts val="0"/>
              </a:spcBef>
              <a:spcAft>
                <a:spcPts val="0"/>
              </a:spcAft>
              <a:buNone/>
            </a:pPr>
            <a:endParaRPr sz="1800">
              <a:latin typeface="Calibri"/>
              <a:ea typeface="Calibri"/>
              <a:cs typeface="Calibri"/>
              <a:sym typeface="Calibri"/>
            </a:endParaRPr>
          </a:p>
          <a:p>
            <a:pPr marL="0" lvl="0" indent="0" algn="just" rtl="0">
              <a:spcBef>
                <a:spcPts val="0"/>
              </a:spcBef>
              <a:spcAft>
                <a:spcPts val="0"/>
              </a:spcAft>
              <a:buNone/>
            </a:pPr>
            <a:r>
              <a:rPr lang="it" sz="1800">
                <a:latin typeface="Calibri"/>
                <a:ea typeface="Calibri"/>
                <a:cs typeface="Calibri"/>
                <a:sym typeface="Calibri"/>
              </a:rPr>
              <a:t>Applicare la patch su di esso con il comando:</a:t>
            </a:r>
            <a:endParaRPr sz="1800">
              <a:latin typeface="Calibri"/>
              <a:ea typeface="Calibri"/>
              <a:cs typeface="Calibri"/>
              <a:sym typeface="Calibri"/>
            </a:endParaRPr>
          </a:p>
          <a:p>
            <a:pPr marL="0" lvl="0" indent="0" algn="just" rtl="0">
              <a:spcBef>
                <a:spcPts val="0"/>
              </a:spcBef>
              <a:spcAft>
                <a:spcPts val="0"/>
              </a:spcAft>
              <a:buNone/>
            </a:pPr>
            <a:r>
              <a:rPr lang="it" sz="1800" b="1">
                <a:latin typeface="Calibri"/>
                <a:ea typeface="Calibri"/>
                <a:cs typeface="Calibri"/>
                <a:sym typeface="Calibri"/>
              </a:rPr>
              <a:t>$</a:t>
            </a:r>
            <a:r>
              <a:rPr lang="it" sz="1800">
                <a:latin typeface="Calibri"/>
                <a:ea typeface="Calibri"/>
                <a:cs typeface="Calibri"/>
                <a:sym typeface="Calibri"/>
              </a:rPr>
              <a:t> patch -p1 &lt; ../grsecurity-3.1-4.9.24-201704252333</a:t>
            </a:r>
            <a:endParaRPr sz="1800">
              <a:latin typeface="Calibri"/>
              <a:ea typeface="Calibri"/>
              <a:cs typeface="Calibri"/>
              <a:sym typeface="Calibri"/>
            </a:endParaRPr>
          </a:p>
          <a:p>
            <a:pPr marL="0" lvl="0" indent="0" algn="just" rtl="0">
              <a:spcBef>
                <a:spcPts val="0"/>
              </a:spcBef>
              <a:spcAft>
                <a:spcPts val="0"/>
              </a:spcAft>
              <a:buNone/>
            </a:pPr>
            <a:endParaRPr sz="1800">
              <a:latin typeface="Calibri"/>
              <a:ea typeface="Calibri"/>
              <a:cs typeface="Calibri"/>
              <a:sym typeface="Calibri"/>
            </a:endParaRPr>
          </a:p>
          <a:p>
            <a:pPr marL="0" lvl="0" indent="0" algn="just" rtl="0">
              <a:spcBef>
                <a:spcPts val="0"/>
              </a:spcBef>
              <a:spcAft>
                <a:spcPts val="0"/>
              </a:spcAft>
              <a:buNone/>
            </a:pPr>
            <a:r>
              <a:rPr lang="it" sz="1800">
                <a:latin typeface="Calibri"/>
                <a:ea typeface="Calibri"/>
                <a:cs typeface="Calibri"/>
                <a:sym typeface="Calibri"/>
              </a:rPr>
              <a:t>Facciamo partire la compilazione</a:t>
            </a:r>
            <a:endParaRPr sz="1800">
              <a:latin typeface="Calibri"/>
              <a:ea typeface="Calibri"/>
              <a:cs typeface="Calibri"/>
              <a:sym typeface="Calibri"/>
            </a:endParaRPr>
          </a:p>
          <a:p>
            <a:pPr marL="0" lvl="0" indent="0" algn="just" rtl="0">
              <a:spcBef>
                <a:spcPts val="0"/>
              </a:spcBef>
              <a:spcAft>
                <a:spcPts val="0"/>
              </a:spcAft>
              <a:buNone/>
            </a:pPr>
            <a:r>
              <a:rPr lang="it" sz="1800" b="1">
                <a:latin typeface="Calibri"/>
                <a:ea typeface="Calibri"/>
                <a:cs typeface="Calibri"/>
                <a:sym typeface="Calibri"/>
              </a:rPr>
              <a:t>$</a:t>
            </a:r>
            <a:r>
              <a:rPr lang="it" sz="1800">
                <a:latin typeface="Calibri"/>
                <a:ea typeface="Calibri"/>
                <a:cs typeface="Calibri"/>
                <a:sym typeface="Calibri"/>
              </a:rPr>
              <a:t> cp /boot/config-4.9.24 .config</a:t>
            </a:r>
            <a:endParaRPr sz="1800">
              <a:latin typeface="Calibri"/>
              <a:ea typeface="Calibri"/>
              <a:cs typeface="Calibri"/>
              <a:sym typeface="Calibri"/>
            </a:endParaRPr>
          </a:p>
          <a:p>
            <a:pPr marL="0" lvl="0" indent="0" algn="just" rtl="0">
              <a:spcBef>
                <a:spcPts val="0"/>
              </a:spcBef>
              <a:spcAft>
                <a:spcPts val="0"/>
              </a:spcAft>
              <a:buNone/>
            </a:pPr>
            <a:r>
              <a:rPr lang="it" sz="1800" b="1">
                <a:latin typeface="Calibri"/>
                <a:ea typeface="Calibri"/>
                <a:cs typeface="Calibri"/>
                <a:sym typeface="Calibri"/>
              </a:rPr>
              <a:t>$</a:t>
            </a:r>
            <a:r>
              <a:rPr lang="it" sz="1800">
                <a:latin typeface="Calibri"/>
                <a:ea typeface="Calibri"/>
                <a:cs typeface="Calibri"/>
                <a:sym typeface="Calibri"/>
              </a:rPr>
              <a:t> make menuconfig</a:t>
            </a:r>
            <a:endParaRPr sz="1800">
              <a:latin typeface="Calibri"/>
              <a:ea typeface="Calibri"/>
              <a:cs typeface="Calibri"/>
              <a:sym typeface="Calibri"/>
            </a:endParaRPr>
          </a:p>
          <a:p>
            <a:pPr marL="0" lvl="0" indent="0" algn="just" rtl="0">
              <a:spcBef>
                <a:spcPts val="0"/>
              </a:spcBef>
              <a:spcAft>
                <a:spcPts val="0"/>
              </a:spcAft>
              <a:buNone/>
            </a:pPr>
            <a:r>
              <a:rPr lang="it" sz="1800" b="1">
                <a:latin typeface="Calibri"/>
                <a:ea typeface="Calibri"/>
                <a:cs typeface="Calibri"/>
                <a:sym typeface="Calibri"/>
              </a:rPr>
              <a:t>$</a:t>
            </a:r>
            <a:r>
              <a:rPr lang="it" sz="1800">
                <a:latin typeface="Calibri"/>
                <a:ea typeface="Calibri"/>
                <a:cs typeface="Calibri"/>
                <a:sym typeface="Calibri"/>
              </a:rPr>
              <a:t> fakeroot make-kpkg --initrd kernel_image</a:t>
            </a:r>
            <a:endParaRPr sz="1800">
              <a:latin typeface="Calibri"/>
              <a:ea typeface="Calibri"/>
              <a:cs typeface="Calibri"/>
              <a:sym typeface="Calibri"/>
            </a:endParaRPr>
          </a:p>
          <a:p>
            <a:pPr marL="0" lvl="0" indent="0" algn="just" rtl="0">
              <a:spcBef>
                <a:spcPts val="0"/>
              </a:spcBef>
              <a:spcAft>
                <a:spcPts val="0"/>
              </a:spcAft>
              <a:buNone/>
            </a:pPr>
            <a:r>
              <a:rPr lang="it" sz="1800" b="1">
                <a:latin typeface="Calibri"/>
                <a:ea typeface="Calibri"/>
                <a:cs typeface="Calibri"/>
                <a:sym typeface="Calibri"/>
              </a:rPr>
              <a:t>$</a:t>
            </a:r>
            <a:r>
              <a:rPr lang="it" sz="1800">
                <a:latin typeface="Calibri"/>
                <a:ea typeface="Calibri"/>
                <a:cs typeface="Calibri"/>
                <a:sym typeface="Calibri"/>
              </a:rPr>
              <a:t> sudo dpkg -i linux-image-4.9.24-grsec.deb</a:t>
            </a:r>
            <a:endParaRPr sz="1800">
              <a:latin typeface="Calibri"/>
              <a:ea typeface="Calibri"/>
              <a:cs typeface="Calibri"/>
              <a:sym typeface="Calibri"/>
            </a:endParaRPr>
          </a:p>
          <a:p>
            <a:pPr marL="0" lvl="0" indent="0" algn="just"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66"/>
          <p:cNvSpPr txBox="1">
            <a:spLocks noGrp="1"/>
          </p:cNvSpPr>
          <p:nvPr>
            <p:ph type="title"/>
          </p:nvPr>
        </p:nvSpPr>
        <p:spPr>
          <a:xfrm>
            <a:off x="647500" y="450175"/>
            <a:ext cx="6174600" cy="5553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it" b="1"/>
              <a:t>RBAC: Entità fondamentali</a:t>
            </a:r>
            <a:endParaRPr b="1"/>
          </a:p>
        </p:txBody>
      </p:sp>
      <p:sp>
        <p:nvSpPr>
          <p:cNvPr id="520" name="Google Shape;520;p66"/>
          <p:cNvSpPr txBox="1"/>
          <p:nvPr/>
        </p:nvSpPr>
        <p:spPr>
          <a:xfrm>
            <a:off x="511050" y="953725"/>
            <a:ext cx="8191200" cy="3725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sz="1600">
              <a:latin typeface="Calibri"/>
              <a:ea typeface="Calibri"/>
              <a:cs typeface="Calibri"/>
              <a:sym typeface="Calibri"/>
            </a:endParaRPr>
          </a:p>
          <a:p>
            <a:pPr marL="457200" lvl="0" indent="-330200" algn="just" rtl="0">
              <a:spcBef>
                <a:spcPts val="0"/>
              </a:spcBef>
              <a:spcAft>
                <a:spcPts val="0"/>
              </a:spcAft>
              <a:buSzPts val="1600"/>
              <a:buFont typeface="Calibri"/>
              <a:buChar char="●"/>
            </a:pPr>
            <a:r>
              <a:rPr lang="it" sz="1600" b="1">
                <a:latin typeface="Calibri"/>
                <a:ea typeface="Calibri"/>
                <a:cs typeface="Calibri"/>
                <a:sym typeface="Calibri"/>
              </a:rPr>
              <a:t>Ruoli</a:t>
            </a:r>
            <a:endParaRPr sz="1600" b="1">
              <a:latin typeface="Calibri"/>
              <a:ea typeface="Calibri"/>
              <a:cs typeface="Calibri"/>
              <a:sym typeface="Calibri"/>
            </a:endParaRPr>
          </a:p>
          <a:p>
            <a:pPr marL="914400" lvl="1" indent="-330200" algn="just" rtl="0">
              <a:spcBef>
                <a:spcPts val="0"/>
              </a:spcBef>
              <a:spcAft>
                <a:spcPts val="0"/>
              </a:spcAft>
              <a:buSzPts val="1600"/>
              <a:buFont typeface="Calibri"/>
              <a:buChar char="○"/>
            </a:pPr>
            <a:r>
              <a:rPr lang="it" sz="1600">
                <a:latin typeface="Calibri"/>
                <a:ea typeface="Calibri"/>
                <a:cs typeface="Calibri"/>
                <a:sym typeface="Calibri"/>
              </a:rPr>
              <a:t>di tipo utente, corrispondenti ai tradizionali utenti in Linux</a:t>
            </a:r>
            <a:endParaRPr sz="1600">
              <a:latin typeface="Calibri"/>
              <a:ea typeface="Calibri"/>
              <a:cs typeface="Calibri"/>
              <a:sym typeface="Calibri"/>
            </a:endParaRPr>
          </a:p>
          <a:p>
            <a:pPr marL="914400" lvl="1" indent="-330200" algn="just" rtl="0">
              <a:spcBef>
                <a:spcPts val="0"/>
              </a:spcBef>
              <a:spcAft>
                <a:spcPts val="0"/>
              </a:spcAft>
              <a:buSzPts val="1600"/>
              <a:buFont typeface="Calibri"/>
              <a:buChar char="○"/>
            </a:pPr>
            <a:r>
              <a:rPr lang="it" sz="1600">
                <a:latin typeface="Calibri"/>
                <a:ea typeface="Calibri"/>
                <a:cs typeface="Calibri"/>
                <a:sym typeface="Calibri"/>
              </a:rPr>
              <a:t>di gruppo, corrispondenti al gruppo primario degli utenti Linux</a:t>
            </a:r>
            <a:endParaRPr sz="1600">
              <a:latin typeface="Calibri"/>
              <a:ea typeface="Calibri"/>
              <a:cs typeface="Calibri"/>
              <a:sym typeface="Calibri"/>
            </a:endParaRPr>
          </a:p>
          <a:p>
            <a:pPr marL="914400" lvl="1" indent="-330200" algn="just" rtl="0">
              <a:spcBef>
                <a:spcPts val="0"/>
              </a:spcBef>
              <a:spcAft>
                <a:spcPts val="0"/>
              </a:spcAft>
              <a:buSzPts val="1600"/>
              <a:buFont typeface="Calibri"/>
              <a:buChar char="○"/>
            </a:pPr>
            <a:r>
              <a:rPr lang="it" sz="1600">
                <a:latin typeface="Calibri"/>
                <a:ea typeface="Calibri"/>
                <a:cs typeface="Calibri"/>
                <a:sym typeface="Calibri"/>
              </a:rPr>
              <a:t>speciali, specifici di GRSecurity</a:t>
            </a:r>
            <a:endParaRPr sz="1600">
              <a:latin typeface="Calibri"/>
              <a:ea typeface="Calibri"/>
              <a:cs typeface="Calibri"/>
              <a:sym typeface="Calibri"/>
            </a:endParaRPr>
          </a:p>
          <a:p>
            <a:pPr marL="0" lvl="0" indent="0" algn="just" rtl="0">
              <a:spcBef>
                <a:spcPts val="0"/>
              </a:spcBef>
              <a:spcAft>
                <a:spcPts val="0"/>
              </a:spcAft>
              <a:buNone/>
            </a:pPr>
            <a:endParaRPr sz="1600">
              <a:latin typeface="Calibri"/>
              <a:ea typeface="Calibri"/>
              <a:cs typeface="Calibri"/>
              <a:sym typeface="Calibri"/>
            </a:endParaRPr>
          </a:p>
          <a:p>
            <a:pPr marL="457200" lvl="0" indent="-330200" algn="just" rtl="0">
              <a:spcBef>
                <a:spcPts val="0"/>
              </a:spcBef>
              <a:spcAft>
                <a:spcPts val="0"/>
              </a:spcAft>
              <a:buSzPts val="1600"/>
              <a:buFont typeface="Calibri"/>
              <a:buChar char="●"/>
            </a:pPr>
            <a:r>
              <a:rPr lang="it" sz="1600" b="1">
                <a:latin typeface="Calibri"/>
                <a:ea typeface="Calibri"/>
                <a:cs typeface="Calibri"/>
                <a:sym typeface="Calibri"/>
              </a:rPr>
              <a:t>Soggetti</a:t>
            </a:r>
            <a:endParaRPr sz="1600" b="1">
              <a:latin typeface="Calibri"/>
              <a:ea typeface="Calibri"/>
              <a:cs typeface="Calibri"/>
              <a:sym typeface="Calibri"/>
            </a:endParaRPr>
          </a:p>
          <a:p>
            <a:pPr marL="914400" lvl="1" indent="-330200" algn="just" rtl="0">
              <a:spcBef>
                <a:spcPts val="0"/>
              </a:spcBef>
              <a:spcAft>
                <a:spcPts val="0"/>
              </a:spcAft>
              <a:buSzPts val="1600"/>
              <a:buFont typeface="Calibri"/>
              <a:buChar char="○"/>
            </a:pPr>
            <a:r>
              <a:rPr lang="it" sz="1600">
                <a:latin typeface="Calibri"/>
                <a:ea typeface="Calibri"/>
                <a:cs typeface="Calibri"/>
                <a:sym typeface="Calibri"/>
              </a:rPr>
              <a:t>file eseguibili</a:t>
            </a:r>
            <a:endParaRPr sz="1600">
              <a:latin typeface="Calibri"/>
              <a:ea typeface="Calibri"/>
              <a:cs typeface="Calibri"/>
              <a:sym typeface="Calibri"/>
            </a:endParaRPr>
          </a:p>
          <a:p>
            <a:pPr marL="914400" lvl="0" indent="0" algn="just" rtl="0">
              <a:spcBef>
                <a:spcPts val="0"/>
              </a:spcBef>
              <a:spcAft>
                <a:spcPts val="0"/>
              </a:spcAft>
              <a:buNone/>
            </a:pPr>
            <a:endParaRPr sz="1600">
              <a:latin typeface="Calibri"/>
              <a:ea typeface="Calibri"/>
              <a:cs typeface="Calibri"/>
              <a:sym typeface="Calibri"/>
            </a:endParaRPr>
          </a:p>
          <a:p>
            <a:pPr marL="457200" lvl="0" indent="-330200" algn="just" rtl="0">
              <a:spcBef>
                <a:spcPts val="0"/>
              </a:spcBef>
              <a:spcAft>
                <a:spcPts val="0"/>
              </a:spcAft>
              <a:buSzPts val="1600"/>
              <a:buFont typeface="Calibri"/>
              <a:buChar char="●"/>
            </a:pPr>
            <a:r>
              <a:rPr lang="it" sz="1600" b="1">
                <a:latin typeface="Calibri"/>
                <a:ea typeface="Calibri"/>
                <a:cs typeface="Calibri"/>
                <a:sym typeface="Calibri"/>
              </a:rPr>
              <a:t>Oggetti</a:t>
            </a:r>
            <a:endParaRPr sz="1600" b="1">
              <a:latin typeface="Calibri"/>
              <a:ea typeface="Calibri"/>
              <a:cs typeface="Calibri"/>
              <a:sym typeface="Calibri"/>
            </a:endParaRPr>
          </a:p>
          <a:p>
            <a:pPr marL="914400" lvl="1" indent="-330200" algn="just" rtl="0">
              <a:spcBef>
                <a:spcPts val="0"/>
              </a:spcBef>
              <a:spcAft>
                <a:spcPts val="0"/>
              </a:spcAft>
              <a:buSzPts val="1600"/>
              <a:buFont typeface="Calibri"/>
              <a:buChar char="○"/>
            </a:pPr>
            <a:r>
              <a:rPr lang="it" sz="1600">
                <a:latin typeface="Calibri"/>
                <a:ea typeface="Calibri"/>
                <a:cs typeface="Calibri"/>
                <a:sym typeface="Calibri"/>
              </a:rPr>
              <a:t>file</a:t>
            </a:r>
            <a:endParaRPr sz="1600">
              <a:latin typeface="Calibri"/>
              <a:ea typeface="Calibri"/>
              <a:cs typeface="Calibri"/>
              <a:sym typeface="Calibri"/>
            </a:endParaRPr>
          </a:p>
          <a:p>
            <a:pPr marL="914400" lvl="1" indent="-330200" algn="just" rtl="0">
              <a:spcBef>
                <a:spcPts val="0"/>
              </a:spcBef>
              <a:spcAft>
                <a:spcPts val="0"/>
              </a:spcAft>
              <a:buSzPts val="1600"/>
              <a:buFont typeface="Calibri"/>
              <a:buChar char="○"/>
            </a:pPr>
            <a:r>
              <a:rPr lang="it" sz="1600">
                <a:latin typeface="Calibri"/>
                <a:ea typeface="Calibri"/>
                <a:cs typeface="Calibri"/>
                <a:sym typeface="Calibri"/>
              </a:rPr>
              <a:t>risorse</a:t>
            </a:r>
            <a:endParaRPr sz="1600">
              <a:latin typeface="Calibri"/>
              <a:ea typeface="Calibri"/>
              <a:cs typeface="Calibri"/>
              <a:sym typeface="Calibri"/>
            </a:endParaRPr>
          </a:p>
          <a:p>
            <a:pPr marL="914400" lvl="1" indent="-330200" algn="just" rtl="0">
              <a:spcBef>
                <a:spcPts val="0"/>
              </a:spcBef>
              <a:spcAft>
                <a:spcPts val="0"/>
              </a:spcAft>
              <a:buSzPts val="1600"/>
              <a:buFont typeface="Calibri"/>
              <a:buChar char="○"/>
            </a:pPr>
            <a:r>
              <a:rPr lang="it" sz="1600">
                <a:latin typeface="Calibri"/>
                <a:ea typeface="Calibri"/>
                <a:cs typeface="Calibri"/>
                <a:sym typeface="Calibri"/>
              </a:rPr>
              <a:t>flag di PaX</a:t>
            </a:r>
            <a:endParaRPr sz="1600">
              <a:latin typeface="Calibri"/>
              <a:ea typeface="Calibri"/>
              <a:cs typeface="Calibri"/>
              <a:sym typeface="Calibri"/>
            </a:endParaRPr>
          </a:p>
          <a:p>
            <a:pPr marL="914400" lvl="1" indent="-330200" algn="just" rtl="0">
              <a:spcBef>
                <a:spcPts val="0"/>
              </a:spcBef>
              <a:spcAft>
                <a:spcPts val="0"/>
              </a:spcAft>
              <a:buSzPts val="1600"/>
              <a:buFont typeface="Calibri"/>
              <a:buChar char="○"/>
            </a:pPr>
            <a:r>
              <a:rPr lang="it" sz="1600">
                <a:latin typeface="Calibri"/>
                <a:ea typeface="Calibri"/>
                <a:cs typeface="Calibri"/>
                <a:sym typeface="Calibri"/>
              </a:rPr>
              <a:t>IP ACLs</a:t>
            </a:r>
            <a:endParaRPr sz="1600">
              <a:latin typeface="Calibri"/>
              <a:ea typeface="Calibri"/>
              <a:cs typeface="Calibri"/>
              <a:sym typeface="Calibri"/>
            </a:endParaRPr>
          </a:p>
          <a:p>
            <a:pPr marL="0" lvl="0" indent="0" algn="just" rtl="0">
              <a:spcBef>
                <a:spcPts val="0"/>
              </a:spcBef>
              <a:spcAft>
                <a:spcPts val="0"/>
              </a:spcAft>
              <a:buNone/>
            </a:pPr>
            <a:endParaRPr sz="1800">
              <a:latin typeface="Calibri"/>
              <a:ea typeface="Calibri"/>
              <a:cs typeface="Calibri"/>
              <a:sym typeface="Calibri"/>
            </a:endParaRPr>
          </a:p>
          <a:p>
            <a:pPr marL="0" lvl="0" indent="0" algn="just"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67"/>
          <p:cNvSpPr txBox="1">
            <a:spLocks noGrp="1"/>
          </p:cNvSpPr>
          <p:nvPr>
            <p:ph type="title"/>
          </p:nvPr>
        </p:nvSpPr>
        <p:spPr>
          <a:xfrm>
            <a:off x="554875" y="327700"/>
            <a:ext cx="6174600" cy="5553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it" b="1"/>
              <a:t>RBAC: Example Policy</a:t>
            </a:r>
            <a:endParaRPr b="1"/>
          </a:p>
        </p:txBody>
      </p:sp>
      <p:sp>
        <p:nvSpPr>
          <p:cNvPr id="526" name="Google Shape;526;p67"/>
          <p:cNvSpPr txBox="1"/>
          <p:nvPr/>
        </p:nvSpPr>
        <p:spPr>
          <a:xfrm>
            <a:off x="476400" y="883000"/>
            <a:ext cx="8191200" cy="3725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it" sz="1600">
                <a:latin typeface="Calibri"/>
                <a:ea typeface="Calibri"/>
                <a:cs typeface="Calibri"/>
                <a:sym typeface="Calibri"/>
              </a:rPr>
              <a:t>In GRSecurity i ruoli vengono assegnati secondo la seguente gerarchia:</a:t>
            </a:r>
            <a:endParaRPr sz="1600">
              <a:latin typeface="Calibri"/>
              <a:ea typeface="Calibri"/>
              <a:cs typeface="Calibri"/>
              <a:sym typeface="Calibri"/>
            </a:endParaRPr>
          </a:p>
          <a:p>
            <a:pPr marL="0" lvl="0" indent="0" algn="ctr" rtl="0">
              <a:spcBef>
                <a:spcPts val="0"/>
              </a:spcBef>
              <a:spcAft>
                <a:spcPts val="0"/>
              </a:spcAft>
              <a:buNone/>
            </a:pPr>
            <a:endParaRPr sz="1600" i="1">
              <a:latin typeface="Calibri"/>
              <a:ea typeface="Calibri"/>
              <a:cs typeface="Calibri"/>
              <a:sym typeface="Calibri"/>
            </a:endParaRPr>
          </a:p>
          <a:p>
            <a:pPr marL="0" lvl="0" indent="0" algn="l" rtl="0">
              <a:spcBef>
                <a:spcPts val="0"/>
              </a:spcBef>
              <a:spcAft>
                <a:spcPts val="0"/>
              </a:spcAft>
              <a:buNone/>
            </a:pPr>
            <a:r>
              <a:rPr lang="it" sz="1600" i="1">
                <a:latin typeface="Calibri"/>
                <a:ea typeface="Calibri"/>
                <a:cs typeface="Calibri"/>
                <a:sym typeface="Calibri"/>
              </a:rPr>
              <a:t>       Special role -&gt; User role -&gt; Group role -&gt; Default role</a:t>
            </a:r>
            <a:endParaRPr sz="1600" i="1">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just" rtl="0">
              <a:spcBef>
                <a:spcPts val="0"/>
              </a:spcBef>
              <a:spcAft>
                <a:spcPts val="0"/>
              </a:spcAft>
              <a:buNone/>
            </a:pPr>
            <a:r>
              <a:rPr lang="it" sz="1600">
                <a:latin typeface="Calibri"/>
                <a:ea typeface="Calibri"/>
                <a:cs typeface="Calibri"/>
                <a:sym typeface="Calibri"/>
              </a:rPr>
              <a:t>Nel caso in cui nessun ruolo sia applicabile, verrà assegnato il ruolo di default.</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just" rtl="0">
              <a:spcBef>
                <a:spcPts val="0"/>
              </a:spcBef>
              <a:spcAft>
                <a:spcPts val="0"/>
              </a:spcAft>
              <a:buNone/>
            </a:pPr>
            <a:endParaRPr sz="1800">
              <a:latin typeface="Calibri"/>
              <a:ea typeface="Calibri"/>
              <a:cs typeface="Calibri"/>
              <a:sym typeface="Calibri"/>
            </a:endParaRPr>
          </a:p>
          <a:p>
            <a:pPr marL="0" lvl="0" indent="0" algn="just" rtl="0">
              <a:spcBef>
                <a:spcPts val="0"/>
              </a:spcBef>
              <a:spcAft>
                <a:spcPts val="0"/>
              </a:spcAft>
              <a:buNone/>
            </a:pPr>
            <a:endParaRPr sz="1800">
              <a:latin typeface="Calibri"/>
              <a:ea typeface="Calibri"/>
              <a:cs typeface="Calibri"/>
              <a:sym typeface="Calibri"/>
            </a:endParaRPr>
          </a:p>
        </p:txBody>
      </p:sp>
      <p:pic>
        <p:nvPicPr>
          <p:cNvPr id="527" name="Google Shape;527;p67"/>
          <p:cNvPicPr preferRelativeResize="0"/>
          <p:nvPr/>
        </p:nvPicPr>
        <p:blipFill>
          <a:blip r:embed="rId3">
            <a:alphaModFix/>
          </a:blip>
          <a:stretch>
            <a:fillRect/>
          </a:stretch>
        </p:blipFill>
        <p:spPr>
          <a:xfrm>
            <a:off x="554875" y="2296850"/>
            <a:ext cx="6425600" cy="25873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68"/>
          <p:cNvSpPr txBox="1">
            <a:spLocks noGrp="1"/>
          </p:cNvSpPr>
          <p:nvPr>
            <p:ph type="title"/>
          </p:nvPr>
        </p:nvSpPr>
        <p:spPr>
          <a:xfrm>
            <a:off x="819150" y="470975"/>
            <a:ext cx="7505700" cy="172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 sz="4800" b="1"/>
              <a:t>Domande?</a:t>
            </a:r>
            <a:endParaRPr sz="4800" b="1"/>
          </a:p>
        </p:txBody>
      </p:sp>
      <p:sp>
        <p:nvSpPr>
          <p:cNvPr id="533" name="Google Shape;533;p6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534" name="Google Shape;534;p68"/>
          <p:cNvPicPr preferRelativeResize="0"/>
          <p:nvPr/>
        </p:nvPicPr>
        <p:blipFill>
          <a:blip r:embed="rId3">
            <a:alphaModFix/>
          </a:blip>
          <a:stretch>
            <a:fillRect/>
          </a:stretch>
        </p:blipFill>
        <p:spPr>
          <a:xfrm>
            <a:off x="3195000" y="1837725"/>
            <a:ext cx="2754000" cy="27540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69"/>
          <p:cNvSpPr txBox="1">
            <a:spLocks noGrp="1"/>
          </p:cNvSpPr>
          <p:nvPr>
            <p:ph type="title"/>
          </p:nvPr>
        </p:nvSpPr>
        <p:spPr>
          <a:xfrm>
            <a:off x="819150" y="845600"/>
            <a:ext cx="7505700" cy="305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 b="1"/>
              <a:t>Grazie per l’attenzione! </a:t>
            </a:r>
            <a:endParaRPr b="1"/>
          </a:p>
        </p:txBody>
      </p:sp>
      <p:sp>
        <p:nvSpPr>
          <p:cNvPr id="540" name="Google Shape;540;p6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it" b="1"/>
              <a:t>Attacco #0: Trojan Horse </a:t>
            </a:r>
            <a:endParaRPr b="1"/>
          </a:p>
        </p:txBody>
      </p:sp>
      <p:sp>
        <p:nvSpPr>
          <p:cNvPr id="177" name="Google Shape;177;p18"/>
          <p:cNvSpPr txBox="1">
            <a:spLocks noGrp="1"/>
          </p:cNvSpPr>
          <p:nvPr>
            <p:ph type="body" idx="1"/>
          </p:nvPr>
        </p:nvSpPr>
        <p:spPr>
          <a:xfrm>
            <a:off x="515400" y="1636350"/>
            <a:ext cx="4516800" cy="2448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New Roman"/>
              <a:buChar char="➔"/>
            </a:pPr>
            <a:r>
              <a:rPr lang="it" sz="1800">
                <a:solidFill>
                  <a:srgbClr val="000000"/>
                </a:solidFill>
                <a:latin typeface="Times New Roman"/>
                <a:ea typeface="Times New Roman"/>
                <a:cs typeface="Times New Roman"/>
                <a:sym typeface="Times New Roman"/>
              </a:rPr>
              <a:t>Visto a lezione, funzionante di Default su Debian.</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it" sz="1800">
                <a:solidFill>
                  <a:srgbClr val="000000"/>
                </a:solidFill>
                <a:latin typeface="Times New Roman"/>
                <a:ea typeface="Times New Roman"/>
                <a:cs typeface="Times New Roman"/>
                <a:sym typeface="Times New Roman"/>
              </a:rPr>
              <a:t>Copia la shell in /tmp (cartella accessibile a tutti gli utenti) e la rende eseguibile.</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it" sz="1800">
                <a:solidFill>
                  <a:srgbClr val="000000"/>
                </a:solidFill>
                <a:latin typeface="Times New Roman"/>
                <a:ea typeface="Times New Roman"/>
                <a:cs typeface="Times New Roman"/>
                <a:sym typeface="Times New Roman"/>
              </a:rPr>
              <a:t>Impostando il bit SUID (Set owner User ID up on execution), il programma viene lanciato con i permessi del proprietario.</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sz="1800">
              <a:latin typeface="Times New Roman"/>
              <a:ea typeface="Times New Roman"/>
              <a:cs typeface="Times New Roman"/>
              <a:sym typeface="Times New Roman"/>
            </a:endParaRPr>
          </a:p>
        </p:txBody>
      </p:sp>
      <p:pic>
        <p:nvPicPr>
          <p:cNvPr id="178" name="Google Shape;178;p18"/>
          <p:cNvPicPr preferRelativeResize="0"/>
          <p:nvPr/>
        </p:nvPicPr>
        <p:blipFill>
          <a:blip r:embed="rId3">
            <a:alphaModFix/>
          </a:blip>
          <a:stretch>
            <a:fillRect/>
          </a:stretch>
        </p:blipFill>
        <p:spPr>
          <a:xfrm>
            <a:off x="5372975" y="2104850"/>
            <a:ext cx="3217325" cy="1077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9"/>
          <p:cNvSpPr txBox="1">
            <a:spLocks noGrp="1"/>
          </p:cNvSpPr>
          <p:nvPr>
            <p:ph type="title"/>
          </p:nvPr>
        </p:nvSpPr>
        <p:spPr>
          <a:xfrm>
            <a:off x="666750" y="457000"/>
            <a:ext cx="7505700" cy="6549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it" b="1"/>
              <a:t>Attacco #1: LibreOffice -  Macro Code Execution</a:t>
            </a:r>
            <a:endParaRPr b="1"/>
          </a:p>
        </p:txBody>
      </p:sp>
      <p:sp>
        <p:nvSpPr>
          <p:cNvPr id="184" name="Google Shape;184;p19"/>
          <p:cNvSpPr txBox="1">
            <a:spLocks noGrp="1"/>
          </p:cNvSpPr>
          <p:nvPr>
            <p:ph type="body" idx="1"/>
          </p:nvPr>
        </p:nvSpPr>
        <p:spPr>
          <a:xfrm>
            <a:off x="720450" y="1469300"/>
            <a:ext cx="7703100" cy="321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New Roman"/>
              <a:buChar char="➔"/>
            </a:pPr>
            <a:r>
              <a:rPr lang="it" sz="1800" dirty="0">
                <a:solidFill>
                  <a:srgbClr val="000000"/>
                </a:solidFill>
                <a:latin typeface="Times New Roman"/>
                <a:ea typeface="Times New Roman"/>
                <a:cs typeface="Times New Roman"/>
                <a:sym typeface="Times New Roman"/>
              </a:rPr>
              <a:t>LibreOffice viene fornito in bundle con macro di esempio scritte in Python. Una macro può essere eseguita al verificarsi di un evento.</a:t>
            </a:r>
            <a:endParaRPr sz="1800" dirty="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it" sz="1800" b="1" dirty="0">
                <a:solidFill>
                  <a:srgbClr val="000000"/>
                </a:solidFill>
                <a:latin typeface="Times New Roman"/>
                <a:ea typeface="Times New Roman"/>
                <a:cs typeface="Times New Roman"/>
                <a:sym typeface="Times New Roman"/>
              </a:rPr>
              <a:t>Bug:</a:t>
            </a:r>
            <a:r>
              <a:rPr lang="it" sz="1800" dirty="0">
                <a:solidFill>
                  <a:srgbClr val="000000"/>
                </a:solidFill>
                <a:latin typeface="Times New Roman"/>
                <a:ea typeface="Times New Roman"/>
                <a:cs typeface="Times New Roman"/>
                <a:sym typeface="Times New Roman"/>
              </a:rPr>
              <a:t> esiste una vulnerabilità di path traversal nel componente che fa riferimento allo script Python da eseguire. Ciò consente di eseguire funzioni dagli script Python delle macro d’esempio.</a:t>
            </a:r>
            <a:endParaRPr sz="1800" dirty="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it" sz="1800" b="1" dirty="0">
                <a:solidFill>
                  <a:srgbClr val="000000"/>
                </a:solidFill>
                <a:latin typeface="Times New Roman"/>
                <a:ea typeface="Times New Roman"/>
                <a:cs typeface="Times New Roman"/>
                <a:sym typeface="Times New Roman"/>
              </a:rPr>
              <a:t>Exploit: </a:t>
            </a:r>
            <a:r>
              <a:rPr lang="it" sz="1800" dirty="0">
                <a:solidFill>
                  <a:srgbClr val="000000"/>
                </a:solidFill>
                <a:latin typeface="Times New Roman"/>
                <a:ea typeface="Times New Roman"/>
                <a:cs typeface="Times New Roman"/>
                <a:sym typeface="Times New Roman"/>
              </a:rPr>
              <a:t>Lo script pydoc.py incluso in LibreOffice contiene la funzione tempfilepager che passa argomenti a os.system, permettendo RCE.</a:t>
            </a:r>
            <a:endParaRPr sz="1800" dirty="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it" sz="1800" b="1" dirty="0">
                <a:solidFill>
                  <a:srgbClr val="000000"/>
                </a:solidFill>
                <a:latin typeface="Times New Roman"/>
                <a:ea typeface="Times New Roman"/>
                <a:cs typeface="Times New Roman"/>
                <a:sym typeface="Times New Roman"/>
              </a:rPr>
              <a:t>CVE-2018-16858</a:t>
            </a:r>
            <a:r>
              <a:rPr lang="it" sz="1800" dirty="0">
                <a:solidFill>
                  <a:srgbClr val="000000"/>
                </a:solidFill>
                <a:latin typeface="Times New Roman"/>
                <a:ea typeface="Times New Roman"/>
                <a:cs typeface="Times New Roman"/>
                <a:sym typeface="Times New Roman"/>
              </a:rPr>
              <a:t>; Versioni affette: 6.0.7 / 6.1.3.</a:t>
            </a:r>
            <a:br>
              <a:rPr lang="it" sz="1800" dirty="0">
                <a:solidFill>
                  <a:srgbClr val="000000"/>
                </a:solidFill>
                <a:latin typeface="Times New Roman"/>
                <a:ea typeface="Times New Roman"/>
                <a:cs typeface="Times New Roman"/>
                <a:sym typeface="Times New Roman"/>
              </a:rPr>
            </a:br>
            <a:r>
              <a:rPr lang="it" sz="1800" dirty="0">
                <a:solidFill>
                  <a:srgbClr val="000000"/>
                </a:solidFill>
                <a:latin typeface="Times New Roman"/>
                <a:ea typeface="Times New Roman"/>
                <a:cs typeface="Times New Roman"/>
                <a:sym typeface="Times New Roman"/>
              </a:rPr>
              <a:t>Pubblicazione exploit: 18/04/2019       www.exploit-db.com/exploits/46727</a:t>
            </a:r>
            <a:endParaRPr sz="18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it" b="1"/>
              <a:t>Attacco #2: Firefox - Privileged JavaScript Injection</a:t>
            </a:r>
            <a:endParaRPr b="1"/>
          </a:p>
        </p:txBody>
      </p:sp>
      <p:sp>
        <p:nvSpPr>
          <p:cNvPr id="190" name="Google Shape;190;p2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New Roman"/>
              <a:buChar char="➔"/>
            </a:pPr>
            <a:r>
              <a:rPr lang="it" sz="1800" dirty="0">
                <a:solidFill>
                  <a:srgbClr val="000000"/>
                </a:solidFill>
                <a:latin typeface="Times New Roman"/>
                <a:ea typeface="Times New Roman"/>
                <a:cs typeface="Times New Roman"/>
                <a:sym typeface="Times New Roman"/>
              </a:rPr>
              <a:t>Questo attacco sfrutta una vulnerabilità del browser nella visualizzazione di file PDF</a:t>
            </a:r>
            <a:endParaRPr sz="1800" dirty="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it" sz="1800" dirty="0">
                <a:solidFill>
                  <a:srgbClr val="000000"/>
                </a:solidFill>
                <a:latin typeface="Times New Roman"/>
                <a:ea typeface="Times New Roman"/>
                <a:cs typeface="Times New Roman"/>
                <a:sym typeface="Times New Roman"/>
              </a:rPr>
              <a:t>Permette l’esecuzione di codice JavaScript da remoto</a:t>
            </a:r>
            <a:endParaRPr sz="1800" dirty="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it" sz="1800" dirty="0">
                <a:solidFill>
                  <a:srgbClr val="000000"/>
                </a:solidFill>
                <a:latin typeface="Times New Roman"/>
                <a:ea typeface="Times New Roman"/>
                <a:cs typeface="Times New Roman"/>
                <a:sym typeface="Times New Roman"/>
              </a:rPr>
              <a:t>Richiede semplicemente l’apertura della pagina web e un click ovunque sulla pagina</a:t>
            </a:r>
            <a:endParaRPr sz="1800" dirty="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it" sz="1800" dirty="0">
                <a:solidFill>
                  <a:srgbClr val="000000"/>
                </a:solidFill>
                <a:latin typeface="Times New Roman"/>
                <a:ea typeface="Times New Roman"/>
                <a:cs typeface="Times New Roman"/>
                <a:sym typeface="Times New Roman"/>
              </a:rPr>
              <a:t>Versioni Affette: Firefox 35/36		Data di Pubblicazione: 24/08/2015	</a:t>
            </a:r>
            <a:r>
              <a:rPr lang="it" sz="1800" dirty="0">
                <a:solidFill>
                  <a:srgbClr val="000000"/>
                </a:solidFill>
                <a:uFill>
                  <a:noFill/>
                </a:uFill>
                <a:latin typeface="Times New Roman"/>
                <a:ea typeface="Times New Roman"/>
                <a:cs typeface="Times New Roman"/>
                <a:sym typeface="Times New Roman"/>
                <a:hlinkClick r:id="rId3"/>
              </a:rPr>
              <a:t>https://www.exploit-db.com/exploits/37958</a:t>
            </a:r>
            <a:endParaRPr sz="1800" dirty="0">
              <a:solidFill>
                <a:srgbClr val="000000"/>
              </a:solidFill>
              <a:latin typeface="Times New Roman"/>
              <a:ea typeface="Times New Roman"/>
              <a:cs typeface="Times New Roman"/>
              <a:sym typeface="Times New Roman"/>
            </a:endParaRPr>
          </a:p>
          <a:p>
            <a:pPr marL="457200" lvl="0" indent="0" algn="l" rtl="0">
              <a:spcBef>
                <a:spcPts val="1600"/>
              </a:spcBef>
              <a:spcAft>
                <a:spcPts val="1600"/>
              </a:spcAft>
              <a:buNone/>
            </a:pPr>
            <a:endParaRPr sz="18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1"/>
          <p:cNvSpPr txBox="1">
            <a:spLocks noGrp="1"/>
          </p:cNvSpPr>
          <p:nvPr>
            <p:ph type="title"/>
          </p:nvPr>
        </p:nvSpPr>
        <p:spPr>
          <a:xfrm>
            <a:off x="819150" y="523900"/>
            <a:ext cx="7505700" cy="9546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it" b="1"/>
              <a:t>Attacco #3: CouchDB </a:t>
            </a:r>
            <a:endParaRPr b="1"/>
          </a:p>
        </p:txBody>
      </p:sp>
      <p:sp>
        <p:nvSpPr>
          <p:cNvPr id="196" name="Google Shape;196;p21"/>
          <p:cNvSpPr txBox="1">
            <a:spLocks noGrp="1"/>
          </p:cNvSpPr>
          <p:nvPr>
            <p:ph type="body" idx="1"/>
          </p:nvPr>
        </p:nvSpPr>
        <p:spPr>
          <a:xfrm>
            <a:off x="819150" y="1195000"/>
            <a:ext cx="7505700" cy="2918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it" sz="1800">
                <a:solidFill>
                  <a:srgbClr val="000000"/>
                </a:solidFill>
              </a:rPr>
              <a:t>L’attaccante invia un json malformato all’indirizzo su cui è in ascolto la console per l’amministrazione di couchdb (</a:t>
            </a:r>
            <a:r>
              <a:rPr lang="it" sz="1800" u="sng">
                <a:solidFill>
                  <a:srgbClr val="000000"/>
                </a:solidFill>
                <a:hlinkClick r:id="rId3"/>
              </a:rPr>
              <a:t>http://192.168.1.x:5984/</a:t>
            </a:r>
            <a:r>
              <a:rPr lang="it" sz="1800">
                <a:solidFill>
                  <a:srgbClr val="000000"/>
                </a:solidFill>
              </a:rPr>
              <a:t>)</a:t>
            </a:r>
            <a:endParaRPr sz="1800">
              <a:solidFill>
                <a:srgbClr val="000000"/>
              </a:solidFill>
            </a:endParaRPr>
          </a:p>
          <a:p>
            <a:pPr marL="457200" lvl="0" indent="-342900" algn="l" rtl="0">
              <a:spcBef>
                <a:spcPts val="0"/>
              </a:spcBef>
              <a:spcAft>
                <a:spcPts val="0"/>
              </a:spcAft>
              <a:buClr>
                <a:srgbClr val="000000"/>
              </a:buClr>
              <a:buSzPts val="1800"/>
              <a:buChar char="➔"/>
            </a:pPr>
            <a:r>
              <a:rPr lang="it" sz="1800">
                <a:solidFill>
                  <a:srgbClr val="000000"/>
                </a:solidFill>
              </a:rPr>
              <a:t>Quando il server di couchdb avrà parserizzato il json malformato, andrà a creare un nuovo utente scelto dall’attaccante con privilegi di amministratore.</a:t>
            </a:r>
            <a:endParaRPr sz="1800">
              <a:solidFill>
                <a:srgbClr val="000000"/>
              </a:solidFill>
            </a:endParaRPr>
          </a:p>
          <a:p>
            <a:pPr marL="457200" lvl="0" indent="-342900" algn="l" rtl="0">
              <a:spcBef>
                <a:spcPts val="0"/>
              </a:spcBef>
              <a:spcAft>
                <a:spcPts val="0"/>
              </a:spcAft>
              <a:buClr>
                <a:srgbClr val="000000"/>
              </a:buClr>
              <a:buSzPts val="1800"/>
              <a:buChar char="➔"/>
            </a:pPr>
            <a:r>
              <a:rPr lang="it" sz="1800">
                <a:solidFill>
                  <a:srgbClr val="000000"/>
                </a:solidFill>
              </a:rPr>
              <a:t>Sfrutta una seconda vulnerabilità che permette all’amministratore di couchdb di lanciare una shell.</a:t>
            </a:r>
            <a:endParaRPr sz="1800">
              <a:solidFill>
                <a:srgbClr val="000000"/>
              </a:solidFill>
            </a:endParaRPr>
          </a:p>
          <a:p>
            <a:pPr marL="457200" lvl="0" indent="-342900" algn="l" rtl="0">
              <a:spcBef>
                <a:spcPts val="0"/>
              </a:spcBef>
              <a:spcAft>
                <a:spcPts val="0"/>
              </a:spcAft>
              <a:buClr>
                <a:srgbClr val="000000"/>
              </a:buClr>
              <a:buSzPts val="1800"/>
              <a:buChar char="➔"/>
            </a:pPr>
            <a:r>
              <a:rPr lang="it" sz="1800">
                <a:solidFill>
                  <a:srgbClr val="000000"/>
                </a:solidFill>
                <a:latin typeface="Times New Roman"/>
                <a:ea typeface="Times New Roman"/>
                <a:cs typeface="Times New Roman"/>
                <a:sym typeface="Times New Roman"/>
              </a:rPr>
              <a:t>Versioni Affette: CouchDB &lt;2.1.1		Data di Pubblicazione: 13/07/2018	https://www.exploit-db.com/exploits/45019</a:t>
            </a:r>
            <a:endParaRPr sz="1800">
              <a:solidFill>
                <a:srgbClr val="000000"/>
              </a:solidFill>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2453</Words>
  <Application>Microsoft Office PowerPoint</Application>
  <PresentationFormat>Presentazione su schermo (16:9)</PresentationFormat>
  <Paragraphs>362</Paragraphs>
  <Slides>57</Slides>
  <Notes>57</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57</vt:i4>
      </vt:variant>
    </vt:vector>
  </HeadingPairs>
  <TitlesOfParts>
    <vt:vector size="65" baseType="lpstr">
      <vt:lpstr>Source Code Pro Light</vt:lpstr>
      <vt:lpstr>Times New Roman</vt:lpstr>
      <vt:lpstr>Courier New</vt:lpstr>
      <vt:lpstr>Calibri</vt:lpstr>
      <vt:lpstr>Roboto Mono</vt:lpstr>
      <vt:lpstr>Nunito</vt:lpstr>
      <vt:lpstr>Arial</vt:lpstr>
      <vt:lpstr>Shift</vt:lpstr>
      <vt:lpstr>Hardening Five</vt:lpstr>
      <vt:lpstr>IL TEAM</vt:lpstr>
      <vt:lpstr>Cos’è l’Hardening?</vt:lpstr>
      <vt:lpstr>Presentazione standard di PowerPoint</vt:lpstr>
      <vt:lpstr>DEMO TIME</vt:lpstr>
      <vt:lpstr>Attacco #0: Trojan Horse </vt:lpstr>
      <vt:lpstr>Attacco #1: LibreOffice -  Macro Code Execution</vt:lpstr>
      <vt:lpstr>Attacco #2: Firefox - Privileged JavaScript Injection</vt:lpstr>
      <vt:lpstr>Attacco #3: CouchDB </vt:lpstr>
      <vt:lpstr>Presentazione standard di PowerPoint</vt:lpstr>
      <vt:lpstr>Presentazione standard di PowerPoint</vt:lpstr>
      <vt:lpstr>But first let's talk about DAC:</vt:lpstr>
      <vt:lpstr>Finally the MAC</vt:lpstr>
      <vt:lpstr>Linux Security Modules (LSM)</vt:lpstr>
      <vt:lpstr>Introduzione - Perché LSM?</vt:lpstr>
      <vt:lpstr>LSM - Architettura</vt:lpstr>
      <vt:lpstr>LSM - Architettura</vt:lpstr>
      <vt:lpstr>LSM - Implementazione</vt:lpstr>
      <vt:lpstr>RBAC</vt:lpstr>
      <vt:lpstr>RBAC</vt:lpstr>
      <vt:lpstr>RBAC nel quotidiano</vt:lpstr>
      <vt:lpstr>RBAC nel quotidiano</vt:lpstr>
      <vt:lpstr>RBAC nel quotidiano</vt:lpstr>
      <vt:lpstr>RBAC nei sistemi informatici</vt:lpstr>
      <vt:lpstr>  NSA Security-Enhanced Linux   per gli amici SELinux</vt:lpstr>
      <vt:lpstr>Fondamenti di SELinux</vt:lpstr>
      <vt:lpstr>MAC attraverso type enforcement</vt:lpstr>
      <vt:lpstr>SELinux roles</vt:lpstr>
      <vt:lpstr>SELinux user</vt:lpstr>
      <vt:lpstr>Comportamenti standard di SELinux</vt:lpstr>
      <vt:lpstr>Finally the Policies</vt:lpstr>
      <vt:lpstr>Customize the policy</vt:lpstr>
      <vt:lpstr>Sintassi</vt:lpstr>
      <vt:lpstr>TOMOYO Linux</vt:lpstr>
      <vt:lpstr>Overview</vt:lpstr>
      <vt:lpstr>Overview</vt:lpstr>
      <vt:lpstr>Storia e Versioni</vt:lpstr>
      <vt:lpstr>Abilitare TOMOYO Linux</vt:lpstr>
      <vt:lpstr>Domain Transition </vt:lpstr>
      <vt:lpstr>Profili</vt:lpstr>
      <vt:lpstr>Exception Policy e Gruppi</vt:lpstr>
      <vt:lpstr>Pro e Contro</vt:lpstr>
      <vt:lpstr>AppArmor</vt:lpstr>
      <vt:lpstr>Overview</vt:lpstr>
      <vt:lpstr>Overview</vt:lpstr>
      <vt:lpstr>Abilitare AppArmor</vt:lpstr>
      <vt:lpstr>Struttura dei profili</vt:lpstr>
      <vt:lpstr>Gestione dei profili</vt:lpstr>
      <vt:lpstr>GrSecurity</vt:lpstr>
      <vt:lpstr>Overview</vt:lpstr>
      <vt:lpstr>  PaX</vt:lpstr>
      <vt:lpstr>PaX: ulteriori features</vt:lpstr>
      <vt:lpstr>Installazione</vt:lpstr>
      <vt:lpstr>RBAC: Entità fondamentali</vt:lpstr>
      <vt:lpstr>RBAC: Example Policy</vt:lpstr>
      <vt:lpstr>Domande?</vt:lpstr>
      <vt:lpstr>Grazie per l’attenzione!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Hardening Five</dc:title>
  <cp:lastModifiedBy>Utente Windows</cp:lastModifiedBy>
  <cp:revision>3</cp:revision>
  <dcterms:modified xsi:type="dcterms:W3CDTF">2019-06-12T11:54:03Z</dcterms:modified>
</cp:coreProperties>
</file>