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77916" y="989112"/>
            <a:ext cx="4344156" cy="5721504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989113"/>
            <a:ext cx="4344156" cy="567929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2456" y="1076462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594715" y="1108516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82184" y="3534102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dirty="0">
                <a:solidFill>
                  <a:schemeClr val="lt1"/>
                </a:solidFill>
              </a:rPr>
              <a:t>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64443" y="3566158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dirty="0" err="1">
                <a:solidFill>
                  <a:schemeClr val="dk1"/>
                </a:solidFill>
              </a:rPr>
              <a:t>Modeling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55865" y="1348673"/>
            <a:ext cx="4324418" cy="904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en-US" sz="1050" dirty="0"/>
              <a:t>The methodology we applied is the 4 stages of Data Science Pipeline:</a:t>
            </a:r>
          </a:p>
          <a:p>
            <a:pPr marL="228600" lvl="5" indent="-228600" algn="just">
              <a:buAutoNum type="arabicPeriod"/>
            </a:pPr>
            <a:r>
              <a:rPr lang="en-US" sz="1050" dirty="0"/>
              <a:t>Sourcing and Loading</a:t>
            </a:r>
          </a:p>
          <a:p>
            <a:pPr marL="228600" lvl="5" indent="-228600" algn="just">
              <a:buAutoNum type="arabicPeriod"/>
            </a:pPr>
            <a:r>
              <a:rPr lang="en-US" sz="1050" dirty="0"/>
              <a:t>Cleaning, transforming and visualizing</a:t>
            </a:r>
          </a:p>
          <a:p>
            <a:pPr marL="228600" lvl="5" indent="-228600" algn="just">
              <a:buAutoNum type="arabicPeriod"/>
            </a:pPr>
            <a:r>
              <a:rPr lang="en-US" sz="1050" dirty="0"/>
              <a:t>Modeling</a:t>
            </a:r>
          </a:p>
          <a:p>
            <a:pPr marL="228600" lvl="5" indent="-228600" algn="just">
              <a:buAutoNum type="arabicPeriod"/>
            </a:pPr>
            <a:r>
              <a:rPr lang="en-US" sz="1050" dirty="0"/>
              <a:t>Evaluating and Concluding</a:t>
            </a:r>
          </a:p>
        </p:txBody>
      </p:sp>
      <p:sp>
        <p:nvSpPr>
          <p:cNvPr id="37" name="Google Shape;37;p1"/>
          <p:cNvSpPr txBox="1"/>
          <p:nvPr/>
        </p:nvSpPr>
        <p:spPr>
          <a:xfrm>
            <a:off x="4574227" y="1028795"/>
            <a:ext cx="4324418" cy="257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05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Rows</a:t>
            </a:r>
            <a:r>
              <a:rPr lang="es-ES" sz="105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s-ES" sz="105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missing</a:t>
            </a:r>
            <a:r>
              <a:rPr lang="es-ES" sz="105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05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r>
              <a:rPr lang="es-ES" sz="105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es-ES" sz="1050" b="1" dirty="0"/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05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s-ES" sz="105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lang="es-ES" sz="105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</a:t>
            </a:r>
            <a:r>
              <a:rPr lang="es-ES" sz="105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es-ES" sz="105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05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columns</a:t>
            </a:r>
            <a:r>
              <a:rPr lang="es-ES" sz="105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sz="105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missing</a:t>
            </a:r>
            <a:r>
              <a:rPr lang="es-ES" sz="105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of </a:t>
            </a:r>
            <a:r>
              <a:rPr lang="es-ES" sz="105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</a:t>
            </a:r>
            <a:r>
              <a:rPr lang="es-ES" sz="105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Price and ID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050" dirty="0"/>
              <a:t>- </a:t>
            </a:r>
            <a:r>
              <a:rPr lang="es-ES" sz="1050" dirty="0" err="1"/>
              <a:t>unique</a:t>
            </a:r>
            <a:r>
              <a:rPr lang="es-ES" sz="1050" dirty="0"/>
              <a:t>() </a:t>
            </a:r>
            <a:r>
              <a:rPr lang="es-ES" sz="1050" dirty="0" err="1"/>
              <a:t>on</a:t>
            </a:r>
            <a:r>
              <a:rPr lang="es-ES" sz="1050" dirty="0"/>
              <a:t> ID, 2 </a:t>
            </a:r>
            <a:r>
              <a:rPr lang="es-ES" sz="1050" dirty="0" err="1"/>
              <a:t>Unnamed</a:t>
            </a:r>
            <a:r>
              <a:rPr lang="es-ES" sz="1050" dirty="0"/>
              <a:t> and </a:t>
            </a:r>
            <a:r>
              <a:rPr lang="es-ES" sz="1050" dirty="0" err="1"/>
              <a:t>several</a:t>
            </a:r>
            <a:r>
              <a:rPr lang="es-ES" sz="1050" dirty="0"/>
              <a:t> non </a:t>
            </a:r>
            <a:r>
              <a:rPr lang="es-ES" sz="1050" dirty="0" err="1"/>
              <a:t>boroughs</a:t>
            </a:r>
            <a:r>
              <a:rPr lang="es-ES" sz="1050" dirty="0"/>
              <a:t> </a:t>
            </a:r>
            <a:r>
              <a:rPr lang="es-ES" sz="1050" dirty="0" err="1"/>
              <a:t>identified</a:t>
            </a:r>
            <a:r>
              <a:rPr lang="es-ES" sz="1050" dirty="0"/>
              <a:t>.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050" dirty="0"/>
              <a:t>   -</a:t>
            </a:r>
            <a:r>
              <a:rPr lang="es-ES" sz="1050" dirty="0" err="1"/>
              <a:t>unnamed</a:t>
            </a:r>
            <a:r>
              <a:rPr lang="es-ES" sz="1050" dirty="0"/>
              <a:t>: </a:t>
            </a:r>
            <a:r>
              <a:rPr lang="es-ES" sz="1050" dirty="0" err="1"/>
              <a:t>filter</a:t>
            </a:r>
            <a:r>
              <a:rPr lang="es-ES" sz="1050" dirty="0"/>
              <a:t> + </a:t>
            </a:r>
            <a:r>
              <a:rPr lang="es-ES" sz="1050" dirty="0" err="1"/>
              <a:t>check</a:t>
            </a:r>
            <a:r>
              <a:rPr lang="es-ES" sz="1050" dirty="0"/>
              <a:t> </a:t>
            </a:r>
            <a:r>
              <a:rPr lang="es-ES" sz="1050" dirty="0" err="1"/>
              <a:t>if</a:t>
            </a:r>
            <a:r>
              <a:rPr lang="es-ES" sz="1050" dirty="0"/>
              <a:t> </a:t>
            </a:r>
            <a:r>
              <a:rPr lang="es-ES" sz="1050" dirty="0" err="1"/>
              <a:t>they</a:t>
            </a:r>
            <a:r>
              <a:rPr lang="es-ES" sz="1050" dirty="0"/>
              <a:t> </a:t>
            </a:r>
            <a:r>
              <a:rPr lang="es-ES" sz="1050" dirty="0" err="1"/>
              <a:t>have</a:t>
            </a:r>
            <a:r>
              <a:rPr lang="es-ES" sz="1050" dirty="0"/>
              <a:t> data, </a:t>
            </a:r>
            <a:r>
              <a:rPr lang="es-ES" sz="1050" dirty="0" err="1"/>
              <a:t>they</a:t>
            </a:r>
            <a:r>
              <a:rPr lang="es-ES" sz="1050" dirty="0"/>
              <a:t> </a:t>
            </a:r>
            <a:r>
              <a:rPr lang="es-ES" sz="1050" dirty="0" err="1"/>
              <a:t>don’t</a:t>
            </a:r>
            <a:r>
              <a:rPr lang="es-ES" sz="1050" dirty="0"/>
              <a:t> </a:t>
            </a:r>
            <a:r>
              <a:rPr lang="es-ES" sz="1050" dirty="0">
                <a:sym typeface="Wingdings" panose="05000000000000000000" pitchFamily="2" charset="2"/>
              </a:rPr>
              <a:t> </a:t>
            </a:r>
            <a:r>
              <a:rPr lang="es-ES" sz="1050" dirty="0" err="1">
                <a:sym typeface="Wingdings" panose="05000000000000000000" pitchFamily="2" charset="2"/>
              </a:rPr>
              <a:t>delete</a:t>
            </a:r>
            <a:endParaRPr lang="es-ES" sz="1050" dirty="0">
              <a:sym typeface="Wingdings" panose="05000000000000000000" pitchFamily="2" charset="2"/>
            </a:endParaRP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050" dirty="0">
                <a:sym typeface="Wingdings" panose="05000000000000000000" pitchFamily="2" charset="2"/>
              </a:rPr>
              <a:t>   - </a:t>
            </a:r>
            <a:r>
              <a:rPr lang="es-ES" sz="1050" dirty="0" err="1">
                <a:sym typeface="Wingdings" panose="05000000000000000000" pitchFamily="2" charset="2"/>
              </a:rPr>
              <a:t>filter</a:t>
            </a:r>
            <a:r>
              <a:rPr lang="es-ES" sz="1050" dirty="0">
                <a:sym typeface="Wingdings" panose="05000000000000000000" pitchFamily="2" charset="2"/>
              </a:rPr>
              <a:t> </a:t>
            </a:r>
            <a:r>
              <a:rPr lang="es-ES" sz="1050" dirty="0" err="1">
                <a:sym typeface="Wingdings" panose="05000000000000000000" pitchFamily="2" charset="2"/>
              </a:rPr>
              <a:t>on</a:t>
            </a:r>
            <a:r>
              <a:rPr lang="es-ES" sz="1050" dirty="0">
                <a:sym typeface="Wingdings" panose="05000000000000000000" pitchFamily="2" charset="2"/>
              </a:rPr>
              <a:t> </a:t>
            </a:r>
            <a:r>
              <a:rPr lang="es-ES" sz="1050" dirty="0" err="1">
                <a:sym typeface="Wingdings" panose="05000000000000000000" pitchFamily="2" charset="2"/>
              </a:rPr>
              <a:t>all</a:t>
            </a:r>
            <a:r>
              <a:rPr lang="es-ES" sz="1050" dirty="0">
                <a:sym typeface="Wingdings" panose="05000000000000000000" pitchFamily="2" charset="2"/>
              </a:rPr>
              <a:t> </a:t>
            </a:r>
            <a:r>
              <a:rPr lang="es-ES" sz="1050" dirty="0" err="1">
                <a:sym typeface="Wingdings" panose="05000000000000000000" pitchFamily="2" charset="2"/>
              </a:rPr>
              <a:t>rows</a:t>
            </a:r>
            <a:r>
              <a:rPr lang="es-ES" sz="1050" dirty="0">
                <a:sym typeface="Wingdings" panose="05000000000000000000" pitchFamily="2" charset="2"/>
              </a:rPr>
              <a:t> </a:t>
            </a:r>
            <a:r>
              <a:rPr lang="es-ES" sz="1050" dirty="0" err="1">
                <a:sym typeface="Wingdings" panose="05000000000000000000" pitchFamily="2" charset="2"/>
              </a:rPr>
              <a:t>with</a:t>
            </a:r>
            <a:r>
              <a:rPr lang="es-ES" sz="1050" dirty="0">
                <a:sym typeface="Wingdings" panose="05000000000000000000" pitchFamily="2" charset="2"/>
              </a:rPr>
              <a:t> </a:t>
            </a:r>
            <a:r>
              <a:rPr lang="es-ES" sz="1050" dirty="0" err="1">
                <a:sym typeface="Wingdings" panose="05000000000000000000" pitchFamily="2" charset="2"/>
              </a:rPr>
              <a:t>average</a:t>
            </a:r>
            <a:r>
              <a:rPr lang="es-ES" sz="1050" dirty="0">
                <a:sym typeface="Wingdings" panose="05000000000000000000" pitchFamily="2" charset="2"/>
              </a:rPr>
              <a:t> Price </a:t>
            </a:r>
            <a:r>
              <a:rPr lang="es-ES" sz="1050" dirty="0" err="1">
                <a:sym typeface="Wingdings" panose="05000000000000000000" pitchFamily="2" charset="2"/>
              </a:rPr>
              <a:t>NaN</a:t>
            </a:r>
            <a:r>
              <a:rPr lang="es-ES" sz="1050" dirty="0">
                <a:sym typeface="Wingdings" panose="05000000000000000000" pitchFamily="2" charset="2"/>
              </a:rPr>
              <a:t>.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050" dirty="0">
                <a:sym typeface="Wingdings" panose="05000000000000000000" pitchFamily="2" charset="2"/>
              </a:rPr>
              <a:t>   - </a:t>
            </a:r>
            <a:r>
              <a:rPr lang="es-ES" sz="1050" dirty="0" err="1">
                <a:sym typeface="Wingdings" panose="05000000000000000000" pitchFamily="2" charset="2"/>
              </a:rPr>
              <a:t>count</a:t>
            </a:r>
            <a:r>
              <a:rPr lang="es-ES" sz="1050" dirty="0">
                <a:sym typeface="Wingdings" panose="05000000000000000000" pitchFamily="2" charset="2"/>
              </a:rPr>
              <a:t>() </a:t>
            </a:r>
            <a:r>
              <a:rPr lang="es-ES" sz="1050" dirty="0" err="1">
                <a:sym typeface="Wingdings" panose="05000000000000000000" pitchFamily="2" charset="2"/>
              </a:rPr>
              <a:t>on</a:t>
            </a:r>
            <a:r>
              <a:rPr lang="es-ES" sz="1050" dirty="0">
                <a:sym typeface="Wingdings" panose="05000000000000000000" pitchFamily="2" charset="2"/>
              </a:rPr>
              <a:t> </a:t>
            </a:r>
            <a:r>
              <a:rPr lang="es-ES" sz="1050" dirty="0" err="1">
                <a:sym typeface="Wingdings" panose="05000000000000000000" pitchFamily="2" charset="2"/>
              </a:rPr>
              <a:t>columns</a:t>
            </a:r>
            <a:r>
              <a:rPr lang="es-ES" sz="1050" dirty="0">
                <a:sym typeface="Wingdings" panose="05000000000000000000" pitchFamily="2" charset="2"/>
              </a:rPr>
              <a:t>, </a:t>
            </a:r>
            <a:r>
              <a:rPr lang="es-ES" sz="1050" dirty="0" err="1">
                <a:sym typeface="Wingdings" panose="05000000000000000000" pitchFamily="2" charset="2"/>
              </a:rPr>
              <a:t>now</a:t>
            </a:r>
            <a:r>
              <a:rPr lang="es-ES" sz="1050" dirty="0">
                <a:sym typeface="Wingdings" panose="05000000000000000000" pitchFamily="2" charset="2"/>
              </a:rPr>
              <a:t> </a:t>
            </a:r>
            <a:r>
              <a:rPr lang="es-ES" sz="1050" dirty="0" err="1">
                <a:sym typeface="Wingdings" panose="05000000000000000000" pitchFamily="2" charset="2"/>
              </a:rPr>
              <a:t>all</a:t>
            </a:r>
            <a:r>
              <a:rPr lang="es-ES" sz="1050" dirty="0">
                <a:sym typeface="Wingdings" panose="05000000000000000000" pitchFamily="2" charset="2"/>
              </a:rPr>
              <a:t> </a:t>
            </a:r>
            <a:r>
              <a:rPr lang="es-ES" sz="1050" dirty="0" err="1">
                <a:sym typeface="Wingdings" panose="05000000000000000000" pitchFamily="2" charset="2"/>
              </a:rPr>
              <a:t>rows</a:t>
            </a:r>
            <a:r>
              <a:rPr lang="es-ES" sz="1050" dirty="0">
                <a:sym typeface="Wingdings" panose="05000000000000000000" pitchFamily="2" charset="2"/>
              </a:rPr>
              <a:t> are </a:t>
            </a:r>
            <a:r>
              <a:rPr lang="es-ES" sz="1050" dirty="0" err="1">
                <a:sym typeface="Wingdings" panose="05000000000000000000" pitchFamily="2" charset="2"/>
              </a:rPr>
              <a:t>popoulated</a:t>
            </a:r>
            <a:r>
              <a:rPr lang="es-ES" sz="1050" dirty="0">
                <a:sym typeface="Wingdings" panose="05000000000000000000" pitchFamily="2" charset="2"/>
              </a:rPr>
              <a:t>.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050" dirty="0">
                <a:sym typeface="Wingdings" panose="05000000000000000000" pitchFamily="2" charset="2"/>
              </a:rPr>
              <a:t>   - non </a:t>
            </a:r>
            <a:r>
              <a:rPr lang="es-ES" sz="1050" dirty="0" err="1">
                <a:sym typeface="Wingdings" panose="05000000000000000000" pitchFamily="2" charset="2"/>
              </a:rPr>
              <a:t>Boroughs</a:t>
            </a:r>
            <a:r>
              <a:rPr lang="es-ES" sz="1050" dirty="0">
                <a:sym typeface="Wingdings" panose="05000000000000000000" pitchFamily="2" charset="2"/>
              </a:rPr>
              <a:t>: </a:t>
            </a:r>
            <a:r>
              <a:rPr lang="es-ES" sz="1050" dirty="0" err="1">
                <a:sym typeface="Wingdings" panose="05000000000000000000" pitchFamily="2" charset="2"/>
              </a:rPr>
              <a:t>made</a:t>
            </a:r>
            <a:r>
              <a:rPr lang="es-ES" sz="1050" dirty="0">
                <a:sym typeface="Wingdings" panose="05000000000000000000" pitchFamily="2" charset="2"/>
              </a:rPr>
              <a:t> a </a:t>
            </a:r>
            <a:r>
              <a:rPr lang="es-ES" sz="1050" dirty="0" err="1">
                <a:sym typeface="Wingdings" panose="05000000000000000000" pitchFamily="2" charset="2"/>
              </a:rPr>
              <a:t>list</a:t>
            </a:r>
            <a:r>
              <a:rPr lang="es-ES" sz="1050" dirty="0">
                <a:sym typeface="Wingdings" panose="05000000000000000000" pitchFamily="2" charset="2"/>
              </a:rPr>
              <a:t> and </a:t>
            </a:r>
            <a:r>
              <a:rPr lang="es-ES" sz="1050" dirty="0" err="1">
                <a:sym typeface="Wingdings" panose="05000000000000000000" pitchFamily="2" charset="2"/>
              </a:rPr>
              <a:t>filter</a:t>
            </a:r>
            <a:r>
              <a:rPr lang="es-ES" sz="1050" dirty="0">
                <a:sym typeface="Wingdings" panose="05000000000000000000" pitchFamily="2" charset="2"/>
              </a:rPr>
              <a:t> </a:t>
            </a:r>
            <a:r>
              <a:rPr lang="es-ES" sz="1050" dirty="0" err="1">
                <a:sym typeface="Wingdings" panose="05000000000000000000" pitchFamily="2" charset="2"/>
              </a:rPr>
              <a:t>df</a:t>
            </a:r>
            <a:r>
              <a:rPr lang="es-ES" sz="1050" dirty="0">
                <a:sym typeface="Wingdings" panose="05000000000000000000" pitchFamily="2" charset="2"/>
              </a:rPr>
              <a:t> </a:t>
            </a:r>
            <a:r>
              <a:rPr lang="es-ES" sz="1050" dirty="0" err="1">
                <a:sym typeface="Wingdings" panose="05000000000000000000" pitchFamily="2" charset="2"/>
              </a:rPr>
              <a:t>based</a:t>
            </a:r>
            <a:r>
              <a:rPr lang="es-ES" sz="1050" dirty="0">
                <a:sym typeface="Wingdings" panose="05000000000000000000" pitchFamily="2" charset="2"/>
              </a:rPr>
              <a:t> </a:t>
            </a:r>
            <a:r>
              <a:rPr lang="es-ES" sz="1050" dirty="0" err="1">
                <a:sym typeface="Wingdings" panose="05000000000000000000" pitchFamily="2" charset="2"/>
              </a:rPr>
              <a:t>on</a:t>
            </a:r>
            <a:r>
              <a:rPr lang="es-ES" sz="1050" dirty="0">
                <a:sym typeface="Wingdings" panose="05000000000000000000" pitchFamily="2" charset="2"/>
              </a:rPr>
              <a:t> </a:t>
            </a:r>
            <a:r>
              <a:rPr lang="es-ES" sz="1050" dirty="0" err="1">
                <a:sym typeface="Wingdings" panose="05000000000000000000" pitchFamily="2" charset="2"/>
              </a:rPr>
              <a:t>it</a:t>
            </a:r>
            <a:r>
              <a:rPr lang="es-ES" sz="1050" dirty="0">
                <a:sym typeface="Wingdings" panose="05000000000000000000" pitchFamily="2" charset="2"/>
              </a:rPr>
              <a:t> </a:t>
            </a:r>
            <a:r>
              <a:rPr lang="es-ES" sz="1050" dirty="0" err="1">
                <a:sym typeface="Wingdings" panose="05000000000000000000" pitchFamily="2" charset="2"/>
              </a:rPr>
              <a:t>to</a:t>
            </a:r>
            <a:r>
              <a:rPr lang="es-ES" sz="1050" dirty="0">
                <a:sym typeface="Wingdings" panose="05000000000000000000" pitchFamily="2" charset="2"/>
              </a:rPr>
              <a:t> </a:t>
            </a:r>
            <a:r>
              <a:rPr lang="es-ES" sz="1050" dirty="0" err="1">
                <a:sym typeface="Wingdings" panose="05000000000000000000" pitchFamily="2" charset="2"/>
              </a:rPr>
              <a:t>discard</a:t>
            </a:r>
            <a:r>
              <a:rPr lang="es-ES" sz="1050" dirty="0">
                <a:sym typeface="Wingdings" panose="05000000000000000000" pitchFamily="2" charset="2"/>
              </a:rPr>
              <a:t>.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050" b="1" dirty="0" err="1">
                <a:sym typeface="Wingdings" panose="05000000000000000000" pitchFamily="2" charset="2"/>
              </a:rPr>
              <a:t>Visualization</a:t>
            </a:r>
            <a:r>
              <a:rPr lang="es-ES" sz="1050" b="1" dirty="0">
                <a:sym typeface="Wingdings" panose="05000000000000000000" pitchFamily="2" charset="2"/>
              </a:rPr>
              <a:t> of data:</a:t>
            </a:r>
          </a:p>
          <a:p>
            <a:pPr marL="171450" lvl="1" indent="-171450" algn="just">
              <a:buFontTx/>
              <a:buChar char="-"/>
            </a:pPr>
            <a:r>
              <a:rPr lang="es-ES" sz="1050" dirty="0" err="1"/>
              <a:t>first</a:t>
            </a:r>
            <a:r>
              <a:rPr lang="es-ES" sz="1050" dirty="0"/>
              <a:t> </a:t>
            </a:r>
            <a:r>
              <a:rPr lang="es-ES" sz="1050" dirty="0" err="1"/>
              <a:t>visualization</a:t>
            </a:r>
            <a:r>
              <a:rPr lang="es-ES" sz="1050" dirty="0"/>
              <a:t>, line, x = </a:t>
            </a:r>
            <a:r>
              <a:rPr lang="es-ES" sz="1050" dirty="0" err="1"/>
              <a:t>Month</a:t>
            </a:r>
            <a:r>
              <a:rPr lang="es-ES" sz="1050" dirty="0"/>
              <a:t>, y = </a:t>
            </a:r>
            <a:r>
              <a:rPr lang="es-ES" sz="1050" dirty="0" err="1"/>
              <a:t>Average_price</a:t>
            </a:r>
            <a:r>
              <a:rPr lang="es-ES" sz="1050" dirty="0"/>
              <a:t>, </a:t>
            </a:r>
            <a:r>
              <a:rPr lang="es-ES" sz="1050" dirty="0" err="1"/>
              <a:t>too</a:t>
            </a:r>
            <a:r>
              <a:rPr lang="es-ES" sz="1050" dirty="0"/>
              <a:t> </a:t>
            </a:r>
            <a:r>
              <a:rPr lang="es-ES" sz="1050" dirty="0" err="1"/>
              <a:t>many</a:t>
            </a:r>
            <a:r>
              <a:rPr lang="es-ES" sz="1050" dirty="0"/>
              <a:t> </a:t>
            </a:r>
            <a:r>
              <a:rPr lang="es-ES" sz="1050" dirty="0" err="1"/>
              <a:t>rows</a:t>
            </a:r>
            <a:endParaRPr lang="es-ES" sz="1050" dirty="0"/>
          </a:p>
          <a:p>
            <a:pPr marL="171450" lvl="1" indent="-171450" algn="just">
              <a:buFontTx/>
              <a:buChar char="-"/>
            </a:pPr>
            <a:r>
              <a:rPr lang="es-ES" sz="1050" dirty="0"/>
              <a:t>New </a:t>
            </a:r>
            <a:r>
              <a:rPr lang="es-ES" sz="1050" dirty="0" err="1"/>
              <a:t>column</a:t>
            </a:r>
            <a:r>
              <a:rPr lang="es-ES" sz="1050" dirty="0"/>
              <a:t> </a:t>
            </a:r>
            <a:r>
              <a:rPr lang="es-ES" sz="1050" dirty="0" err="1"/>
              <a:t>Year</a:t>
            </a:r>
            <a:r>
              <a:rPr lang="es-ES" sz="1050" dirty="0"/>
              <a:t> </a:t>
            </a:r>
            <a:r>
              <a:rPr lang="es-ES" sz="1050" dirty="0" err="1"/>
              <a:t>is</a:t>
            </a:r>
            <a:r>
              <a:rPr lang="es-ES" sz="1050" dirty="0"/>
              <a:t> </a:t>
            </a:r>
            <a:r>
              <a:rPr lang="es-ES" sz="1050" dirty="0" err="1"/>
              <a:t>created</a:t>
            </a:r>
            <a:r>
              <a:rPr lang="es-ES" sz="1050" dirty="0"/>
              <a:t>, </a:t>
            </a:r>
            <a:r>
              <a:rPr lang="es-ES" sz="1050" dirty="0" err="1"/>
              <a:t>applying</a:t>
            </a:r>
            <a:r>
              <a:rPr lang="es-ES" sz="1050" dirty="0"/>
              <a:t> lambda f(x) </a:t>
            </a:r>
            <a:r>
              <a:rPr lang="es-ES" sz="1050" dirty="0" err="1"/>
              <a:t>on</a:t>
            </a:r>
            <a:r>
              <a:rPr lang="es-ES" sz="1050" dirty="0"/>
              <a:t> </a:t>
            </a:r>
            <a:r>
              <a:rPr lang="es-ES" sz="1050" dirty="0" err="1"/>
              <a:t>month</a:t>
            </a:r>
            <a:r>
              <a:rPr lang="es-ES" sz="1050" dirty="0"/>
              <a:t> </a:t>
            </a:r>
            <a:r>
              <a:rPr lang="es-ES" sz="1050" dirty="0" err="1"/>
              <a:t>column</a:t>
            </a:r>
            <a:endParaRPr lang="es-ES" sz="1050" dirty="0"/>
          </a:p>
          <a:p>
            <a:pPr marL="171450" lvl="1" indent="-171450" algn="just">
              <a:buFontTx/>
              <a:buChar char="-"/>
            </a:pPr>
            <a:r>
              <a:rPr lang="es-ES" sz="1050" dirty="0"/>
              <a:t>New </a:t>
            </a:r>
            <a:r>
              <a:rPr lang="es-ES" sz="1050" dirty="0" err="1"/>
              <a:t>df</a:t>
            </a:r>
            <a:r>
              <a:rPr lang="es-ES" sz="1050" dirty="0"/>
              <a:t> </a:t>
            </a:r>
            <a:r>
              <a:rPr lang="es-ES" sz="1050" dirty="0" err="1"/>
              <a:t>is</a:t>
            </a:r>
            <a:r>
              <a:rPr lang="es-ES" sz="1050" dirty="0"/>
              <a:t> </a:t>
            </a:r>
            <a:r>
              <a:rPr lang="es-ES" sz="1050" dirty="0" err="1"/>
              <a:t>created</a:t>
            </a:r>
            <a:r>
              <a:rPr lang="es-ES" sz="1050" dirty="0"/>
              <a:t>, </a:t>
            </a:r>
            <a:r>
              <a:rPr lang="es-ES" sz="1050" dirty="0" err="1"/>
              <a:t>with</a:t>
            </a:r>
            <a:r>
              <a:rPr lang="es-ES" sz="1050" dirty="0"/>
              <a:t> </a:t>
            </a:r>
            <a:r>
              <a:rPr lang="es-ES" sz="1050" dirty="0" err="1"/>
              <a:t>avg</a:t>
            </a:r>
            <a:r>
              <a:rPr lang="es-ES" sz="1050" dirty="0"/>
              <a:t> per </a:t>
            </a:r>
            <a:r>
              <a:rPr lang="es-ES" sz="1050" dirty="0" err="1"/>
              <a:t>year</a:t>
            </a:r>
            <a:r>
              <a:rPr lang="es-ES" sz="1050" dirty="0"/>
              <a:t>, </a:t>
            </a:r>
            <a:r>
              <a:rPr lang="es-ES" sz="1050" dirty="0" err="1"/>
              <a:t>cols</a:t>
            </a:r>
            <a:r>
              <a:rPr lang="es-ES" sz="1050" dirty="0"/>
              <a:t> </a:t>
            </a:r>
            <a:r>
              <a:rPr lang="es-ES" sz="1050" dirty="0" err="1"/>
              <a:t>using</a:t>
            </a:r>
            <a:r>
              <a:rPr lang="es-ES" sz="1050" dirty="0"/>
              <a:t> </a:t>
            </a:r>
            <a:r>
              <a:rPr lang="es-ES" sz="1050" dirty="0" err="1"/>
              <a:t>groupby</a:t>
            </a:r>
            <a:r>
              <a:rPr lang="es-ES" sz="1050" dirty="0"/>
              <a:t>: 3 </a:t>
            </a:r>
            <a:r>
              <a:rPr lang="es-ES" sz="1050" dirty="0" err="1"/>
              <a:t>columns</a:t>
            </a:r>
            <a:r>
              <a:rPr lang="es-ES" sz="1050" dirty="0"/>
              <a:t> </a:t>
            </a:r>
            <a:r>
              <a:rPr lang="es-ES" sz="1050" dirty="0" err="1"/>
              <a:t>now</a:t>
            </a:r>
            <a:r>
              <a:rPr lang="es-ES" sz="1050" dirty="0"/>
              <a:t>, </a:t>
            </a:r>
            <a:r>
              <a:rPr lang="es-ES" sz="1050" dirty="0" err="1"/>
              <a:t>Borough</a:t>
            </a:r>
            <a:r>
              <a:rPr lang="es-ES" sz="1050" dirty="0"/>
              <a:t>, </a:t>
            </a:r>
            <a:r>
              <a:rPr lang="es-ES" sz="1050" dirty="0" err="1"/>
              <a:t>Year</a:t>
            </a:r>
            <a:r>
              <a:rPr lang="es-ES" sz="1050" dirty="0"/>
              <a:t> and </a:t>
            </a:r>
            <a:r>
              <a:rPr lang="es-ES" sz="1050" dirty="0" err="1"/>
              <a:t>Average_Price</a:t>
            </a:r>
            <a:endParaRPr lang="es-ES" sz="1050" dirty="0"/>
          </a:p>
          <a:p>
            <a:pPr marL="171450" lvl="1" indent="-171450" algn="just">
              <a:buFontTx/>
              <a:buChar char="-"/>
            </a:pPr>
            <a:r>
              <a:rPr lang="es-ES" sz="1050" dirty="0" err="1"/>
              <a:t>Index</a:t>
            </a:r>
            <a:r>
              <a:rPr lang="es-ES" sz="1050" dirty="0"/>
              <a:t> </a:t>
            </a:r>
            <a:r>
              <a:rPr lang="es-ES" sz="1050" dirty="0" err="1"/>
              <a:t>is</a:t>
            </a:r>
            <a:r>
              <a:rPr lang="es-ES" sz="1050" dirty="0"/>
              <a:t> </a:t>
            </a:r>
            <a:r>
              <a:rPr lang="es-ES" sz="1050" dirty="0" err="1"/>
              <a:t>reset</a:t>
            </a:r>
            <a:r>
              <a:rPr lang="es-ES" sz="1050" dirty="0"/>
              <a:t> so </a:t>
            </a:r>
            <a:r>
              <a:rPr lang="es-ES" sz="1050" dirty="0" err="1"/>
              <a:t>that</a:t>
            </a:r>
            <a:r>
              <a:rPr lang="es-ES" sz="1050" dirty="0"/>
              <a:t> </a:t>
            </a:r>
            <a:r>
              <a:rPr lang="es-ES" sz="1050" dirty="0" err="1"/>
              <a:t>is</a:t>
            </a:r>
            <a:r>
              <a:rPr lang="es-ES" sz="1050" dirty="0"/>
              <a:t> </a:t>
            </a:r>
            <a:r>
              <a:rPr lang="es-ES" sz="1050" dirty="0" err="1"/>
              <a:t>not</a:t>
            </a:r>
            <a:r>
              <a:rPr lang="es-ES" sz="1050" dirty="0"/>
              <a:t> </a:t>
            </a:r>
            <a:r>
              <a:rPr lang="es-ES" sz="1050" dirty="0" err="1"/>
              <a:t>Borough</a:t>
            </a:r>
            <a:endParaRPr lang="es-ES" sz="1050" dirty="0"/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ES" sz="105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16016" y="3830366"/>
            <a:ext cx="4324418" cy="283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AU" sz="105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created </a:t>
            </a:r>
            <a:r>
              <a:rPr lang="en-AU" sz="105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create_price_ratio</a:t>
            </a:r>
            <a:r>
              <a:rPr lang="en-AU" sz="105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meant to generate the ratio of average housing price increase per Borough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AU" sz="1050" dirty="0"/>
              <a:t>2 variables created for f(x) y1998 and y2018, to store the average price per Borough on each year.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AU" sz="1050" dirty="0"/>
              <a:t>Empty </a:t>
            </a:r>
            <a:r>
              <a:rPr lang="en-AU" sz="1050" dirty="0" err="1"/>
              <a:t>dict</a:t>
            </a:r>
            <a:r>
              <a:rPr lang="en-AU" sz="1050" dirty="0"/>
              <a:t> created to store the values of the upcoming loop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AU" sz="105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</a:t>
            </a:r>
            <a:r>
              <a:rPr lang="en-AU" sz="1050" dirty="0"/>
              <a:t>op runs on unique values of Borough and uses function to store ration in the dictionary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AU" sz="105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Dictionary converted to </a:t>
            </a:r>
            <a:r>
              <a:rPr lang="en-AU" sz="105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dataframe</a:t>
            </a:r>
            <a:r>
              <a:rPr lang="en-AU" sz="105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transposed and columns renamed, 2 columns, Borough (Name) and 2018 (ratio info)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AU" sz="1050" dirty="0"/>
              <a:t>Values are sorted and </a:t>
            </a:r>
            <a:r>
              <a:rPr lang="en-AU" sz="1050" dirty="0" err="1"/>
              <a:t>and</a:t>
            </a:r>
            <a:r>
              <a:rPr lang="en-AU" sz="1050" dirty="0"/>
              <a:t> plot</a:t>
            </a: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8760900" cy="834355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69081" y="147384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 dirty="0">
                <a:solidFill>
                  <a:srgbClr val="29748D"/>
                </a:solidFill>
                <a:latin typeface="Quattrocento Sans"/>
                <a:sym typeface="Quattrocento Sans"/>
              </a:rPr>
              <a:t>Background of the analysis</a:t>
            </a:r>
            <a:endParaRPr dirty="0"/>
          </a:p>
        </p:txBody>
      </p:sp>
      <p:sp>
        <p:nvSpPr>
          <p:cNvPr id="48" name="Google Shape;48;p1"/>
          <p:cNvSpPr txBox="1"/>
          <p:nvPr/>
        </p:nvSpPr>
        <p:spPr>
          <a:xfrm>
            <a:off x="137949" y="396485"/>
            <a:ext cx="8584648" cy="554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The objective of the analysis was to provide insights about which are the London Boroughs that have experienced the highest average increase in housing prices from year 1998 to 2018.</a:t>
            </a:r>
          </a:p>
        </p:txBody>
      </p:sp>
      <p:sp>
        <p:nvSpPr>
          <p:cNvPr id="49" name="Google Shape;27;p1">
            <a:extLst>
              <a:ext uri="{FF2B5EF4-FFF2-40B4-BE49-F238E27FC236}">
                <a16:creationId xmlns:a16="http://schemas.microsoft.com/office/drawing/2014/main" id="{07C8BEE8-A93E-4985-946B-F4F2A22CD70C}"/>
              </a:ext>
            </a:extLst>
          </p:cNvPr>
          <p:cNvSpPr/>
          <p:nvPr/>
        </p:nvSpPr>
        <p:spPr>
          <a:xfrm>
            <a:off x="242064" y="226104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28;p1">
            <a:extLst>
              <a:ext uri="{FF2B5EF4-FFF2-40B4-BE49-F238E27FC236}">
                <a16:creationId xmlns:a16="http://schemas.microsoft.com/office/drawing/2014/main" id="{69CDD73B-BA5B-4A3A-AC71-75F4EDF1FD78}"/>
              </a:ext>
            </a:extLst>
          </p:cNvPr>
          <p:cNvSpPr/>
          <p:nvPr/>
        </p:nvSpPr>
        <p:spPr>
          <a:xfrm>
            <a:off x="624323" y="2293103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35;p1">
            <a:extLst>
              <a:ext uri="{FF2B5EF4-FFF2-40B4-BE49-F238E27FC236}">
                <a16:creationId xmlns:a16="http://schemas.microsoft.com/office/drawing/2014/main" id="{DEF1FBEF-052F-45A5-B175-A3EF360C22AD}"/>
              </a:ext>
            </a:extLst>
          </p:cNvPr>
          <p:cNvSpPr txBox="1"/>
          <p:nvPr/>
        </p:nvSpPr>
        <p:spPr>
          <a:xfrm>
            <a:off x="155865" y="2568623"/>
            <a:ext cx="4243843" cy="588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en-AU" sz="105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identify, </a:t>
            </a:r>
            <a:r>
              <a:rPr lang="en-AU" sz="1050" dirty="0"/>
              <a:t>quantitatively, </a:t>
            </a:r>
            <a:r>
              <a:rPr lang="en-AU" sz="105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are the Boroughs that have experienced the highest increase in housing prices</a:t>
            </a:r>
            <a:r>
              <a:rPr lang="en-AU" sz="1050" dirty="0"/>
              <a:t>, from </a:t>
            </a:r>
            <a:r>
              <a:rPr lang="en-AU" sz="105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years 1998 to 2018.</a:t>
            </a:r>
            <a:endParaRPr sz="105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30;p1">
            <a:extLst>
              <a:ext uri="{FF2B5EF4-FFF2-40B4-BE49-F238E27FC236}">
                <a16:creationId xmlns:a16="http://schemas.microsoft.com/office/drawing/2014/main" id="{7EA7A199-25A3-4C84-A125-92792CC70D1A}"/>
              </a:ext>
            </a:extLst>
          </p:cNvPr>
          <p:cNvSpPr/>
          <p:nvPr/>
        </p:nvSpPr>
        <p:spPr>
          <a:xfrm>
            <a:off x="247582" y="4102928"/>
            <a:ext cx="288315" cy="304447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dirty="0">
                <a:solidFill>
                  <a:schemeClr val="lt1"/>
                </a:solidFill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32;p1">
            <a:extLst>
              <a:ext uri="{FF2B5EF4-FFF2-40B4-BE49-F238E27FC236}">
                <a16:creationId xmlns:a16="http://schemas.microsoft.com/office/drawing/2014/main" id="{443EE93B-32DE-4ACA-9C4C-FF6C586B1829}"/>
              </a:ext>
            </a:extLst>
          </p:cNvPr>
          <p:cNvSpPr/>
          <p:nvPr/>
        </p:nvSpPr>
        <p:spPr>
          <a:xfrm>
            <a:off x="629841" y="4137214"/>
            <a:ext cx="3597454" cy="232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Cleaning, Transforming and visualizing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36;p1">
            <a:extLst>
              <a:ext uri="{FF2B5EF4-FFF2-40B4-BE49-F238E27FC236}">
                <a16:creationId xmlns:a16="http://schemas.microsoft.com/office/drawing/2014/main" id="{113341FA-1134-4728-BAA3-39B697C32A23}"/>
              </a:ext>
            </a:extLst>
          </p:cNvPr>
          <p:cNvSpPr txBox="1"/>
          <p:nvPr/>
        </p:nvSpPr>
        <p:spPr>
          <a:xfrm>
            <a:off x="247582" y="4389451"/>
            <a:ext cx="4086293" cy="235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50" dirty="0"/>
              <a:t>In the following lines, we summarize the actions performed on the raw data to prepare it for the </a:t>
            </a:r>
            <a:r>
              <a:rPr lang="en-AU" sz="1050" dirty="0" err="1"/>
              <a:t>modeling</a:t>
            </a:r>
            <a:r>
              <a:rPr lang="en-AU" sz="1050" dirty="0"/>
              <a:t> stage, this is, that: (</a:t>
            </a:r>
            <a:r>
              <a:rPr lang="en-AU" sz="1050" dirty="0" err="1"/>
              <a:t>i</a:t>
            </a:r>
            <a:r>
              <a:rPr lang="en-AU" sz="1050" dirty="0"/>
              <a:t>) </a:t>
            </a:r>
            <a:r>
              <a:rPr lang="en-AU" sz="1050" b="1" dirty="0"/>
              <a:t>each variable has a column</a:t>
            </a:r>
            <a:r>
              <a:rPr lang="en-AU" sz="1050" dirty="0"/>
              <a:t>, and (ii) </a:t>
            </a:r>
            <a:r>
              <a:rPr lang="en-AU" sz="1050" b="1" dirty="0"/>
              <a:t>each observation forms a row</a:t>
            </a:r>
            <a:r>
              <a:rPr lang="en-AU" sz="1050" dirty="0"/>
              <a:t>.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50" b="1" dirty="0"/>
              <a:t>Explore the data: </a:t>
            </a:r>
            <a:r>
              <a:rPr lang="en-AU" sz="1050" dirty="0"/>
              <a:t>304 rows and 49 columns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50" b="1" dirty="0"/>
              <a:t>Head of data: </a:t>
            </a:r>
            <a:r>
              <a:rPr lang="en-AU" sz="1050" dirty="0"/>
              <a:t>Boroughs in columns, Transpose applied.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50" b="1" dirty="0"/>
              <a:t>Index: </a:t>
            </a:r>
            <a:r>
              <a:rPr lang="en-AU" sz="1050" dirty="0"/>
              <a:t>Boroughs are index, need to reset index applied.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50" b="1" dirty="0"/>
              <a:t>Columns: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050" dirty="0"/>
              <a:t>- index with integers, second row with dates is set as 1</a:t>
            </a:r>
            <a:r>
              <a:rPr lang="en-AU" sz="1050" baseline="30000" dirty="0"/>
              <a:t>st</a:t>
            </a:r>
            <a:r>
              <a:rPr lang="en-AU" sz="1050" dirty="0"/>
              <a:t> row</a:t>
            </a:r>
          </a:p>
          <a:p>
            <a:pPr lvl="4" algn="just"/>
            <a:r>
              <a:rPr lang="en-AU" sz="1050" dirty="0"/>
              <a:t>- 2</a:t>
            </a:r>
            <a:r>
              <a:rPr lang="en-AU" sz="1050" baseline="30000" dirty="0"/>
              <a:t>nd</a:t>
            </a:r>
            <a:r>
              <a:rPr lang="en-AU" sz="1050" dirty="0"/>
              <a:t> row is deleted (duplicated after previous amendment)</a:t>
            </a:r>
          </a:p>
          <a:p>
            <a:pPr lvl="4" algn="just"/>
            <a:r>
              <a:rPr lang="en-AU" sz="1050" dirty="0"/>
              <a:t>- names are added to Boroughs name and ID column</a:t>
            </a:r>
          </a:p>
          <a:p>
            <a:pPr lvl="4" algn="just"/>
            <a:r>
              <a:rPr lang="en-AU" sz="1050" dirty="0"/>
              <a:t>- melt used on </a:t>
            </a:r>
            <a:r>
              <a:rPr lang="en-AU" sz="1050" dirty="0" err="1"/>
              <a:t>id_vars</a:t>
            </a:r>
            <a:r>
              <a:rPr lang="en-AU" sz="1050" dirty="0"/>
              <a:t> Borough and ID, so 4 columns left.</a:t>
            </a:r>
          </a:p>
          <a:p>
            <a:pPr lvl="4" algn="just"/>
            <a:r>
              <a:rPr lang="en-AU" sz="1050" dirty="0"/>
              <a:t>- rename melted column (Month) and value columns (</a:t>
            </a:r>
            <a:r>
              <a:rPr lang="en-AU" sz="1050" dirty="0" err="1"/>
              <a:t>Average_price</a:t>
            </a:r>
            <a:r>
              <a:rPr lang="en-AU" sz="1050" dirty="0"/>
              <a:t>)</a:t>
            </a:r>
          </a:p>
          <a:p>
            <a:pPr lvl="4" algn="just"/>
            <a:r>
              <a:rPr lang="en-AU" sz="1050" dirty="0"/>
              <a:t>- data types of columns analysed, </a:t>
            </a:r>
            <a:r>
              <a:rPr lang="en-AU" sz="1050" dirty="0" err="1"/>
              <a:t>to_numeric</a:t>
            </a:r>
            <a:r>
              <a:rPr lang="en-AU" sz="1050" dirty="0"/>
              <a:t> to </a:t>
            </a:r>
            <a:r>
              <a:rPr lang="en-AU" sz="1050" dirty="0" err="1"/>
              <a:t>Average_price</a:t>
            </a:r>
            <a:endParaRPr lang="en-AU" sz="1050" dirty="0"/>
          </a:p>
        </p:txBody>
      </p:sp>
      <p:sp>
        <p:nvSpPr>
          <p:cNvPr id="27" name="Google Shape;23;p1">
            <a:extLst>
              <a:ext uri="{FF2B5EF4-FFF2-40B4-BE49-F238E27FC236}">
                <a16:creationId xmlns:a16="http://schemas.microsoft.com/office/drawing/2014/main" id="{32F1654F-F993-410F-A702-2319911A54C9}"/>
              </a:ext>
            </a:extLst>
          </p:cNvPr>
          <p:cNvSpPr/>
          <p:nvPr/>
        </p:nvSpPr>
        <p:spPr>
          <a:xfrm>
            <a:off x="236499" y="316305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dirty="0">
                <a:solidFill>
                  <a:schemeClr val="lt1"/>
                </a:solidFill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5;p1">
            <a:extLst>
              <a:ext uri="{FF2B5EF4-FFF2-40B4-BE49-F238E27FC236}">
                <a16:creationId xmlns:a16="http://schemas.microsoft.com/office/drawing/2014/main" id="{E99DDF0C-2B3D-4B51-9ADE-5E602F1BF091}"/>
              </a:ext>
            </a:extLst>
          </p:cNvPr>
          <p:cNvSpPr/>
          <p:nvPr/>
        </p:nvSpPr>
        <p:spPr>
          <a:xfrm>
            <a:off x="618758" y="3195110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Sourcing and Loading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7;p1">
            <a:extLst>
              <a:ext uri="{FF2B5EF4-FFF2-40B4-BE49-F238E27FC236}">
                <a16:creationId xmlns:a16="http://schemas.microsoft.com/office/drawing/2014/main" id="{36F73EB5-945F-4F30-88D7-54DB6D57C88D}"/>
              </a:ext>
            </a:extLst>
          </p:cNvPr>
          <p:cNvSpPr txBox="1"/>
          <p:nvPr/>
        </p:nvSpPr>
        <p:spPr>
          <a:xfrm>
            <a:off x="126356" y="3508848"/>
            <a:ext cx="4324418" cy="588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050" dirty="0"/>
              <a:t>The data source is the </a:t>
            </a:r>
            <a:r>
              <a:rPr lang="en-AU" sz="1050" i="1" dirty="0"/>
              <a:t>London Data Store (Open Source)</a:t>
            </a:r>
            <a:r>
              <a:rPr lang="en-AU" sz="1050" dirty="0"/>
              <a:t>.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05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 format is a</a:t>
            </a:r>
            <a:r>
              <a:rPr lang="en-AU" sz="1050" dirty="0"/>
              <a:t>n excel file, with several sheets. We will work with information contained in sheet “Average price”</a:t>
            </a:r>
            <a:endParaRPr sz="105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E9993-BC74-4058-990D-8F9083F20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43" y="34837"/>
            <a:ext cx="8794113" cy="298327"/>
          </a:xfrm>
        </p:spPr>
        <p:txBody>
          <a:bodyPr/>
          <a:lstStyle/>
          <a:p>
            <a:r>
              <a:rPr lang="es-ES" dirty="0" err="1"/>
              <a:t>Deliverable</a:t>
            </a:r>
            <a:r>
              <a:rPr lang="es-ES" dirty="0"/>
              <a:t> </a:t>
            </a:r>
            <a:r>
              <a:rPr lang="es-ES" dirty="0" err="1"/>
              <a:t>Conclussions</a:t>
            </a:r>
            <a:r>
              <a:rPr lang="es-ES" dirty="0"/>
              <a:t> &amp; </a:t>
            </a:r>
            <a:r>
              <a:rPr lang="es-ES" dirty="0" err="1"/>
              <a:t>Challenges</a:t>
            </a:r>
            <a:endParaRPr lang="es-ES" dirty="0"/>
          </a:p>
        </p:txBody>
      </p:sp>
      <p:sp>
        <p:nvSpPr>
          <p:cNvPr id="3" name="Google Shape;20;p1">
            <a:extLst>
              <a:ext uri="{FF2B5EF4-FFF2-40B4-BE49-F238E27FC236}">
                <a16:creationId xmlns:a16="http://schemas.microsoft.com/office/drawing/2014/main" id="{B9FFC466-2F35-473C-9F28-B0F1CD09ABEB}"/>
              </a:ext>
            </a:extLst>
          </p:cNvPr>
          <p:cNvSpPr/>
          <p:nvPr/>
        </p:nvSpPr>
        <p:spPr>
          <a:xfrm>
            <a:off x="174945" y="384026"/>
            <a:ext cx="4505053" cy="623911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2;p1">
            <a:extLst>
              <a:ext uri="{FF2B5EF4-FFF2-40B4-BE49-F238E27FC236}">
                <a16:creationId xmlns:a16="http://schemas.microsoft.com/office/drawing/2014/main" id="{DBE5B8A6-A006-4894-9F5A-93E29B77145F}"/>
              </a:ext>
            </a:extLst>
          </p:cNvPr>
          <p:cNvSpPr/>
          <p:nvPr/>
        </p:nvSpPr>
        <p:spPr>
          <a:xfrm>
            <a:off x="228805" y="446930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dirty="0">
                <a:solidFill>
                  <a:schemeClr val="lt1"/>
                </a:solidFill>
              </a:rPr>
              <a:t>6</a:t>
            </a:r>
            <a:endParaRPr sz="1428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4;p1">
            <a:extLst>
              <a:ext uri="{FF2B5EF4-FFF2-40B4-BE49-F238E27FC236}">
                <a16:creationId xmlns:a16="http://schemas.microsoft.com/office/drawing/2014/main" id="{D7681C14-7936-449D-AB6C-561731E886DB}"/>
              </a:ext>
            </a:extLst>
          </p:cNvPr>
          <p:cNvSpPr/>
          <p:nvPr/>
        </p:nvSpPr>
        <p:spPr>
          <a:xfrm>
            <a:off x="611064" y="478984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dirty="0">
                <a:solidFill>
                  <a:schemeClr val="dk1"/>
                </a:solidFill>
              </a:rPr>
              <a:t>Conclusions from the analysis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34;p1">
            <a:extLst>
              <a:ext uri="{FF2B5EF4-FFF2-40B4-BE49-F238E27FC236}">
                <a16:creationId xmlns:a16="http://schemas.microsoft.com/office/drawing/2014/main" id="{AEB572AD-669E-430A-81AF-FD387FCDB091}"/>
              </a:ext>
            </a:extLst>
          </p:cNvPr>
          <p:cNvSpPr txBox="1"/>
          <p:nvPr/>
        </p:nvSpPr>
        <p:spPr>
          <a:xfrm>
            <a:off x="172214" y="954777"/>
            <a:ext cx="4324418" cy="5668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just">
              <a:buFontTx/>
              <a:buChar char="-"/>
            </a:pPr>
            <a:endParaRPr lang="en-AU" sz="1050" dirty="0"/>
          </a:p>
          <a:p>
            <a:pPr marL="171450" lvl="0" indent="-171450" algn="just">
              <a:buFontTx/>
              <a:buChar char="-"/>
            </a:pPr>
            <a:endParaRPr lang="en-AU" sz="1050" dirty="0"/>
          </a:p>
          <a:p>
            <a:pPr marL="171450" lvl="0" indent="-171450" algn="just">
              <a:buFontTx/>
              <a:buChar char="-"/>
            </a:pPr>
            <a:endParaRPr lang="en-AU" sz="1050" dirty="0"/>
          </a:p>
          <a:p>
            <a:pPr marL="171450" lvl="0" indent="-171450" algn="just">
              <a:buFontTx/>
              <a:buChar char="-"/>
            </a:pPr>
            <a:endParaRPr lang="en-AU" sz="1050" dirty="0"/>
          </a:p>
          <a:p>
            <a:pPr marL="171450" lvl="0" indent="-171450" algn="just">
              <a:buFontTx/>
              <a:buChar char="-"/>
            </a:pPr>
            <a:endParaRPr lang="en-AU" sz="1050" dirty="0"/>
          </a:p>
          <a:p>
            <a:pPr marL="171450" lvl="0" indent="-171450" algn="just">
              <a:buFontTx/>
              <a:buChar char="-"/>
            </a:pPr>
            <a:endParaRPr lang="en-AU" sz="1050" dirty="0"/>
          </a:p>
          <a:p>
            <a:pPr marL="171450" lvl="0" indent="-171450" algn="just">
              <a:buFontTx/>
              <a:buChar char="-"/>
            </a:pPr>
            <a:endParaRPr lang="en-AU" sz="1050" dirty="0"/>
          </a:p>
          <a:p>
            <a:pPr marL="171450" lvl="0" indent="-171450" algn="just">
              <a:buFontTx/>
              <a:buChar char="-"/>
            </a:pPr>
            <a:endParaRPr lang="en-AU" sz="1050" dirty="0"/>
          </a:p>
          <a:p>
            <a:pPr marL="171450" lvl="0" indent="-171450" algn="just">
              <a:buFontTx/>
              <a:buChar char="-"/>
            </a:pPr>
            <a:endParaRPr lang="en-AU" sz="1050" dirty="0"/>
          </a:p>
          <a:p>
            <a:pPr marL="171450" lvl="0" indent="-171450" algn="just">
              <a:buFontTx/>
              <a:buChar char="-"/>
            </a:pPr>
            <a:endParaRPr lang="en-AU" sz="1050" dirty="0"/>
          </a:p>
          <a:p>
            <a:pPr marL="171450" lvl="0" indent="-171450" algn="just">
              <a:buFontTx/>
              <a:buChar char="-"/>
            </a:pPr>
            <a:endParaRPr lang="en-AU" sz="1050" dirty="0"/>
          </a:p>
          <a:p>
            <a:pPr marL="171450" lvl="0" indent="-171450" algn="just">
              <a:buFontTx/>
              <a:buChar char="-"/>
            </a:pPr>
            <a:endParaRPr lang="en-AU" sz="1050" dirty="0"/>
          </a:p>
          <a:p>
            <a:pPr marL="171450" lvl="0" indent="-171450" algn="just">
              <a:buFontTx/>
              <a:buChar char="-"/>
            </a:pPr>
            <a:endParaRPr lang="en-AU" sz="1050" dirty="0"/>
          </a:p>
          <a:p>
            <a:pPr lvl="0" algn="just"/>
            <a:endParaRPr lang="en-AU" sz="1050" dirty="0"/>
          </a:p>
          <a:p>
            <a:pPr marL="171450" lvl="0" indent="-171450" algn="just">
              <a:buFontTx/>
              <a:buChar char="-"/>
            </a:pPr>
            <a:r>
              <a:rPr lang="en-AU" sz="1050" dirty="0"/>
              <a:t>The Boroughs that have experienced the </a:t>
            </a:r>
            <a:r>
              <a:rPr lang="en-AU" sz="1050" b="1" dirty="0"/>
              <a:t>highest increase </a:t>
            </a:r>
            <a:r>
              <a:rPr lang="en-AU" sz="1050" dirty="0"/>
              <a:t>are Hackney – Waltham Forest and Southwark.</a:t>
            </a:r>
          </a:p>
          <a:p>
            <a:pPr marL="171450" lvl="0" indent="-171450" algn="just">
              <a:buFontTx/>
              <a:buChar char="-"/>
            </a:pPr>
            <a:r>
              <a:rPr lang="en-AU" sz="1050" dirty="0"/>
              <a:t>The Boroughs that have experienced the </a:t>
            </a:r>
            <a:r>
              <a:rPr lang="en-AU" sz="1050" b="1" dirty="0"/>
              <a:t>lowest increase </a:t>
            </a:r>
            <a:r>
              <a:rPr lang="en-AU" sz="1050" dirty="0"/>
              <a:t>are Hounslow, Richmond upon Thames and Harrow.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800D286-FC09-4939-8E92-B77EBBD4F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05" y="998232"/>
            <a:ext cx="2301780" cy="221192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F951206-0645-4892-A3D3-FF77D6F4C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471" y="998230"/>
            <a:ext cx="2247344" cy="211326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55C93CE-316F-4EEC-A92F-D8DC8936E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05" y="4127114"/>
            <a:ext cx="3400425" cy="24765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9504A21-2DE3-49EC-A9D9-6944AB3EE343}"/>
              </a:ext>
            </a:extLst>
          </p:cNvPr>
          <p:cNvSpPr txBox="1"/>
          <p:nvPr/>
        </p:nvSpPr>
        <p:spPr>
          <a:xfrm>
            <a:off x="228805" y="711958"/>
            <a:ext cx="2301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ts val="1428"/>
            </a:pPr>
            <a:r>
              <a:rPr lang="es-ES" sz="700" dirty="0">
                <a:solidFill>
                  <a:schemeClr val="dk1"/>
                </a:solidFill>
              </a:rPr>
              <a:t>Figure 1: Top 15 </a:t>
            </a:r>
            <a:r>
              <a:rPr lang="es-ES" sz="700" dirty="0" err="1">
                <a:solidFill>
                  <a:schemeClr val="dk1"/>
                </a:solidFill>
              </a:rPr>
              <a:t>Boroughs</a:t>
            </a:r>
            <a:r>
              <a:rPr lang="es-ES" sz="700" dirty="0">
                <a:solidFill>
                  <a:schemeClr val="dk1"/>
                </a:solidFill>
              </a:rPr>
              <a:t> </a:t>
            </a:r>
            <a:r>
              <a:rPr lang="es-ES" sz="700" dirty="0" err="1">
                <a:solidFill>
                  <a:schemeClr val="dk1"/>
                </a:solidFill>
              </a:rPr>
              <a:t>based</a:t>
            </a:r>
            <a:r>
              <a:rPr lang="es-ES" sz="700" dirty="0">
                <a:solidFill>
                  <a:schemeClr val="dk1"/>
                </a:solidFill>
              </a:rPr>
              <a:t> </a:t>
            </a:r>
            <a:r>
              <a:rPr lang="es-ES" sz="700" dirty="0" err="1">
                <a:solidFill>
                  <a:schemeClr val="dk1"/>
                </a:solidFill>
              </a:rPr>
              <a:t>on</a:t>
            </a:r>
            <a:r>
              <a:rPr lang="es-ES" sz="700" dirty="0">
                <a:solidFill>
                  <a:schemeClr val="dk1"/>
                </a:solidFill>
              </a:rPr>
              <a:t> ratio </a:t>
            </a:r>
            <a:r>
              <a:rPr lang="es-ES" sz="700" dirty="0" err="1">
                <a:solidFill>
                  <a:schemeClr val="dk1"/>
                </a:solidFill>
              </a:rPr>
              <a:t>of</a:t>
            </a:r>
            <a:r>
              <a:rPr lang="es-ES" sz="700" dirty="0">
                <a:solidFill>
                  <a:schemeClr val="dk1"/>
                </a:solidFill>
              </a:rPr>
              <a:t> </a:t>
            </a:r>
            <a:r>
              <a:rPr lang="es-ES" sz="700" dirty="0" err="1">
                <a:solidFill>
                  <a:schemeClr val="dk1"/>
                </a:solidFill>
              </a:rPr>
              <a:t>growth</a:t>
            </a:r>
            <a:r>
              <a:rPr lang="es-ES" sz="700" dirty="0">
                <a:solidFill>
                  <a:schemeClr val="dk1"/>
                </a:solidFill>
              </a:rPr>
              <a:t> in Housing </a:t>
            </a:r>
            <a:r>
              <a:rPr lang="es-ES" sz="700" dirty="0" err="1">
                <a:solidFill>
                  <a:schemeClr val="dk1"/>
                </a:solidFill>
              </a:rPr>
              <a:t>Prices</a:t>
            </a:r>
            <a:r>
              <a:rPr lang="es-ES" sz="700" dirty="0">
                <a:solidFill>
                  <a:schemeClr val="dk1"/>
                </a:solidFill>
              </a:rPr>
              <a:t> </a:t>
            </a:r>
            <a:r>
              <a:rPr lang="es-ES" sz="700" dirty="0" err="1">
                <a:solidFill>
                  <a:schemeClr val="dk1"/>
                </a:solidFill>
              </a:rPr>
              <a:t>from</a:t>
            </a:r>
            <a:r>
              <a:rPr lang="es-ES" sz="700" dirty="0">
                <a:solidFill>
                  <a:schemeClr val="dk1"/>
                </a:solidFill>
              </a:rPr>
              <a:t> 1998 </a:t>
            </a:r>
            <a:r>
              <a:rPr lang="es-ES" sz="700" dirty="0" err="1">
                <a:solidFill>
                  <a:schemeClr val="dk1"/>
                </a:solidFill>
              </a:rPr>
              <a:t>to</a:t>
            </a:r>
            <a:r>
              <a:rPr lang="es-ES" sz="700" dirty="0">
                <a:solidFill>
                  <a:schemeClr val="dk1"/>
                </a:solidFill>
              </a:rPr>
              <a:t> 2018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EC251DB-8E0B-40E9-9F6D-BCDB26A3576E}"/>
              </a:ext>
            </a:extLst>
          </p:cNvPr>
          <p:cNvSpPr txBox="1"/>
          <p:nvPr/>
        </p:nvSpPr>
        <p:spPr>
          <a:xfrm>
            <a:off x="2510225" y="703187"/>
            <a:ext cx="2301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ts val="1428"/>
            </a:pPr>
            <a:r>
              <a:rPr lang="es-ES" sz="700" dirty="0">
                <a:solidFill>
                  <a:schemeClr val="dk1"/>
                </a:solidFill>
              </a:rPr>
              <a:t>Figure 2: </a:t>
            </a:r>
            <a:r>
              <a:rPr lang="es-ES" sz="700" dirty="0" err="1">
                <a:solidFill>
                  <a:schemeClr val="dk1"/>
                </a:solidFill>
              </a:rPr>
              <a:t>Bottom</a:t>
            </a:r>
            <a:r>
              <a:rPr lang="es-ES" sz="700" dirty="0">
                <a:solidFill>
                  <a:schemeClr val="dk1"/>
                </a:solidFill>
              </a:rPr>
              <a:t> 15 </a:t>
            </a:r>
            <a:r>
              <a:rPr lang="es-ES" sz="700" dirty="0" err="1">
                <a:solidFill>
                  <a:schemeClr val="dk1"/>
                </a:solidFill>
              </a:rPr>
              <a:t>Boroughs</a:t>
            </a:r>
            <a:r>
              <a:rPr lang="es-ES" sz="700" dirty="0">
                <a:solidFill>
                  <a:schemeClr val="dk1"/>
                </a:solidFill>
              </a:rPr>
              <a:t> </a:t>
            </a:r>
            <a:r>
              <a:rPr lang="es-ES" sz="700" dirty="0" err="1">
                <a:solidFill>
                  <a:schemeClr val="dk1"/>
                </a:solidFill>
              </a:rPr>
              <a:t>based</a:t>
            </a:r>
            <a:r>
              <a:rPr lang="es-ES" sz="700" dirty="0">
                <a:solidFill>
                  <a:schemeClr val="dk1"/>
                </a:solidFill>
              </a:rPr>
              <a:t> </a:t>
            </a:r>
            <a:r>
              <a:rPr lang="es-ES" sz="700" dirty="0" err="1">
                <a:solidFill>
                  <a:schemeClr val="dk1"/>
                </a:solidFill>
              </a:rPr>
              <a:t>on</a:t>
            </a:r>
            <a:r>
              <a:rPr lang="es-ES" sz="700" dirty="0">
                <a:solidFill>
                  <a:schemeClr val="dk1"/>
                </a:solidFill>
              </a:rPr>
              <a:t> ratio </a:t>
            </a:r>
            <a:r>
              <a:rPr lang="es-ES" sz="700" dirty="0" err="1">
                <a:solidFill>
                  <a:schemeClr val="dk1"/>
                </a:solidFill>
              </a:rPr>
              <a:t>of</a:t>
            </a:r>
            <a:r>
              <a:rPr lang="es-ES" sz="700" dirty="0">
                <a:solidFill>
                  <a:schemeClr val="dk1"/>
                </a:solidFill>
              </a:rPr>
              <a:t> </a:t>
            </a:r>
            <a:r>
              <a:rPr lang="es-ES" sz="700" dirty="0" err="1">
                <a:solidFill>
                  <a:schemeClr val="dk1"/>
                </a:solidFill>
              </a:rPr>
              <a:t>growth</a:t>
            </a:r>
            <a:r>
              <a:rPr lang="es-ES" sz="700" dirty="0">
                <a:solidFill>
                  <a:schemeClr val="dk1"/>
                </a:solidFill>
              </a:rPr>
              <a:t> in Housing </a:t>
            </a:r>
            <a:r>
              <a:rPr lang="es-ES" sz="700" dirty="0" err="1">
                <a:solidFill>
                  <a:schemeClr val="dk1"/>
                </a:solidFill>
              </a:rPr>
              <a:t>Prices</a:t>
            </a:r>
            <a:r>
              <a:rPr lang="es-ES" sz="700" dirty="0">
                <a:solidFill>
                  <a:schemeClr val="dk1"/>
                </a:solidFill>
              </a:rPr>
              <a:t> </a:t>
            </a:r>
            <a:r>
              <a:rPr lang="es-ES" sz="700" dirty="0" err="1">
                <a:solidFill>
                  <a:schemeClr val="dk1"/>
                </a:solidFill>
              </a:rPr>
              <a:t>from</a:t>
            </a:r>
            <a:r>
              <a:rPr lang="es-ES" sz="700" dirty="0">
                <a:solidFill>
                  <a:schemeClr val="dk1"/>
                </a:solidFill>
              </a:rPr>
              <a:t> 1998 </a:t>
            </a:r>
            <a:r>
              <a:rPr lang="es-ES" sz="700" dirty="0" err="1">
                <a:solidFill>
                  <a:schemeClr val="dk1"/>
                </a:solidFill>
              </a:rPr>
              <a:t>to</a:t>
            </a:r>
            <a:r>
              <a:rPr lang="es-ES" sz="700" dirty="0">
                <a:solidFill>
                  <a:schemeClr val="dk1"/>
                </a:solidFill>
              </a:rPr>
              <a:t> 2018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6C9BD35-333D-4504-96B2-7DF78C7626D6}"/>
              </a:ext>
            </a:extLst>
          </p:cNvPr>
          <p:cNvSpPr txBox="1"/>
          <p:nvPr/>
        </p:nvSpPr>
        <p:spPr>
          <a:xfrm>
            <a:off x="372962" y="3927059"/>
            <a:ext cx="33934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ts val="1428"/>
            </a:pPr>
            <a:r>
              <a:rPr lang="es-ES" sz="700" dirty="0">
                <a:solidFill>
                  <a:schemeClr val="dk1"/>
                </a:solidFill>
              </a:rPr>
              <a:t>Figure 3: </a:t>
            </a:r>
            <a:r>
              <a:rPr lang="es-ES" sz="700" dirty="0" err="1">
                <a:solidFill>
                  <a:schemeClr val="dk1"/>
                </a:solidFill>
              </a:rPr>
              <a:t>Distribution</a:t>
            </a:r>
            <a:r>
              <a:rPr lang="es-ES" sz="700" dirty="0">
                <a:solidFill>
                  <a:schemeClr val="dk1"/>
                </a:solidFill>
              </a:rPr>
              <a:t> </a:t>
            </a:r>
            <a:r>
              <a:rPr lang="es-ES" sz="700" dirty="0" err="1">
                <a:solidFill>
                  <a:schemeClr val="dk1"/>
                </a:solidFill>
              </a:rPr>
              <a:t>of</a:t>
            </a:r>
            <a:r>
              <a:rPr lang="es-ES" sz="700" dirty="0">
                <a:solidFill>
                  <a:schemeClr val="dk1"/>
                </a:solidFill>
              </a:rPr>
              <a:t> Ratio </a:t>
            </a:r>
            <a:r>
              <a:rPr lang="es-ES" sz="700" dirty="0" err="1">
                <a:solidFill>
                  <a:schemeClr val="dk1"/>
                </a:solidFill>
              </a:rPr>
              <a:t>of</a:t>
            </a:r>
            <a:r>
              <a:rPr lang="es-ES" sz="700" dirty="0">
                <a:solidFill>
                  <a:schemeClr val="dk1"/>
                </a:solidFill>
              </a:rPr>
              <a:t> </a:t>
            </a:r>
            <a:r>
              <a:rPr lang="es-ES" sz="700" dirty="0" err="1">
                <a:solidFill>
                  <a:schemeClr val="dk1"/>
                </a:solidFill>
              </a:rPr>
              <a:t>Growth</a:t>
            </a:r>
            <a:r>
              <a:rPr lang="es-ES" sz="700" dirty="0">
                <a:solidFill>
                  <a:schemeClr val="dk1"/>
                </a:solidFill>
              </a:rPr>
              <a:t> </a:t>
            </a:r>
            <a:r>
              <a:rPr lang="es-ES" sz="700" dirty="0" err="1">
                <a:solidFill>
                  <a:schemeClr val="dk1"/>
                </a:solidFill>
              </a:rPr>
              <a:t>from</a:t>
            </a:r>
            <a:r>
              <a:rPr lang="es-ES" sz="700" dirty="0">
                <a:solidFill>
                  <a:schemeClr val="dk1"/>
                </a:solidFill>
              </a:rPr>
              <a:t> 1998 </a:t>
            </a:r>
            <a:r>
              <a:rPr lang="es-ES" sz="700" dirty="0" err="1">
                <a:solidFill>
                  <a:schemeClr val="dk1"/>
                </a:solidFill>
              </a:rPr>
              <a:t>to</a:t>
            </a:r>
            <a:r>
              <a:rPr lang="es-ES" sz="700" dirty="0">
                <a:solidFill>
                  <a:schemeClr val="dk1"/>
                </a:solidFill>
              </a:rPr>
              <a:t> 2018 per </a:t>
            </a:r>
            <a:r>
              <a:rPr lang="es-ES" sz="700" dirty="0" err="1">
                <a:solidFill>
                  <a:schemeClr val="dk1"/>
                </a:solidFill>
              </a:rPr>
              <a:t>Borough</a:t>
            </a:r>
            <a:endParaRPr lang="es-ES" sz="700" dirty="0">
              <a:solidFill>
                <a:schemeClr val="dk1"/>
              </a:solidFill>
            </a:endParaRPr>
          </a:p>
        </p:txBody>
      </p:sp>
      <p:sp>
        <p:nvSpPr>
          <p:cNvPr id="16" name="Google Shape;20;p1">
            <a:extLst>
              <a:ext uri="{FF2B5EF4-FFF2-40B4-BE49-F238E27FC236}">
                <a16:creationId xmlns:a16="http://schemas.microsoft.com/office/drawing/2014/main" id="{E45382FB-4354-41FC-9413-9076D0ED48D5}"/>
              </a:ext>
            </a:extLst>
          </p:cNvPr>
          <p:cNvSpPr/>
          <p:nvPr/>
        </p:nvSpPr>
        <p:spPr>
          <a:xfrm>
            <a:off x="4742371" y="368430"/>
            <a:ext cx="4324418" cy="630201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lang="es-ES" sz="1428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lang="es-ES" sz="1428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lang="es-ES" sz="1428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lang="es-ES" sz="1428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12A0472-6D14-4141-81E5-ED67028ABD4B}"/>
              </a:ext>
            </a:extLst>
          </p:cNvPr>
          <p:cNvSpPr txBox="1"/>
          <p:nvPr/>
        </p:nvSpPr>
        <p:spPr>
          <a:xfrm>
            <a:off x="4812004" y="446930"/>
            <a:ext cx="41031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-  </a:t>
            </a:r>
            <a:r>
              <a:rPr lang="es-ES" sz="1050" dirty="0" err="1"/>
              <a:t>The</a:t>
            </a:r>
            <a:r>
              <a:rPr lang="es-ES" sz="1050" dirty="0"/>
              <a:t> </a:t>
            </a:r>
            <a:r>
              <a:rPr lang="es-ES" sz="1050" dirty="0" err="1"/>
              <a:t>distribution</a:t>
            </a:r>
            <a:r>
              <a:rPr lang="es-ES" sz="1050" dirty="0"/>
              <a:t> </a:t>
            </a:r>
            <a:r>
              <a:rPr lang="es-ES" sz="1050" dirty="0" err="1"/>
              <a:t>of</a:t>
            </a:r>
            <a:r>
              <a:rPr lang="es-ES" sz="1050" dirty="0"/>
              <a:t> </a:t>
            </a:r>
            <a:r>
              <a:rPr lang="es-ES" sz="1050" dirty="0" err="1"/>
              <a:t>growth</a:t>
            </a:r>
            <a:r>
              <a:rPr lang="es-ES" sz="1050" dirty="0"/>
              <a:t> ratio </a:t>
            </a:r>
            <a:r>
              <a:rPr lang="es-ES" sz="1050" dirty="0" err="1"/>
              <a:t>betwen</a:t>
            </a:r>
            <a:r>
              <a:rPr lang="es-ES" sz="1050" dirty="0"/>
              <a:t> </a:t>
            </a:r>
            <a:r>
              <a:rPr lang="es-ES" sz="1050" dirty="0" err="1"/>
              <a:t>Boroughs</a:t>
            </a:r>
            <a:r>
              <a:rPr lang="es-ES" sz="1050" dirty="0"/>
              <a:t> </a:t>
            </a:r>
            <a:r>
              <a:rPr lang="es-ES" sz="1050" dirty="0" err="1"/>
              <a:t>appears</a:t>
            </a:r>
            <a:r>
              <a:rPr lang="es-ES" sz="1050" dirty="0"/>
              <a:t> </a:t>
            </a:r>
            <a:r>
              <a:rPr lang="es-ES" sz="1050" dirty="0" err="1"/>
              <a:t>to</a:t>
            </a:r>
            <a:r>
              <a:rPr lang="es-ES" sz="1050" dirty="0"/>
              <a:t> be </a:t>
            </a:r>
            <a:r>
              <a:rPr lang="es-ES" sz="1050" dirty="0" err="1"/>
              <a:t>concentrated</a:t>
            </a:r>
            <a:r>
              <a:rPr lang="es-ES" sz="1050" dirty="0"/>
              <a:t> in ratios </a:t>
            </a:r>
            <a:r>
              <a:rPr lang="es-ES" sz="1050" dirty="0" err="1"/>
              <a:t>of</a:t>
            </a:r>
            <a:r>
              <a:rPr lang="es-ES" sz="1050" dirty="0"/>
              <a:t> 4.0 </a:t>
            </a:r>
            <a:r>
              <a:rPr lang="es-ES" sz="1050" dirty="0" err="1"/>
              <a:t>to</a:t>
            </a:r>
            <a:r>
              <a:rPr lang="es-ES" sz="1050" dirty="0"/>
              <a:t> 4.5, and </a:t>
            </a:r>
            <a:r>
              <a:rPr lang="es-ES" sz="1050" dirty="0" err="1"/>
              <a:t>between</a:t>
            </a:r>
            <a:r>
              <a:rPr lang="es-ES" sz="1050" dirty="0"/>
              <a:t> 4.75 and 5.4, </a:t>
            </a:r>
            <a:r>
              <a:rPr lang="es-ES" sz="1050" dirty="0" err="1"/>
              <a:t>which</a:t>
            </a:r>
            <a:r>
              <a:rPr lang="es-ES" sz="1050" dirty="0"/>
              <a:t> </a:t>
            </a:r>
            <a:r>
              <a:rPr lang="es-ES" sz="1050" dirty="0" err="1"/>
              <a:t>could</a:t>
            </a:r>
            <a:r>
              <a:rPr lang="es-ES" sz="1050" dirty="0"/>
              <a:t> be a </a:t>
            </a:r>
            <a:r>
              <a:rPr lang="es-ES" sz="1050" dirty="0" err="1"/>
              <a:t>sympthom</a:t>
            </a:r>
            <a:r>
              <a:rPr lang="es-ES" sz="1050" dirty="0"/>
              <a:t> </a:t>
            </a:r>
            <a:r>
              <a:rPr lang="es-ES" sz="1050" dirty="0" err="1"/>
              <a:t>that</a:t>
            </a:r>
            <a:r>
              <a:rPr lang="es-ES" sz="1050" dirty="0"/>
              <a:t> </a:t>
            </a:r>
            <a:r>
              <a:rPr lang="es-ES" sz="1050" dirty="0" err="1"/>
              <a:t>there</a:t>
            </a:r>
            <a:r>
              <a:rPr lang="es-ES" sz="1050" dirty="0"/>
              <a:t> </a:t>
            </a:r>
            <a:r>
              <a:rPr lang="es-ES" sz="1050" dirty="0" err="1"/>
              <a:t>is</a:t>
            </a:r>
            <a:r>
              <a:rPr lang="es-ES" sz="1050" dirty="0"/>
              <a:t> more </a:t>
            </a:r>
            <a:r>
              <a:rPr lang="es-ES" sz="1050" dirty="0" err="1"/>
              <a:t>than</a:t>
            </a:r>
            <a:r>
              <a:rPr lang="es-ES" sz="1050" dirty="0"/>
              <a:t> </a:t>
            </a:r>
            <a:r>
              <a:rPr lang="es-ES" sz="1050" dirty="0" err="1"/>
              <a:t>one</a:t>
            </a:r>
            <a:r>
              <a:rPr lang="es-ES" sz="1050" dirty="0"/>
              <a:t> </a:t>
            </a:r>
            <a:r>
              <a:rPr lang="es-ES" sz="1050" dirty="0" err="1"/>
              <a:t>population</a:t>
            </a:r>
            <a:r>
              <a:rPr lang="es-ES" sz="1050" dirty="0"/>
              <a:t> in </a:t>
            </a:r>
            <a:r>
              <a:rPr lang="es-ES" sz="1050" dirty="0" err="1"/>
              <a:t>the</a:t>
            </a:r>
            <a:r>
              <a:rPr lang="es-ES" sz="1050" dirty="0"/>
              <a:t> </a:t>
            </a:r>
            <a:r>
              <a:rPr lang="es-ES" sz="1050" dirty="0" err="1"/>
              <a:t>dataset</a:t>
            </a:r>
            <a:r>
              <a:rPr lang="es-ES" sz="1050" dirty="0"/>
              <a:t>.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2C0F435-A3C2-43FB-9497-75A603C94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7434" y="1464856"/>
            <a:ext cx="3629025" cy="2324100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3A750808-7EAD-4EFB-B691-1B4B005F45FB}"/>
              </a:ext>
            </a:extLst>
          </p:cNvPr>
          <p:cNvSpPr txBox="1"/>
          <p:nvPr/>
        </p:nvSpPr>
        <p:spPr>
          <a:xfrm>
            <a:off x="4882705" y="1248498"/>
            <a:ext cx="33934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ts val="1428"/>
            </a:pPr>
            <a:r>
              <a:rPr lang="es-ES" sz="700" dirty="0">
                <a:solidFill>
                  <a:schemeClr val="dk1"/>
                </a:solidFill>
              </a:rPr>
              <a:t>Figure 4: </a:t>
            </a:r>
            <a:r>
              <a:rPr lang="es-ES" sz="700" dirty="0" err="1">
                <a:solidFill>
                  <a:schemeClr val="dk1"/>
                </a:solidFill>
              </a:rPr>
              <a:t>Average</a:t>
            </a:r>
            <a:r>
              <a:rPr lang="es-ES" sz="700" dirty="0">
                <a:solidFill>
                  <a:schemeClr val="dk1"/>
                </a:solidFill>
              </a:rPr>
              <a:t> </a:t>
            </a:r>
            <a:r>
              <a:rPr lang="es-ES" sz="700" dirty="0" err="1">
                <a:solidFill>
                  <a:schemeClr val="dk1"/>
                </a:solidFill>
              </a:rPr>
              <a:t>Growth</a:t>
            </a:r>
            <a:r>
              <a:rPr lang="es-ES" sz="700" dirty="0">
                <a:solidFill>
                  <a:schemeClr val="dk1"/>
                </a:solidFill>
              </a:rPr>
              <a:t> </a:t>
            </a:r>
            <a:r>
              <a:rPr lang="es-ES" sz="700" dirty="0" err="1">
                <a:solidFill>
                  <a:schemeClr val="dk1"/>
                </a:solidFill>
              </a:rPr>
              <a:t>of</a:t>
            </a:r>
            <a:r>
              <a:rPr lang="es-ES" sz="700" dirty="0">
                <a:solidFill>
                  <a:schemeClr val="dk1"/>
                </a:solidFill>
              </a:rPr>
              <a:t> </a:t>
            </a:r>
            <a:r>
              <a:rPr lang="es-ES" sz="700" dirty="0" err="1">
                <a:solidFill>
                  <a:schemeClr val="dk1"/>
                </a:solidFill>
              </a:rPr>
              <a:t>price</a:t>
            </a:r>
            <a:r>
              <a:rPr lang="es-ES" sz="700" dirty="0">
                <a:solidFill>
                  <a:schemeClr val="dk1"/>
                </a:solidFill>
              </a:rPr>
              <a:t> per </a:t>
            </a:r>
            <a:r>
              <a:rPr lang="es-ES" sz="700" dirty="0" err="1">
                <a:solidFill>
                  <a:schemeClr val="dk1"/>
                </a:solidFill>
              </a:rPr>
              <a:t>year</a:t>
            </a:r>
            <a:endParaRPr lang="es-ES" sz="700" dirty="0">
              <a:solidFill>
                <a:schemeClr val="dk1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E0CDB1B-2326-4AF3-84F5-73928A353A94}"/>
              </a:ext>
            </a:extLst>
          </p:cNvPr>
          <p:cNvSpPr txBox="1"/>
          <p:nvPr/>
        </p:nvSpPr>
        <p:spPr>
          <a:xfrm>
            <a:off x="4742371" y="3788956"/>
            <a:ext cx="41031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-  </a:t>
            </a:r>
            <a:r>
              <a:rPr lang="es-ES" sz="1050" dirty="0" err="1"/>
              <a:t>Based</a:t>
            </a:r>
            <a:r>
              <a:rPr lang="es-ES" sz="1050" dirty="0"/>
              <a:t> </a:t>
            </a:r>
            <a:r>
              <a:rPr lang="es-ES" sz="1050" dirty="0" err="1"/>
              <a:t>on</a:t>
            </a:r>
            <a:r>
              <a:rPr lang="es-ES" sz="1050" dirty="0"/>
              <a:t> Figure 4, </a:t>
            </a:r>
            <a:r>
              <a:rPr lang="es-ES" sz="1050" dirty="0" err="1"/>
              <a:t>there</a:t>
            </a:r>
            <a:r>
              <a:rPr lang="es-ES" sz="1050" dirty="0"/>
              <a:t> </a:t>
            </a:r>
            <a:r>
              <a:rPr lang="es-ES" sz="1050" dirty="0" err="1"/>
              <a:t>is</a:t>
            </a:r>
            <a:r>
              <a:rPr lang="es-ES" sz="1050" dirty="0"/>
              <a:t> a </a:t>
            </a:r>
            <a:r>
              <a:rPr lang="es-ES" sz="1050" dirty="0" err="1"/>
              <a:t>clear</a:t>
            </a:r>
            <a:r>
              <a:rPr lang="es-ES" sz="1050" dirty="0"/>
              <a:t> </a:t>
            </a:r>
            <a:r>
              <a:rPr lang="es-ES" sz="1050" dirty="0" err="1"/>
              <a:t>upward</a:t>
            </a:r>
            <a:r>
              <a:rPr lang="es-ES" sz="1050" dirty="0"/>
              <a:t> tren in housing </a:t>
            </a:r>
            <a:r>
              <a:rPr lang="es-ES" sz="1050" dirty="0" err="1"/>
              <a:t>prices</a:t>
            </a:r>
            <a:r>
              <a:rPr lang="es-ES" sz="1050" dirty="0"/>
              <a:t>. </a:t>
            </a:r>
            <a:r>
              <a:rPr lang="es-ES" sz="1050" dirty="0" err="1"/>
              <a:t>During</a:t>
            </a:r>
            <a:r>
              <a:rPr lang="es-ES" sz="1050" dirty="0"/>
              <a:t> 2008 and 2009, </a:t>
            </a:r>
            <a:r>
              <a:rPr lang="es-ES" sz="1050" dirty="0" err="1"/>
              <a:t>the</a:t>
            </a:r>
            <a:r>
              <a:rPr lang="es-ES" sz="1050" dirty="0"/>
              <a:t> </a:t>
            </a:r>
            <a:r>
              <a:rPr lang="es-ES" sz="1050" dirty="0" err="1"/>
              <a:t>main</a:t>
            </a:r>
            <a:r>
              <a:rPr lang="es-ES" sz="1050" dirty="0"/>
              <a:t> </a:t>
            </a:r>
            <a:r>
              <a:rPr lang="es-ES" sz="1050" dirty="0" err="1"/>
              <a:t>years</a:t>
            </a:r>
            <a:r>
              <a:rPr lang="es-ES" sz="1050" dirty="0"/>
              <a:t> </a:t>
            </a:r>
            <a:r>
              <a:rPr lang="es-ES" sz="1050" dirty="0" err="1"/>
              <a:t>of</a:t>
            </a:r>
            <a:r>
              <a:rPr lang="es-ES" sz="1050" dirty="0"/>
              <a:t> </a:t>
            </a:r>
            <a:r>
              <a:rPr lang="es-ES" sz="1050" dirty="0" err="1"/>
              <a:t>the</a:t>
            </a:r>
            <a:r>
              <a:rPr lang="es-ES" sz="1050" dirty="0"/>
              <a:t> </a:t>
            </a:r>
            <a:r>
              <a:rPr lang="es-ES" sz="1050" dirty="0" err="1"/>
              <a:t>financial</a:t>
            </a:r>
            <a:r>
              <a:rPr lang="es-ES" sz="1050" dirty="0"/>
              <a:t> crisis, </a:t>
            </a:r>
            <a:r>
              <a:rPr lang="es-ES" sz="1050" dirty="0" err="1"/>
              <a:t>there</a:t>
            </a:r>
            <a:r>
              <a:rPr lang="es-ES" sz="1050" dirty="0"/>
              <a:t> </a:t>
            </a:r>
            <a:r>
              <a:rPr lang="es-ES" sz="1050" dirty="0" err="1"/>
              <a:t>was</a:t>
            </a:r>
            <a:r>
              <a:rPr lang="es-ES" sz="1050" dirty="0"/>
              <a:t> a </a:t>
            </a:r>
            <a:r>
              <a:rPr lang="es-ES" sz="1050" dirty="0" err="1"/>
              <a:t>slight</a:t>
            </a:r>
            <a:r>
              <a:rPr lang="es-ES" sz="1050" dirty="0"/>
              <a:t> </a:t>
            </a:r>
            <a:r>
              <a:rPr lang="es-ES" sz="1050" dirty="0" err="1"/>
              <a:t>decrease</a:t>
            </a:r>
            <a:r>
              <a:rPr lang="es-ES" sz="1050" dirty="0"/>
              <a:t>, </a:t>
            </a:r>
            <a:r>
              <a:rPr lang="es-ES" sz="1050" dirty="0" err="1"/>
              <a:t>but</a:t>
            </a:r>
            <a:r>
              <a:rPr lang="es-ES" sz="1050" dirty="0"/>
              <a:t> after 2010 </a:t>
            </a:r>
            <a:r>
              <a:rPr lang="es-ES" sz="1050" dirty="0" err="1"/>
              <a:t>the</a:t>
            </a:r>
            <a:r>
              <a:rPr lang="es-ES" sz="1050" dirty="0"/>
              <a:t> </a:t>
            </a:r>
            <a:r>
              <a:rPr lang="es-ES" sz="1050" dirty="0" err="1"/>
              <a:t>prices</a:t>
            </a:r>
            <a:r>
              <a:rPr lang="es-ES" sz="1050" dirty="0"/>
              <a:t> </a:t>
            </a:r>
            <a:r>
              <a:rPr lang="es-ES" sz="1050" dirty="0" err="1"/>
              <a:t>have</a:t>
            </a:r>
            <a:r>
              <a:rPr lang="es-ES" sz="1050" dirty="0"/>
              <a:t> </a:t>
            </a:r>
            <a:r>
              <a:rPr lang="es-ES" sz="1050" dirty="0" err="1"/>
              <a:t>been</a:t>
            </a:r>
            <a:r>
              <a:rPr lang="es-ES" sz="1050" dirty="0"/>
              <a:t> </a:t>
            </a:r>
            <a:r>
              <a:rPr lang="es-ES" sz="1050" dirty="0" err="1"/>
              <a:t>growing</a:t>
            </a:r>
            <a:r>
              <a:rPr lang="es-ES" sz="10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7417199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1038</Words>
  <Application>Microsoft Office PowerPoint</Application>
  <PresentationFormat>Presentación en pantalla (4:3)</PresentationFormat>
  <Paragraphs>93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Quattrocento Sans</vt:lpstr>
      <vt:lpstr>Synergy_CF_YNR002</vt:lpstr>
      <vt:lpstr>Background of the analysis</vt:lpstr>
      <vt:lpstr>Deliverable Conclussions &amp;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Office365</cp:lastModifiedBy>
  <cp:revision>41</cp:revision>
  <dcterms:modified xsi:type="dcterms:W3CDTF">2020-07-23T16:37:24Z</dcterms:modified>
</cp:coreProperties>
</file>