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sldIdLst>
    <p:sldId id="256" r:id="rId2"/>
    <p:sldId id="288" r:id="rId3"/>
    <p:sldId id="300" r:id="rId4"/>
    <p:sldId id="271" r:id="rId5"/>
    <p:sldId id="274" r:id="rId6"/>
    <p:sldId id="275" r:id="rId7"/>
    <p:sldId id="276" r:id="rId8"/>
    <p:sldId id="299" r:id="rId9"/>
    <p:sldId id="283" r:id="rId10"/>
    <p:sldId id="259" r:id="rId11"/>
    <p:sldId id="257" r:id="rId12"/>
    <p:sldId id="267" r:id="rId13"/>
    <p:sldId id="273" r:id="rId14"/>
    <p:sldId id="278" r:id="rId15"/>
    <p:sldId id="272" r:id="rId16"/>
    <p:sldId id="280" r:id="rId17"/>
    <p:sldId id="287" r:id="rId18"/>
    <p:sldId id="284" r:id="rId19"/>
    <p:sldId id="286" r:id="rId20"/>
    <p:sldId id="289" r:id="rId21"/>
    <p:sldId id="301" r:id="rId22"/>
    <p:sldId id="281" r:id="rId23"/>
    <p:sldId id="295" r:id="rId24"/>
    <p:sldId id="296" r:id="rId25"/>
    <p:sldId id="297" r:id="rId26"/>
    <p:sldId id="298" r:id="rId27"/>
    <p:sldId id="279" r:id="rId28"/>
    <p:sldId id="290" r:id="rId29"/>
    <p:sldId id="292" r:id="rId30"/>
    <p:sldId id="293" r:id="rId31"/>
    <p:sldId id="29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546-523B-4B5E-A5F3-D8AD11859A2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9E0F-AE8A-4977-A2A9-7E59B8C1B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546-523B-4B5E-A5F3-D8AD11859A2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9E0F-AE8A-4977-A2A9-7E59B8C1B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2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546-523B-4B5E-A5F3-D8AD11859A2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9E0F-AE8A-4977-A2A9-7E59B8C1B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6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546-523B-4B5E-A5F3-D8AD11859A2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9E0F-AE8A-4977-A2A9-7E59B8C1B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546-523B-4B5E-A5F3-D8AD11859A2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9E0F-AE8A-4977-A2A9-7E59B8C1B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5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546-523B-4B5E-A5F3-D8AD11859A2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9E0F-AE8A-4977-A2A9-7E59B8C1B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1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546-523B-4B5E-A5F3-D8AD11859A2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9E0F-AE8A-4977-A2A9-7E59B8C1B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5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546-523B-4B5E-A5F3-D8AD11859A2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9E0F-AE8A-4977-A2A9-7E59B8C1B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6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546-523B-4B5E-A5F3-D8AD11859A2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9E0F-AE8A-4977-A2A9-7E59B8C1B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2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546-523B-4B5E-A5F3-D8AD11859A2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9E0F-AE8A-4977-A2A9-7E59B8C1B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7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1546-523B-4B5E-A5F3-D8AD11859A2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F9E0F-AE8A-4977-A2A9-7E59B8C1B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11546-523B-4B5E-A5F3-D8AD11859A23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F9E0F-AE8A-4977-A2A9-7E59B8C1B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37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activision.com/publications/2020-09/software-based-variable-rate-shading-in-call-of-duty--modern-war" TargetMode="External"/><Relationship Id="rId2" Type="http://schemas.openxmlformats.org/officeDocument/2006/relationships/hyperlink" Target="https://www.youtube.com/watch?v=-exWLpgnOJ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ilmicworlds.com/blog/software-vrs-with-visibility-buffer-rendering/" TargetMode="External"/><Relationship Id="rId4" Type="http://schemas.openxmlformats.org/officeDocument/2006/relationships/hyperlink" Target="http://leiy.cc/publications/nas/nas-pacmcgit.pdf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3A03-C972-700A-F6E9-E1E7EEC78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Forge Interview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6EFA4-A9F4-3E55-E388-F6F13257E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Christian Robles</a:t>
            </a:r>
          </a:p>
          <a:p>
            <a:r>
              <a:rPr lang="en-US" dirty="0"/>
              <a:t>October 2023</a:t>
            </a:r>
          </a:p>
        </p:txBody>
      </p:sp>
    </p:spTree>
    <p:extLst>
      <p:ext uri="{BB962C8B-B14F-4D97-AF65-F5344CB8AC3E}">
        <p14:creationId xmlns:p14="http://schemas.microsoft.com/office/powerpoint/2010/main" val="409160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BFB2-842A-8551-A25F-47DAD72A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make?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E8D3-F6DC-1866-1B08-E15BB68D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Coverage over common systems (shaders, pipelines, UI,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Aim for 1 week ramp up + 2 weeks work + 1 week flex/wrap up</a:t>
            </a:r>
          </a:p>
          <a:p>
            <a:r>
              <a:rPr lang="en-US" dirty="0"/>
              <a:t>Focus on what I know, implement something new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7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BFB2-842A-8551-A25F-47DAD72A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was working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E8D3-F6DC-1866-1B08-E15BB68D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MSc: light transport algorithms -&gt; purpose-built research-oriented CPU path tracers</a:t>
            </a:r>
          </a:p>
          <a:p>
            <a:r>
              <a:rPr lang="en-US" dirty="0"/>
              <a:t>Wanted to build a GPU rendering platform to use as testbed</a:t>
            </a:r>
          </a:p>
          <a:p>
            <a:pPr lvl="1"/>
            <a:r>
              <a:rPr lang="en-US" dirty="0"/>
              <a:t>Multi year project</a:t>
            </a:r>
          </a:p>
          <a:p>
            <a:pPr lvl="1"/>
            <a:r>
              <a:rPr lang="en-US" dirty="0"/>
              <a:t>Performant architecture before focusing on effects</a:t>
            </a:r>
          </a:p>
        </p:txBody>
      </p:sp>
    </p:spTree>
    <p:extLst>
      <p:ext uri="{BB962C8B-B14F-4D97-AF65-F5344CB8AC3E}">
        <p14:creationId xmlns:p14="http://schemas.microsoft.com/office/powerpoint/2010/main" val="218145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BFB2-842A-8551-A25F-47DAD72A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in VRS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E8D3-F6DC-1866-1B08-E15BB68DA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Topical similarities to Directed Research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Works with visibility buffer</a:t>
            </a:r>
          </a:p>
          <a:p>
            <a:r>
              <a:rPr lang="en-US" dirty="0"/>
              <a:t>Established industry support implies broad hardware support</a:t>
            </a:r>
          </a:p>
          <a:p>
            <a:pPr lvl="1"/>
            <a:r>
              <a:rPr lang="en-US" dirty="0"/>
              <a:t>(Wolfenstein II, Gears 5, </a:t>
            </a:r>
            <a:r>
              <a:rPr lang="en-US" dirty="0" err="1"/>
              <a:t>CoD</a:t>
            </a:r>
            <a:r>
              <a:rPr lang="en-US" dirty="0"/>
              <a:t> MW(2020))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EDA7A-B40B-EDDF-8944-7FE40F827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068" y="2251080"/>
            <a:ext cx="8555182" cy="21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5ED7-A080-E975-6D34-CCEB7C89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CC6A-359B-D0DB-9FFC-1F045F99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Tier 2 Variable Rate Shading in Gears 5, </a:t>
            </a:r>
            <a:r>
              <a:rPr lang="en-US" dirty="0" err="1"/>
              <a:t>Ms</a:t>
            </a:r>
            <a:r>
              <a:rPr lang="en-US" dirty="0"/>
              <a:t> Game Dev 2021 </a:t>
            </a:r>
            <a:r>
              <a:rPr lang="en-US" dirty="0">
                <a:hlinkClick r:id="rId2"/>
              </a:rPr>
              <a:t>https://www.youtube.com/watch?v=-exWLpgnOJ4</a:t>
            </a:r>
            <a:endParaRPr lang="en-US" dirty="0"/>
          </a:p>
          <a:p>
            <a:r>
              <a:rPr lang="en-US" dirty="0"/>
              <a:t>Software-based Variable Rate Shading in Call of Duty: Modern Warfare (2020) </a:t>
            </a:r>
            <a:r>
              <a:rPr lang="en-US" dirty="0">
                <a:hlinkClick r:id="rId3"/>
              </a:rPr>
              <a:t>https://research.activision.com/publications/2020-09/software-based-variable-rate-shading-in-call-of-duty--modern-war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Visually Lossless Content and Motion Adaptive Shading in Games, Ley Y. et al, NVIDIA 2019 </a:t>
            </a:r>
            <a:r>
              <a:rPr lang="en-US" dirty="0">
                <a:hlinkClick r:id="rId4"/>
              </a:rPr>
              <a:t>http://leiy.cc/publications/nas/nas-pacmcgit.pdf</a:t>
            </a:r>
            <a:endParaRPr lang="en-US" dirty="0"/>
          </a:p>
          <a:p>
            <a:r>
              <a:rPr lang="en-US" dirty="0"/>
              <a:t>Software VRS with Visibility Buffer Rendering, John </a:t>
            </a:r>
            <a:r>
              <a:rPr lang="en-US" dirty="0" err="1"/>
              <a:t>Hable</a:t>
            </a:r>
            <a:r>
              <a:rPr lang="en-US" dirty="0"/>
              <a:t> 2021 </a:t>
            </a:r>
            <a:r>
              <a:rPr lang="en-US" dirty="0">
                <a:hlinkClick r:id="rId5"/>
              </a:rPr>
              <a:t>http://filmicworlds.com/blog/software-vrs-with-visibility-buffer-rendering/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535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5F9A-5BD5-4194-B998-850B8B16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Adaptive Shading (NAS) Quick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AFE5-234E-9231-7588-321AFAA1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Tier-2 Hardware VRS</a:t>
            </a:r>
          </a:p>
          <a:p>
            <a:r>
              <a:rPr lang="en-US" dirty="0"/>
              <a:t>Goal: improve performance with no loss in perceived quality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07E20-ED0D-6B2B-7FA9-F3A8B6AA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00" y="3146225"/>
            <a:ext cx="10074002" cy="303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00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2FF3-F0B9-236D-4BB6-5DC8C622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Hardware VRS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3315-BA4D-C4A4-5FB6-2A92CDBD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Minimal changes to render pipeline</a:t>
            </a:r>
          </a:p>
          <a:p>
            <a:r>
              <a:rPr lang="en-US" dirty="0"/>
              <a:t>Opportunity to extend SDK</a:t>
            </a:r>
          </a:p>
          <a:p>
            <a:r>
              <a:rPr lang="en-US" dirty="0"/>
              <a:t>No existing hardware VRS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Have to update platform dependencies (Win SDK version, command list version)</a:t>
            </a:r>
          </a:p>
        </p:txBody>
      </p:sp>
    </p:spTree>
    <p:extLst>
      <p:ext uri="{BB962C8B-B14F-4D97-AF65-F5344CB8AC3E}">
        <p14:creationId xmlns:p14="http://schemas.microsoft.com/office/powerpoint/2010/main" val="73073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2FF3-F0B9-236D-4BB6-5DC8C622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3315-BA4D-C4A4-5FB6-2A92CDBD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Spending “error budget” clever approach</a:t>
            </a:r>
          </a:p>
          <a:p>
            <a:r>
              <a:rPr lang="en-US" dirty="0"/>
              <a:t>Multifaceted – image-based and motion-adaptive shading</a:t>
            </a:r>
          </a:p>
          <a:p>
            <a:r>
              <a:rPr lang="en-US" dirty="0"/>
              <a:t>Efficient – optimized thread group assignment and closed-form error equations</a:t>
            </a:r>
          </a:p>
          <a:p>
            <a:r>
              <a:rPr lang="en-US" dirty="0"/>
              <a:t>Publication &amp; reference repo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475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5F9A-5BD5-4194-B998-850B8B163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AFE5-234E-9231-7588-321AFAA17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maximize shading rate reduction while keeping error below perceptible threshold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previous frame with loss estimator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error in current frame under reduced shading rates and motion velocity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lowest shading rate under perception threshold</a:t>
            </a:r>
          </a:p>
        </p:txBody>
      </p:sp>
    </p:spTree>
    <p:extLst>
      <p:ext uri="{BB962C8B-B14F-4D97-AF65-F5344CB8AC3E}">
        <p14:creationId xmlns:p14="http://schemas.microsoft.com/office/powerpoint/2010/main" val="2623806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AA16-F300-F673-10BD-446494B2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Estimator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E9DEF-6262-B78B-1A76-D93258FF7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466" y="1632047"/>
            <a:ext cx="7095067" cy="35939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AACA5C-FF6B-C4C2-93D3-45B321C35C9F}"/>
              </a:ext>
            </a:extLst>
          </p:cNvPr>
          <p:cNvSpPr txBox="1"/>
          <p:nvPr/>
        </p:nvSpPr>
        <p:spPr>
          <a:xfrm>
            <a:off x="1667935" y="5647267"/>
            <a:ext cx="968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error can be evaluated using L1 (average absolute), L2 (RMSE) , or L∞ (max) norms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Paper uses L2 to simplify derivation, implementation uses L∞ for fastest computation</a:t>
            </a:r>
          </a:p>
        </p:txBody>
      </p:sp>
    </p:spTree>
    <p:extLst>
      <p:ext uri="{BB962C8B-B14F-4D97-AF65-F5344CB8AC3E}">
        <p14:creationId xmlns:p14="http://schemas.microsoft.com/office/powerpoint/2010/main" val="1270613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BF46-17D5-BF99-A0E4-CC648E20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2D04-87B5-64A2-1372-DA769E65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 reduces perceived error</a:t>
            </a:r>
          </a:p>
          <a:p>
            <a:r>
              <a:rPr lang="en-US" dirty="0"/>
              <a:t>Velocity vector (previous frame reprojection)</a:t>
            </a:r>
          </a:p>
          <a:p>
            <a:r>
              <a:rPr lang="en-US" dirty="0"/>
              <a:t>Closed-form motion error scaling parameters derived from frequency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9EA8B-F8B4-B2B9-ABDB-758745DC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172" y="4130943"/>
            <a:ext cx="4372585" cy="1876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3016F-8302-9759-C9D5-E2DF79049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333" y="3386390"/>
            <a:ext cx="5588628" cy="310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77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8B2E-A264-63C3-6E51-05934F56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5D16-EA88-F7D7-D8B6-F58109BF3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  <a:p>
            <a:r>
              <a:rPr lang="en-US" dirty="0"/>
              <a:t>Project</a:t>
            </a:r>
          </a:p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8029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BF46-17D5-BF99-A0E4-CC648E20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 Rate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2D04-87B5-64A2-1372-DA769E65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0667"/>
            <a:ext cx="10515600" cy="2536295"/>
          </a:xfrm>
        </p:spPr>
        <p:txBody>
          <a:bodyPr/>
          <a:lstStyle/>
          <a:p>
            <a:r>
              <a:rPr lang="en-US" dirty="0"/>
              <a:t>Tuning parameters</a:t>
            </a:r>
          </a:p>
          <a:p>
            <a:pPr lvl="1"/>
            <a:r>
              <a:rPr lang="en-US" dirty="0"/>
              <a:t>Brightness Sensitivity – raises average luma (more reduction in dim regions)</a:t>
            </a:r>
          </a:p>
          <a:p>
            <a:pPr lvl="1"/>
            <a:r>
              <a:rPr lang="en-US" dirty="0"/>
              <a:t>Error sensitivity – error threshold τ</a:t>
            </a:r>
          </a:p>
          <a:p>
            <a:pPr lvl="1"/>
            <a:r>
              <a:rPr lang="en-US" dirty="0"/>
              <a:t>Motion sensitivity – increases motion scaling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07CC1-F72F-E48C-48B8-494E00B4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308" y="1765724"/>
            <a:ext cx="501084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75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8993-DF28-C424-6B6F-F9B95EAE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-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9CAF-B6C5-9661-7F88-F3293D16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D3D12</a:t>
            </a:r>
          </a:p>
          <a:p>
            <a:pPr lvl="1"/>
            <a:r>
              <a:rPr lang="en-US" dirty="0"/>
              <a:t>Added </a:t>
            </a:r>
            <a:r>
              <a:rPr lang="en-US" dirty="0" err="1"/>
              <a:t>cmdSetShadingRateImage</a:t>
            </a:r>
            <a:endParaRPr lang="en-US" dirty="0"/>
          </a:p>
          <a:p>
            <a:pPr lvl="1"/>
            <a:r>
              <a:rPr lang="en-US" dirty="0"/>
              <a:t>Added </a:t>
            </a:r>
            <a:r>
              <a:rPr lang="en-US" dirty="0" err="1"/>
              <a:t>gpu</a:t>
            </a:r>
            <a:r>
              <a:rPr lang="en-US" dirty="0"/>
              <a:t> setting query for VRS tile size</a:t>
            </a:r>
          </a:p>
          <a:p>
            <a:pPr lvl="1"/>
            <a:r>
              <a:rPr lang="en-US" dirty="0"/>
              <a:t>Updated </a:t>
            </a:r>
            <a:r>
              <a:rPr lang="en-US" dirty="0" err="1"/>
              <a:t>addRenderTarget</a:t>
            </a:r>
            <a:r>
              <a:rPr lang="en-US" dirty="0"/>
              <a:t> to allow shading rate images by texture creation flag</a:t>
            </a:r>
          </a:p>
        </p:txBody>
      </p:sp>
    </p:spTree>
    <p:extLst>
      <p:ext uri="{BB962C8B-B14F-4D97-AF65-F5344CB8AC3E}">
        <p14:creationId xmlns:p14="http://schemas.microsoft.com/office/powerpoint/2010/main" val="1693616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8993-DF28-C424-6B6F-F9B95EAE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9CAF-B6C5-9661-7F88-F3293D16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Uber pixel shader -&gt; single threaded compute shaders -&gt; thread groups &amp; wave ops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NAS Data Surface</a:t>
            </a:r>
          </a:p>
          <a:p>
            <a:r>
              <a:rPr lang="en-US" dirty="0"/>
              <a:t>Shading Rate Image</a:t>
            </a:r>
          </a:p>
          <a:p>
            <a:r>
              <a:rPr lang="en-US" dirty="0"/>
              <a:t>Shading Rate Overlay</a:t>
            </a:r>
          </a:p>
          <a:p>
            <a:r>
              <a:rPr lang="en-US" dirty="0"/>
              <a:t>Present Debug View</a:t>
            </a:r>
          </a:p>
        </p:txBody>
      </p:sp>
    </p:spTree>
    <p:extLst>
      <p:ext uri="{BB962C8B-B14F-4D97-AF65-F5344CB8AC3E}">
        <p14:creationId xmlns:p14="http://schemas.microsoft.com/office/powerpoint/2010/main" val="978074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8993-DF28-C424-6B6F-F9B95EAE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9CAF-B6C5-9661-7F88-F3293D16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NAS Data Surface Compute Shader</a:t>
            </a:r>
          </a:p>
          <a:p>
            <a:pPr lvl="1"/>
            <a:r>
              <a:rPr lang="en-US" dirty="0"/>
              <a:t>Performed at end of current frame</a:t>
            </a:r>
          </a:p>
          <a:p>
            <a:pPr lvl="1"/>
            <a:r>
              <a:rPr lang="en-US" dirty="0"/>
              <a:t>Inputs: current frame, brightness sensitivity</a:t>
            </a:r>
          </a:p>
          <a:p>
            <a:pPr lvl="1"/>
            <a:r>
              <a:rPr lang="en-US" dirty="0"/>
              <a:t>1 dispatch per VRS tile</a:t>
            </a:r>
          </a:p>
          <a:p>
            <a:pPr lvl="1"/>
            <a:r>
              <a:rPr lang="en-US" dirty="0"/>
              <a:t>8*4 threads * 8 samples per thread = 256 samples = 16 * 16 block</a:t>
            </a:r>
          </a:p>
          <a:p>
            <a:pPr lvl="1"/>
            <a:r>
              <a:rPr lang="en-US" dirty="0"/>
              <a:t>Computes estimated </a:t>
            </a:r>
            <a:r>
              <a:rPr lang="en-US" dirty="0" err="1"/>
              <a:t>Qtr</a:t>
            </a:r>
            <a:r>
              <a:rPr lang="en-US" dirty="0"/>
              <a:t>/Half rate block error from last frame result</a:t>
            </a:r>
          </a:p>
          <a:p>
            <a:pPr lvl="1"/>
            <a:r>
              <a:rPr lang="en-US" dirty="0"/>
              <a:t>Outputs: float2 X,Y error estimate UAV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3F730-A818-4321-8B82-0AE98642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4733060"/>
            <a:ext cx="4455583" cy="175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36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8993-DF28-C424-6B6F-F9B95EAE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9CAF-B6C5-9661-7F88-F3293D16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Shading Rate Compute Shader</a:t>
            </a:r>
          </a:p>
          <a:p>
            <a:pPr lvl="1"/>
            <a:r>
              <a:rPr lang="en-US" dirty="0"/>
              <a:t>Performed just before shading pass</a:t>
            </a:r>
          </a:p>
          <a:p>
            <a:pPr lvl="1"/>
            <a:r>
              <a:rPr lang="en-US" dirty="0"/>
              <a:t>Inputs: NAS Data Surface, Depth Image, reprojection params, sensitivities</a:t>
            </a:r>
          </a:p>
          <a:p>
            <a:pPr lvl="1"/>
            <a:r>
              <a:rPr lang="en-US" dirty="0"/>
              <a:t>1 dispatch per VRS tile</a:t>
            </a:r>
          </a:p>
          <a:p>
            <a:pPr lvl="1"/>
            <a:r>
              <a:rPr lang="en-US" dirty="0"/>
              <a:t>8*4 threads * 8 samples per thread = 256 samples = 16 * 16 block</a:t>
            </a:r>
          </a:p>
          <a:p>
            <a:pPr lvl="1"/>
            <a:r>
              <a:rPr lang="en-US" dirty="0"/>
              <a:t>Computes motion adaptation and checks adapted error against threshold</a:t>
            </a:r>
          </a:p>
          <a:p>
            <a:pPr lvl="1"/>
            <a:r>
              <a:rPr lang="en-US" dirty="0"/>
              <a:t>Outputs: </a:t>
            </a:r>
            <a:r>
              <a:rPr lang="en-US" dirty="0" err="1"/>
              <a:t>uint</a:t>
            </a:r>
            <a:r>
              <a:rPr lang="en-US" dirty="0"/>
              <a:t> shading rate value UAV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7C034-A21A-1CD5-C2D1-C35C0030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197" y="4753693"/>
            <a:ext cx="4653606" cy="163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64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8993-DF28-C424-6B6F-F9B95EAE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9CAF-B6C5-9661-7F88-F3293D16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Shading Rate Overlay Fragment Shader</a:t>
            </a:r>
          </a:p>
          <a:p>
            <a:pPr lvl="1"/>
            <a:r>
              <a:rPr lang="en-US" dirty="0"/>
              <a:t>Performed immediately after shading rate image</a:t>
            </a:r>
          </a:p>
          <a:p>
            <a:pPr lvl="1"/>
            <a:r>
              <a:rPr lang="en-US" dirty="0"/>
              <a:t>Inputs: Shading rate image</a:t>
            </a:r>
          </a:p>
          <a:p>
            <a:pPr lvl="1"/>
            <a:r>
              <a:rPr lang="en-US" dirty="0"/>
              <a:t>Visualizes shading rate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E9C42-00BA-737D-F7D7-1D2F10293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263" y="3982665"/>
            <a:ext cx="676337" cy="19498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4C3815-89AF-CC76-5856-E59D280F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902" y="4125804"/>
            <a:ext cx="4267796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12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8993-DF28-C424-6B6F-F9B95EAE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9CAF-B6C5-9661-7F88-F3293D16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Shader</a:t>
            </a:r>
          </a:p>
          <a:p>
            <a:pPr lvl="1"/>
            <a:r>
              <a:rPr lang="en-US" dirty="0"/>
              <a:t>Extended to view VRS debug images</a:t>
            </a:r>
          </a:p>
          <a:p>
            <a:pPr lvl="1"/>
            <a:r>
              <a:rPr lang="en-US" dirty="0"/>
              <a:t>Inputs: NAS data, Shading Rate Image, Shading Rate Overlay, debug view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8F5A3-47FD-2948-B87D-4DA77D1F3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42" y="3547898"/>
            <a:ext cx="6735115" cy="2353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93F875-B945-2544-48D7-E93B8BE4E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863" y="3749467"/>
            <a:ext cx="676337" cy="194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05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F7F9-EE9D-2AC6-98D7-8A84E981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Optionals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D4E9-928C-C558-EC2B-C03C3970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Shading rate smoothing</a:t>
            </a:r>
          </a:p>
          <a:p>
            <a:r>
              <a:rPr lang="en-US" dirty="0"/>
              <a:t>Error stabilization (flicker reduction)</a:t>
            </a:r>
          </a:p>
          <a:p>
            <a:r>
              <a:rPr lang="en-US" dirty="0"/>
              <a:t>Material based shading rate adaptation (aliasing from bright specular highlights)</a:t>
            </a:r>
          </a:p>
        </p:txBody>
      </p:sp>
    </p:spTree>
    <p:extLst>
      <p:ext uri="{BB962C8B-B14F-4D97-AF65-F5344CB8AC3E}">
        <p14:creationId xmlns:p14="http://schemas.microsoft.com/office/powerpoint/2010/main" val="727241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F7F9-EE9D-2AC6-98D7-8A84E981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D4E9-928C-C558-EC2B-C03C3970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recommended values for parameters or recommendations on how to select values</a:t>
            </a:r>
          </a:p>
          <a:p>
            <a:r>
              <a:rPr lang="en-US" dirty="0"/>
              <a:t>NAS data surface produces wrong error at partially covered tiles – many samples eval. 0 -&gt; very small average -&gt; boosts error estimate</a:t>
            </a:r>
          </a:p>
          <a:p>
            <a:r>
              <a:rPr lang="en-US" dirty="0"/>
              <a:t>MSAA support matrix not honored in VRS rate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2B9D8-F71F-8D94-9D59-61F70D040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215" y="4272370"/>
            <a:ext cx="557290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14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51D4-A5DF-5E18-D0D3-B4EDB0852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Results/Demo</a:t>
            </a:r>
          </a:p>
        </p:txBody>
      </p:sp>
    </p:spTree>
    <p:extLst>
      <p:ext uri="{BB962C8B-B14F-4D97-AF65-F5344CB8AC3E}">
        <p14:creationId xmlns:p14="http://schemas.microsoft.com/office/powerpoint/2010/main" val="278254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A789-2EAF-1586-7981-1C3730F6F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817572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51D4-A5DF-5E18-D0D3-B4EDB0852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48070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51D4-A5DF-5E18-D0D3-B4EDB0852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5691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530B-8422-5170-BCB2-69E5E84B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2D0B-FDD0-58D6-9228-F6ED612F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Framework Design</a:t>
            </a:r>
          </a:p>
          <a:p>
            <a:pPr lvl="1"/>
            <a:r>
              <a:rPr lang="en-US" dirty="0"/>
              <a:t>Thin, 1 abstraction away from underlying type</a:t>
            </a:r>
          </a:p>
          <a:p>
            <a:pPr lvl="1"/>
            <a:r>
              <a:rPr lang="en-US" dirty="0"/>
              <a:t>DX-like, easy to learn with Vulkan background</a:t>
            </a:r>
          </a:p>
          <a:p>
            <a:pPr lvl="1"/>
            <a:r>
              <a:rPr lang="en-US" dirty="0"/>
              <a:t>Function linking system easy to use/extend, minorly inconvenient to find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90229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530B-8422-5170-BCB2-69E5E84B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2D0B-FDD0-58D6-9228-F6ED612F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“Render Targets”/</a:t>
            </a:r>
            <a:r>
              <a:rPr lang="en-US" dirty="0" err="1"/>
              <a:t>addRenderTarget</a:t>
            </a:r>
            <a:endParaRPr lang="en-US" dirty="0"/>
          </a:p>
          <a:p>
            <a:pPr lvl="1"/>
            <a:r>
              <a:rPr lang="en-US" dirty="0"/>
              <a:t>Very convenient for common use cases</a:t>
            </a:r>
          </a:p>
          <a:p>
            <a:pPr lvl="1"/>
            <a:r>
              <a:rPr lang="en-US" dirty="0"/>
              <a:t>Internally complex</a:t>
            </a:r>
          </a:p>
          <a:p>
            <a:pPr lvl="1"/>
            <a:r>
              <a:rPr lang="en-US" dirty="0"/>
              <a:t>Overrides format choice (R8_UINT -&gt; R8_TYPELESS)</a:t>
            </a:r>
          </a:p>
          <a:p>
            <a:pPr lvl="1"/>
            <a:r>
              <a:rPr lang="en-US" dirty="0"/>
              <a:t>Expected this to be handled by </a:t>
            </a:r>
            <a:r>
              <a:rPr lang="en-US" dirty="0" err="1"/>
              <a:t>ResourceLoader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Transition barriers, descriptor sets, pipelines, root signatures, buffers, shaders…</a:t>
            </a:r>
          </a:p>
          <a:p>
            <a:pPr lvl="1"/>
            <a:r>
              <a:rPr lang="en-US" dirty="0"/>
              <a:t>Easy to use with ample examples</a:t>
            </a:r>
          </a:p>
          <a:p>
            <a:pPr lvl="1"/>
            <a:r>
              <a:rPr lang="en-US" dirty="0"/>
              <a:t>Might have had similar experience if I’d had to modify</a:t>
            </a:r>
          </a:p>
        </p:txBody>
      </p:sp>
    </p:spTree>
    <p:extLst>
      <p:ext uri="{BB962C8B-B14F-4D97-AF65-F5344CB8AC3E}">
        <p14:creationId xmlns:p14="http://schemas.microsoft.com/office/powerpoint/2010/main" val="337191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530B-8422-5170-BCB2-69E5E84B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2D0B-FDD0-58D6-9228-F6ED612F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FSL</a:t>
            </a:r>
          </a:p>
          <a:p>
            <a:pPr lvl="1"/>
            <a:r>
              <a:rPr lang="en-US" dirty="0"/>
              <a:t>FSL generally easy to use but coarse documentation makes small syntax issues slow to remedy. Similar to HLSL but not exact</a:t>
            </a:r>
          </a:p>
          <a:p>
            <a:pPr lvl="1"/>
            <a:r>
              <a:rPr lang="en-US" dirty="0"/>
              <a:t>Broad set of examples covers most needs</a:t>
            </a:r>
          </a:p>
          <a:p>
            <a:pPr lvl="1"/>
            <a:r>
              <a:rPr lang="en-US" dirty="0"/>
              <a:t>Wave Ops feature set unclear – </a:t>
            </a:r>
            <a:r>
              <a:rPr lang="en-US" dirty="0" err="1"/>
              <a:t>WaveActiveMax</a:t>
            </a:r>
            <a:r>
              <a:rPr lang="en-US" dirty="0"/>
              <a:t> but not </a:t>
            </a:r>
            <a:r>
              <a:rPr lang="en-US" dirty="0" err="1"/>
              <a:t>WaveActiveMin</a:t>
            </a:r>
            <a:r>
              <a:rPr lang="en-US" dirty="0"/>
              <a:t>, </a:t>
            </a:r>
            <a:r>
              <a:rPr lang="en-US" dirty="0" err="1"/>
              <a:t>WaveGetLaneIndex</a:t>
            </a:r>
            <a:r>
              <a:rPr lang="en-US" dirty="0"/>
              <a:t> but not </a:t>
            </a:r>
            <a:r>
              <a:rPr lang="en-US" dirty="0" err="1"/>
              <a:t>WaveGetLaneCount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7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530B-8422-5170-BCB2-69E5E84B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2D0B-FDD0-58D6-9228-F6ED612FD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Nice to have: Clang format</a:t>
            </a:r>
          </a:p>
          <a:p>
            <a:r>
              <a:rPr lang="en-US" dirty="0"/>
              <a:t>Subjective: </a:t>
            </a:r>
            <a:r>
              <a:rPr lang="en-US" dirty="0" err="1"/>
              <a:t>Cmake</a:t>
            </a:r>
            <a:r>
              <a:rPr lang="en-US" dirty="0"/>
              <a:t>, Handle system</a:t>
            </a:r>
          </a:p>
        </p:txBody>
      </p:sp>
    </p:spTree>
    <p:extLst>
      <p:ext uri="{BB962C8B-B14F-4D97-AF65-F5344CB8AC3E}">
        <p14:creationId xmlns:p14="http://schemas.microsoft.com/office/powerpoint/2010/main" val="67021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CA789-2EAF-1586-7981-1C3730F6F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135689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FC62-0194-CFB6-A060-981CCEB0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476B-106D-5D6C-D273-399A9E44E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Scoping/topic selection</a:t>
            </a:r>
          </a:p>
          <a:p>
            <a:r>
              <a:rPr lang="en-US" dirty="0"/>
              <a:t>NAS Theory</a:t>
            </a:r>
          </a:p>
          <a:p>
            <a:r>
              <a:rPr lang="en-US" dirty="0"/>
              <a:t>NAS Implementation</a:t>
            </a:r>
          </a:p>
          <a:p>
            <a:r>
              <a:rPr lang="en-US" dirty="0" err="1"/>
              <a:t>Optionals</a:t>
            </a:r>
            <a:endParaRPr lang="en-US" dirty="0"/>
          </a:p>
          <a:p>
            <a:r>
              <a:rPr lang="en-US" dirty="0"/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95608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4461</TotalTime>
  <Words>910</Words>
  <Application>Microsoft Office PowerPoint</Application>
  <PresentationFormat>Widescreen</PresentationFormat>
  <Paragraphs>143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The Forge Interview</vt:lpstr>
      <vt:lpstr>Contents</vt:lpstr>
      <vt:lpstr>Feedback</vt:lpstr>
      <vt:lpstr>Feedback</vt:lpstr>
      <vt:lpstr>Feedback</vt:lpstr>
      <vt:lpstr>Feedback</vt:lpstr>
      <vt:lpstr>Feedback</vt:lpstr>
      <vt:lpstr>Project</vt:lpstr>
      <vt:lpstr>Project Overview</vt:lpstr>
      <vt:lpstr>What to make?</vt:lpstr>
      <vt:lpstr>What I was working on</vt:lpstr>
      <vt:lpstr>Interest in VRS</vt:lpstr>
      <vt:lpstr>Research</vt:lpstr>
      <vt:lpstr>Nvidia Adaptive Shading (NAS) Quick View</vt:lpstr>
      <vt:lpstr>Why Hardware VRS</vt:lpstr>
      <vt:lpstr>Why NAS</vt:lpstr>
      <vt:lpstr>NAS Introduction</vt:lpstr>
      <vt:lpstr>Loss Estimator</vt:lpstr>
      <vt:lpstr>Motion Adaptation</vt:lpstr>
      <vt:lpstr>Shading Rate Selection</vt:lpstr>
      <vt:lpstr>Implementation - Framework</vt:lpstr>
      <vt:lpstr>Implementation</vt:lpstr>
      <vt:lpstr>Implementation</vt:lpstr>
      <vt:lpstr>Implementation</vt:lpstr>
      <vt:lpstr>Implementation</vt:lpstr>
      <vt:lpstr>Implementation</vt:lpstr>
      <vt:lpstr>Optionals</vt:lpstr>
      <vt:lpstr>Issues</vt:lpstr>
      <vt:lpstr>Results/Demo</vt:lpstr>
      <vt:lpstr>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Forge Interview</dc:title>
  <dc:creator>Christian Robles</dc:creator>
  <cp:lastModifiedBy>Christian Robles</cp:lastModifiedBy>
  <cp:revision>231</cp:revision>
  <dcterms:created xsi:type="dcterms:W3CDTF">2023-10-17T16:20:49Z</dcterms:created>
  <dcterms:modified xsi:type="dcterms:W3CDTF">2023-11-13T17:50:32Z</dcterms:modified>
</cp:coreProperties>
</file>