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PTSansNarrow-bold.fntdata"/><Relationship Id="rId25" Type="http://schemas.openxmlformats.org/officeDocument/2006/relationships/slide" Target="slides/slide21.xml"/><Relationship Id="rId47" Type="http://schemas.openxmlformats.org/officeDocument/2006/relationships/font" Target="fonts/PTSansNarrow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This is not an introduction to 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Present the files: R, presentations, etc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Shape 1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Shape 1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Shape 1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Shape 1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Shape 1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Shape 1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Shape 1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Shape 1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Shape 1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hape 1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Shape 1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Shape 1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Shape 1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Shape 1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Shape 1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Shape 1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Shape 1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Shape 1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Check que equation...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08299"/>
            <a:ext cx="9144000" cy="2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2049750" y="4908325"/>
            <a:ext cx="5044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NETWORK MARKETING A PARTIR DEL MARKETING EMPRENDEDOR</a:t>
            </a:r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" y="0"/>
            <a:ext cx="928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50" y="4956025"/>
            <a:ext cx="9014049" cy="1874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www.springer.com/us/book/9781493909827" TargetMode="External"/><Relationship Id="rId6" Type="http://schemas.openxmlformats.org/officeDocument/2006/relationships/hyperlink" Target="" TargetMode="External"/><Relationship Id="rId7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konect.uni-koblenz.de/" TargetMode="External"/><Relationship Id="rId10" Type="http://schemas.openxmlformats.org/officeDocument/2006/relationships/hyperlink" Target="https://rpubs.com/xuren71/" TargetMode="External"/><Relationship Id="rId12" Type="http://schemas.openxmlformats.org/officeDocument/2006/relationships/hyperlink" Target="http://snap.stanford.edu/data/index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" TargetMode="External"/><Relationship Id="rId9" Type="http://schemas.openxmlformats.org/officeDocument/2006/relationships/hyperlink" Target="http://jfaganuk.github.io/" TargetMode="External"/><Relationship Id="rId5" Type="http://schemas.openxmlformats.org/officeDocument/2006/relationships/hyperlink" Target="http://kateto.net/networks-r-igraph" TargetMode="External"/><Relationship Id="rId6" Type="http://schemas.openxmlformats.org/officeDocument/2006/relationships/hyperlink" Target="http://stanford.edu/group/sonia/dataSources/index.html" TargetMode="External"/><Relationship Id="rId7" Type="http://schemas.openxmlformats.org/officeDocument/2006/relationships/hyperlink" Target="https://sna.stanford.edu/rlabs.php" TargetMode="External"/><Relationship Id="rId8" Type="http://schemas.openxmlformats.org/officeDocument/2006/relationships/hyperlink" Target="http://kateto.net/2016/05/network-dataset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apps.webofknowledge.com.ezproxy.uky.edu/WOS_GeneralSearch_input.do?product=WOS&amp;search_mode=GeneralSearch&amp;SID=3CUANQErTRnNnM62ejo&amp;preferencesSaved=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5400000">
            <a:off x="4457550" y="424700"/>
            <a:ext cx="228900" cy="91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850"/>
            <a:ext cx="91440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10137"/>
            <a:ext cx="9144000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17625" y="498625"/>
            <a:ext cx="88434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76950" y="4778425"/>
            <a:ext cx="779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2747975"/>
            <a:ext cx="117600" cy="21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17625" y="2784625"/>
            <a:ext cx="88434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Sebastian Robledo Ph.D.(c)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878" name="Shape 878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879" name="Shape 8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Shape 880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Deleting in and out degree attributes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195200" y="1998925"/>
            <a:ext cx="57900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net.tidied.2 &lt;- delete_vertex_attr(net.tidied.1, "outdegree" 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net.tidied.3 &lt;- delete_vertex_attr(net.tidied.2, "indegree" 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net.tidied &lt;- net.tidied.3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summary(net.tidied)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294150" y="3860975"/>
            <a:ext cx="579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IGRAPH DN-- 1062 3115 --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+ attr: name (v/c), label (v/c)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897" name="Shape 897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898" name="Shape 8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Shape 899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900" name="Shape 900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902" name="Shape 902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Global Properties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904" name="Shape 904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195200" y="1536375"/>
            <a:ext cx="5790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Density</a:t>
            </a:r>
          </a:p>
          <a:p>
            <a:pPr indent="-6985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graph.density(net.tidied)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Transitivity</a:t>
            </a:r>
          </a:p>
          <a:p>
            <a:pPr indent="-6985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transitivity(net.tidied, type = "global")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4742700" y="1385475"/>
            <a:ext cx="4403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iameter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diameter(net.tidied, directed = TRUE, weights = NA)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Centralization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centr_degree(net.tidied, mode = "all")$centralization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916" name="Shape 916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17" name="Shape 9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Shape 918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Local </a:t>
            </a: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 Properties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195200" y="1764975"/>
            <a:ext cx="4788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Degree: in and out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V(net.tidied)$indegree &lt;- degree(net.tidied, mode = "in")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V(net.tidied)$outdegree &lt;- degree(net.tidied, mode = "out")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V(net.tidied)$degree &lt;- degree(net.tidied, mode = "all")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Betweenness</a:t>
            </a:r>
          </a:p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V(net.tidied)$bet &lt;- betweenness(net.tidied)</a:t>
            </a:r>
          </a:p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4782775" y="1614075"/>
            <a:ext cx="43632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Bonacich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V(net.tidied)$bonacich &lt;- power_centrality(net.tidied)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Transitivity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V(net.tidied)$transitivity &lt;- transitivity(net.tidied, type = "local")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head(as_data_frame(net.tidied, what = "vertices"))</a:t>
            </a:r>
          </a:p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935" name="Shape 935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36" name="Shape 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Subgroups and communities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944" name="Shape 944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53500" y="1536375"/>
            <a:ext cx="4545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Based on greedy optimization of modularity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community &lt;- cluster_fast_greedy(as.undirected(net.tidied))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V(net.tidied)$community &lt;- community$membership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4742700" y="1385475"/>
            <a:ext cx="4403400" cy="24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Coreness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V(net.tidied)$coreness &lt;- coreness(net.tidied)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954" name="Shape 954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55" name="Shape 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Shape 956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957" name="Shape 957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Topological Properties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961" name="Shape 961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962" name="Shape 962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965" name="Shape 965"/>
          <p:cNvSpPr txBox="1"/>
          <p:nvPr/>
        </p:nvSpPr>
        <p:spPr>
          <a:xfrm>
            <a:off x="53500" y="1536375"/>
            <a:ext cx="47559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Degree Distribution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hist(degree(net.tidied, mode = "in"), col="blue", </a:t>
            </a:r>
            <a:b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main = "In-degree distribution on co-citation networks",</a:t>
            </a:r>
            <a:b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xlab = "Vertex Degree", ylab = "Frecuency")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66" name="Shape 9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350" y="1502050"/>
            <a:ext cx="4029800" cy="248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Shape 9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350" y="1502050"/>
            <a:ext cx="4029800" cy="248883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Shape 972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974" name="Shape 974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75" name="Shape 9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Shape 976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Topological Properties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53500" y="1536375"/>
            <a:ext cx="4938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Degree Distribution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hist(degree(net.tidied, mode = "out"), col="blue",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main = "Out-degree distribution on co-citation networks",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xlab = "Vertex Degree", ylab = "Frecuency")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Shape 9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354" y="1531388"/>
            <a:ext cx="3982350" cy="2459485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Shape 991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993" name="Shape 993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94" name="Shape 9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997" name="Shape 997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Topological Properties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53500" y="1536375"/>
            <a:ext cx="67866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Log - Log </a:t>
            </a: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Degree Distribution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d.net.tidied &lt;- degree(net.tidied, mode = "all")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dd.net.tidied &lt;- degree.distribution(net.tidied)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 &lt;- 1:max(d.net.tidied)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ind &lt;- (dd.net.tidied != 0)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plot(d[ind], dd.net.tidied[ind], log = "xy", col = "blue",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xlab = c("Log-Degree"), ylab = c("Log-Intensity"),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main = "Log-Log Degree Distribution")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Shape 10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350" y="1531352"/>
            <a:ext cx="3982350" cy="24595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012" name="Shape 1012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013" name="Shape 10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Shape 1014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015" name="Shape 1015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96250" y="831175"/>
            <a:ext cx="3069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Topological Properties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022" name="Shape 1022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1023" name="Shape 1023"/>
          <p:cNvSpPr txBox="1"/>
          <p:nvPr/>
        </p:nvSpPr>
        <p:spPr>
          <a:xfrm>
            <a:off x="53500" y="1536375"/>
            <a:ext cx="67866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Log - Log Average Neighbor Degree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a.nn.deg.net.tidied &lt;- graph.knn(net.tidied,V(net.tidied))$knn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plot(d.net.tidied, a.nn.deg.net.tidied,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log="xy", col="goldenrod",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xlab=c("Log Vertex Degree"),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ylab=c("Log Average Neighbor Degree"))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030" name="Shape 1030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031" name="Shape 10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Shape 1032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96250" y="831175"/>
            <a:ext cx="7291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Identifidying key actors in the network: Seminal, Structural, and Current papers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53500" y="1558375"/>
            <a:ext cx="85233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df.1 &lt;- as_data_frame(net.tidied, what = "vertices")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df.1 &lt;- df.1[, c("label", "outdegree", "indegree", "bet")]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seminals &lt;- df.1[df.1$outdegree == 0,]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seminals &lt;- head(seminals[order(seminals$indegree,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rev(seminals$indegree),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decreasing = TRUE), "label"], 10)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structurals &lt;- head(df.1[order(df.1$bet, rev(df.1$bet),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decreasing = TRUE), "label"], 10)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currents &lt;- df.1[df.1$indegree == 0,]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currents &lt;- head(currents[order(currents$outdegree, 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rev(currents$outdegree),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decreasing = TRUE), "label"], 10)</a:t>
            </a:r>
            <a:b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key.papers &lt;- data.frame(seminals, structurals, currents, stringsAsFactors = FALSE)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048" name="Shape 1048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049" name="Shape 10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Shape 1050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051" name="Shape 1051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6250" y="831175"/>
            <a:ext cx="7291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Identifidying key actors in the network: Seminal, Structural, and Current papers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pic>
        <p:nvPicPr>
          <p:cNvPr id="1059" name="Shape 10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47" y="1917099"/>
            <a:ext cx="8876876" cy="23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96250" y="972900"/>
            <a:ext cx="90477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R language has become very popular between researchers because it let them do sophisticated statistical calculations to a lot of data and with the support of a huge community.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96250" y="3015300"/>
            <a:ext cx="9047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Methodology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96250" y="1506300"/>
            <a:ext cx="90477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Purpose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96250" y="2115900"/>
            <a:ext cx="90477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The purpose of this session is to introduce the participants to the main technical concepts of network data analysis in R using igraph, for example:  how to read data from R, how to convert this data to a graph object and how to do some descriptive analysis.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96250" y="3567900"/>
            <a:ext cx="9047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Just run the code!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The objective is to focus On the main features of igraph (what can we do with it?) and avoid the thecnical problems.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066" name="Shape 1066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067" name="Shape 10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Shape 1068"/>
          <p:cNvSpPr txBox="1"/>
          <p:nvPr/>
        </p:nvSpPr>
        <p:spPr>
          <a:xfrm>
            <a:off x="96250" y="584962"/>
            <a:ext cx="2891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Graphs: Undirected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074" name="Shape 1074"/>
          <p:cNvSpPr txBox="1"/>
          <p:nvPr/>
        </p:nvSpPr>
        <p:spPr>
          <a:xfrm>
            <a:off x="86275" y="17952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g &lt;- graph.formula(1-2, 1-3, 2-3, 2-4, 3-5, 4-5, 4-6, 4-7, 5-6, 6-7)</a:t>
            </a:r>
          </a:p>
        </p:txBody>
      </p:sp>
      <p:pic>
        <p:nvPicPr>
          <p:cNvPr id="1075" name="Shape 1075"/>
          <p:cNvPicPr preferRelativeResize="0"/>
          <p:nvPr/>
        </p:nvPicPr>
        <p:blipFill rotWithShape="1">
          <a:blip r:embed="rId4">
            <a:alphaModFix/>
          </a:blip>
          <a:srcRect b="18862" l="36455" r="33903" t="15231"/>
          <a:stretch/>
        </p:blipFill>
        <p:spPr>
          <a:xfrm>
            <a:off x="5802400" y="886850"/>
            <a:ext cx="3222975" cy="32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Shape 1076"/>
          <p:cNvSpPr txBox="1"/>
          <p:nvPr/>
        </p:nvSpPr>
        <p:spPr>
          <a:xfrm>
            <a:off x="96250" y="1366400"/>
            <a:ext cx="4303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Create a graph object g with </a:t>
            </a: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N</a:t>
            </a:r>
            <a:r>
              <a:rPr b="1"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= 7 vertices</a:t>
            </a:r>
          </a:p>
        </p:txBody>
      </p:sp>
      <p:sp>
        <p:nvSpPr>
          <p:cNvPr id="1077" name="Shape 1077"/>
          <p:cNvSpPr txBox="1"/>
          <p:nvPr/>
        </p:nvSpPr>
        <p:spPr>
          <a:xfrm>
            <a:off x="86275" y="22524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 see the vertices</a:t>
            </a:r>
          </a:p>
        </p:txBody>
      </p:sp>
      <p:sp>
        <p:nvSpPr>
          <p:cNvPr id="1078" name="Shape 1078"/>
          <p:cNvSpPr txBox="1"/>
          <p:nvPr/>
        </p:nvSpPr>
        <p:spPr>
          <a:xfrm>
            <a:off x="86275" y="32430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 see the edges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86275" y="27096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V(g)</a:t>
            </a:r>
          </a:p>
        </p:txBody>
      </p:sp>
      <p:sp>
        <p:nvSpPr>
          <p:cNvPr id="1080" name="Shape 1080"/>
          <p:cNvSpPr txBox="1"/>
          <p:nvPr/>
        </p:nvSpPr>
        <p:spPr>
          <a:xfrm>
            <a:off x="86275" y="36240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E(g)</a:t>
            </a:r>
          </a:p>
        </p:txBody>
      </p:sp>
      <p:pic>
        <p:nvPicPr>
          <p:cNvPr id="1081" name="Shape 10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200" y="2862044"/>
            <a:ext cx="1865542" cy="4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Shape 10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200" y="3895837"/>
            <a:ext cx="4392513" cy="4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Shape 1083"/>
          <p:cNvSpPr txBox="1"/>
          <p:nvPr/>
        </p:nvSpPr>
        <p:spPr>
          <a:xfrm>
            <a:off x="162475" y="9570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library(igraph)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library(sand)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090" name="Shape 1090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091" name="Shape 10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Shape 1092"/>
          <p:cNvSpPr txBox="1"/>
          <p:nvPr/>
        </p:nvSpPr>
        <p:spPr>
          <a:xfrm>
            <a:off x="96250" y="584950"/>
            <a:ext cx="28380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Graphs: Undirected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pic>
        <p:nvPicPr>
          <p:cNvPr id="1096" name="Shape 1096"/>
          <p:cNvPicPr preferRelativeResize="0"/>
          <p:nvPr/>
        </p:nvPicPr>
        <p:blipFill rotWithShape="1">
          <a:blip r:embed="rId4">
            <a:alphaModFix/>
          </a:blip>
          <a:srcRect b="18862" l="36455" r="33903" t="15231"/>
          <a:stretch/>
        </p:blipFill>
        <p:spPr>
          <a:xfrm>
            <a:off x="5650000" y="886850"/>
            <a:ext cx="3222975" cy="32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Shape 1097"/>
          <p:cNvSpPr txBox="1"/>
          <p:nvPr/>
        </p:nvSpPr>
        <p:spPr>
          <a:xfrm>
            <a:off x="86275" y="9570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More compressed format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86275" y="13380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str(g)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162400" y="4016450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plot(g)</a:t>
            </a:r>
          </a:p>
        </p:txBody>
      </p:sp>
      <p:pic>
        <p:nvPicPr>
          <p:cNvPr id="1100" name="Shape 1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137" y="1993400"/>
            <a:ext cx="19145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Shape 1101"/>
          <p:cNvSpPr txBox="1"/>
          <p:nvPr/>
        </p:nvSpPr>
        <p:spPr>
          <a:xfrm>
            <a:off x="2631850" y="1700150"/>
            <a:ext cx="2685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UN : Undirected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UNW: Undirected + Weighted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110" name="Shape 1110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111" name="Shape 1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Shape 1112"/>
          <p:cNvSpPr txBox="1"/>
          <p:nvPr/>
        </p:nvSpPr>
        <p:spPr>
          <a:xfrm>
            <a:off x="96250" y="584950"/>
            <a:ext cx="28380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Graphs: Directed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114" name="Shape 1114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115" name="Shape 1115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116" name="Shape 1116"/>
          <p:cNvSpPr txBox="1"/>
          <p:nvPr/>
        </p:nvSpPr>
        <p:spPr>
          <a:xfrm>
            <a:off x="81150" y="1166775"/>
            <a:ext cx="5487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dg &lt;- graph.formula(1-+2, 1-+3, 2++3)</a:t>
            </a:r>
          </a:p>
        </p:txBody>
      </p:sp>
      <p:sp>
        <p:nvSpPr>
          <p:cNvPr id="1117" name="Shape 1117"/>
          <p:cNvSpPr txBox="1"/>
          <p:nvPr/>
        </p:nvSpPr>
        <p:spPr>
          <a:xfrm>
            <a:off x="81150" y="1842025"/>
            <a:ext cx="2918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plot(dg)</a:t>
            </a:r>
          </a:p>
        </p:txBody>
      </p:sp>
      <p:pic>
        <p:nvPicPr>
          <p:cNvPr id="1118" name="Shape 1118"/>
          <p:cNvPicPr preferRelativeResize="0"/>
          <p:nvPr/>
        </p:nvPicPr>
        <p:blipFill rotWithShape="1">
          <a:blip r:embed="rId4">
            <a:alphaModFix/>
          </a:blip>
          <a:srcRect b="16338" l="35859" r="33239" t="11873"/>
          <a:stretch/>
        </p:blipFill>
        <p:spPr>
          <a:xfrm>
            <a:off x="3427500" y="900137"/>
            <a:ext cx="2289000" cy="237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Shape 1119"/>
          <p:cNvSpPr txBox="1"/>
          <p:nvPr/>
        </p:nvSpPr>
        <p:spPr>
          <a:xfrm>
            <a:off x="76700" y="3563300"/>
            <a:ext cx="5300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dg.1 &lt;- graph.formula(Sam-+Mary, Sam-+Tom, Mary++Tom)</a:t>
            </a:r>
          </a:p>
        </p:txBody>
      </p:sp>
      <p:pic>
        <p:nvPicPr>
          <p:cNvPr id="1120" name="Shape 1120"/>
          <p:cNvPicPr preferRelativeResize="0"/>
          <p:nvPr/>
        </p:nvPicPr>
        <p:blipFill rotWithShape="1">
          <a:blip r:embed="rId5">
            <a:alphaModFix/>
          </a:blip>
          <a:srcRect b="15502" l="35859" r="31800" t="13125"/>
          <a:stretch/>
        </p:blipFill>
        <p:spPr>
          <a:xfrm>
            <a:off x="6611575" y="2399899"/>
            <a:ext cx="2409573" cy="237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Shape 1121"/>
          <p:cNvSpPr txBox="1"/>
          <p:nvPr/>
        </p:nvSpPr>
        <p:spPr>
          <a:xfrm>
            <a:off x="81150" y="4106725"/>
            <a:ext cx="2918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plot(dg.1)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129" name="Shape 1129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130" name="Shape 1130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131" name="Shape 1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Shape 1132"/>
          <p:cNvSpPr txBox="1"/>
          <p:nvPr/>
        </p:nvSpPr>
        <p:spPr>
          <a:xfrm>
            <a:off x="96250" y="584950"/>
            <a:ext cx="28413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Graphs: Representations</a:t>
            </a:r>
          </a:p>
        </p:txBody>
      </p:sp>
      <p:sp>
        <p:nvSpPr>
          <p:cNvPr id="1133" name="Shape 1133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134" name="Shape 1134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pic>
        <p:nvPicPr>
          <p:cNvPr id="1136" name="Shape 1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87" y="1551613"/>
            <a:ext cx="11525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Shape 1137"/>
          <p:cNvSpPr txBox="1"/>
          <p:nvPr/>
        </p:nvSpPr>
        <p:spPr>
          <a:xfrm>
            <a:off x="264450" y="975900"/>
            <a:ext cx="2289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edgelist &lt;- get.edgelist(g)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View(</a:t>
            </a:r>
            <a:r>
              <a:rPr lang="es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edgelist)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2937625" y="973500"/>
            <a:ext cx="34209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matrix &lt;- as.matrix(get.adjacency(g))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View(matrix)</a:t>
            </a:r>
          </a:p>
        </p:txBody>
      </p:sp>
      <p:pic>
        <p:nvPicPr>
          <p:cNvPr id="1139" name="Shape 1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6573" y="1545649"/>
            <a:ext cx="1494200" cy="32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Shape 1140"/>
          <p:cNvSpPr txBox="1"/>
          <p:nvPr/>
        </p:nvSpPr>
        <p:spPr>
          <a:xfrm>
            <a:off x="7013075" y="969325"/>
            <a:ext cx="1973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adjlist &lt;- get.adjlist(g)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PT Sans Narrow"/>
                <a:ea typeface="PT Sans Narrow"/>
                <a:cs typeface="PT Sans Narrow"/>
                <a:sym typeface="PT Sans Narrow"/>
              </a:rPr>
              <a:t>adjist</a:t>
            </a:r>
          </a:p>
        </p:txBody>
      </p:sp>
      <p:pic>
        <p:nvPicPr>
          <p:cNvPr id="1141" name="Shape 1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975" y="1974937"/>
            <a:ext cx="39338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Shape 1142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149" name="Shape 1149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150" name="Shape 1150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151" name="Shape 1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Shape 1152"/>
          <p:cNvSpPr txBox="1"/>
          <p:nvPr/>
        </p:nvSpPr>
        <p:spPr>
          <a:xfrm>
            <a:off x="96250" y="584950"/>
            <a:ext cx="28380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Graphs: Operations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155" name="Shape 1155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228600" y="1070400"/>
            <a:ext cx="5991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Consider the subgraph of g induced by the first five vertices.</a:t>
            </a:r>
          </a:p>
        </p:txBody>
      </p:sp>
      <p:sp>
        <p:nvSpPr>
          <p:cNvPr id="1157" name="Shape 1157"/>
          <p:cNvSpPr txBox="1"/>
          <p:nvPr/>
        </p:nvSpPr>
        <p:spPr>
          <a:xfrm>
            <a:off x="228600" y="1637675"/>
            <a:ext cx="3397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 &lt;- induced.subgraph(g, 1:5)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plot(h)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304201" y="2811725"/>
            <a:ext cx="4229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 &lt;- g - vertices(c(6,7))  </a:t>
            </a:r>
          </a:p>
        </p:txBody>
      </p:sp>
      <p:sp>
        <p:nvSpPr>
          <p:cNvPr id="1159" name="Shape 1159"/>
          <p:cNvSpPr txBox="1"/>
          <p:nvPr/>
        </p:nvSpPr>
        <p:spPr>
          <a:xfrm>
            <a:off x="304200" y="3942475"/>
            <a:ext cx="5412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 &lt;- h + vertices(c(6,7))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plot(h) 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g &lt;- h + edges(c(4,6),c(4,7),c(5,6),c(6,7))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plot(g)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228600" y="2228700"/>
            <a:ext cx="5991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Also, we could remove vertices 6 and 7 from g to generate h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228600" y="3321250"/>
            <a:ext cx="5991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Recovering g from h by adding these two vertices  and the apropiate edges</a:t>
            </a:r>
          </a:p>
        </p:txBody>
      </p:sp>
      <p:pic>
        <p:nvPicPr>
          <p:cNvPr id="1162" name="Shape 1162"/>
          <p:cNvPicPr preferRelativeResize="0"/>
          <p:nvPr/>
        </p:nvPicPr>
        <p:blipFill rotWithShape="1">
          <a:blip r:embed="rId4">
            <a:alphaModFix/>
          </a:blip>
          <a:srcRect b="10120" l="27968" r="24318" t="0"/>
          <a:stretch/>
        </p:blipFill>
        <p:spPr>
          <a:xfrm>
            <a:off x="6420274" y="951750"/>
            <a:ext cx="2555900" cy="26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Shape 1163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170" name="Shape 1170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171" name="Shape 1171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172" name="Shape 1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Shape 1173"/>
          <p:cNvSpPr txBox="1"/>
          <p:nvPr/>
        </p:nvSpPr>
        <p:spPr>
          <a:xfrm>
            <a:off x="96250" y="584950"/>
            <a:ext cx="2838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</a:t>
            </a:r>
          </a:p>
        </p:txBody>
      </p:sp>
      <p:sp>
        <p:nvSpPr>
          <p:cNvPr id="1174" name="Shape 1174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175" name="Shape 1175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129700" y="2426050"/>
            <a:ext cx="4074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V(dg.2)$name &lt;- c("Sam", "Mary", "Tom")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113900" y="1570078"/>
            <a:ext cx="3000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dg.2$name &lt;- "Toy Graph"</a:t>
            </a:r>
          </a:p>
        </p:txBody>
      </p:sp>
      <p:sp>
        <p:nvSpPr>
          <p:cNvPr id="1179" name="Shape 1179"/>
          <p:cNvSpPr txBox="1"/>
          <p:nvPr/>
        </p:nvSpPr>
        <p:spPr>
          <a:xfrm>
            <a:off x="190100" y="4002982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V(dg.2)$color &lt;- "red"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summary(dg.2)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plot(dg.2)</a:t>
            </a:r>
          </a:p>
        </p:txBody>
      </p:sp>
      <p:sp>
        <p:nvSpPr>
          <p:cNvPr id="1180" name="Shape 1180"/>
          <p:cNvSpPr txBox="1"/>
          <p:nvPr/>
        </p:nvSpPr>
        <p:spPr>
          <a:xfrm>
            <a:off x="113900" y="3230225"/>
            <a:ext cx="3000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V(dg.2)$gender &lt;- c("M","F","M")</a:t>
            </a:r>
          </a:p>
        </p:txBody>
      </p:sp>
      <p:sp>
        <p:nvSpPr>
          <p:cNvPr id="1181" name="Shape 1181"/>
          <p:cNvSpPr txBox="1"/>
          <p:nvPr/>
        </p:nvSpPr>
        <p:spPr>
          <a:xfrm>
            <a:off x="113899" y="892991"/>
            <a:ext cx="6357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dg.2 &lt;- graph.formula(1-+2, 1-+3, 2++3)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plot(dg.1)</a:t>
            </a:r>
          </a:p>
        </p:txBody>
      </p:sp>
      <p:sp>
        <p:nvSpPr>
          <p:cNvPr id="1182" name="Shape 1182"/>
          <p:cNvSpPr txBox="1"/>
          <p:nvPr/>
        </p:nvSpPr>
        <p:spPr>
          <a:xfrm>
            <a:off x="96250" y="1320653"/>
            <a:ext cx="5290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Adding a name to our graph</a:t>
            </a:r>
          </a:p>
        </p:txBody>
      </p:sp>
      <p:pic>
        <p:nvPicPr>
          <p:cNvPr id="1183" name="Shape 1183"/>
          <p:cNvPicPr preferRelativeResize="0"/>
          <p:nvPr/>
        </p:nvPicPr>
        <p:blipFill rotWithShape="1">
          <a:blip r:embed="rId4">
            <a:alphaModFix/>
          </a:blip>
          <a:srcRect b="13096" l="31237" r="28684" t="10092"/>
          <a:stretch/>
        </p:blipFill>
        <p:spPr>
          <a:xfrm>
            <a:off x="6766425" y="820502"/>
            <a:ext cx="2377575" cy="2487197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Shape 1184"/>
          <p:cNvSpPr txBox="1"/>
          <p:nvPr/>
        </p:nvSpPr>
        <p:spPr>
          <a:xfrm>
            <a:off x="86075" y="1900928"/>
            <a:ext cx="5290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Adding names to our nodes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86075" y="2781375"/>
            <a:ext cx="2838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Adding gender to our nodes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86075" y="3543375"/>
            <a:ext cx="2838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Adding color to our nodes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5">
            <a:alphaModFix/>
          </a:blip>
          <a:srcRect b="17323" l="34705" r="30898" t="12877"/>
          <a:stretch/>
        </p:blipFill>
        <p:spPr>
          <a:xfrm>
            <a:off x="3426250" y="2026207"/>
            <a:ext cx="2838300" cy="26446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Shape 1188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Data: Adding Attributes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195" name="Shape 1195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196" name="Shape 1196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197" name="Shape 1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Shape 1198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96250" y="820550"/>
            <a:ext cx="24057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library(sand)</a:t>
            </a:r>
          </a:p>
        </p:txBody>
      </p:sp>
      <p:pic>
        <p:nvPicPr>
          <p:cNvPr id="1202" name="Shape 1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121" y="3187250"/>
            <a:ext cx="1376974" cy="148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Shape 1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174" y="1043274"/>
            <a:ext cx="4882799" cy="12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Shape 1204"/>
          <p:cNvSpPr txBox="1"/>
          <p:nvPr/>
        </p:nvSpPr>
        <p:spPr>
          <a:xfrm>
            <a:off x="172450" y="4020100"/>
            <a:ext cx="3000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ecount(g.lazega)</a:t>
            </a:r>
          </a:p>
        </p:txBody>
      </p:sp>
      <p:sp>
        <p:nvSpPr>
          <p:cNvPr id="1205" name="Shape 1205"/>
          <p:cNvSpPr txBox="1"/>
          <p:nvPr/>
        </p:nvSpPr>
        <p:spPr>
          <a:xfrm>
            <a:off x="172450" y="4400170"/>
            <a:ext cx="3000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list.vertex.attributes(g.lazega)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summary(g.lazega)</a:t>
            </a:r>
          </a:p>
        </p:txBody>
      </p:sp>
      <p:sp>
        <p:nvSpPr>
          <p:cNvPr id="1206" name="Shape 1206"/>
          <p:cNvSpPr txBox="1"/>
          <p:nvPr/>
        </p:nvSpPr>
        <p:spPr>
          <a:xfrm>
            <a:off x="196915" y="3644437"/>
            <a:ext cx="3000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vcount(g.lazega)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185666" y="1290424"/>
            <a:ext cx="2259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View vertices and edges 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169596" y="2062450"/>
            <a:ext cx="2259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View(v.attr.lazega)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155650" y="1640562"/>
            <a:ext cx="16887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View(elist.lazega)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155650" y="2948098"/>
            <a:ext cx="6729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g.lazega &lt;- graph.data.frame(elist.lazega,  directed="FALSE",   vertices=v.attr.lazega)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1" name="Shape 1211"/>
          <p:cNvSpPr txBox="1"/>
          <p:nvPr/>
        </p:nvSpPr>
        <p:spPr>
          <a:xfrm>
            <a:off x="169607" y="2501600"/>
            <a:ext cx="4244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Convert them into a graph object (g.lazega)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169607" y="3263600"/>
            <a:ext cx="4244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Checking  the values of the graph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7264912" y="2948100"/>
            <a:ext cx="1145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elist.lazega</a:t>
            </a:r>
          </a:p>
        </p:txBody>
      </p:sp>
      <p:sp>
        <p:nvSpPr>
          <p:cNvPr id="1214" name="Shape 1214"/>
          <p:cNvSpPr txBox="1"/>
          <p:nvPr/>
        </p:nvSpPr>
        <p:spPr>
          <a:xfrm>
            <a:off x="96250" y="584950"/>
            <a:ext cx="2838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Data: Dataframes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223" name="Shape 1223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224" name="Shape 1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Shape 1225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226" name="Shape 1226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227" name="Shape 1227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172450" y="4020100"/>
            <a:ext cx="6163199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matrix.lazega.1 &lt;- as.matrix(matrix.lazega)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172450" y="4400175"/>
            <a:ext cx="8848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g.matrix.lazega &lt;- graph.adjacency(adjmatrix = matrix.lazega.1, mode = "undirected") </a:t>
            </a:r>
          </a:p>
        </p:txBody>
      </p:sp>
      <p:sp>
        <p:nvSpPr>
          <p:cNvPr id="1230" name="Shape 1230"/>
          <p:cNvSpPr txBox="1"/>
          <p:nvPr/>
        </p:nvSpPr>
        <p:spPr>
          <a:xfrm>
            <a:off x="196938" y="3644450"/>
            <a:ext cx="7194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matrix.lazega &lt;- read.csv("matrix_1.csv", stringsAsFactors = FALSE)</a:t>
            </a:r>
          </a:p>
        </p:txBody>
      </p:sp>
      <p:sp>
        <p:nvSpPr>
          <p:cNvPr id="1231" name="Shape 1231"/>
          <p:cNvSpPr txBox="1"/>
          <p:nvPr/>
        </p:nvSpPr>
        <p:spPr>
          <a:xfrm>
            <a:off x="185677" y="909425"/>
            <a:ext cx="2919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Uploading vertices and edges</a:t>
            </a:r>
          </a:p>
        </p:txBody>
      </p:sp>
      <p:sp>
        <p:nvSpPr>
          <p:cNvPr id="1232" name="Shape 1232"/>
          <p:cNvSpPr txBox="1"/>
          <p:nvPr/>
        </p:nvSpPr>
        <p:spPr>
          <a:xfrm>
            <a:off x="169604" y="1605250"/>
            <a:ext cx="5359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edges &lt;- read.csv("edges.csv", stringsAsFactors = FALSE)</a:t>
            </a:r>
          </a:p>
        </p:txBody>
      </p:sp>
      <p:sp>
        <p:nvSpPr>
          <p:cNvPr id="1233" name="Shape 1233"/>
          <p:cNvSpPr txBox="1"/>
          <p:nvPr/>
        </p:nvSpPr>
        <p:spPr>
          <a:xfrm>
            <a:off x="155650" y="1183375"/>
            <a:ext cx="5134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vertices &lt;- read.csv("vertices.csv", stringsAsFactors = FALSE)</a:t>
            </a:r>
          </a:p>
        </p:txBody>
      </p:sp>
      <p:sp>
        <p:nvSpPr>
          <p:cNvPr id="1234" name="Shape 1234"/>
          <p:cNvSpPr txBox="1"/>
          <p:nvPr/>
        </p:nvSpPr>
        <p:spPr>
          <a:xfrm>
            <a:off x="5016758" y="1419025"/>
            <a:ext cx="4486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g.lazega.1 &lt;- graph.data.frame(edges, directed = "FALSE",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vertices = vertices)</a:t>
            </a:r>
          </a:p>
        </p:txBody>
      </p:sp>
      <p:sp>
        <p:nvSpPr>
          <p:cNvPr id="1235" name="Shape 1235"/>
          <p:cNvSpPr txBox="1"/>
          <p:nvPr/>
        </p:nvSpPr>
        <p:spPr>
          <a:xfrm>
            <a:off x="5208275" y="842175"/>
            <a:ext cx="3842699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Convert them into a graph object (g.lazega.1)</a:t>
            </a:r>
          </a:p>
        </p:txBody>
      </p:sp>
      <p:sp>
        <p:nvSpPr>
          <p:cNvPr id="1236" name="Shape 1236"/>
          <p:cNvSpPr txBox="1"/>
          <p:nvPr/>
        </p:nvSpPr>
        <p:spPr>
          <a:xfrm>
            <a:off x="169607" y="3263600"/>
            <a:ext cx="4244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Uploading matrix file</a:t>
            </a:r>
          </a:p>
        </p:txBody>
      </p:sp>
      <p:sp>
        <p:nvSpPr>
          <p:cNvPr id="1237" name="Shape 1237"/>
          <p:cNvSpPr/>
          <p:nvPr/>
        </p:nvSpPr>
        <p:spPr>
          <a:xfrm>
            <a:off x="4670809" y="1338175"/>
            <a:ext cx="195900" cy="7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 txBox="1"/>
          <p:nvPr/>
        </p:nvSpPr>
        <p:spPr>
          <a:xfrm>
            <a:off x="185677" y="2128625"/>
            <a:ext cx="2919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Uploading graph object</a:t>
            </a:r>
          </a:p>
        </p:txBody>
      </p:sp>
      <p:sp>
        <p:nvSpPr>
          <p:cNvPr id="1239" name="Shape 1239"/>
          <p:cNvSpPr txBox="1"/>
          <p:nvPr/>
        </p:nvSpPr>
        <p:spPr>
          <a:xfrm>
            <a:off x="152400" y="2689025"/>
            <a:ext cx="76032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lazega &lt;- read.graph("lazega.graphml", format = "graphml")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summary(lazega)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plot(lazega)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697209" y="4020100"/>
            <a:ext cx="195900" cy="7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1" name="Shape 1241"/>
          <p:cNvSpPr txBox="1"/>
          <p:nvPr/>
        </p:nvSpPr>
        <p:spPr>
          <a:xfrm>
            <a:off x="7022300" y="4246850"/>
            <a:ext cx="2121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summary(</a:t>
            </a: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g.matrix.lazega </a:t>
            </a:r>
            <a:r>
              <a:rPr lang="e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</p:txBody>
      </p:sp>
      <p:sp>
        <p:nvSpPr>
          <p:cNvPr id="1242" name="Shape 1242"/>
          <p:cNvSpPr txBox="1"/>
          <p:nvPr/>
        </p:nvSpPr>
        <p:spPr>
          <a:xfrm>
            <a:off x="96250" y="584950"/>
            <a:ext cx="2838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</a:t>
            </a:r>
          </a:p>
        </p:txBody>
      </p:sp>
      <p:sp>
        <p:nvSpPr>
          <p:cNvPr id="1243" name="Shape 1243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Data: Importing/Exporting</a:t>
            </a:r>
          </a:p>
        </p:txBody>
      </p:sp>
      <p:sp>
        <p:nvSpPr>
          <p:cNvPr id="1244" name="Shape 1244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251" name="Shape 1251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252" name="Shape 1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Shape 1253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185675" y="1061825"/>
            <a:ext cx="4244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Exporting graph objects as vertices and edges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169604" y="1833850"/>
            <a:ext cx="5359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write.csv(elist.lazega, "lazega_edges.csv", row.names = FALSE)</a:t>
            </a:r>
          </a:p>
        </p:txBody>
      </p:sp>
      <p:sp>
        <p:nvSpPr>
          <p:cNvPr id="1258" name="Shape 1258"/>
          <p:cNvSpPr txBox="1"/>
          <p:nvPr/>
        </p:nvSpPr>
        <p:spPr>
          <a:xfrm>
            <a:off x="155650" y="1411975"/>
            <a:ext cx="5134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write.csv(v.attr.lazega, "lazega_vertices.csv", row.names = FALSE)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155650" y="3071375"/>
            <a:ext cx="68427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write.graph(g.lazega, "lazega.graphml", format = "graphml")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185675" y="2585825"/>
            <a:ext cx="4244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Exporting graph objects as graph objects</a:t>
            </a:r>
          </a:p>
        </p:txBody>
      </p:sp>
      <p:sp>
        <p:nvSpPr>
          <p:cNvPr id="1261" name="Shape 1261"/>
          <p:cNvSpPr txBox="1"/>
          <p:nvPr/>
        </p:nvSpPr>
        <p:spPr>
          <a:xfrm>
            <a:off x="96250" y="584950"/>
            <a:ext cx="2838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Data: Importing/Exporting</a:t>
            </a:r>
          </a:p>
        </p:txBody>
      </p:sp>
      <p:sp>
        <p:nvSpPr>
          <p:cNvPr id="1263" name="Shape 1263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270" name="Shape 1270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271" name="Shape 1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Shape 1272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273" name="Shape 1273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274" name="Shape 1274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275" name="Shape 1275"/>
          <p:cNvSpPr txBox="1"/>
          <p:nvPr/>
        </p:nvSpPr>
        <p:spPr>
          <a:xfrm>
            <a:off x="150125" y="911950"/>
            <a:ext cx="67983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plot(g, vertex.size = 30, vertex.shape = "rectangle", vertex.color = "green")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title("Toy Graph")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276" name="Shape 1276"/>
          <p:cNvPicPr preferRelativeResize="0"/>
          <p:nvPr/>
        </p:nvPicPr>
        <p:blipFill rotWithShape="1">
          <a:blip r:embed="rId4">
            <a:alphaModFix/>
          </a:blip>
          <a:srcRect b="15461" l="33706" r="27656" t="0"/>
          <a:stretch/>
        </p:blipFill>
        <p:spPr>
          <a:xfrm>
            <a:off x="5450873" y="1475174"/>
            <a:ext cx="3456324" cy="33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Shape 1277"/>
          <p:cNvSpPr txBox="1"/>
          <p:nvPr/>
        </p:nvSpPr>
        <p:spPr>
          <a:xfrm>
            <a:off x="96250" y="584950"/>
            <a:ext cx="2838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</a:t>
            </a:r>
          </a:p>
        </p:txBody>
      </p:sp>
      <p:sp>
        <p:nvSpPr>
          <p:cNvPr id="1278" name="Shape 1278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Data: Importing/Exporting</a:t>
            </a:r>
          </a:p>
        </p:txBody>
      </p:sp>
      <p:sp>
        <p:nvSpPr>
          <p:cNvPr id="1279" name="Shape 1279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Plotting: Example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200" y="1888354"/>
            <a:ext cx="1562100" cy="23686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96200" y="1007725"/>
            <a:ext cx="3620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rgbClr val="0097A7"/>
                </a:solidFill>
                <a:latin typeface="PT Sans Narrow"/>
                <a:ea typeface="PT Sans Narrow"/>
                <a:cs typeface="PT Sans Narrow"/>
                <a:sym typeface="PT Sans Narrow"/>
                <a:hlinkClick r:id="rId5"/>
              </a:rPr>
              <a:t>Statistical Analysis of Network Data with R </a:t>
            </a:r>
          </a:p>
        </p:txBody>
      </p:sp>
      <p:sp>
        <p:nvSpPr>
          <p:cNvPr id="100" name="Shape 100">
            <a:hlinkClick r:id="rId6"/>
          </p:cNvPr>
          <p:cNvSpPr txBox="1"/>
          <p:nvPr/>
        </p:nvSpPr>
        <p:spPr>
          <a:xfrm>
            <a:off x="5688125" y="997462"/>
            <a:ext cx="3421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rgbClr val="0097A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User’s Guide to Network Analysis in 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6899" y="1888350"/>
            <a:ext cx="1562100" cy="236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285" name="Shape 1285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286" name="Shape 1286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287" name="Shape 1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Shape 1288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289" name="Shape 1289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290" name="Shape 1290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304800" y="1057550"/>
            <a:ext cx="47304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library(igraphdata)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data(karate)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set.seed(42)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l &lt;- layout.kamada.kawai(karate)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par(mfrow=c(1,1))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plot(karate, layout=l, vertex.label=NA)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V(karate)$label &lt;- sub("Actor ", "", V(karate)$name)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V(karate)$shape &lt;- "circle"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V(karate)[c("Mr Hi", "John A")]$shape &lt;- "rectangle"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V(karate)[Faction == 1]$color &lt;- "red"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V(karate)[Faction == 2]$color &lt;- "dodgerblue"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V(karate)$size &lt;- 4*sqrt(graph.strength(karate))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V(karate)$size2 &lt;- V(karate)$size * .5</a:t>
            </a:r>
          </a:p>
        </p:txBody>
      </p:sp>
      <p:sp>
        <p:nvSpPr>
          <p:cNvPr id="1292" name="Shape 1292"/>
          <p:cNvSpPr txBox="1"/>
          <p:nvPr/>
        </p:nvSpPr>
        <p:spPr>
          <a:xfrm>
            <a:off x="4953000" y="1572175"/>
            <a:ext cx="41121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E(karate)$width &lt;- E(karate)$weight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F1 &lt;- V(karate)[Faction==1]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F2 &lt;- V(karate)[Faction==2]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E(karate)[ F1 %--% F1 ]$color &lt;- "pink"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E(karate)[ F2 %--% F2 ]$color &lt;- "lightblue"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E(karate)[ F1 %--% F2 ]$color &lt;- "yellow"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V(karate)$label.dist &lt;-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   ifelse(V(karate)$size &gt;= 10, 0, 0.75)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plot(karate, layout=l)</a:t>
            </a:r>
          </a:p>
        </p:txBody>
      </p:sp>
      <p:pic>
        <p:nvPicPr>
          <p:cNvPr id="1293" name="Shape 1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Shape 1294"/>
          <p:cNvSpPr txBox="1"/>
          <p:nvPr/>
        </p:nvSpPr>
        <p:spPr>
          <a:xfrm>
            <a:off x="96250" y="584950"/>
            <a:ext cx="2838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</a:t>
            </a:r>
          </a:p>
        </p:txBody>
      </p:sp>
      <p:sp>
        <p:nvSpPr>
          <p:cNvPr id="1295" name="Shape 1295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Data: Importing/Exporting</a:t>
            </a:r>
          </a:p>
        </p:txBody>
      </p:sp>
      <p:sp>
        <p:nvSpPr>
          <p:cNvPr id="1296" name="Shape 1296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Plotting: Example II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302" name="Shape 1302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303" name="Shape 1303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304" name="Shape 1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Shape 1305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306" name="Shape 1306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pic>
        <p:nvPicPr>
          <p:cNvPr id="1308" name="Shape 1308"/>
          <p:cNvPicPr preferRelativeResize="0"/>
          <p:nvPr/>
        </p:nvPicPr>
        <p:blipFill rotWithShape="1">
          <a:blip r:embed="rId4">
            <a:alphaModFix/>
          </a:blip>
          <a:srcRect b="19703" l="37134" r="31740" t="15331"/>
          <a:stretch/>
        </p:blipFill>
        <p:spPr>
          <a:xfrm>
            <a:off x="2322400" y="960080"/>
            <a:ext cx="4083426" cy="3806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Shape 1309"/>
          <p:cNvSpPr txBox="1"/>
          <p:nvPr/>
        </p:nvSpPr>
        <p:spPr>
          <a:xfrm>
            <a:off x="96250" y="584950"/>
            <a:ext cx="2838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Graphs</a:t>
            </a:r>
          </a:p>
        </p:txBody>
      </p:sp>
      <p:sp>
        <p:nvSpPr>
          <p:cNvPr id="1310" name="Shape 1310"/>
          <p:cNvSpPr txBox="1"/>
          <p:nvPr/>
        </p:nvSpPr>
        <p:spPr>
          <a:xfrm>
            <a:off x="2987853" y="584950"/>
            <a:ext cx="3034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Data: Importing/Exporting</a:t>
            </a:r>
          </a:p>
        </p:txBody>
      </p:sp>
      <p:sp>
        <p:nvSpPr>
          <p:cNvPr id="1311" name="Shape 1311"/>
          <p:cNvSpPr txBox="1"/>
          <p:nvPr/>
        </p:nvSpPr>
        <p:spPr>
          <a:xfrm>
            <a:off x="6075816" y="584950"/>
            <a:ext cx="30345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Plotting: Example II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317" name="Shape 1317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318" name="Shape 1318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319" name="Shape 1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Shape 1320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321" name="Shape 1321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322" name="Shape 1322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323" name="Shape 1323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325" name="Shape 1325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327" name="Shape 1327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We are going to do an exploratory analysis of karate dataset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96250" y="4502200"/>
            <a:ext cx="9025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T Sans Narrow"/>
                <a:ea typeface="PT Sans Narrow"/>
                <a:cs typeface="PT Sans Narrow"/>
                <a:sym typeface="PT Sans Narrow"/>
              </a:rPr>
              <a:t>Zachary, Wayne W. "An information flow model for conflict and fission in small groups." Journal of anthropological research 33.4 (1977): 452-473.</a:t>
            </a:r>
          </a:p>
        </p:txBody>
      </p:sp>
      <p:sp>
        <p:nvSpPr>
          <p:cNvPr id="1330" name="Shape 1330"/>
          <p:cNvSpPr txBox="1"/>
          <p:nvPr/>
        </p:nvSpPr>
        <p:spPr>
          <a:xfrm>
            <a:off x="98000" y="1446175"/>
            <a:ext cx="7362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karate.vertices &lt;- read.csv("Practice_karate_vertices.csv", stringsAsFactors = FALSE)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karate.edges &lt;- read.csv("Practice_karate_edges.csv", stringsAsFactors = FALSE)</a:t>
            </a:r>
          </a:p>
        </p:txBody>
      </p:sp>
      <p:pic>
        <p:nvPicPr>
          <p:cNvPr id="1331" name="Shape 1331"/>
          <p:cNvPicPr preferRelativeResize="0"/>
          <p:nvPr/>
        </p:nvPicPr>
        <p:blipFill rotWithShape="1">
          <a:blip r:embed="rId4">
            <a:alphaModFix/>
          </a:blip>
          <a:srcRect b="37205" l="0" r="0" t="0"/>
          <a:stretch/>
        </p:blipFill>
        <p:spPr>
          <a:xfrm>
            <a:off x="222962" y="2805000"/>
            <a:ext cx="2009775" cy="16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Shape 1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362" y="2779687"/>
            <a:ext cx="25431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Shape 1333"/>
          <p:cNvSpPr txBox="1"/>
          <p:nvPr/>
        </p:nvSpPr>
        <p:spPr>
          <a:xfrm>
            <a:off x="222977" y="2217091"/>
            <a:ext cx="3000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View(head(karate.edges))</a:t>
            </a:r>
          </a:p>
        </p:txBody>
      </p:sp>
      <p:sp>
        <p:nvSpPr>
          <p:cNvPr id="1334" name="Shape 1334"/>
          <p:cNvSpPr txBox="1"/>
          <p:nvPr/>
        </p:nvSpPr>
        <p:spPr>
          <a:xfrm>
            <a:off x="4717375" y="2153250"/>
            <a:ext cx="3000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View(head(karate.vertices))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340" name="Shape 1340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341" name="Shape 1341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342" name="Shape 1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Shape 1343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345" name="Shape 1345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346" name="Shape 1346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347" name="Shape 1347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348" name="Shape 1348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349" name="Shape 1349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350" name="Shape 1350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351" name="Shape 1351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Now, we need to create our graph object</a:t>
            </a:r>
          </a:p>
        </p:txBody>
      </p:sp>
      <p:sp>
        <p:nvSpPr>
          <p:cNvPr id="1352" name="Shape 1352"/>
          <p:cNvSpPr txBox="1"/>
          <p:nvPr/>
        </p:nvSpPr>
        <p:spPr>
          <a:xfrm>
            <a:off x="98000" y="1446175"/>
            <a:ext cx="7362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net.karate &lt;- graph.data.frame(karate.edges, directed = FALSE)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53" name="Shape 1353"/>
          <p:cNvSpPr txBox="1"/>
          <p:nvPr/>
        </p:nvSpPr>
        <p:spPr>
          <a:xfrm>
            <a:off x="222977" y="2217091"/>
            <a:ext cx="3000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summary(net.karate)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54" name="Shape 1354"/>
          <p:cNvSpPr txBox="1"/>
          <p:nvPr/>
        </p:nvSpPr>
        <p:spPr>
          <a:xfrm>
            <a:off x="222975" y="2769697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 UNW- 34 78 --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+ attr: name (v/c), Faction (v/n), weight (e/n)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360" name="Shape 1360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361" name="Shape 1361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362" name="Shape 1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Shape 1363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365" name="Shape 1365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367" name="Shape 1367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368" name="Shape 1368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369" name="Shape 1369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370" name="Shape 1370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371" name="Shape 1371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Adding attributes to vertices</a:t>
            </a:r>
          </a:p>
        </p:txBody>
      </p:sp>
      <p:sp>
        <p:nvSpPr>
          <p:cNvPr id="1372" name="Shape 1372"/>
          <p:cNvSpPr txBox="1"/>
          <p:nvPr/>
        </p:nvSpPr>
        <p:spPr>
          <a:xfrm>
            <a:off x="98000" y="1446175"/>
            <a:ext cx="73620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net.karate.1 &lt;- set.vertex.attribute(net.karate, name = "Faction",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   value = karate.vertices$Faction)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net.karate.2 &lt;- set.vertex.attribute(net.karate, name = "label",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     value = karate.vertices$label)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net.karate.3 &lt;- set.vertex.attribute(net.karate, name = "color",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     value = karate.vertices$color)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net.karate.tidied &lt;- net.karate.3</a:t>
            </a:r>
          </a:p>
        </p:txBody>
      </p:sp>
      <p:sp>
        <p:nvSpPr>
          <p:cNvPr id="1373" name="Shape 1373"/>
          <p:cNvSpPr txBox="1"/>
          <p:nvPr/>
        </p:nvSpPr>
        <p:spPr>
          <a:xfrm>
            <a:off x="4606502" y="3368591"/>
            <a:ext cx="3000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summary(net.karate.tidied)</a:t>
            </a:r>
          </a:p>
        </p:txBody>
      </p:sp>
      <p:sp>
        <p:nvSpPr>
          <p:cNvPr id="1374" name="Shape 1374"/>
          <p:cNvSpPr txBox="1"/>
          <p:nvPr/>
        </p:nvSpPr>
        <p:spPr>
          <a:xfrm>
            <a:off x="4606500" y="3985300"/>
            <a:ext cx="4375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 UNW- 34 78 --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+ attr: name (v/c), Faction (v/n), color (v/n), weight (e/n)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380" name="Shape 1380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381" name="Shape 1381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382" name="Shape 1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Shape 1383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384" name="Shape 1384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385" name="Shape 1385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388" name="Shape 1388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Global properties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x="98000" y="1446175"/>
            <a:ext cx="73620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Density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edge_density(net.karate.tidied, loops = FALSE)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Transitivity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transitivity(net.karate.tidied, type = "global")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Diameter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diameter(net.karate.tidied, directed = TRUE, weights = NA)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Centralization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centr_degree(net.karate.tidied, mode = "all")$centralization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399" name="Shape 1399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400" name="Shape 1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Shape 1401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402" name="Shape 1402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403" name="Shape 1403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404" name="Shape 1404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405" name="Shape 1405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406" name="Shape 1406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407" name="Shape 1407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408" name="Shape 1408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409" name="Shape 1409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Local </a:t>
            </a: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properties</a:t>
            </a:r>
          </a:p>
        </p:txBody>
      </p:sp>
      <p:sp>
        <p:nvSpPr>
          <p:cNvPr id="1410" name="Shape 1410"/>
          <p:cNvSpPr txBox="1"/>
          <p:nvPr/>
        </p:nvSpPr>
        <p:spPr>
          <a:xfrm>
            <a:off x="98000" y="1446175"/>
            <a:ext cx="73620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Degree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V(net.karate.tidied)$degree &lt;- degree(net.karate.tidied, mode = "all")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Betweenness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V(net.karate.tidied)$bet &lt;- betweenness(net.karate.tidied)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Bonacich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V(net.karate.tidied)$bonacich &lt;- power_centrality(net.karate.tidied)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Transitivity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V(net.karate.tidied)$transitivity &lt;- transitivity(net.karate.tidied, type = "local")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1" name="Shape 1411"/>
          <p:cNvSpPr txBox="1"/>
          <p:nvPr/>
        </p:nvSpPr>
        <p:spPr>
          <a:xfrm>
            <a:off x="1598750" y="4377025"/>
            <a:ext cx="5049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7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View(head(as_data_frame(net.karate.tidied, what = "vertices")))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418" name="Shape 1418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419" name="Shape 1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Shape 1420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421" name="Shape 1421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422" name="Shape 1422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423" name="Shape 1423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424" name="Shape 1424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425" name="Shape 1425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426" name="Shape 1426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427" name="Shape 1427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428" name="Shape 1428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Subgroups and communities</a:t>
            </a:r>
          </a:p>
        </p:txBody>
      </p:sp>
      <p:sp>
        <p:nvSpPr>
          <p:cNvPr id="1429" name="Shape 1429"/>
          <p:cNvSpPr txBox="1"/>
          <p:nvPr/>
        </p:nvSpPr>
        <p:spPr>
          <a:xfrm>
            <a:off x="98000" y="1446175"/>
            <a:ext cx="7362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Greedy optimization of modularity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community &lt;- cluster_fast_greedy(as.undirected(net.karate.tidied))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V(net.karate.tidied)$community &lt;- community$membership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table(V(net.karate.tidied)$community)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Coreness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V(net.karate.tidied)$coreness &lt;- coreness(net.karate.tidied)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table(V(net.karate.tidied)$coreness)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436" name="Shape 1436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437" name="Shape 1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Shape 1438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439" name="Shape 1439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440" name="Shape 1440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441" name="Shape 1441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442" name="Shape 1442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443" name="Shape 1443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445" name="Shape 1445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446" name="Shape 1446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Topological Properties</a:t>
            </a:r>
          </a:p>
        </p:txBody>
      </p:sp>
      <p:sp>
        <p:nvSpPr>
          <p:cNvPr id="1447" name="Shape 1447"/>
          <p:cNvSpPr txBox="1"/>
          <p:nvPr/>
        </p:nvSpPr>
        <p:spPr>
          <a:xfrm>
            <a:off x="98000" y="1446175"/>
            <a:ext cx="7362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Degree distribution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hist(degree(net.karate.tidied, mode = "all"), col="blue",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main = "Degree distribution karate network",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xlab = "Vertex Degree", ylab = "Frecuency")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448" name="Shape 1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75" y="1228896"/>
            <a:ext cx="4291867" cy="30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454" name="Shape 1454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455" name="Shape 1455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456" name="Shape 1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Shape 1457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458" name="Shape 1458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459" name="Shape 1459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460" name="Shape 1460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461" name="Shape 1461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462" name="Shape 1462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463" name="Shape 1463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465" name="Shape 1465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Topological Properties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x="98000" y="1446175"/>
            <a:ext cx="7362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Log - log </a:t>
            </a: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Degree distribution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d.net.karate.tidied &lt;- degree(net.karate.tidied, mode = "all")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dd.net.karate.tidied &lt;- degree.distribution(net.karate.tidied)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 &lt;- 1:max(d.net.karate.tidied)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ind &lt;- (dd.net.karate.tidied != 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plot(d[ind], dd.net.karate.tidied[ind], log = "xy", col = "blue",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xlab = c("Log-Degree"), ylab = c("Log-Intensity"),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main = "Log-Log Degree Distribution")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467" name="Shape 14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74" y="1228900"/>
            <a:ext cx="4291851" cy="30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72400" y="1007725"/>
            <a:ext cx="3620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Useful links</a:t>
            </a:r>
          </a:p>
        </p:txBody>
      </p:sp>
      <p:sp>
        <p:nvSpPr>
          <p:cNvPr id="119" name="Shape 119">
            <a:hlinkClick r:id="rId4"/>
          </p:cNvPr>
          <p:cNvSpPr txBox="1"/>
          <p:nvPr/>
        </p:nvSpPr>
        <p:spPr>
          <a:xfrm>
            <a:off x="5688125" y="997462"/>
            <a:ext cx="3421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Datasets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7850" y="2460650"/>
            <a:ext cx="4577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5"/>
              </a:rPr>
              <a:t>Network Analysis and Visualization with R and igraph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823250" y="1851050"/>
            <a:ext cx="3298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6"/>
              </a:rPr>
              <a:t>Longitudinal Network Data Sources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07850" y="2994050"/>
            <a:ext cx="4577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7"/>
              </a:rPr>
              <a:t>Social Network Analysis Labs in R and SoNIA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823250" y="2384450"/>
            <a:ext cx="3298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8"/>
              </a:rPr>
              <a:t>Network Datasets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7850" y="1851050"/>
            <a:ext cx="4577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9"/>
              </a:rPr>
              <a:t>Triads Go Boink!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07850" y="3527450"/>
            <a:ext cx="4577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10"/>
              </a:rPr>
              <a:t>Examples...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823250" y="2917850"/>
            <a:ext cx="3298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11"/>
              </a:rPr>
              <a:t>The Koblenz Network Collection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336100" y="3527450"/>
            <a:ext cx="3785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12"/>
              </a:rPr>
              <a:t>Stanford Large Network Dataset Collection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Shape 1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74" y="1228900"/>
            <a:ext cx="4291849" cy="3024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Shape 1473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475" name="Shape 1475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476" name="Shape 14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Shape 1477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478" name="Shape 1478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482" name="Shape 1482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483" name="Shape 1483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484" name="Shape 1484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485" name="Shape 1485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Topological Properties</a:t>
            </a:r>
          </a:p>
        </p:txBody>
      </p:sp>
      <p:sp>
        <p:nvSpPr>
          <p:cNvPr id="1486" name="Shape 1486"/>
          <p:cNvSpPr txBox="1"/>
          <p:nvPr/>
        </p:nvSpPr>
        <p:spPr>
          <a:xfrm>
            <a:off x="98000" y="1674775"/>
            <a:ext cx="7362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Average network degree versus vertex degree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a.nn.deg.net.karate.tidied &lt;- graph.knn(net.karate.tidied,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V(net.karate.tidied))$knn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plot(d.net.karate.tidied, a.nn.deg.net.karate.tidied,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log="xy", col="goldenrod",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xlab=c("Log Vertex Degree"),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ylab=c("Log Average Neighbor Degree"),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main =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    "Average network degree versus degree (log-log scale)")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492" name="Shape 1492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493" name="Shape 1493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494" name="Shape 1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Shape 1495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496" name="Shape 1496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498" name="Shape 1498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499" name="Shape 1499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500" name="Shape 1500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501" name="Shape 1501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502" name="Shape 1502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503" name="Shape 1503"/>
          <p:cNvSpPr txBox="1"/>
          <p:nvPr/>
        </p:nvSpPr>
        <p:spPr>
          <a:xfrm>
            <a:off x="96250" y="831175"/>
            <a:ext cx="47304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Visualization</a:t>
            </a:r>
          </a:p>
        </p:txBody>
      </p:sp>
      <p:sp>
        <p:nvSpPr>
          <p:cNvPr id="1504" name="Shape 1504"/>
          <p:cNvSpPr txBox="1"/>
          <p:nvPr/>
        </p:nvSpPr>
        <p:spPr>
          <a:xfrm>
            <a:off x="98000" y="1674775"/>
            <a:ext cx="7362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kc &lt;- fastgreedy.community(net.karate.tidied)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plot(kc, net.karate.tidied, vertex.label = NA)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505" name="Shape 1505"/>
          <p:cNvPicPr preferRelativeResize="0"/>
          <p:nvPr/>
        </p:nvPicPr>
        <p:blipFill rotWithShape="1">
          <a:blip r:embed="rId4">
            <a:alphaModFix/>
          </a:blip>
          <a:srcRect b="21206" l="30392" r="22400" t="13301"/>
          <a:stretch/>
        </p:blipFill>
        <p:spPr>
          <a:xfrm>
            <a:off x="5927493" y="1228900"/>
            <a:ext cx="3093630" cy="30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511" name="Shape 1511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512" name="Shape 1512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513" name="Shape 1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Shape 1514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1515" name="Shape 1515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1516" name="Shape 1516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1517" name="Shape 1517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1518" name="Shape 1518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Restults</a:t>
            </a:r>
          </a:p>
        </p:txBody>
      </p:sp>
      <p:sp>
        <p:nvSpPr>
          <p:cNvPr id="1519" name="Shape 1519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520" name="Shape 1520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521" name="Shape 1521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522" name="Shape 1522"/>
          <p:cNvSpPr txBox="1"/>
          <p:nvPr/>
        </p:nvSpPr>
        <p:spPr>
          <a:xfrm>
            <a:off x="3440400" y="2080800"/>
            <a:ext cx="2263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PT Sans Narrow"/>
                <a:ea typeface="PT Sans Narrow"/>
                <a:cs typeface="PT Sans Narrow"/>
                <a:sym typeface="PT Sans Narrow"/>
              </a:rPr>
              <a:t>THANKS!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01725" y="820475"/>
            <a:ext cx="4610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Question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96250" y="1353900"/>
            <a:ext cx="90477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What are the most important papers in a research topic using graph theory?</a:t>
            </a:r>
          </a:p>
        </p:txBody>
      </p:sp>
      <p:cxnSp>
        <p:nvCxnSpPr>
          <p:cNvPr id="146" name="Shape 146"/>
          <p:cNvCxnSpPr/>
          <p:nvPr/>
        </p:nvCxnSpPr>
        <p:spPr>
          <a:xfrm flipH="1" rot="10800000">
            <a:off x="6829646" y="1644836"/>
            <a:ext cx="5268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7490526" y="1827894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6963762" y="2194266"/>
            <a:ext cx="113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flipH="1">
            <a:off x="6279130" y="2194266"/>
            <a:ext cx="4164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6413397" y="2821253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endCxn id="152" idx="1"/>
          </p:cNvCxnSpPr>
          <p:nvPr/>
        </p:nvCxnSpPr>
        <p:spPr>
          <a:xfrm>
            <a:off x="6279180" y="3004278"/>
            <a:ext cx="4023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endCxn id="152" idx="2"/>
          </p:cNvCxnSpPr>
          <p:nvPr/>
        </p:nvCxnSpPr>
        <p:spPr>
          <a:xfrm rot="10800000">
            <a:off x="6815596" y="3631109"/>
            <a:ext cx="5409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7490526" y="3004089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endCxn id="156" idx="2"/>
          </p:cNvCxnSpPr>
          <p:nvPr/>
        </p:nvCxnSpPr>
        <p:spPr>
          <a:xfrm flipH="1" rot="10800000">
            <a:off x="7624797" y="3572414"/>
            <a:ext cx="612900" cy="42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endCxn id="156" idx="3"/>
          </p:cNvCxnSpPr>
          <p:nvPr/>
        </p:nvCxnSpPr>
        <p:spPr>
          <a:xfrm flipH="1">
            <a:off x="8371813" y="3004083"/>
            <a:ext cx="330000" cy="3854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7624712" y="2821249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8371771" y="2194423"/>
            <a:ext cx="3300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60" name="Shape 160"/>
          <p:cNvGrpSpPr/>
          <p:nvPr/>
        </p:nvGrpSpPr>
        <p:grpSpPr>
          <a:xfrm>
            <a:off x="7342360" y="3814606"/>
            <a:ext cx="296332" cy="391683"/>
            <a:chOff x="2830975" y="4285125"/>
            <a:chExt cx="345900" cy="457200"/>
          </a:xfrm>
        </p:grpSpPr>
        <p:sp>
          <p:nvSpPr>
            <p:cNvPr id="161" name="Shape 161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62" name="Shape 1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63" name="Shape 163"/>
          <p:cNvGrpSpPr/>
          <p:nvPr/>
        </p:nvGrpSpPr>
        <p:grpSpPr>
          <a:xfrm>
            <a:off x="8089531" y="3193745"/>
            <a:ext cx="296332" cy="391683"/>
            <a:chOff x="2983375" y="4437525"/>
            <a:chExt cx="345900" cy="457200"/>
          </a:xfrm>
        </p:grpSpPr>
        <p:sp>
          <p:nvSpPr>
            <p:cNvPr id="164" name="Shape 164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56" name="Shape 1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65" name="Shape 165"/>
          <p:cNvGrpSpPr/>
          <p:nvPr/>
        </p:nvGrpSpPr>
        <p:grpSpPr>
          <a:xfrm>
            <a:off x="7342360" y="2625410"/>
            <a:ext cx="296332" cy="391683"/>
            <a:chOff x="3135775" y="4589925"/>
            <a:chExt cx="345900" cy="457200"/>
          </a:xfrm>
        </p:grpSpPr>
        <p:sp>
          <p:nvSpPr>
            <p:cNvPr id="166" name="Shape 166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67" name="Shape 1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68" name="Shape 168"/>
          <p:cNvGrpSpPr/>
          <p:nvPr/>
        </p:nvGrpSpPr>
        <p:grpSpPr>
          <a:xfrm>
            <a:off x="8567655" y="2625421"/>
            <a:ext cx="296332" cy="391683"/>
            <a:chOff x="2830975" y="4285125"/>
            <a:chExt cx="345900" cy="457200"/>
          </a:xfrm>
        </p:grpSpPr>
        <p:sp>
          <p:nvSpPr>
            <p:cNvPr id="169" name="Shape 169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70" name="Shape 1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cxnSp>
        <p:nvCxnSpPr>
          <p:cNvPr id="171" name="Shape 171"/>
          <p:cNvCxnSpPr>
            <a:stCxn id="156" idx="1"/>
          </p:cNvCxnSpPr>
          <p:nvPr/>
        </p:nvCxnSpPr>
        <p:spPr>
          <a:xfrm rot="10800000">
            <a:off x="7624481" y="2821383"/>
            <a:ext cx="479100" cy="56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72" name="Shape 172"/>
          <p:cNvGrpSpPr/>
          <p:nvPr/>
        </p:nvGrpSpPr>
        <p:grpSpPr>
          <a:xfrm>
            <a:off x="7342360" y="1436225"/>
            <a:ext cx="296332" cy="391683"/>
            <a:chOff x="2983375" y="4437525"/>
            <a:chExt cx="345900" cy="457200"/>
          </a:xfrm>
        </p:grpSpPr>
        <p:sp>
          <p:nvSpPr>
            <p:cNvPr id="173" name="Shape 173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74" name="Shape 1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75" name="Shape 175"/>
          <p:cNvGrpSpPr/>
          <p:nvPr/>
        </p:nvGrpSpPr>
        <p:grpSpPr>
          <a:xfrm>
            <a:off x="6117064" y="2625389"/>
            <a:ext cx="296332" cy="391683"/>
            <a:chOff x="2983375" y="4437525"/>
            <a:chExt cx="345900" cy="457200"/>
          </a:xfrm>
        </p:grpSpPr>
        <p:sp>
          <p:nvSpPr>
            <p:cNvPr id="176" name="Shape 176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77" name="Shape 1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78" name="Shape 178"/>
          <p:cNvGrpSpPr/>
          <p:nvPr/>
        </p:nvGrpSpPr>
        <p:grpSpPr>
          <a:xfrm>
            <a:off x="6667430" y="1998424"/>
            <a:ext cx="296332" cy="391683"/>
            <a:chOff x="2830975" y="4285125"/>
            <a:chExt cx="345900" cy="457200"/>
          </a:xfrm>
        </p:grpSpPr>
        <p:sp>
          <p:nvSpPr>
            <p:cNvPr id="179" name="Shape 179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80" name="Shape 1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81" name="Shape 181"/>
          <p:cNvGrpSpPr/>
          <p:nvPr/>
        </p:nvGrpSpPr>
        <p:grpSpPr>
          <a:xfrm>
            <a:off x="8089530" y="1991913"/>
            <a:ext cx="296332" cy="391683"/>
            <a:chOff x="3135775" y="4589925"/>
            <a:chExt cx="345900" cy="457200"/>
          </a:xfrm>
        </p:grpSpPr>
        <p:sp>
          <p:nvSpPr>
            <p:cNvPr id="182" name="Shape 182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83" name="Shape 1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84" name="Shape 184"/>
          <p:cNvGrpSpPr/>
          <p:nvPr/>
        </p:nvGrpSpPr>
        <p:grpSpPr>
          <a:xfrm>
            <a:off x="6667430" y="3252418"/>
            <a:ext cx="296332" cy="391683"/>
            <a:chOff x="3135775" y="4589925"/>
            <a:chExt cx="345900" cy="457200"/>
          </a:xfrm>
        </p:grpSpPr>
        <p:sp>
          <p:nvSpPr>
            <p:cNvPr id="185" name="Shape 185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52" name="Shape 1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cxnSp>
        <p:nvCxnSpPr>
          <p:cNvPr id="186" name="Shape 186"/>
          <p:cNvCxnSpPr/>
          <p:nvPr/>
        </p:nvCxnSpPr>
        <p:spPr>
          <a:xfrm rot="10800000">
            <a:off x="8723338" y="2186275"/>
            <a:ext cx="6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8272173" y="3585550"/>
            <a:ext cx="345600" cy="12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flipH="1">
            <a:off x="8178873" y="3585550"/>
            <a:ext cx="93300" cy="3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/>
          <p:nvPr/>
        </p:nvCxnSpPr>
        <p:spPr>
          <a:xfrm flipH="1">
            <a:off x="7497654" y="4199468"/>
            <a:ext cx="7200" cy="26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6209973" y="2291650"/>
            <a:ext cx="81000" cy="37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 flipH="1">
            <a:off x="6217667" y="3056375"/>
            <a:ext cx="73200" cy="45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7317873" y="1246750"/>
            <a:ext cx="192300" cy="19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 flipH="1" rot="10800000">
            <a:off x="7510173" y="1265950"/>
            <a:ext cx="504000" cy="17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94" name="Shape 194"/>
          <p:cNvGrpSpPr/>
          <p:nvPr/>
        </p:nvGrpSpPr>
        <p:grpSpPr>
          <a:xfrm>
            <a:off x="6692535" y="1258714"/>
            <a:ext cx="296332" cy="391683"/>
            <a:chOff x="3135775" y="4589925"/>
            <a:chExt cx="345900" cy="457200"/>
          </a:xfrm>
        </p:grpSpPr>
        <p:sp>
          <p:nvSpPr>
            <p:cNvPr id="195" name="Shape 195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96" name="Shape 1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cxnSp>
        <p:nvCxnSpPr>
          <p:cNvPr id="197" name="Shape 197"/>
          <p:cNvCxnSpPr>
            <a:endCxn id="196" idx="2"/>
          </p:cNvCxnSpPr>
          <p:nvPr/>
        </p:nvCxnSpPr>
        <p:spPr>
          <a:xfrm flipH="1" rot="10800000">
            <a:off x="6840401" y="1637405"/>
            <a:ext cx="300" cy="3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98" name="Shape 198"/>
          <p:cNvGrpSpPr/>
          <p:nvPr/>
        </p:nvGrpSpPr>
        <p:grpSpPr>
          <a:xfrm>
            <a:off x="8628532" y="1779563"/>
            <a:ext cx="296400" cy="391800"/>
            <a:chOff x="6753993" y="1903438"/>
            <a:chExt cx="296400" cy="391800"/>
          </a:xfrm>
        </p:grpSpPr>
        <p:sp>
          <p:nvSpPr>
            <p:cNvPr id="199" name="Shape 199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00" name="Shape 2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Shape 201"/>
          <p:cNvGrpSpPr/>
          <p:nvPr/>
        </p:nvGrpSpPr>
        <p:grpSpPr>
          <a:xfrm>
            <a:off x="7402717" y="4449906"/>
            <a:ext cx="296400" cy="391800"/>
            <a:chOff x="6753993" y="1903438"/>
            <a:chExt cx="296400" cy="391800"/>
          </a:xfrm>
        </p:grpSpPr>
        <p:sp>
          <p:nvSpPr>
            <p:cNvPr id="202" name="Shape 202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03" name="Shape 2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Shape 204"/>
          <p:cNvGrpSpPr/>
          <p:nvPr/>
        </p:nvGrpSpPr>
        <p:grpSpPr>
          <a:xfrm>
            <a:off x="8052881" y="1055913"/>
            <a:ext cx="296400" cy="391800"/>
            <a:chOff x="6753993" y="1903438"/>
            <a:chExt cx="296400" cy="391800"/>
          </a:xfrm>
        </p:grpSpPr>
        <p:sp>
          <p:nvSpPr>
            <p:cNvPr id="205" name="Shape 205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06" name="Shape 2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Shape 207"/>
          <p:cNvGrpSpPr/>
          <p:nvPr/>
        </p:nvGrpSpPr>
        <p:grpSpPr>
          <a:xfrm>
            <a:off x="6122731" y="3494313"/>
            <a:ext cx="296400" cy="391800"/>
            <a:chOff x="6753993" y="1903438"/>
            <a:chExt cx="296400" cy="391800"/>
          </a:xfrm>
        </p:grpSpPr>
        <p:sp>
          <p:nvSpPr>
            <p:cNvPr id="208" name="Shape 208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09" name="Shape 2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Shape 210"/>
          <p:cNvGrpSpPr/>
          <p:nvPr/>
        </p:nvGrpSpPr>
        <p:grpSpPr>
          <a:xfrm>
            <a:off x="6115074" y="1884913"/>
            <a:ext cx="296400" cy="391800"/>
            <a:chOff x="6753993" y="1903438"/>
            <a:chExt cx="296400" cy="391800"/>
          </a:xfrm>
        </p:grpSpPr>
        <p:sp>
          <p:nvSpPr>
            <p:cNvPr id="211" name="Shape 211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12" name="Shape 2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Shape 213"/>
          <p:cNvGrpSpPr/>
          <p:nvPr/>
        </p:nvGrpSpPr>
        <p:grpSpPr>
          <a:xfrm>
            <a:off x="8656606" y="3501913"/>
            <a:ext cx="296400" cy="391800"/>
            <a:chOff x="6753993" y="1903438"/>
            <a:chExt cx="296400" cy="391800"/>
          </a:xfrm>
        </p:grpSpPr>
        <p:sp>
          <p:nvSpPr>
            <p:cNvPr id="214" name="Shape 214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15" name="Shape 2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Shape 216"/>
          <p:cNvGrpSpPr/>
          <p:nvPr/>
        </p:nvGrpSpPr>
        <p:grpSpPr>
          <a:xfrm>
            <a:off x="7222893" y="839775"/>
            <a:ext cx="296400" cy="391800"/>
            <a:chOff x="6753993" y="1903438"/>
            <a:chExt cx="296400" cy="391800"/>
          </a:xfrm>
        </p:grpSpPr>
        <p:sp>
          <p:nvSpPr>
            <p:cNvPr id="217" name="Shape 217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18" name="Shape 2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Shape 219"/>
          <p:cNvGrpSpPr/>
          <p:nvPr/>
        </p:nvGrpSpPr>
        <p:grpSpPr>
          <a:xfrm>
            <a:off x="8083956" y="3950013"/>
            <a:ext cx="296400" cy="391800"/>
            <a:chOff x="6753993" y="1903438"/>
            <a:chExt cx="296400" cy="391800"/>
          </a:xfrm>
        </p:grpSpPr>
        <p:sp>
          <p:nvSpPr>
            <p:cNvPr id="220" name="Shape 220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Shape 222"/>
          <p:cNvSpPr txBox="1"/>
          <p:nvPr/>
        </p:nvSpPr>
        <p:spPr>
          <a:xfrm>
            <a:off x="96250" y="2496900"/>
            <a:ext cx="33204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AutoNum type="arabicPeriod"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High in-degree and 0 out-degree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AutoNum type="arabicPeriod"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High Betweeness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AutoNum type="arabicPeriod"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High out-degree and 0 in-degree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3584360" y="2550627"/>
            <a:ext cx="296332" cy="391683"/>
            <a:chOff x="3135775" y="4589925"/>
            <a:chExt cx="345900" cy="457200"/>
          </a:xfrm>
        </p:grpSpPr>
        <p:sp>
          <p:nvSpPr>
            <p:cNvPr id="224" name="Shape 224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25" name="Shape 2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Shape 226"/>
          <p:cNvGrpSpPr/>
          <p:nvPr/>
        </p:nvGrpSpPr>
        <p:grpSpPr>
          <a:xfrm>
            <a:off x="3588905" y="3740113"/>
            <a:ext cx="296332" cy="391683"/>
            <a:chOff x="3135775" y="4589925"/>
            <a:chExt cx="345900" cy="457200"/>
          </a:xfrm>
        </p:grpSpPr>
        <p:sp>
          <p:nvSpPr>
            <p:cNvPr id="227" name="Shape 227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229" name="Shape 229"/>
          <p:cNvGrpSpPr/>
          <p:nvPr/>
        </p:nvGrpSpPr>
        <p:grpSpPr>
          <a:xfrm>
            <a:off x="3588914" y="3145364"/>
            <a:ext cx="296332" cy="391683"/>
            <a:chOff x="2983375" y="4437525"/>
            <a:chExt cx="345900" cy="457200"/>
          </a:xfrm>
        </p:grpSpPr>
        <p:sp>
          <p:nvSpPr>
            <p:cNvPr id="230" name="Shape 230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31" name="Shape 2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sp>
        <p:nvSpPr>
          <p:cNvPr id="232" name="Shape 232"/>
          <p:cNvSpPr txBox="1"/>
          <p:nvPr/>
        </p:nvSpPr>
        <p:spPr>
          <a:xfrm>
            <a:off x="4058650" y="2496900"/>
            <a:ext cx="13740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Seminals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Structurals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Current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01725" y="1838250"/>
            <a:ext cx="2118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rgbClr val="0097A7"/>
                </a:solidFill>
                <a:latin typeface="PT Sans Narrow"/>
                <a:ea typeface="PT Sans Narrow"/>
                <a:cs typeface="PT Sans Narrow"/>
                <a:sym typeface="PT Sans Narrow"/>
                <a:hlinkClick r:id="rId4"/>
              </a:rPr>
              <a:t>Web of Science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01725" y="1063637"/>
            <a:ext cx="9047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408525" y="1711500"/>
            <a:ext cx="5135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TITLE: (social networks) AND TOPIC: (organization)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336575" y="1711500"/>
            <a:ext cx="1542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306</a:t>
            </a: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 papers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cxnSp>
        <p:nvCxnSpPr>
          <p:cNvPr id="274" name="Shape 274"/>
          <p:cNvCxnSpPr/>
          <p:nvPr/>
        </p:nvCxnSpPr>
        <p:spPr>
          <a:xfrm flipH="1" rot="10800000">
            <a:off x="6524846" y="1644836"/>
            <a:ext cx="526799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>
            <a:off x="7185726" y="1827894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>
            <a:off x="6658962" y="2194266"/>
            <a:ext cx="113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/>
          <p:nvPr/>
        </p:nvCxnSpPr>
        <p:spPr>
          <a:xfrm flipH="1">
            <a:off x="5974330" y="2194266"/>
            <a:ext cx="4164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/>
          <p:nvPr/>
        </p:nvCxnSpPr>
        <p:spPr>
          <a:xfrm>
            <a:off x="6108597" y="2821253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endCxn id="280" idx="1"/>
          </p:cNvCxnSpPr>
          <p:nvPr/>
        </p:nvCxnSpPr>
        <p:spPr>
          <a:xfrm>
            <a:off x="5974380" y="3004278"/>
            <a:ext cx="4023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endCxn id="280" idx="2"/>
          </p:cNvCxnSpPr>
          <p:nvPr/>
        </p:nvCxnSpPr>
        <p:spPr>
          <a:xfrm rot="10800000">
            <a:off x="6510796" y="3631109"/>
            <a:ext cx="5409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7185726" y="3004089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>
            <a:endCxn id="284" idx="2"/>
          </p:cNvCxnSpPr>
          <p:nvPr/>
        </p:nvCxnSpPr>
        <p:spPr>
          <a:xfrm flipH="1" rot="10800000">
            <a:off x="7319997" y="3572414"/>
            <a:ext cx="612900" cy="42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>
            <a:endCxn id="284" idx="3"/>
          </p:cNvCxnSpPr>
          <p:nvPr/>
        </p:nvCxnSpPr>
        <p:spPr>
          <a:xfrm flipH="1">
            <a:off x="8067013" y="3004083"/>
            <a:ext cx="330000" cy="3854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7319912" y="2821249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8066971" y="2194423"/>
            <a:ext cx="3300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88" name="Shape 288"/>
          <p:cNvGrpSpPr/>
          <p:nvPr/>
        </p:nvGrpSpPr>
        <p:grpSpPr>
          <a:xfrm>
            <a:off x="7037560" y="3814606"/>
            <a:ext cx="296332" cy="391683"/>
            <a:chOff x="2830975" y="4285125"/>
            <a:chExt cx="345900" cy="457200"/>
          </a:xfrm>
        </p:grpSpPr>
        <p:sp>
          <p:nvSpPr>
            <p:cNvPr id="289" name="Shape 289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90" name="Shape 2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" name="Shape 291"/>
          <p:cNvGrpSpPr/>
          <p:nvPr/>
        </p:nvGrpSpPr>
        <p:grpSpPr>
          <a:xfrm>
            <a:off x="7784731" y="3193745"/>
            <a:ext cx="296332" cy="391683"/>
            <a:chOff x="2983375" y="4437525"/>
            <a:chExt cx="345900" cy="457200"/>
          </a:xfrm>
        </p:grpSpPr>
        <p:sp>
          <p:nvSpPr>
            <p:cNvPr id="292" name="Shape 292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84" name="Shape 2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Shape 293"/>
          <p:cNvGrpSpPr/>
          <p:nvPr/>
        </p:nvGrpSpPr>
        <p:grpSpPr>
          <a:xfrm>
            <a:off x="7037560" y="2625410"/>
            <a:ext cx="296332" cy="391683"/>
            <a:chOff x="3135775" y="4589925"/>
            <a:chExt cx="345900" cy="457200"/>
          </a:xfrm>
        </p:grpSpPr>
        <p:sp>
          <p:nvSpPr>
            <p:cNvPr id="294" name="Shape 294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95" name="Shape 29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Shape 296"/>
          <p:cNvGrpSpPr/>
          <p:nvPr/>
        </p:nvGrpSpPr>
        <p:grpSpPr>
          <a:xfrm>
            <a:off x="8262855" y="2625421"/>
            <a:ext cx="296332" cy="391683"/>
            <a:chOff x="2830975" y="4285125"/>
            <a:chExt cx="345900" cy="457200"/>
          </a:xfrm>
        </p:grpSpPr>
        <p:sp>
          <p:nvSpPr>
            <p:cNvPr id="297" name="Shape 297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98" name="Shape 2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9" name="Shape 299"/>
          <p:cNvCxnSpPr>
            <a:stCxn id="284" idx="1"/>
          </p:cNvCxnSpPr>
          <p:nvPr/>
        </p:nvCxnSpPr>
        <p:spPr>
          <a:xfrm rot="10800000">
            <a:off x="7319681" y="2821383"/>
            <a:ext cx="479100" cy="56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00" name="Shape 300"/>
          <p:cNvGrpSpPr/>
          <p:nvPr/>
        </p:nvGrpSpPr>
        <p:grpSpPr>
          <a:xfrm>
            <a:off x="7037560" y="1436225"/>
            <a:ext cx="296332" cy="391683"/>
            <a:chOff x="2983375" y="4437525"/>
            <a:chExt cx="345900" cy="457200"/>
          </a:xfrm>
        </p:grpSpPr>
        <p:sp>
          <p:nvSpPr>
            <p:cNvPr id="301" name="Shape 301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02" name="Shape 3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Shape 303"/>
          <p:cNvGrpSpPr/>
          <p:nvPr/>
        </p:nvGrpSpPr>
        <p:grpSpPr>
          <a:xfrm>
            <a:off x="5812264" y="2625389"/>
            <a:ext cx="296332" cy="391683"/>
            <a:chOff x="2983375" y="4437525"/>
            <a:chExt cx="345900" cy="457200"/>
          </a:xfrm>
        </p:grpSpPr>
        <p:sp>
          <p:nvSpPr>
            <p:cNvPr id="304" name="Shape 304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05" name="Shape 3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Shape 306"/>
          <p:cNvGrpSpPr/>
          <p:nvPr/>
        </p:nvGrpSpPr>
        <p:grpSpPr>
          <a:xfrm>
            <a:off x="6362630" y="1998424"/>
            <a:ext cx="296332" cy="391683"/>
            <a:chOff x="2830975" y="4285125"/>
            <a:chExt cx="345900" cy="457200"/>
          </a:xfrm>
        </p:grpSpPr>
        <p:sp>
          <p:nvSpPr>
            <p:cNvPr id="307" name="Shape 307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08" name="Shape 3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Shape 309"/>
          <p:cNvGrpSpPr/>
          <p:nvPr/>
        </p:nvGrpSpPr>
        <p:grpSpPr>
          <a:xfrm>
            <a:off x="7784730" y="1991913"/>
            <a:ext cx="296332" cy="391683"/>
            <a:chOff x="3135775" y="4589925"/>
            <a:chExt cx="345900" cy="457200"/>
          </a:xfrm>
        </p:grpSpPr>
        <p:sp>
          <p:nvSpPr>
            <p:cNvPr id="310" name="Shape 310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11" name="Shape 3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Shape 312"/>
          <p:cNvGrpSpPr/>
          <p:nvPr/>
        </p:nvGrpSpPr>
        <p:grpSpPr>
          <a:xfrm>
            <a:off x="6362630" y="3252418"/>
            <a:ext cx="296332" cy="391683"/>
            <a:chOff x="3135775" y="4589925"/>
            <a:chExt cx="345900" cy="457200"/>
          </a:xfrm>
        </p:grpSpPr>
        <p:sp>
          <p:nvSpPr>
            <p:cNvPr id="313" name="Shape 313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80" name="Shape 2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Shape 314"/>
          <p:cNvSpPr txBox="1"/>
          <p:nvPr/>
        </p:nvSpPr>
        <p:spPr>
          <a:xfrm>
            <a:off x="6343075" y="1999675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L1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226688" y="2609275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L2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7007488" y="3805741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L3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321700" y="3272350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R1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974073" y="2586550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7736073" y="1976950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R3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974073" y="1443550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754873" y="2662750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T2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736073" y="3191950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grpSp>
        <p:nvGrpSpPr>
          <p:cNvPr id="323" name="Shape 323"/>
          <p:cNvGrpSpPr/>
          <p:nvPr/>
        </p:nvGrpSpPr>
        <p:grpSpPr>
          <a:xfrm>
            <a:off x="8285019" y="1779563"/>
            <a:ext cx="335113" cy="406861"/>
            <a:chOff x="3514880" y="1827238"/>
            <a:chExt cx="335113" cy="406861"/>
          </a:xfrm>
        </p:grpSpPr>
        <p:grpSp>
          <p:nvGrpSpPr>
            <p:cNvPr id="324" name="Shape 324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26" name="Shape 3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7" name="Shape 327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A</a:t>
              </a: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7059204" y="4449906"/>
            <a:ext cx="335113" cy="406861"/>
            <a:chOff x="3514880" y="1827238"/>
            <a:chExt cx="335113" cy="406861"/>
          </a:xfrm>
        </p:grpSpPr>
        <p:grpSp>
          <p:nvGrpSpPr>
            <p:cNvPr id="329" name="Shape 329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31" name="Shape 3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2" name="Shape 332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B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6879380" y="839775"/>
            <a:ext cx="335113" cy="406861"/>
            <a:chOff x="3514880" y="1827238"/>
            <a:chExt cx="335113" cy="406861"/>
          </a:xfrm>
        </p:grpSpPr>
        <p:grpSp>
          <p:nvGrpSpPr>
            <p:cNvPr id="334" name="Shape 334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36" name="Shape 33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7" name="Shape 337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K</a:t>
              </a: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7709367" y="1055913"/>
            <a:ext cx="335113" cy="406861"/>
            <a:chOff x="3514880" y="1827238"/>
            <a:chExt cx="335113" cy="406861"/>
          </a:xfrm>
        </p:grpSpPr>
        <p:grpSp>
          <p:nvGrpSpPr>
            <p:cNvPr id="339" name="Shape 339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41" name="Shape 3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2" name="Shape 342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C</a:t>
              </a: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779217" y="3494313"/>
            <a:ext cx="335113" cy="406861"/>
            <a:chOff x="3514880" y="1827238"/>
            <a:chExt cx="335113" cy="406861"/>
          </a:xfrm>
        </p:grpSpPr>
        <p:grpSp>
          <p:nvGrpSpPr>
            <p:cNvPr id="344" name="Shape 344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46" name="Shape 34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7" name="Shape 347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D</a:t>
              </a: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5771560" y="1884913"/>
            <a:ext cx="335113" cy="406861"/>
            <a:chOff x="3514880" y="1827238"/>
            <a:chExt cx="335113" cy="406861"/>
          </a:xfrm>
        </p:grpSpPr>
        <p:grpSp>
          <p:nvGrpSpPr>
            <p:cNvPr id="349" name="Shape 349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51" name="Shape 35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2" name="Shape 352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E</a:t>
              </a:r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8313092" y="3501913"/>
            <a:ext cx="335113" cy="406861"/>
            <a:chOff x="3514880" y="1827238"/>
            <a:chExt cx="335113" cy="406861"/>
          </a:xfrm>
        </p:grpSpPr>
        <p:grpSp>
          <p:nvGrpSpPr>
            <p:cNvPr id="354" name="Shape 354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56" name="Shape 35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7" name="Shape 357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F</a:t>
              </a:r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7740442" y="3950013"/>
            <a:ext cx="335113" cy="406861"/>
            <a:chOff x="3514880" y="1827238"/>
            <a:chExt cx="335113" cy="406861"/>
          </a:xfrm>
        </p:grpSpPr>
        <p:grpSp>
          <p:nvGrpSpPr>
            <p:cNvPr id="359" name="Shape 359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360" name="Shape 360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61" name="Shape 36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2" name="Shape 362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G</a:t>
              </a:r>
            </a:p>
          </p:txBody>
        </p:sp>
      </p:grpSp>
      <p:cxnSp>
        <p:nvCxnSpPr>
          <p:cNvPr id="363" name="Shape 363"/>
          <p:cNvCxnSpPr>
            <a:stCxn id="315" idx="0"/>
            <a:endCxn id="327" idx="2"/>
          </p:cNvCxnSpPr>
          <p:nvPr/>
        </p:nvCxnSpPr>
        <p:spPr>
          <a:xfrm rot="10800000">
            <a:off x="8418538" y="2186275"/>
            <a:ext cx="6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4" name="Shape 364"/>
          <p:cNvCxnSpPr>
            <a:stCxn id="322" idx="2"/>
            <a:endCxn id="357" idx="1"/>
          </p:cNvCxnSpPr>
          <p:nvPr/>
        </p:nvCxnSpPr>
        <p:spPr>
          <a:xfrm>
            <a:off x="7967373" y="3585550"/>
            <a:ext cx="345600" cy="12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>
            <a:stCxn id="322" idx="2"/>
            <a:endCxn id="362" idx="0"/>
          </p:cNvCxnSpPr>
          <p:nvPr/>
        </p:nvCxnSpPr>
        <p:spPr>
          <a:xfrm flipH="1">
            <a:off x="7874073" y="3585550"/>
            <a:ext cx="93300" cy="3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>
            <a:stCxn id="316" idx="2"/>
            <a:endCxn id="332" idx="0"/>
          </p:cNvCxnSpPr>
          <p:nvPr/>
        </p:nvCxnSpPr>
        <p:spPr>
          <a:xfrm flipH="1">
            <a:off x="7192738" y="4199341"/>
            <a:ext cx="7200" cy="26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>
            <a:stCxn id="321" idx="0"/>
            <a:endCxn id="352" idx="2"/>
          </p:cNvCxnSpPr>
          <p:nvPr/>
        </p:nvCxnSpPr>
        <p:spPr>
          <a:xfrm rot="10800000">
            <a:off x="5905173" y="2291650"/>
            <a:ext cx="81000" cy="37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>
            <a:stCxn id="321" idx="2"/>
            <a:endCxn id="347" idx="0"/>
          </p:cNvCxnSpPr>
          <p:nvPr/>
        </p:nvCxnSpPr>
        <p:spPr>
          <a:xfrm flipH="1">
            <a:off x="5912973" y="3056350"/>
            <a:ext cx="73200" cy="45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9" name="Shape 369"/>
          <p:cNvCxnSpPr>
            <a:stCxn id="320" idx="0"/>
            <a:endCxn id="337" idx="2"/>
          </p:cNvCxnSpPr>
          <p:nvPr/>
        </p:nvCxnSpPr>
        <p:spPr>
          <a:xfrm rot="10800000">
            <a:off x="7013073" y="1246750"/>
            <a:ext cx="192300" cy="19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20" idx="0"/>
            <a:endCxn id="342" idx="1"/>
          </p:cNvCxnSpPr>
          <p:nvPr/>
        </p:nvCxnSpPr>
        <p:spPr>
          <a:xfrm flipH="1" rot="10800000">
            <a:off x="7205373" y="1265950"/>
            <a:ext cx="504000" cy="17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71" name="Shape 371"/>
          <p:cNvGrpSpPr/>
          <p:nvPr/>
        </p:nvGrpSpPr>
        <p:grpSpPr>
          <a:xfrm>
            <a:off x="6387735" y="1258714"/>
            <a:ext cx="296332" cy="391683"/>
            <a:chOff x="3135775" y="4589925"/>
            <a:chExt cx="345900" cy="457200"/>
          </a:xfrm>
        </p:grpSpPr>
        <p:sp>
          <p:nvSpPr>
            <p:cNvPr id="372" name="Shape 372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73" name="Shape 3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Shape 374"/>
          <p:cNvSpPr txBox="1"/>
          <p:nvPr/>
        </p:nvSpPr>
        <p:spPr>
          <a:xfrm>
            <a:off x="6310819" y="1288494"/>
            <a:ext cx="462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/>
              <a:t>R2.1</a:t>
            </a:r>
          </a:p>
        </p:txBody>
      </p:sp>
      <p:cxnSp>
        <p:nvCxnSpPr>
          <p:cNvPr id="375" name="Shape 375"/>
          <p:cNvCxnSpPr>
            <a:stCxn id="314" idx="0"/>
            <a:endCxn id="373" idx="2"/>
          </p:cNvCxnSpPr>
          <p:nvPr/>
        </p:nvCxnSpPr>
        <p:spPr>
          <a:xfrm flipH="1" rot="10800000">
            <a:off x="6535525" y="1637275"/>
            <a:ext cx="300" cy="3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76" name="Shape 376"/>
          <p:cNvGrpSpPr/>
          <p:nvPr/>
        </p:nvGrpSpPr>
        <p:grpSpPr>
          <a:xfrm>
            <a:off x="1327865" y="1036124"/>
            <a:ext cx="296332" cy="391683"/>
            <a:chOff x="2830975" y="4285125"/>
            <a:chExt cx="345900" cy="457200"/>
          </a:xfrm>
        </p:grpSpPr>
        <p:sp>
          <p:nvSpPr>
            <p:cNvPr id="377" name="Shape 377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78" name="Shape 3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Shape 379"/>
          <p:cNvGrpSpPr/>
          <p:nvPr/>
        </p:nvGrpSpPr>
        <p:grpSpPr>
          <a:xfrm>
            <a:off x="682206" y="1674838"/>
            <a:ext cx="296332" cy="391683"/>
            <a:chOff x="3135775" y="4589925"/>
            <a:chExt cx="345900" cy="457200"/>
          </a:xfrm>
        </p:grpSpPr>
        <p:sp>
          <p:nvSpPr>
            <p:cNvPr id="380" name="Shape 380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81" name="Shape 3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" name="Shape 382"/>
          <p:cNvGrpSpPr/>
          <p:nvPr/>
        </p:nvGrpSpPr>
        <p:grpSpPr>
          <a:xfrm>
            <a:off x="1115193" y="1674838"/>
            <a:ext cx="296332" cy="391683"/>
            <a:chOff x="3135775" y="4589925"/>
            <a:chExt cx="345900" cy="457200"/>
          </a:xfrm>
        </p:grpSpPr>
        <p:sp>
          <p:nvSpPr>
            <p:cNvPr id="383" name="Shape 383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84" name="Shape 3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Shape 385"/>
          <p:cNvGrpSpPr/>
          <p:nvPr/>
        </p:nvGrpSpPr>
        <p:grpSpPr>
          <a:xfrm>
            <a:off x="1560060" y="1674850"/>
            <a:ext cx="296332" cy="391683"/>
            <a:chOff x="2983375" y="4437525"/>
            <a:chExt cx="345900" cy="457200"/>
          </a:xfrm>
        </p:grpSpPr>
        <p:sp>
          <p:nvSpPr>
            <p:cNvPr id="386" name="Shape 386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87" name="Shape 3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8" name="Shape 388"/>
          <p:cNvGrpSpPr/>
          <p:nvPr/>
        </p:nvGrpSpPr>
        <p:grpSpPr>
          <a:xfrm>
            <a:off x="1955422" y="1674850"/>
            <a:ext cx="296332" cy="391683"/>
            <a:chOff x="2983375" y="4437525"/>
            <a:chExt cx="345900" cy="457200"/>
          </a:xfrm>
        </p:grpSpPr>
        <p:sp>
          <p:nvSpPr>
            <p:cNvPr id="389" name="Shape 389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90" name="Shape 3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" name="Shape 391"/>
          <p:cNvGrpSpPr/>
          <p:nvPr/>
        </p:nvGrpSpPr>
        <p:grpSpPr>
          <a:xfrm>
            <a:off x="3283280" y="1036121"/>
            <a:ext cx="296332" cy="391683"/>
            <a:chOff x="2830975" y="4285125"/>
            <a:chExt cx="345900" cy="457200"/>
          </a:xfrm>
        </p:grpSpPr>
        <p:sp>
          <p:nvSpPr>
            <p:cNvPr id="392" name="Shape 392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93" name="Shape 3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Shape 394"/>
          <p:cNvGrpSpPr/>
          <p:nvPr/>
        </p:nvGrpSpPr>
        <p:grpSpPr>
          <a:xfrm>
            <a:off x="2565022" y="1674850"/>
            <a:ext cx="296332" cy="391683"/>
            <a:chOff x="2983375" y="4437525"/>
            <a:chExt cx="345900" cy="457200"/>
          </a:xfrm>
        </p:grpSpPr>
        <p:sp>
          <p:nvSpPr>
            <p:cNvPr id="395" name="Shape 395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96" name="Shape 3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Shape 397"/>
          <p:cNvGrpSpPr/>
          <p:nvPr/>
        </p:nvGrpSpPr>
        <p:grpSpPr>
          <a:xfrm>
            <a:off x="3020193" y="1674838"/>
            <a:ext cx="296332" cy="391683"/>
            <a:chOff x="3135775" y="4589925"/>
            <a:chExt cx="345900" cy="457200"/>
          </a:xfrm>
        </p:grpSpPr>
        <p:sp>
          <p:nvSpPr>
            <p:cNvPr id="398" name="Shape 398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99" name="Shape 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Shape 400"/>
          <p:cNvGrpSpPr/>
          <p:nvPr/>
        </p:nvGrpSpPr>
        <p:grpSpPr>
          <a:xfrm>
            <a:off x="3477393" y="1674838"/>
            <a:ext cx="296332" cy="391683"/>
            <a:chOff x="3135775" y="4589925"/>
            <a:chExt cx="345900" cy="457200"/>
          </a:xfrm>
        </p:grpSpPr>
        <p:sp>
          <p:nvSpPr>
            <p:cNvPr id="401" name="Shape 401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02" name="Shape 4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" name="Shape 403"/>
          <p:cNvGrpSpPr/>
          <p:nvPr/>
        </p:nvGrpSpPr>
        <p:grpSpPr>
          <a:xfrm>
            <a:off x="3934593" y="1674838"/>
            <a:ext cx="296400" cy="391800"/>
            <a:chOff x="6753993" y="1903438"/>
            <a:chExt cx="296400" cy="391800"/>
          </a:xfrm>
        </p:grpSpPr>
        <p:sp>
          <p:nvSpPr>
            <p:cNvPr id="404" name="Shape 404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05" name="Shape 4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6" name="Shape 406"/>
          <p:cNvGrpSpPr/>
          <p:nvPr/>
        </p:nvGrpSpPr>
        <p:grpSpPr>
          <a:xfrm>
            <a:off x="1284592" y="2295113"/>
            <a:ext cx="296332" cy="391683"/>
            <a:chOff x="2830975" y="4285125"/>
            <a:chExt cx="345900" cy="457200"/>
          </a:xfrm>
        </p:grpSpPr>
        <p:sp>
          <p:nvSpPr>
            <p:cNvPr id="407" name="Shape 407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08" name="Shape 4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9" name="Shape 409"/>
          <p:cNvGrpSpPr/>
          <p:nvPr/>
        </p:nvGrpSpPr>
        <p:grpSpPr>
          <a:xfrm>
            <a:off x="1121135" y="2953618"/>
            <a:ext cx="296332" cy="391683"/>
            <a:chOff x="2983375" y="4437525"/>
            <a:chExt cx="345900" cy="457200"/>
          </a:xfrm>
        </p:grpSpPr>
        <p:sp>
          <p:nvSpPr>
            <p:cNvPr id="410" name="Shape 410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11" name="Shape 4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Shape 412"/>
          <p:cNvGrpSpPr/>
          <p:nvPr/>
        </p:nvGrpSpPr>
        <p:grpSpPr>
          <a:xfrm>
            <a:off x="682206" y="2957380"/>
            <a:ext cx="296332" cy="391683"/>
            <a:chOff x="3135775" y="4589925"/>
            <a:chExt cx="345900" cy="457200"/>
          </a:xfrm>
        </p:grpSpPr>
        <p:sp>
          <p:nvSpPr>
            <p:cNvPr id="413" name="Shape 413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14" name="Shape 4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" name="Shape 415"/>
          <p:cNvGrpSpPr/>
          <p:nvPr/>
        </p:nvGrpSpPr>
        <p:grpSpPr>
          <a:xfrm>
            <a:off x="1551981" y="2951147"/>
            <a:ext cx="296332" cy="391683"/>
            <a:chOff x="3135775" y="4589925"/>
            <a:chExt cx="345900" cy="457200"/>
          </a:xfrm>
        </p:grpSpPr>
        <p:sp>
          <p:nvSpPr>
            <p:cNvPr id="416" name="Shape 416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17" name="Shape 4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Shape 418"/>
          <p:cNvGrpSpPr/>
          <p:nvPr/>
        </p:nvGrpSpPr>
        <p:grpSpPr>
          <a:xfrm>
            <a:off x="1982831" y="2944958"/>
            <a:ext cx="296400" cy="391800"/>
            <a:chOff x="8873106" y="1908180"/>
            <a:chExt cx="296400" cy="391800"/>
          </a:xfrm>
        </p:grpSpPr>
        <p:sp>
          <p:nvSpPr>
            <p:cNvPr id="419" name="Shape 419"/>
            <p:cNvSpPr/>
            <p:nvPr/>
          </p:nvSpPr>
          <p:spPr>
            <a:xfrm>
              <a:off x="8873106" y="1908180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20" name="Shape 4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7156" y="1921209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" name="Shape 421"/>
          <p:cNvGrpSpPr/>
          <p:nvPr/>
        </p:nvGrpSpPr>
        <p:grpSpPr>
          <a:xfrm>
            <a:off x="3020197" y="2327787"/>
            <a:ext cx="296332" cy="391683"/>
            <a:chOff x="2983375" y="4437525"/>
            <a:chExt cx="345900" cy="457200"/>
          </a:xfrm>
        </p:grpSpPr>
        <p:sp>
          <p:nvSpPr>
            <p:cNvPr id="422" name="Shape 422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23" name="Shape 4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Shape 424"/>
          <p:cNvGrpSpPr/>
          <p:nvPr/>
        </p:nvGrpSpPr>
        <p:grpSpPr>
          <a:xfrm>
            <a:off x="2585056" y="2945000"/>
            <a:ext cx="296332" cy="391683"/>
            <a:chOff x="3135775" y="4589925"/>
            <a:chExt cx="345900" cy="457200"/>
          </a:xfrm>
        </p:grpSpPr>
        <p:sp>
          <p:nvSpPr>
            <p:cNvPr id="425" name="Shape 425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26" name="Shape 4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Shape 427"/>
          <p:cNvGrpSpPr/>
          <p:nvPr/>
        </p:nvGrpSpPr>
        <p:grpSpPr>
          <a:xfrm>
            <a:off x="3020168" y="2944938"/>
            <a:ext cx="296400" cy="391800"/>
            <a:chOff x="6753993" y="1903438"/>
            <a:chExt cx="296400" cy="391800"/>
          </a:xfrm>
        </p:grpSpPr>
        <p:sp>
          <p:nvSpPr>
            <p:cNvPr id="428" name="Shape 428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29" name="Shape 4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Shape 430"/>
          <p:cNvGrpSpPr/>
          <p:nvPr/>
        </p:nvGrpSpPr>
        <p:grpSpPr>
          <a:xfrm>
            <a:off x="3477368" y="2944938"/>
            <a:ext cx="296400" cy="391800"/>
            <a:chOff x="6753993" y="1903438"/>
            <a:chExt cx="296400" cy="391800"/>
          </a:xfrm>
        </p:grpSpPr>
        <p:sp>
          <p:nvSpPr>
            <p:cNvPr id="431" name="Shape 431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32" name="Shape 4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" name="Shape 433"/>
          <p:cNvGrpSpPr/>
          <p:nvPr/>
        </p:nvGrpSpPr>
        <p:grpSpPr>
          <a:xfrm>
            <a:off x="1123435" y="3571533"/>
            <a:ext cx="296332" cy="391683"/>
            <a:chOff x="2983375" y="4437525"/>
            <a:chExt cx="345900" cy="457200"/>
          </a:xfrm>
        </p:grpSpPr>
        <p:sp>
          <p:nvSpPr>
            <p:cNvPr id="434" name="Shape 434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35" name="Shape 4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Shape 436"/>
          <p:cNvGrpSpPr/>
          <p:nvPr/>
        </p:nvGrpSpPr>
        <p:grpSpPr>
          <a:xfrm>
            <a:off x="693243" y="4185108"/>
            <a:ext cx="296332" cy="391683"/>
            <a:chOff x="3135775" y="4589925"/>
            <a:chExt cx="345900" cy="457200"/>
          </a:xfrm>
        </p:grpSpPr>
        <p:sp>
          <p:nvSpPr>
            <p:cNvPr id="437" name="Shape 437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38" name="Shape 4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Shape 439"/>
          <p:cNvGrpSpPr/>
          <p:nvPr/>
        </p:nvGrpSpPr>
        <p:grpSpPr>
          <a:xfrm>
            <a:off x="1132131" y="4185058"/>
            <a:ext cx="296400" cy="391800"/>
            <a:chOff x="6753993" y="1903438"/>
            <a:chExt cx="296400" cy="391800"/>
          </a:xfrm>
        </p:grpSpPr>
        <p:sp>
          <p:nvSpPr>
            <p:cNvPr id="440" name="Shape 440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41" name="Shape 4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Shape 442"/>
          <p:cNvGrpSpPr/>
          <p:nvPr/>
        </p:nvGrpSpPr>
        <p:grpSpPr>
          <a:xfrm>
            <a:off x="1571081" y="4185058"/>
            <a:ext cx="296400" cy="391800"/>
            <a:chOff x="6753993" y="1903438"/>
            <a:chExt cx="296400" cy="391800"/>
          </a:xfrm>
        </p:grpSpPr>
        <p:sp>
          <p:nvSpPr>
            <p:cNvPr id="443" name="Shape 443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44" name="Shape 4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Shape 445"/>
          <p:cNvGrpSpPr/>
          <p:nvPr/>
        </p:nvGrpSpPr>
        <p:grpSpPr>
          <a:xfrm>
            <a:off x="2496210" y="3571526"/>
            <a:ext cx="296332" cy="391683"/>
            <a:chOff x="2983375" y="4437525"/>
            <a:chExt cx="345900" cy="457200"/>
          </a:xfrm>
        </p:grpSpPr>
        <p:sp>
          <p:nvSpPr>
            <p:cNvPr id="446" name="Shape 446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47" name="Shape 4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8" name="Shape 448"/>
          <p:cNvGrpSpPr/>
          <p:nvPr/>
        </p:nvGrpSpPr>
        <p:grpSpPr>
          <a:xfrm>
            <a:off x="2076968" y="4184926"/>
            <a:ext cx="296332" cy="391683"/>
            <a:chOff x="3135775" y="4589925"/>
            <a:chExt cx="345900" cy="457200"/>
          </a:xfrm>
        </p:grpSpPr>
        <p:sp>
          <p:nvSpPr>
            <p:cNvPr id="449" name="Shape 449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50" name="Shape 4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Shape 451"/>
          <p:cNvGrpSpPr/>
          <p:nvPr/>
        </p:nvGrpSpPr>
        <p:grpSpPr>
          <a:xfrm>
            <a:off x="2496168" y="4184863"/>
            <a:ext cx="296400" cy="391800"/>
            <a:chOff x="6753993" y="1903438"/>
            <a:chExt cx="296400" cy="391800"/>
          </a:xfrm>
        </p:grpSpPr>
        <p:sp>
          <p:nvSpPr>
            <p:cNvPr id="452" name="Shape 452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53" name="Shape 4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4" name="Shape 454"/>
          <p:cNvGrpSpPr/>
          <p:nvPr/>
        </p:nvGrpSpPr>
        <p:grpSpPr>
          <a:xfrm>
            <a:off x="2915418" y="4184938"/>
            <a:ext cx="296400" cy="391800"/>
            <a:chOff x="6753993" y="1903438"/>
            <a:chExt cx="296400" cy="391800"/>
          </a:xfrm>
        </p:grpSpPr>
        <p:sp>
          <p:nvSpPr>
            <p:cNvPr id="455" name="Shape 455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56" name="Shape 4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7" name="Shape 457"/>
          <p:cNvGrpSpPr/>
          <p:nvPr/>
        </p:nvGrpSpPr>
        <p:grpSpPr>
          <a:xfrm>
            <a:off x="3431443" y="3571471"/>
            <a:ext cx="296400" cy="391800"/>
            <a:chOff x="6753993" y="1903438"/>
            <a:chExt cx="296400" cy="391800"/>
          </a:xfrm>
        </p:grpSpPr>
        <p:sp>
          <p:nvSpPr>
            <p:cNvPr id="458" name="Shape 458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59" name="Shape 4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Shape 460"/>
          <p:cNvGrpSpPr/>
          <p:nvPr/>
        </p:nvGrpSpPr>
        <p:grpSpPr>
          <a:xfrm>
            <a:off x="3425281" y="4185051"/>
            <a:ext cx="296400" cy="391800"/>
            <a:chOff x="6753993" y="1903438"/>
            <a:chExt cx="296400" cy="391800"/>
          </a:xfrm>
        </p:grpSpPr>
        <p:sp>
          <p:nvSpPr>
            <p:cNvPr id="461" name="Shape 461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62" name="Shape 4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" name="Shape 463"/>
          <p:cNvGrpSpPr/>
          <p:nvPr/>
        </p:nvGrpSpPr>
        <p:grpSpPr>
          <a:xfrm>
            <a:off x="3918781" y="3571471"/>
            <a:ext cx="296400" cy="391800"/>
            <a:chOff x="6753993" y="1903438"/>
            <a:chExt cx="296400" cy="391800"/>
          </a:xfrm>
        </p:grpSpPr>
        <p:sp>
          <p:nvSpPr>
            <p:cNvPr id="464" name="Shape 464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65" name="Shape 4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6" name="Shape 466"/>
          <p:cNvGrpSpPr/>
          <p:nvPr/>
        </p:nvGrpSpPr>
        <p:grpSpPr>
          <a:xfrm>
            <a:off x="3935131" y="4185047"/>
            <a:ext cx="296400" cy="391800"/>
            <a:chOff x="6753993" y="1903438"/>
            <a:chExt cx="296400" cy="391800"/>
          </a:xfrm>
        </p:grpSpPr>
        <p:sp>
          <p:nvSpPr>
            <p:cNvPr id="467" name="Shape 467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68" name="Shape 4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9" name="Shape 469"/>
          <p:cNvCxnSpPr>
            <a:stCxn id="378" idx="2"/>
            <a:endCxn id="381" idx="0"/>
          </p:cNvCxnSpPr>
          <p:nvPr/>
        </p:nvCxnSpPr>
        <p:spPr>
          <a:xfrm flipH="1">
            <a:off x="830431" y="1414792"/>
            <a:ext cx="645600" cy="272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0" name="Shape 470"/>
          <p:cNvCxnSpPr>
            <a:stCxn id="378" idx="2"/>
            <a:endCxn id="384" idx="0"/>
          </p:cNvCxnSpPr>
          <p:nvPr/>
        </p:nvCxnSpPr>
        <p:spPr>
          <a:xfrm flipH="1">
            <a:off x="1263331" y="1414792"/>
            <a:ext cx="212700" cy="272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1" name="Shape 471"/>
          <p:cNvCxnSpPr>
            <a:stCxn id="378" idx="2"/>
            <a:endCxn id="387" idx="0"/>
          </p:cNvCxnSpPr>
          <p:nvPr/>
        </p:nvCxnSpPr>
        <p:spPr>
          <a:xfrm>
            <a:off x="1476031" y="1414792"/>
            <a:ext cx="232199" cy="272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>
            <a:stCxn id="378" idx="2"/>
            <a:endCxn id="390" idx="0"/>
          </p:cNvCxnSpPr>
          <p:nvPr/>
        </p:nvCxnSpPr>
        <p:spPr>
          <a:xfrm>
            <a:off x="1476031" y="1414792"/>
            <a:ext cx="627599" cy="272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3" name="Shape 473"/>
          <p:cNvCxnSpPr>
            <a:stCxn id="393" idx="2"/>
            <a:endCxn id="396" idx="0"/>
          </p:cNvCxnSpPr>
          <p:nvPr/>
        </p:nvCxnSpPr>
        <p:spPr>
          <a:xfrm flipH="1">
            <a:off x="2713246" y="1414790"/>
            <a:ext cx="71820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4" name="Shape 474"/>
          <p:cNvCxnSpPr>
            <a:stCxn id="393" idx="2"/>
            <a:endCxn id="399" idx="0"/>
          </p:cNvCxnSpPr>
          <p:nvPr/>
        </p:nvCxnSpPr>
        <p:spPr>
          <a:xfrm flipH="1">
            <a:off x="3168346" y="1414790"/>
            <a:ext cx="26310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>
            <a:stCxn id="393" idx="2"/>
            <a:endCxn id="402" idx="0"/>
          </p:cNvCxnSpPr>
          <p:nvPr/>
        </p:nvCxnSpPr>
        <p:spPr>
          <a:xfrm>
            <a:off x="3431446" y="1414790"/>
            <a:ext cx="19410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6" name="Shape 476"/>
          <p:cNvCxnSpPr>
            <a:stCxn id="393" idx="2"/>
            <a:endCxn id="405" idx="0"/>
          </p:cNvCxnSpPr>
          <p:nvPr/>
        </p:nvCxnSpPr>
        <p:spPr>
          <a:xfrm>
            <a:off x="3431446" y="1414790"/>
            <a:ext cx="65130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7" name="Shape 477"/>
          <p:cNvCxnSpPr>
            <a:stCxn id="408" idx="2"/>
            <a:endCxn id="414" idx="0"/>
          </p:cNvCxnSpPr>
          <p:nvPr/>
        </p:nvCxnSpPr>
        <p:spPr>
          <a:xfrm flipH="1">
            <a:off x="830359" y="2673782"/>
            <a:ext cx="602400" cy="29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>
            <a:stCxn id="408" idx="2"/>
            <a:endCxn id="411" idx="0"/>
          </p:cNvCxnSpPr>
          <p:nvPr/>
        </p:nvCxnSpPr>
        <p:spPr>
          <a:xfrm flipH="1">
            <a:off x="1269259" y="2673782"/>
            <a:ext cx="163500" cy="29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9" name="Shape 479"/>
          <p:cNvCxnSpPr>
            <a:stCxn id="408" idx="2"/>
            <a:endCxn id="417" idx="0"/>
          </p:cNvCxnSpPr>
          <p:nvPr/>
        </p:nvCxnSpPr>
        <p:spPr>
          <a:xfrm>
            <a:off x="1432759" y="2673782"/>
            <a:ext cx="267299" cy="29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0" name="Shape 480"/>
          <p:cNvCxnSpPr>
            <a:stCxn id="408" idx="2"/>
            <a:endCxn id="420" idx="0"/>
          </p:cNvCxnSpPr>
          <p:nvPr/>
        </p:nvCxnSpPr>
        <p:spPr>
          <a:xfrm>
            <a:off x="1432759" y="2673782"/>
            <a:ext cx="698099" cy="2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1" name="Shape 481"/>
          <p:cNvCxnSpPr>
            <a:stCxn id="423" idx="2"/>
            <a:endCxn id="426" idx="0"/>
          </p:cNvCxnSpPr>
          <p:nvPr/>
        </p:nvCxnSpPr>
        <p:spPr>
          <a:xfrm flipH="1">
            <a:off x="2733363" y="2706456"/>
            <a:ext cx="435000" cy="25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2" name="Shape 482"/>
          <p:cNvCxnSpPr>
            <a:stCxn id="423" idx="2"/>
            <a:endCxn id="429" idx="0"/>
          </p:cNvCxnSpPr>
          <p:nvPr/>
        </p:nvCxnSpPr>
        <p:spPr>
          <a:xfrm>
            <a:off x="3168363" y="2706456"/>
            <a:ext cx="0" cy="2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3" name="Shape 483"/>
          <p:cNvCxnSpPr>
            <a:stCxn id="423" idx="2"/>
            <a:endCxn id="432" idx="0"/>
          </p:cNvCxnSpPr>
          <p:nvPr/>
        </p:nvCxnSpPr>
        <p:spPr>
          <a:xfrm>
            <a:off x="3168363" y="2706456"/>
            <a:ext cx="457200" cy="2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4" name="Shape 484"/>
          <p:cNvCxnSpPr>
            <a:stCxn id="435" idx="2"/>
            <a:endCxn id="438" idx="0"/>
          </p:cNvCxnSpPr>
          <p:nvPr/>
        </p:nvCxnSpPr>
        <p:spPr>
          <a:xfrm flipH="1">
            <a:off x="841401" y="3950202"/>
            <a:ext cx="4302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5" name="Shape 485"/>
          <p:cNvCxnSpPr>
            <a:stCxn id="435" idx="2"/>
            <a:endCxn id="441" idx="0"/>
          </p:cNvCxnSpPr>
          <p:nvPr/>
        </p:nvCxnSpPr>
        <p:spPr>
          <a:xfrm>
            <a:off x="1271601" y="3950202"/>
            <a:ext cx="87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6" name="Shape 486"/>
          <p:cNvCxnSpPr>
            <a:stCxn id="435" idx="2"/>
            <a:endCxn id="444" idx="0"/>
          </p:cNvCxnSpPr>
          <p:nvPr/>
        </p:nvCxnSpPr>
        <p:spPr>
          <a:xfrm>
            <a:off x="1271601" y="3950202"/>
            <a:ext cx="4476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7" name="Shape 487"/>
          <p:cNvCxnSpPr>
            <a:stCxn id="447" idx="2"/>
            <a:endCxn id="450" idx="0"/>
          </p:cNvCxnSpPr>
          <p:nvPr/>
        </p:nvCxnSpPr>
        <p:spPr>
          <a:xfrm flipH="1">
            <a:off x="2225276" y="3950195"/>
            <a:ext cx="4191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8" name="Shape 488"/>
          <p:cNvCxnSpPr>
            <a:stCxn id="447" idx="2"/>
            <a:endCxn id="453" idx="0"/>
          </p:cNvCxnSpPr>
          <p:nvPr/>
        </p:nvCxnSpPr>
        <p:spPr>
          <a:xfrm>
            <a:off x="2644376" y="3950195"/>
            <a:ext cx="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9" name="Shape 489"/>
          <p:cNvCxnSpPr>
            <a:stCxn id="447" idx="2"/>
            <a:endCxn id="456" idx="0"/>
          </p:cNvCxnSpPr>
          <p:nvPr/>
        </p:nvCxnSpPr>
        <p:spPr>
          <a:xfrm>
            <a:off x="2644376" y="3950195"/>
            <a:ext cx="4191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0" name="Shape 490"/>
          <p:cNvCxnSpPr>
            <a:stCxn id="459" idx="2"/>
            <a:endCxn id="462" idx="0"/>
          </p:cNvCxnSpPr>
          <p:nvPr/>
        </p:nvCxnSpPr>
        <p:spPr>
          <a:xfrm flipH="1">
            <a:off x="3573309" y="3950161"/>
            <a:ext cx="63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1" name="Shape 491"/>
          <p:cNvSpPr txBox="1"/>
          <p:nvPr/>
        </p:nvSpPr>
        <p:spPr>
          <a:xfrm>
            <a:off x="1283587" y="10168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L1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3231360" y="10168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L2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238120" y="23122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L3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2978205" y="2353563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T1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76774" y="35639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T2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2447866" y="3580391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632501" y="16717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R3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056275" y="1706548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/>
              <a:t>R2.1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1528880" y="1673188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T1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897574" y="16717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T2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2513692" y="1688104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2948766" y="1693887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427687" y="1683194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R3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3895880" y="1688100"/>
            <a:ext cx="26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21799" y="2956412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066034" y="296200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497875" y="2959474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R1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977950" y="2928350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2519704" y="2939412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001562" y="2937050"/>
            <a:ext cx="3011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K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3455362" y="2934125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1129737" y="4179150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568735" y="4188763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2493774" y="4196338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2915462" y="4194200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3412588" y="4208138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3930312" y="4188775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3414624" y="3575650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938587" y="3580400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632504" y="4179137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2024629" y="4204637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522" name="Shape 522"/>
          <p:cNvSpPr/>
          <p:nvPr/>
        </p:nvSpPr>
        <p:spPr>
          <a:xfrm>
            <a:off x="4379425" y="2664250"/>
            <a:ext cx="4791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3" name="Shape 523"/>
          <p:cNvGrpSpPr/>
          <p:nvPr/>
        </p:nvGrpSpPr>
        <p:grpSpPr>
          <a:xfrm>
            <a:off x="5205218" y="2151283"/>
            <a:ext cx="296400" cy="391800"/>
            <a:chOff x="6753993" y="1903438"/>
            <a:chExt cx="296400" cy="391800"/>
          </a:xfrm>
        </p:grpSpPr>
        <p:sp>
          <p:nvSpPr>
            <p:cNvPr id="524" name="Shape 524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25" name="Shape 5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" name="Shape 526"/>
          <p:cNvGrpSpPr/>
          <p:nvPr/>
        </p:nvGrpSpPr>
        <p:grpSpPr>
          <a:xfrm>
            <a:off x="5199056" y="2764864"/>
            <a:ext cx="296400" cy="391800"/>
            <a:chOff x="6753993" y="1903438"/>
            <a:chExt cx="296400" cy="391800"/>
          </a:xfrm>
        </p:grpSpPr>
        <p:sp>
          <p:nvSpPr>
            <p:cNvPr id="527" name="Shape 527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28" name="Shape 5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9" name="Shape 529"/>
          <p:cNvCxnSpPr>
            <a:stCxn id="525" idx="2"/>
            <a:endCxn id="528" idx="0"/>
          </p:cNvCxnSpPr>
          <p:nvPr/>
        </p:nvCxnSpPr>
        <p:spPr>
          <a:xfrm flipH="1">
            <a:off x="5347084" y="2529974"/>
            <a:ext cx="63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0" name="Shape 530"/>
          <p:cNvSpPr txBox="1"/>
          <p:nvPr/>
        </p:nvSpPr>
        <p:spPr>
          <a:xfrm>
            <a:off x="5186364" y="2787950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5188399" y="2155462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</a:t>
            </a:r>
          </a:p>
        </p:txBody>
      </p:sp>
      <p:grpSp>
        <p:nvGrpSpPr>
          <p:cNvPr id="532" name="Shape 532"/>
          <p:cNvGrpSpPr/>
          <p:nvPr/>
        </p:nvGrpSpPr>
        <p:grpSpPr>
          <a:xfrm>
            <a:off x="5192475" y="3448683"/>
            <a:ext cx="331699" cy="402528"/>
            <a:chOff x="4430475" y="2610483"/>
            <a:chExt cx="331699" cy="402528"/>
          </a:xfrm>
        </p:grpSpPr>
        <p:grpSp>
          <p:nvGrpSpPr>
            <p:cNvPr id="533" name="Shape 533"/>
            <p:cNvGrpSpPr/>
            <p:nvPr/>
          </p:nvGrpSpPr>
          <p:grpSpPr>
            <a:xfrm>
              <a:off x="4430475" y="2610483"/>
              <a:ext cx="296400" cy="391800"/>
              <a:chOff x="6753993" y="1903438"/>
              <a:chExt cx="296400" cy="391800"/>
            </a:xfrm>
          </p:grpSpPr>
          <p:sp>
            <p:nvSpPr>
              <p:cNvPr id="534" name="Shape 534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35" name="Shape 53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6" name="Shape 536"/>
            <p:cNvSpPr txBox="1"/>
            <p:nvPr/>
          </p:nvSpPr>
          <p:spPr>
            <a:xfrm>
              <a:off x="4460974" y="2619412"/>
              <a:ext cx="301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J</a:t>
              </a:r>
            </a:p>
          </p:txBody>
        </p:sp>
      </p:grpSp>
      <p:cxnSp>
        <p:nvCxnSpPr>
          <p:cNvPr id="537" name="Shape 537"/>
          <p:cNvCxnSpPr>
            <a:stCxn id="530" idx="2"/>
            <a:endCxn id="535" idx="0"/>
          </p:cNvCxnSpPr>
          <p:nvPr/>
        </p:nvCxnSpPr>
        <p:spPr>
          <a:xfrm>
            <a:off x="5336964" y="3181550"/>
            <a:ext cx="36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545" name="Shape 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cxnSp>
        <p:nvCxnSpPr>
          <p:cNvPr id="549" name="Shape 549"/>
          <p:cNvCxnSpPr/>
          <p:nvPr/>
        </p:nvCxnSpPr>
        <p:spPr>
          <a:xfrm flipH="1" rot="10800000">
            <a:off x="6451971" y="2099361"/>
            <a:ext cx="526799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0" name="Shape 550"/>
          <p:cNvCxnSpPr/>
          <p:nvPr/>
        </p:nvCxnSpPr>
        <p:spPr>
          <a:xfrm>
            <a:off x="7112851" y="2282419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1" name="Shape 551"/>
          <p:cNvCxnSpPr/>
          <p:nvPr/>
        </p:nvCxnSpPr>
        <p:spPr>
          <a:xfrm>
            <a:off x="6586087" y="2648791"/>
            <a:ext cx="113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2" name="Shape 552"/>
          <p:cNvCxnSpPr/>
          <p:nvPr/>
        </p:nvCxnSpPr>
        <p:spPr>
          <a:xfrm flipH="1">
            <a:off x="5901455" y="2648791"/>
            <a:ext cx="4164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3" name="Shape 553"/>
          <p:cNvCxnSpPr/>
          <p:nvPr/>
        </p:nvCxnSpPr>
        <p:spPr>
          <a:xfrm>
            <a:off x="6035722" y="3275778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4" name="Shape 554"/>
          <p:cNvCxnSpPr>
            <a:endCxn id="555" idx="1"/>
          </p:cNvCxnSpPr>
          <p:nvPr/>
        </p:nvCxnSpPr>
        <p:spPr>
          <a:xfrm>
            <a:off x="5901505" y="3458803"/>
            <a:ext cx="4023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6" name="Shape 556"/>
          <p:cNvCxnSpPr>
            <a:endCxn id="555" idx="2"/>
          </p:cNvCxnSpPr>
          <p:nvPr/>
        </p:nvCxnSpPr>
        <p:spPr>
          <a:xfrm rot="10800000">
            <a:off x="6437921" y="4085634"/>
            <a:ext cx="5409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7" name="Shape 557"/>
          <p:cNvCxnSpPr/>
          <p:nvPr/>
        </p:nvCxnSpPr>
        <p:spPr>
          <a:xfrm rot="10800000">
            <a:off x="7112851" y="3458614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8" name="Shape 558"/>
          <p:cNvCxnSpPr>
            <a:endCxn id="559" idx="2"/>
          </p:cNvCxnSpPr>
          <p:nvPr/>
        </p:nvCxnSpPr>
        <p:spPr>
          <a:xfrm flipH="1" rot="10800000">
            <a:off x="7247122" y="4026939"/>
            <a:ext cx="612900" cy="42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0" name="Shape 560"/>
          <p:cNvCxnSpPr>
            <a:endCxn id="559" idx="3"/>
          </p:cNvCxnSpPr>
          <p:nvPr/>
        </p:nvCxnSpPr>
        <p:spPr>
          <a:xfrm flipH="1">
            <a:off x="7994138" y="3458608"/>
            <a:ext cx="330000" cy="38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1" name="Shape 561"/>
          <p:cNvCxnSpPr/>
          <p:nvPr/>
        </p:nvCxnSpPr>
        <p:spPr>
          <a:xfrm rot="10800000">
            <a:off x="7247037" y="3275774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2" name="Shape 562"/>
          <p:cNvCxnSpPr/>
          <p:nvPr/>
        </p:nvCxnSpPr>
        <p:spPr>
          <a:xfrm rot="10800000">
            <a:off x="7994096" y="2648948"/>
            <a:ext cx="3300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563" name="Shape 563"/>
          <p:cNvGrpSpPr/>
          <p:nvPr/>
        </p:nvGrpSpPr>
        <p:grpSpPr>
          <a:xfrm>
            <a:off x="6964685" y="4269131"/>
            <a:ext cx="296332" cy="391683"/>
            <a:chOff x="2830975" y="4285125"/>
            <a:chExt cx="345900" cy="457200"/>
          </a:xfrm>
        </p:grpSpPr>
        <p:sp>
          <p:nvSpPr>
            <p:cNvPr id="564" name="Shape 564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65" name="Shape 5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6" name="Shape 566"/>
          <p:cNvGrpSpPr/>
          <p:nvPr/>
        </p:nvGrpSpPr>
        <p:grpSpPr>
          <a:xfrm>
            <a:off x="7711856" y="3648270"/>
            <a:ext cx="296332" cy="391683"/>
            <a:chOff x="2983375" y="4437525"/>
            <a:chExt cx="345900" cy="457200"/>
          </a:xfrm>
        </p:grpSpPr>
        <p:sp>
          <p:nvSpPr>
            <p:cNvPr id="567" name="Shape 567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59" name="Shape 5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6964685" y="3079935"/>
            <a:ext cx="296332" cy="391683"/>
            <a:chOff x="3135775" y="4589925"/>
            <a:chExt cx="345900" cy="457200"/>
          </a:xfrm>
        </p:grpSpPr>
        <p:sp>
          <p:nvSpPr>
            <p:cNvPr id="569" name="Shape 569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70" name="Shape 5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1" name="Shape 571"/>
          <p:cNvGrpSpPr/>
          <p:nvPr/>
        </p:nvGrpSpPr>
        <p:grpSpPr>
          <a:xfrm>
            <a:off x="8189980" y="3079946"/>
            <a:ext cx="296332" cy="391683"/>
            <a:chOff x="2830975" y="4285125"/>
            <a:chExt cx="345900" cy="457200"/>
          </a:xfrm>
        </p:grpSpPr>
        <p:sp>
          <p:nvSpPr>
            <p:cNvPr id="572" name="Shape 572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73" name="Shape 5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74" name="Shape 574"/>
          <p:cNvCxnSpPr>
            <a:stCxn id="559" idx="1"/>
          </p:cNvCxnSpPr>
          <p:nvPr/>
        </p:nvCxnSpPr>
        <p:spPr>
          <a:xfrm rot="10800000">
            <a:off x="7246806" y="3275908"/>
            <a:ext cx="479100" cy="56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575" name="Shape 575"/>
          <p:cNvGrpSpPr/>
          <p:nvPr/>
        </p:nvGrpSpPr>
        <p:grpSpPr>
          <a:xfrm>
            <a:off x="6964685" y="1890750"/>
            <a:ext cx="296332" cy="391683"/>
            <a:chOff x="2983375" y="4437525"/>
            <a:chExt cx="345900" cy="457200"/>
          </a:xfrm>
        </p:grpSpPr>
        <p:sp>
          <p:nvSpPr>
            <p:cNvPr id="576" name="Shape 576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77" name="Shape 5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8" name="Shape 578"/>
          <p:cNvGrpSpPr/>
          <p:nvPr/>
        </p:nvGrpSpPr>
        <p:grpSpPr>
          <a:xfrm>
            <a:off x="5739389" y="3079914"/>
            <a:ext cx="296332" cy="391683"/>
            <a:chOff x="2983375" y="4437525"/>
            <a:chExt cx="345900" cy="457200"/>
          </a:xfrm>
        </p:grpSpPr>
        <p:sp>
          <p:nvSpPr>
            <p:cNvPr id="579" name="Shape 579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80" name="Shape 5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" name="Shape 581"/>
          <p:cNvGrpSpPr/>
          <p:nvPr/>
        </p:nvGrpSpPr>
        <p:grpSpPr>
          <a:xfrm>
            <a:off x="6289755" y="2452949"/>
            <a:ext cx="296332" cy="391683"/>
            <a:chOff x="2830975" y="4285125"/>
            <a:chExt cx="345900" cy="457200"/>
          </a:xfrm>
        </p:grpSpPr>
        <p:sp>
          <p:nvSpPr>
            <p:cNvPr id="582" name="Shape 582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83" name="Shape 5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4" name="Shape 584"/>
          <p:cNvGrpSpPr/>
          <p:nvPr/>
        </p:nvGrpSpPr>
        <p:grpSpPr>
          <a:xfrm>
            <a:off x="7711855" y="2446438"/>
            <a:ext cx="296332" cy="391683"/>
            <a:chOff x="3135775" y="4589925"/>
            <a:chExt cx="345900" cy="457200"/>
          </a:xfrm>
        </p:grpSpPr>
        <p:sp>
          <p:nvSpPr>
            <p:cNvPr id="585" name="Shape 585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86" name="Shape 5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7" name="Shape 587"/>
          <p:cNvGrpSpPr/>
          <p:nvPr/>
        </p:nvGrpSpPr>
        <p:grpSpPr>
          <a:xfrm>
            <a:off x="6289755" y="3706943"/>
            <a:ext cx="296332" cy="391683"/>
            <a:chOff x="3135775" y="4589925"/>
            <a:chExt cx="345900" cy="457200"/>
          </a:xfrm>
        </p:grpSpPr>
        <p:sp>
          <p:nvSpPr>
            <p:cNvPr id="588" name="Shape 588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55" name="Shape 5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9" name="Shape 589"/>
          <p:cNvSpPr txBox="1"/>
          <p:nvPr/>
        </p:nvSpPr>
        <p:spPr>
          <a:xfrm>
            <a:off x="6260619" y="24510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L1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8153813" y="30638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L2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6934613" y="4260266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L3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6248825" y="37268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R1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6901198" y="30410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7663198" y="24314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R3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6901198" y="18980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T1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5681998" y="31172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T2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7663198" y="36464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cxnSp>
        <p:nvCxnSpPr>
          <p:cNvPr id="598" name="Shape 598"/>
          <p:cNvCxnSpPr/>
          <p:nvPr/>
        </p:nvCxnSpPr>
        <p:spPr>
          <a:xfrm flipH="1">
            <a:off x="5121809" y="2984499"/>
            <a:ext cx="63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9" name="Shape 599"/>
          <p:cNvCxnSpPr>
            <a:stCxn id="583" idx="3"/>
            <a:endCxn id="593" idx="1"/>
          </p:cNvCxnSpPr>
          <p:nvPr/>
        </p:nvCxnSpPr>
        <p:spPr>
          <a:xfrm>
            <a:off x="6572037" y="2648787"/>
            <a:ext cx="329100" cy="5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600" name="Shape 600"/>
          <p:cNvGrpSpPr/>
          <p:nvPr/>
        </p:nvGrpSpPr>
        <p:grpSpPr>
          <a:xfrm>
            <a:off x="4979943" y="2605808"/>
            <a:ext cx="296400" cy="391800"/>
            <a:chOff x="6753993" y="1903438"/>
            <a:chExt cx="296400" cy="391800"/>
          </a:xfrm>
        </p:grpSpPr>
        <p:sp>
          <p:nvSpPr>
            <p:cNvPr id="601" name="Shape 601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02" name="Shape 6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" name="Shape 603"/>
          <p:cNvGrpSpPr/>
          <p:nvPr/>
        </p:nvGrpSpPr>
        <p:grpSpPr>
          <a:xfrm>
            <a:off x="4973781" y="3219389"/>
            <a:ext cx="296400" cy="391800"/>
            <a:chOff x="6753993" y="1903438"/>
            <a:chExt cx="296400" cy="391800"/>
          </a:xfrm>
        </p:grpSpPr>
        <p:sp>
          <p:nvSpPr>
            <p:cNvPr id="604" name="Shape 604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05" name="Shape 6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06" name="Shape 606"/>
          <p:cNvCxnSpPr>
            <a:stCxn id="602" idx="2"/>
            <a:endCxn id="605" idx="0"/>
          </p:cNvCxnSpPr>
          <p:nvPr/>
        </p:nvCxnSpPr>
        <p:spPr>
          <a:xfrm flipH="1">
            <a:off x="5121809" y="2984499"/>
            <a:ext cx="63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7" name="Shape 607"/>
          <p:cNvSpPr txBox="1"/>
          <p:nvPr/>
        </p:nvSpPr>
        <p:spPr>
          <a:xfrm>
            <a:off x="4961089" y="3242475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4963124" y="2609987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4967200" y="3903208"/>
            <a:ext cx="331699" cy="402528"/>
            <a:chOff x="4430475" y="2610483"/>
            <a:chExt cx="331699" cy="402528"/>
          </a:xfrm>
        </p:grpSpPr>
        <p:grpSp>
          <p:nvGrpSpPr>
            <p:cNvPr id="610" name="Shape 610"/>
            <p:cNvGrpSpPr/>
            <p:nvPr/>
          </p:nvGrpSpPr>
          <p:grpSpPr>
            <a:xfrm>
              <a:off x="4430475" y="2610483"/>
              <a:ext cx="296400" cy="391800"/>
              <a:chOff x="6753993" y="1903438"/>
              <a:chExt cx="296400" cy="391800"/>
            </a:xfrm>
          </p:grpSpPr>
          <p:sp>
            <p:nvSpPr>
              <p:cNvPr id="611" name="Shape 611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2" name="Shape 61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3" name="Shape 613"/>
            <p:cNvSpPr txBox="1"/>
            <p:nvPr/>
          </p:nvSpPr>
          <p:spPr>
            <a:xfrm>
              <a:off x="4460974" y="2619412"/>
              <a:ext cx="301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J</a:t>
              </a:r>
            </a:p>
          </p:txBody>
        </p:sp>
      </p:grpSp>
      <p:cxnSp>
        <p:nvCxnSpPr>
          <p:cNvPr id="614" name="Shape 614"/>
          <p:cNvCxnSpPr>
            <a:stCxn id="607" idx="2"/>
            <a:endCxn id="612" idx="0"/>
          </p:cNvCxnSpPr>
          <p:nvPr/>
        </p:nvCxnSpPr>
        <p:spPr>
          <a:xfrm>
            <a:off x="5111689" y="3636075"/>
            <a:ext cx="36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615" name="Shape 615"/>
          <p:cNvCxnSpPr/>
          <p:nvPr/>
        </p:nvCxnSpPr>
        <p:spPr>
          <a:xfrm flipH="1" rot="10800000">
            <a:off x="1704821" y="1671611"/>
            <a:ext cx="5268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6" name="Shape 616"/>
          <p:cNvCxnSpPr/>
          <p:nvPr/>
        </p:nvCxnSpPr>
        <p:spPr>
          <a:xfrm>
            <a:off x="2365701" y="1854669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7" name="Shape 617"/>
          <p:cNvCxnSpPr/>
          <p:nvPr/>
        </p:nvCxnSpPr>
        <p:spPr>
          <a:xfrm>
            <a:off x="1838937" y="2221041"/>
            <a:ext cx="113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8" name="Shape 618"/>
          <p:cNvCxnSpPr/>
          <p:nvPr/>
        </p:nvCxnSpPr>
        <p:spPr>
          <a:xfrm flipH="1">
            <a:off x="1154305" y="2221041"/>
            <a:ext cx="4164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9" name="Shape 619"/>
          <p:cNvCxnSpPr/>
          <p:nvPr/>
        </p:nvCxnSpPr>
        <p:spPr>
          <a:xfrm>
            <a:off x="1288572" y="2848028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0" name="Shape 620"/>
          <p:cNvCxnSpPr>
            <a:endCxn id="621" idx="1"/>
          </p:cNvCxnSpPr>
          <p:nvPr/>
        </p:nvCxnSpPr>
        <p:spPr>
          <a:xfrm>
            <a:off x="1154355" y="3031053"/>
            <a:ext cx="4023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2" name="Shape 622"/>
          <p:cNvCxnSpPr>
            <a:endCxn id="621" idx="2"/>
          </p:cNvCxnSpPr>
          <p:nvPr/>
        </p:nvCxnSpPr>
        <p:spPr>
          <a:xfrm rot="10800000">
            <a:off x="1690771" y="3657884"/>
            <a:ext cx="5409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3" name="Shape 623"/>
          <p:cNvCxnSpPr/>
          <p:nvPr/>
        </p:nvCxnSpPr>
        <p:spPr>
          <a:xfrm rot="10800000">
            <a:off x="2365701" y="3030864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4" name="Shape 624"/>
          <p:cNvCxnSpPr>
            <a:endCxn id="625" idx="2"/>
          </p:cNvCxnSpPr>
          <p:nvPr/>
        </p:nvCxnSpPr>
        <p:spPr>
          <a:xfrm flipH="1" rot="10800000">
            <a:off x="2499972" y="3599189"/>
            <a:ext cx="612900" cy="42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6" name="Shape 626"/>
          <p:cNvCxnSpPr>
            <a:endCxn id="625" idx="3"/>
          </p:cNvCxnSpPr>
          <p:nvPr/>
        </p:nvCxnSpPr>
        <p:spPr>
          <a:xfrm flipH="1">
            <a:off x="3246988" y="3030858"/>
            <a:ext cx="330000" cy="3854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7" name="Shape 627"/>
          <p:cNvCxnSpPr/>
          <p:nvPr/>
        </p:nvCxnSpPr>
        <p:spPr>
          <a:xfrm rot="10800000">
            <a:off x="2499887" y="2848024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8" name="Shape 628"/>
          <p:cNvCxnSpPr/>
          <p:nvPr/>
        </p:nvCxnSpPr>
        <p:spPr>
          <a:xfrm rot="10800000">
            <a:off x="3246946" y="2221198"/>
            <a:ext cx="3300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629" name="Shape 629"/>
          <p:cNvGrpSpPr/>
          <p:nvPr/>
        </p:nvGrpSpPr>
        <p:grpSpPr>
          <a:xfrm>
            <a:off x="2217535" y="3841381"/>
            <a:ext cx="296332" cy="391683"/>
            <a:chOff x="2830975" y="4285125"/>
            <a:chExt cx="345900" cy="457200"/>
          </a:xfrm>
        </p:grpSpPr>
        <p:sp>
          <p:nvSpPr>
            <p:cNvPr id="630" name="Shape 630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31" name="Shape 6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2" name="Shape 632"/>
          <p:cNvGrpSpPr/>
          <p:nvPr/>
        </p:nvGrpSpPr>
        <p:grpSpPr>
          <a:xfrm>
            <a:off x="2964706" y="3220520"/>
            <a:ext cx="296332" cy="391683"/>
            <a:chOff x="2983375" y="4437525"/>
            <a:chExt cx="345900" cy="457200"/>
          </a:xfrm>
        </p:grpSpPr>
        <p:sp>
          <p:nvSpPr>
            <p:cNvPr id="633" name="Shape 633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25" name="Shape 6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4" name="Shape 634"/>
          <p:cNvGrpSpPr/>
          <p:nvPr/>
        </p:nvGrpSpPr>
        <p:grpSpPr>
          <a:xfrm>
            <a:off x="2217535" y="2652185"/>
            <a:ext cx="296332" cy="391683"/>
            <a:chOff x="3135775" y="4589925"/>
            <a:chExt cx="345900" cy="457200"/>
          </a:xfrm>
        </p:grpSpPr>
        <p:sp>
          <p:nvSpPr>
            <p:cNvPr id="635" name="Shape 635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36" name="Shape 6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52174" y="46051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Shape 637"/>
          <p:cNvGrpSpPr/>
          <p:nvPr/>
        </p:nvGrpSpPr>
        <p:grpSpPr>
          <a:xfrm>
            <a:off x="3442830" y="2652196"/>
            <a:ext cx="296332" cy="391683"/>
            <a:chOff x="2830975" y="4285125"/>
            <a:chExt cx="345900" cy="457200"/>
          </a:xfrm>
        </p:grpSpPr>
        <p:sp>
          <p:nvSpPr>
            <p:cNvPr id="638" name="Shape 638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39" name="Shape 6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40" name="Shape 640"/>
          <p:cNvCxnSpPr>
            <a:stCxn id="625" idx="1"/>
          </p:cNvCxnSpPr>
          <p:nvPr/>
        </p:nvCxnSpPr>
        <p:spPr>
          <a:xfrm rot="10800000">
            <a:off x="2499656" y="2848158"/>
            <a:ext cx="479100" cy="56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641" name="Shape 641"/>
          <p:cNvGrpSpPr/>
          <p:nvPr/>
        </p:nvGrpSpPr>
        <p:grpSpPr>
          <a:xfrm>
            <a:off x="2217535" y="1463000"/>
            <a:ext cx="296332" cy="391683"/>
            <a:chOff x="2983375" y="4437525"/>
            <a:chExt cx="345900" cy="457200"/>
          </a:xfrm>
        </p:grpSpPr>
        <p:sp>
          <p:nvSpPr>
            <p:cNvPr id="642" name="Shape 642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43" name="Shape 6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4" name="Shape 644"/>
          <p:cNvGrpSpPr/>
          <p:nvPr/>
        </p:nvGrpSpPr>
        <p:grpSpPr>
          <a:xfrm>
            <a:off x="992239" y="2652164"/>
            <a:ext cx="296332" cy="391683"/>
            <a:chOff x="2983375" y="4437525"/>
            <a:chExt cx="345900" cy="457200"/>
          </a:xfrm>
        </p:grpSpPr>
        <p:sp>
          <p:nvSpPr>
            <p:cNvPr id="645" name="Shape 645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46" name="Shape 6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7" name="Shape 647"/>
          <p:cNvGrpSpPr/>
          <p:nvPr/>
        </p:nvGrpSpPr>
        <p:grpSpPr>
          <a:xfrm>
            <a:off x="1542605" y="2025199"/>
            <a:ext cx="296332" cy="391683"/>
            <a:chOff x="2830975" y="4285125"/>
            <a:chExt cx="345900" cy="457200"/>
          </a:xfrm>
        </p:grpSpPr>
        <p:sp>
          <p:nvSpPr>
            <p:cNvPr id="648" name="Shape 648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49" name="Shape 6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0" name="Shape 650"/>
          <p:cNvGrpSpPr/>
          <p:nvPr/>
        </p:nvGrpSpPr>
        <p:grpSpPr>
          <a:xfrm>
            <a:off x="2964705" y="2018688"/>
            <a:ext cx="296332" cy="391683"/>
            <a:chOff x="3135775" y="4589925"/>
            <a:chExt cx="345900" cy="457200"/>
          </a:xfrm>
        </p:grpSpPr>
        <p:sp>
          <p:nvSpPr>
            <p:cNvPr id="651" name="Shape 651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52" name="Shape 6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" name="Shape 653"/>
          <p:cNvGrpSpPr/>
          <p:nvPr/>
        </p:nvGrpSpPr>
        <p:grpSpPr>
          <a:xfrm>
            <a:off x="1542605" y="3279193"/>
            <a:ext cx="296332" cy="391683"/>
            <a:chOff x="3135775" y="4589925"/>
            <a:chExt cx="345900" cy="457200"/>
          </a:xfrm>
        </p:grpSpPr>
        <p:sp>
          <p:nvSpPr>
            <p:cNvPr id="654" name="Shape 654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21" name="Shape 6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5" name="Shape 655"/>
          <p:cNvSpPr txBox="1"/>
          <p:nvPr/>
        </p:nvSpPr>
        <p:spPr>
          <a:xfrm>
            <a:off x="1523050" y="202645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L1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406663" y="263605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L2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2187463" y="3832516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L3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501675" y="329912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R1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2154048" y="261332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2916048" y="200372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R3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2154048" y="147032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T1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934848" y="268952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T2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2916048" y="321872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grpSp>
        <p:nvGrpSpPr>
          <p:cNvPr id="664" name="Shape 664"/>
          <p:cNvGrpSpPr/>
          <p:nvPr/>
        </p:nvGrpSpPr>
        <p:grpSpPr>
          <a:xfrm>
            <a:off x="3464994" y="1806338"/>
            <a:ext cx="335113" cy="406861"/>
            <a:chOff x="3514880" y="1827238"/>
            <a:chExt cx="335113" cy="406861"/>
          </a:xfrm>
        </p:grpSpPr>
        <p:grpSp>
          <p:nvGrpSpPr>
            <p:cNvPr id="665" name="Shape 665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666" name="Shape 666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67" name="Shape 66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8" name="Shape 668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A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239179" y="4476681"/>
            <a:ext cx="335113" cy="406861"/>
            <a:chOff x="3514880" y="1827238"/>
            <a:chExt cx="335113" cy="406861"/>
          </a:xfrm>
        </p:grpSpPr>
        <p:grpSp>
          <p:nvGrpSpPr>
            <p:cNvPr id="670" name="Shape 670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72" name="Shape 67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3" name="Shape 673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B</a:t>
              </a:r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2059355" y="866550"/>
            <a:ext cx="335113" cy="406861"/>
            <a:chOff x="3514880" y="1827238"/>
            <a:chExt cx="335113" cy="406861"/>
          </a:xfrm>
        </p:grpSpPr>
        <p:grpSp>
          <p:nvGrpSpPr>
            <p:cNvPr id="675" name="Shape 675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676" name="Shape 676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77" name="Shape 67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8" name="Shape 678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K</a:t>
              </a:r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2889342" y="1082688"/>
            <a:ext cx="335113" cy="406861"/>
            <a:chOff x="3514880" y="1827238"/>
            <a:chExt cx="335113" cy="406861"/>
          </a:xfrm>
        </p:grpSpPr>
        <p:grpSp>
          <p:nvGrpSpPr>
            <p:cNvPr id="680" name="Shape 680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82" name="Shape 68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3" name="Shape 683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C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959192" y="3521088"/>
            <a:ext cx="335113" cy="406861"/>
            <a:chOff x="3514880" y="1827238"/>
            <a:chExt cx="335113" cy="406861"/>
          </a:xfrm>
        </p:grpSpPr>
        <p:grpSp>
          <p:nvGrpSpPr>
            <p:cNvPr id="685" name="Shape 685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686" name="Shape 686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87" name="Shape 68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8" name="Shape 688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D</a:t>
              </a:r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951535" y="1911688"/>
            <a:ext cx="335113" cy="406861"/>
            <a:chOff x="3514880" y="1827238"/>
            <a:chExt cx="335113" cy="406861"/>
          </a:xfrm>
        </p:grpSpPr>
        <p:grpSp>
          <p:nvGrpSpPr>
            <p:cNvPr id="690" name="Shape 690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691" name="Shape 691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92" name="Shape 69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3" name="Shape 693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E</a:t>
              </a:r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3493067" y="3528688"/>
            <a:ext cx="335113" cy="406861"/>
            <a:chOff x="3514880" y="1827238"/>
            <a:chExt cx="335113" cy="406861"/>
          </a:xfrm>
        </p:grpSpPr>
        <p:grpSp>
          <p:nvGrpSpPr>
            <p:cNvPr id="695" name="Shape 695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97" name="Shape 69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8" name="Shape 698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F</a:t>
              </a:r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2920417" y="3976788"/>
            <a:ext cx="335113" cy="406861"/>
            <a:chOff x="3514880" y="1827238"/>
            <a:chExt cx="335113" cy="406861"/>
          </a:xfrm>
        </p:grpSpPr>
        <p:grpSp>
          <p:nvGrpSpPr>
            <p:cNvPr id="700" name="Shape 700"/>
            <p:cNvGrpSpPr/>
            <p:nvPr/>
          </p:nvGrpSpPr>
          <p:grpSpPr>
            <a:xfrm>
              <a:off x="3553593" y="1827238"/>
              <a:ext cx="296400" cy="391800"/>
              <a:chOff x="6753993" y="1903438"/>
              <a:chExt cx="296400" cy="391800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02" name="Shape 70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3" name="Shape 703"/>
            <p:cNvSpPr txBox="1"/>
            <p:nvPr/>
          </p:nvSpPr>
          <p:spPr>
            <a:xfrm>
              <a:off x="3514880" y="1840500"/>
              <a:ext cx="26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G</a:t>
              </a:r>
            </a:p>
          </p:txBody>
        </p:sp>
      </p:grpSp>
      <p:cxnSp>
        <p:nvCxnSpPr>
          <p:cNvPr id="704" name="Shape 704"/>
          <p:cNvCxnSpPr>
            <a:stCxn id="656" idx="0"/>
            <a:endCxn id="668" idx="2"/>
          </p:cNvCxnSpPr>
          <p:nvPr/>
        </p:nvCxnSpPr>
        <p:spPr>
          <a:xfrm rot="10800000">
            <a:off x="3598513" y="2213050"/>
            <a:ext cx="6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5" name="Shape 705"/>
          <p:cNvCxnSpPr>
            <a:stCxn id="663" idx="2"/>
            <a:endCxn id="698" idx="1"/>
          </p:cNvCxnSpPr>
          <p:nvPr/>
        </p:nvCxnSpPr>
        <p:spPr>
          <a:xfrm>
            <a:off x="3147348" y="3612325"/>
            <a:ext cx="345600" cy="12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6" name="Shape 706"/>
          <p:cNvCxnSpPr>
            <a:stCxn id="663" idx="2"/>
            <a:endCxn id="703" idx="0"/>
          </p:cNvCxnSpPr>
          <p:nvPr/>
        </p:nvCxnSpPr>
        <p:spPr>
          <a:xfrm flipH="1">
            <a:off x="3054048" y="3612325"/>
            <a:ext cx="93300" cy="3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7" name="Shape 707"/>
          <p:cNvCxnSpPr>
            <a:stCxn id="657" idx="2"/>
            <a:endCxn id="673" idx="0"/>
          </p:cNvCxnSpPr>
          <p:nvPr/>
        </p:nvCxnSpPr>
        <p:spPr>
          <a:xfrm flipH="1">
            <a:off x="2372713" y="4226116"/>
            <a:ext cx="7200" cy="26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8" name="Shape 708"/>
          <p:cNvCxnSpPr>
            <a:stCxn id="662" idx="0"/>
            <a:endCxn id="693" idx="2"/>
          </p:cNvCxnSpPr>
          <p:nvPr/>
        </p:nvCxnSpPr>
        <p:spPr>
          <a:xfrm rot="10800000">
            <a:off x="1085148" y="2318425"/>
            <a:ext cx="81000" cy="37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9" name="Shape 709"/>
          <p:cNvCxnSpPr>
            <a:stCxn id="662" idx="2"/>
            <a:endCxn id="688" idx="0"/>
          </p:cNvCxnSpPr>
          <p:nvPr/>
        </p:nvCxnSpPr>
        <p:spPr>
          <a:xfrm flipH="1">
            <a:off x="1092948" y="3083125"/>
            <a:ext cx="73200" cy="45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0" name="Shape 710"/>
          <p:cNvCxnSpPr>
            <a:stCxn id="661" idx="0"/>
            <a:endCxn id="678" idx="2"/>
          </p:cNvCxnSpPr>
          <p:nvPr/>
        </p:nvCxnSpPr>
        <p:spPr>
          <a:xfrm rot="10800000">
            <a:off x="2193048" y="1273525"/>
            <a:ext cx="192300" cy="19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1" name="Shape 711"/>
          <p:cNvCxnSpPr>
            <a:stCxn id="661" idx="0"/>
            <a:endCxn id="683" idx="1"/>
          </p:cNvCxnSpPr>
          <p:nvPr/>
        </p:nvCxnSpPr>
        <p:spPr>
          <a:xfrm flipH="1" rot="10800000">
            <a:off x="2385348" y="1292725"/>
            <a:ext cx="504000" cy="17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712" name="Shape 712"/>
          <p:cNvGrpSpPr/>
          <p:nvPr/>
        </p:nvGrpSpPr>
        <p:grpSpPr>
          <a:xfrm>
            <a:off x="1567710" y="1285489"/>
            <a:ext cx="296332" cy="391683"/>
            <a:chOff x="3135775" y="4589925"/>
            <a:chExt cx="345900" cy="457200"/>
          </a:xfrm>
        </p:grpSpPr>
        <p:sp>
          <p:nvSpPr>
            <p:cNvPr id="713" name="Shape 713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14" name="Shape 7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5" name="Shape 715"/>
          <p:cNvSpPr txBox="1"/>
          <p:nvPr/>
        </p:nvSpPr>
        <p:spPr>
          <a:xfrm>
            <a:off x="1490794" y="1315269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/>
              <a:t>R2.1</a:t>
            </a:r>
          </a:p>
        </p:txBody>
      </p:sp>
      <p:cxnSp>
        <p:nvCxnSpPr>
          <p:cNvPr id="716" name="Shape 716"/>
          <p:cNvCxnSpPr>
            <a:stCxn id="655" idx="0"/>
            <a:endCxn id="714" idx="2"/>
          </p:cNvCxnSpPr>
          <p:nvPr/>
        </p:nvCxnSpPr>
        <p:spPr>
          <a:xfrm flipH="1" rot="10800000">
            <a:off x="1715500" y="1664050"/>
            <a:ext cx="300" cy="3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717" name="Shape 717"/>
          <p:cNvGrpSpPr/>
          <p:nvPr/>
        </p:nvGrpSpPr>
        <p:grpSpPr>
          <a:xfrm>
            <a:off x="385193" y="2178058"/>
            <a:ext cx="296400" cy="391800"/>
            <a:chOff x="6753993" y="1903438"/>
            <a:chExt cx="296400" cy="391800"/>
          </a:xfrm>
        </p:grpSpPr>
        <p:sp>
          <p:nvSpPr>
            <p:cNvPr id="718" name="Shape 718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19" name="Shape 7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0" name="Shape 720"/>
          <p:cNvGrpSpPr/>
          <p:nvPr/>
        </p:nvGrpSpPr>
        <p:grpSpPr>
          <a:xfrm>
            <a:off x="379031" y="2791639"/>
            <a:ext cx="296400" cy="391800"/>
            <a:chOff x="6753993" y="1903438"/>
            <a:chExt cx="296400" cy="391800"/>
          </a:xfrm>
        </p:grpSpPr>
        <p:sp>
          <p:nvSpPr>
            <p:cNvPr id="721" name="Shape 721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22" name="Shape 7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23" name="Shape 723"/>
          <p:cNvCxnSpPr>
            <a:stCxn id="719" idx="2"/>
            <a:endCxn id="722" idx="0"/>
          </p:cNvCxnSpPr>
          <p:nvPr/>
        </p:nvCxnSpPr>
        <p:spPr>
          <a:xfrm flipH="1">
            <a:off x="527059" y="2556749"/>
            <a:ext cx="63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4" name="Shape 724"/>
          <p:cNvSpPr txBox="1"/>
          <p:nvPr/>
        </p:nvSpPr>
        <p:spPr>
          <a:xfrm>
            <a:off x="366339" y="2814725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368374" y="2182237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</a:t>
            </a:r>
          </a:p>
        </p:txBody>
      </p:sp>
      <p:grpSp>
        <p:nvGrpSpPr>
          <p:cNvPr id="726" name="Shape 726"/>
          <p:cNvGrpSpPr/>
          <p:nvPr/>
        </p:nvGrpSpPr>
        <p:grpSpPr>
          <a:xfrm>
            <a:off x="372450" y="3475458"/>
            <a:ext cx="331699" cy="402528"/>
            <a:chOff x="4430475" y="2610483"/>
            <a:chExt cx="331699" cy="402528"/>
          </a:xfrm>
        </p:grpSpPr>
        <p:grpSp>
          <p:nvGrpSpPr>
            <p:cNvPr id="727" name="Shape 727"/>
            <p:cNvGrpSpPr/>
            <p:nvPr/>
          </p:nvGrpSpPr>
          <p:grpSpPr>
            <a:xfrm>
              <a:off x="4430475" y="2610483"/>
              <a:ext cx="296400" cy="391800"/>
              <a:chOff x="6753993" y="1903438"/>
              <a:chExt cx="296400" cy="391800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29" name="Shape 7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0" name="Shape 730"/>
            <p:cNvSpPr txBox="1"/>
            <p:nvPr/>
          </p:nvSpPr>
          <p:spPr>
            <a:xfrm>
              <a:off x="4460974" y="2619412"/>
              <a:ext cx="301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J</a:t>
              </a:r>
            </a:p>
          </p:txBody>
        </p:sp>
      </p:grpSp>
      <p:cxnSp>
        <p:nvCxnSpPr>
          <p:cNvPr id="731" name="Shape 731"/>
          <p:cNvCxnSpPr>
            <a:stCxn id="724" idx="2"/>
            <a:endCxn id="729" idx="0"/>
          </p:cNvCxnSpPr>
          <p:nvPr/>
        </p:nvCxnSpPr>
        <p:spPr>
          <a:xfrm>
            <a:off x="516939" y="3208325"/>
            <a:ext cx="36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32" name="Shape 732"/>
          <p:cNvSpPr/>
          <p:nvPr/>
        </p:nvSpPr>
        <p:spPr>
          <a:xfrm>
            <a:off x="4227025" y="2664250"/>
            <a:ext cx="4791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 txBox="1"/>
          <p:nvPr/>
        </p:nvSpPr>
        <p:spPr>
          <a:xfrm>
            <a:off x="3939625" y="828987"/>
            <a:ext cx="5135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Deleting nodes with in-degre = 1  and out-degree = 0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96250" y="1070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6913750" y="10700"/>
            <a:ext cx="2196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PRACTICE</a:t>
            </a:r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0" y="4929624"/>
            <a:ext cx="548700" cy="21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746" name="Shape 7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287"/>
            <a:ext cx="91440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Shape 747"/>
          <p:cNvSpPr txBox="1"/>
          <p:nvPr/>
        </p:nvSpPr>
        <p:spPr>
          <a:xfrm>
            <a:off x="4650550" y="0"/>
            <a:ext cx="2263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2372875" y="10700"/>
            <a:ext cx="2263200" cy="5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53500" y="4929625"/>
            <a:ext cx="914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Igraph: An introduction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3939625" y="828987"/>
            <a:ext cx="5135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PT Sans Narrow"/>
                <a:ea typeface="PT Sans Narrow"/>
                <a:cs typeface="PT Sans Narrow"/>
                <a:sym typeface="PT Sans Narrow"/>
              </a:rPr>
              <a:t>Extracting the giant component</a:t>
            </a:r>
          </a:p>
        </p:txBody>
      </p:sp>
      <p:cxnSp>
        <p:nvCxnSpPr>
          <p:cNvPr id="751" name="Shape 751"/>
          <p:cNvCxnSpPr/>
          <p:nvPr/>
        </p:nvCxnSpPr>
        <p:spPr>
          <a:xfrm flipH="1" rot="10800000">
            <a:off x="6070971" y="1870761"/>
            <a:ext cx="526799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2" name="Shape 752"/>
          <p:cNvCxnSpPr/>
          <p:nvPr/>
        </p:nvCxnSpPr>
        <p:spPr>
          <a:xfrm>
            <a:off x="6731851" y="2053819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3" name="Shape 753"/>
          <p:cNvCxnSpPr/>
          <p:nvPr/>
        </p:nvCxnSpPr>
        <p:spPr>
          <a:xfrm>
            <a:off x="6205087" y="2420191"/>
            <a:ext cx="113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4" name="Shape 754"/>
          <p:cNvCxnSpPr/>
          <p:nvPr/>
        </p:nvCxnSpPr>
        <p:spPr>
          <a:xfrm flipH="1">
            <a:off x="5520455" y="2420191"/>
            <a:ext cx="4164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5" name="Shape 755"/>
          <p:cNvCxnSpPr/>
          <p:nvPr/>
        </p:nvCxnSpPr>
        <p:spPr>
          <a:xfrm>
            <a:off x="5654722" y="3047178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6" name="Shape 756"/>
          <p:cNvCxnSpPr>
            <a:endCxn id="757" idx="1"/>
          </p:cNvCxnSpPr>
          <p:nvPr/>
        </p:nvCxnSpPr>
        <p:spPr>
          <a:xfrm>
            <a:off x="5520505" y="3230203"/>
            <a:ext cx="4023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8" name="Shape 758"/>
          <p:cNvCxnSpPr>
            <a:endCxn id="757" idx="2"/>
          </p:cNvCxnSpPr>
          <p:nvPr/>
        </p:nvCxnSpPr>
        <p:spPr>
          <a:xfrm rot="10800000">
            <a:off x="6056921" y="3857034"/>
            <a:ext cx="5409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9" name="Shape 759"/>
          <p:cNvCxnSpPr/>
          <p:nvPr/>
        </p:nvCxnSpPr>
        <p:spPr>
          <a:xfrm rot="10800000">
            <a:off x="6731851" y="3230014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0" name="Shape 760"/>
          <p:cNvCxnSpPr>
            <a:endCxn id="761" idx="2"/>
          </p:cNvCxnSpPr>
          <p:nvPr/>
        </p:nvCxnSpPr>
        <p:spPr>
          <a:xfrm flipH="1" rot="10800000">
            <a:off x="6866122" y="3798339"/>
            <a:ext cx="612900" cy="42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2" name="Shape 762"/>
          <p:cNvCxnSpPr>
            <a:endCxn id="761" idx="3"/>
          </p:cNvCxnSpPr>
          <p:nvPr/>
        </p:nvCxnSpPr>
        <p:spPr>
          <a:xfrm flipH="1">
            <a:off x="7613138" y="3230008"/>
            <a:ext cx="330000" cy="3854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3" name="Shape 763"/>
          <p:cNvCxnSpPr/>
          <p:nvPr/>
        </p:nvCxnSpPr>
        <p:spPr>
          <a:xfrm rot="10800000">
            <a:off x="6866037" y="3047174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4" name="Shape 764"/>
          <p:cNvCxnSpPr/>
          <p:nvPr/>
        </p:nvCxnSpPr>
        <p:spPr>
          <a:xfrm rot="10800000">
            <a:off x="7613096" y="2420348"/>
            <a:ext cx="3300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765" name="Shape 765"/>
          <p:cNvGrpSpPr/>
          <p:nvPr/>
        </p:nvGrpSpPr>
        <p:grpSpPr>
          <a:xfrm>
            <a:off x="6583685" y="4040531"/>
            <a:ext cx="296332" cy="391683"/>
            <a:chOff x="2830975" y="4285125"/>
            <a:chExt cx="345900" cy="457200"/>
          </a:xfrm>
        </p:grpSpPr>
        <p:sp>
          <p:nvSpPr>
            <p:cNvPr id="766" name="Shape 766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67" name="Shape 7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8" name="Shape 768"/>
          <p:cNvGrpSpPr/>
          <p:nvPr/>
        </p:nvGrpSpPr>
        <p:grpSpPr>
          <a:xfrm>
            <a:off x="7330856" y="3419670"/>
            <a:ext cx="296332" cy="391683"/>
            <a:chOff x="2983375" y="4437525"/>
            <a:chExt cx="345900" cy="457200"/>
          </a:xfrm>
        </p:grpSpPr>
        <p:sp>
          <p:nvSpPr>
            <p:cNvPr id="769" name="Shape 769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61" name="Shape 7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0" name="Shape 770"/>
          <p:cNvGrpSpPr/>
          <p:nvPr/>
        </p:nvGrpSpPr>
        <p:grpSpPr>
          <a:xfrm>
            <a:off x="6583685" y="2851335"/>
            <a:ext cx="296332" cy="391683"/>
            <a:chOff x="3135775" y="4589925"/>
            <a:chExt cx="345900" cy="457200"/>
          </a:xfrm>
        </p:grpSpPr>
        <p:sp>
          <p:nvSpPr>
            <p:cNvPr id="771" name="Shape 771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72" name="Shape 7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3" name="Shape 773"/>
          <p:cNvGrpSpPr/>
          <p:nvPr/>
        </p:nvGrpSpPr>
        <p:grpSpPr>
          <a:xfrm>
            <a:off x="7808980" y="2851346"/>
            <a:ext cx="296332" cy="391683"/>
            <a:chOff x="2830975" y="4285125"/>
            <a:chExt cx="345900" cy="457200"/>
          </a:xfrm>
        </p:grpSpPr>
        <p:sp>
          <p:nvSpPr>
            <p:cNvPr id="774" name="Shape 774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75" name="Shape 7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6" name="Shape 776"/>
          <p:cNvCxnSpPr>
            <a:stCxn id="761" idx="1"/>
          </p:cNvCxnSpPr>
          <p:nvPr/>
        </p:nvCxnSpPr>
        <p:spPr>
          <a:xfrm rot="10800000">
            <a:off x="6865806" y="3047308"/>
            <a:ext cx="479100" cy="56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777" name="Shape 777"/>
          <p:cNvGrpSpPr/>
          <p:nvPr/>
        </p:nvGrpSpPr>
        <p:grpSpPr>
          <a:xfrm>
            <a:off x="6583685" y="1662150"/>
            <a:ext cx="296332" cy="391683"/>
            <a:chOff x="2983375" y="4437525"/>
            <a:chExt cx="345900" cy="457200"/>
          </a:xfrm>
        </p:grpSpPr>
        <p:sp>
          <p:nvSpPr>
            <p:cNvPr id="778" name="Shape 778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79" name="Shape 7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0" name="Shape 780"/>
          <p:cNvGrpSpPr/>
          <p:nvPr/>
        </p:nvGrpSpPr>
        <p:grpSpPr>
          <a:xfrm>
            <a:off x="5358389" y="2851314"/>
            <a:ext cx="296332" cy="391683"/>
            <a:chOff x="2983375" y="4437525"/>
            <a:chExt cx="345900" cy="457200"/>
          </a:xfrm>
        </p:grpSpPr>
        <p:sp>
          <p:nvSpPr>
            <p:cNvPr id="781" name="Shape 781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82" name="Shape 7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3" name="Shape 783"/>
          <p:cNvGrpSpPr/>
          <p:nvPr/>
        </p:nvGrpSpPr>
        <p:grpSpPr>
          <a:xfrm>
            <a:off x="5908755" y="2224349"/>
            <a:ext cx="296332" cy="391683"/>
            <a:chOff x="2830975" y="4285125"/>
            <a:chExt cx="345900" cy="457200"/>
          </a:xfrm>
        </p:grpSpPr>
        <p:sp>
          <p:nvSpPr>
            <p:cNvPr id="784" name="Shape 784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85" name="Shape 7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6" name="Shape 786"/>
          <p:cNvGrpSpPr/>
          <p:nvPr/>
        </p:nvGrpSpPr>
        <p:grpSpPr>
          <a:xfrm>
            <a:off x="7330855" y="2217838"/>
            <a:ext cx="296332" cy="391683"/>
            <a:chOff x="3135775" y="4589925"/>
            <a:chExt cx="345900" cy="457200"/>
          </a:xfrm>
        </p:grpSpPr>
        <p:sp>
          <p:nvSpPr>
            <p:cNvPr id="787" name="Shape 787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88" name="Shape 7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9" name="Shape 789"/>
          <p:cNvGrpSpPr/>
          <p:nvPr/>
        </p:nvGrpSpPr>
        <p:grpSpPr>
          <a:xfrm>
            <a:off x="5908755" y="3478343"/>
            <a:ext cx="296332" cy="391683"/>
            <a:chOff x="3135775" y="4589925"/>
            <a:chExt cx="345900" cy="457200"/>
          </a:xfrm>
        </p:grpSpPr>
        <p:sp>
          <p:nvSpPr>
            <p:cNvPr id="790" name="Shape 790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57" name="Shape 7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1" name="Shape 791"/>
          <p:cNvSpPr txBox="1"/>
          <p:nvPr/>
        </p:nvSpPr>
        <p:spPr>
          <a:xfrm>
            <a:off x="5879619" y="22224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L1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x="7772813" y="28352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L2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6553613" y="4031666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L3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5867825" y="34982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R1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6520198" y="28124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7282198" y="22028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R3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6520198" y="16694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T1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5300998" y="28886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T2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7282198" y="34178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cxnSp>
        <p:nvCxnSpPr>
          <p:cNvPr id="800" name="Shape 800"/>
          <p:cNvCxnSpPr>
            <a:stCxn id="785" idx="3"/>
            <a:endCxn id="795" idx="1"/>
          </p:cNvCxnSpPr>
          <p:nvPr/>
        </p:nvCxnSpPr>
        <p:spPr>
          <a:xfrm>
            <a:off x="6191037" y="2420187"/>
            <a:ext cx="329100" cy="5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1" name="Shape 801"/>
          <p:cNvCxnSpPr/>
          <p:nvPr/>
        </p:nvCxnSpPr>
        <p:spPr>
          <a:xfrm flipH="1" rot="10800000">
            <a:off x="1803771" y="1870761"/>
            <a:ext cx="5268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2" name="Shape 802"/>
          <p:cNvCxnSpPr/>
          <p:nvPr/>
        </p:nvCxnSpPr>
        <p:spPr>
          <a:xfrm>
            <a:off x="2464651" y="2053819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3" name="Shape 803"/>
          <p:cNvCxnSpPr/>
          <p:nvPr/>
        </p:nvCxnSpPr>
        <p:spPr>
          <a:xfrm>
            <a:off x="1937887" y="2420191"/>
            <a:ext cx="113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4" name="Shape 804"/>
          <p:cNvCxnSpPr/>
          <p:nvPr/>
        </p:nvCxnSpPr>
        <p:spPr>
          <a:xfrm flipH="1">
            <a:off x="1253255" y="2420191"/>
            <a:ext cx="4164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5" name="Shape 805"/>
          <p:cNvCxnSpPr/>
          <p:nvPr/>
        </p:nvCxnSpPr>
        <p:spPr>
          <a:xfrm>
            <a:off x="1387522" y="3047178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6" name="Shape 806"/>
          <p:cNvCxnSpPr>
            <a:endCxn id="807" idx="1"/>
          </p:cNvCxnSpPr>
          <p:nvPr/>
        </p:nvCxnSpPr>
        <p:spPr>
          <a:xfrm>
            <a:off x="1253305" y="3230203"/>
            <a:ext cx="402299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8" name="Shape 808"/>
          <p:cNvCxnSpPr>
            <a:endCxn id="807" idx="2"/>
          </p:cNvCxnSpPr>
          <p:nvPr/>
        </p:nvCxnSpPr>
        <p:spPr>
          <a:xfrm rot="10800000">
            <a:off x="1789721" y="3857034"/>
            <a:ext cx="540900" cy="36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9" name="Shape 809"/>
          <p:cNvCxnSpPr/>
          <p:nvPr/>
        </p:nvCxnSpPr>
        <p:spPr>
          <a:xfrm rot="10800000">
            <a:off x="2464651" y="3230014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0" name="Shape 810"/>
          <p:cNvCxnSpPr>
            <a:endCxn id="811" idx="2"/>
          </p:cNvCxnSpPr>
          <p:nvPr/>
        </p:nvCxnSpPr>
        <p:spPr>
          <a:xfrm flipH="1" rot="10800000">
            <a:off x="2598922" y="3798339"/>
            <a:ext cx="612900" cy="42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2" name="Shape 812"/>
          <p:cNvCxnSpPr>
            <a:endCxn id="811" idx="3"/>
          </p:cNvCxnSpPr>
          <p:nvPr/>
        </p:nvCxnSpPr>
        <p:spPr>
          <a:xfrm flipH="1">
            <a:off x="3345938" y="3230008"/>
            <a:ext cx="330000" cy="3854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3" name="Shape 813"/>
          <p:cNvCxnSpPr/>
          <p:nvPr/>
        </p:nvCxnSpPr>
        <p:spPr>
          <a:xfrm rot="10800000">
            <a:off x="2598837" y="3047174"/>
            <a:ext cx="9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4" name="Shape 814"/>
          <p:cNvCxnSpPr/>
          <p:nvPr/>
        </p:nvCxnSpPr>
        <p:spPr>
          <a:xfrm rot="10800000">
            <a:off x="3345896" y="2420348"/>
            <a:ext cx="330000" cy="4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815" name="Shape 815"/>
          <p:cNvGrpSpPr/>
          <p:nvPr/>
        </p:nvGrpSpPr>
        <p:grpSpPr>
          <a:xfrm>
            <a:off x="2316485" y="4040531"/>
            <a:ext cx="296332" cy="391683"/>
            <a:chOff x="2830975" y="4285125"/>
            <a:chExt cx="345900" cy="457200"/>
          </a:xfrm>
        </p:grpSpPr>
        <p:sp>
          <p:nvSpPr>
            <p:cNvPr id="816" name="Shape 816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17" name="Shape 8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8" name="Shape 818"/>
          <p:cNvGrpSpPr/>
          <p:nvPr/>
        </p:nvGrpSpPr>
        <p:grpSpPr>
          <a:xfrm>
            <a:off x="3063656" y="3419670"/>
            <a:ext cx="296332" cy="391683"/>
            <a:chOff x="2983375" y="4437525"/>
            <a:chExt cx="345900" cy="457200"/>
          </a:xfrm>
        </p:grpSpPr>
        <p:sp>
          <p:nvSpPr>
            <p:cNvPr id="819" name="Shape 819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11" name="Shape 8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0" name="Shape 820"/>
          <p:cNvGrpSpPr/>
          <p:nvPr/>
        </p:nvGrpSpPr>
        <p:grpSpPr>
          <a:xfrm>
            <a:off x="2316485" y="2851335"/>
            <a:ext cx="296332" cy="391683"/>
            <a:chOff x="3135775" y="4589925"/>
            <a:chExt cx="345900" cy="457200"/>
          </a:xfrm>
        </p:grpSpPr>
        <p:sp>
          <p:nvSpPr>
            <p:cNvPr id="821" name="Shape 821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22" name="Shape 8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3" name="Shape 823"/>
          <p:cNvGrpSpPr/>
          <p:nvPr/>
        </p:nvGrpSpPr>
        <p:grpSpPr>
          <a:xfrm>
            <a:off x="3541780" y="2851346"/>
            <a:ext cx="296332" cy="391683"/>
            <a:chOff x="2830975" y="4285125"/>
            <a:chExt cx="345900" cy="457200"/>
          </a:xfrm>
        </p:grpSpPr>
        <p:sp>
          <p:nvSpPr>
            <p:cNvPr id="824" name="Shape 824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25" name="Shape 8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6" name="Shape 826"/>
          <p:cNvCxnSpPr>
            <a:stCxn id="811" idx="1"/>
          </p:cNvCxnSpPr>
          <p:nvPr/>
        </p:nvCxnSpPr>
        <p:spPr>
          <a:xfrm rot="10800000">
            <a:off x="2598605" y="3047308"/>
            <a:ext cx="479100" cy="56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827" name="Shape 827"/>
          <p:cNvGrpSpPr/>
          <p:nvPr/>
        </p:nvGrpSpPr>
        <p:grpSpPr>
          <a:xfrm>
            <a:off x="2316485" y="1662150"/>
            <a:ext cx="296332" cy="391683"/>
            <a:chOff x="2983375" y="4437525"/>
            <a:chExt cx="345900" cy="457200"/>
          </a:xfrm>
        </p:grpSpPr>
        <p:sp>
          <p:nvSpPr>
            <p:cNvPr id="828" name="Shape 828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29" name="Shape 8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0" name="Shape 830"/>
          <p:cNvGrpSpPr/>
          <p:nvPr/>
        </p:nvGrpSpPr>
        <p:grpSpPr>
          <a:xfrm>
            <a:off x="1091189" y="2851314"/>
            <a:ext cx="296332" cy="391683"/>
            <a:chOff x="2983375" y="4437525"/>
            <a:chExt cx="345900" cy="457200"/>
          </a:xfrm>
        </p:grpSpPr>
        <p:sp>
          <p:nvSpPr>
            <p:cNvPr id="831" name="Shape 831"/>
            <p:cNvSpPr/>
            <p:nvPr/>
          </p:nvSpPr>
          <p:spPr>
            <a:xfrm>
              <a:off x="2983375" y="4437525"/>
              <a:ext cx="345900" cy="457200"/>
            </a:xfrm>
            <a:prstGeom prst="rect">
              <a:avLst/>
            </a:prstGeom>
            <a:solidFill>
              <a:srgbClr val="824D1E"/>
            </a:solidFill>
            <a:ln cap="flat" cmpd="sng" w="19050">
              <a:solidFill>
                <a:srgbClr val="824D1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32" name="Shape 8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99775" y="44527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3" name="Shape 833"/>
          <p:cNvGrpSpPr/>
          <p:nvPr/>
        </p:nvGrpSpPr>
        <p:grpSpPr>
          <a:xfrm>
            <a:off x="1641555" y="2224349"/>
            <a:ext cx="296332" cy="391683"/>
            <a:chOff x="2830975" y="4285125"/>
            <a:chExt cx="345900" cy="457200"/>
          </a:xfrm>
        </p:grpSpPr>
        <p:sp>
          <p:nvSpPr>
            <p:cNvPr id="834" name="Shape 834"/>
            <p:cNvSpPr/>
            <p:nvPr/>
          </p:nvSpPr>
          <p:spPr>
            <a:xfrm>
              <a:off x="2830975" y="4285125"/>
              <a:ext cx="345900" cy="457200"/>
            </a:xfrm>
            <a:prstGeom prst="rect">
              <a:avLst/>
            </a:prstGeom>
            <a:solidFill>
              <a:srgbClr val="4CAC33"/>
            </a:solidFill>
            <a:ln cap="flat" cmpd="sng" w="19050">
              <a:solidFill>
                <a:srgbClr val="4CAC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35" name="Shape 8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7375" y="4300308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6" name="Shape 836"/>
          <p:cNvGrpSpPr/>
          <p:nvPr/>
        </p:nvGrpSpPr>
        <p:grpSpPr>
          <a:xfrm>
            <a:off x="3063656" y="2217838"/>
            <a:ext cx="296332" cy="391683"/>
            <a:chOff x="3135775" y="4589925"/>
            <a:chExt cx="345900" cy="457200"/>
          </a:xfrm>
        </p:grpSpPr>
        <p:sp>
          <p:nvSpPr>
            <p:cNvPr id="837" name="Shape 837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38" name="Shape 8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9" name="Shape 839"/>
          <p:cNvGrpSpPr/>
          <p:nvPr/>
        </p:nvGrpSpPr>
        <p:grpSpPr>
          <a:xfrm>
            <a:off x="1641555" y="3478343"/>
            <a:ext cx="296332" cy="391683"/>
            <a:chOff x="3135775" y="4589925"/>
            <a:chExt cx="345900" cy="457200"/>
          </a:xfrm>
        </p:grpSpPr>
        <p:sp>
          <p:nvSpPr>
            <p:cNvPr id="840" name="Shape 840"/>
            <p:cNvSpPr/>
            <p:nvPr/>
          </p:nvSpPr>
          <p:spPr>
            <a:xfrm>
              <a:off x="3135775" y="4589925"/>
              <a:ext cx="345900" cy="457200"/>
            </a:xfrm>
            <a:prstGeom prst="rect">
              <a:avLst/>
            </a:prstGeom>
            <a:solidFill>
              <a:srgbClr val="F5A200"/>
            </a:solidFill>
            <a:ln cap="flat" cmpd="sng" w="19050">
              <a:solidFill>
                <a:srgbClr val="F5A2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07" name="Shape 8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2174" y="4605133"/>
              <a:ext cx="313099" cy="42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1" name="Shape 841"/>
          <p:cNvSpPr txBox="1"/>
          <p:nvPr/>
        </p:nvSpPr>
        <p:spPr>
          <a:xfrm>
            <a:off x="1612419" y="22224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L1</a:t>
            </a:r>
          </a:p>
        </p:txBody>
      </p:sp>
      <p:sp>
        <p:nvSpPr>
          <p:cNvPr id="842" name="Shape 842"/>
          <p:cNvSpPr txBox="1"/>
          <p:nvPr/>
        </p:nvSpPr>
        <p:spPr>
          <a:xfrm>
            <a:off x="3505613" y="2835200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L2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2286413" y="4031666"/>
            <a:ext cx="3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L3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1600624" y="3498275"/>
            <a:ext cx="462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R1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2252998" y="28124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R2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3014998" y="2202875"/>
            <a:ext cx="462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R3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2252998" y="16694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T1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1033798" y="2888675"/>
            <a:ext cx="4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T2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3014998" y="3417875"/>
            <a:ext cx="462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T3</a:t>
            </a:r>
          </a:p>
        </p:txBody>
      </p:sp>
      <p:cxnSp>
        <p:nvCxnSpPr>
          <p:cNvPr id="850" name="Shape 850"/>
          <p:cNvCxnSpPr>
            <a:stCxn id="835" idx="3"/>
            <a:endCxn id="845" idx="1"/>
          </p:cNvCxnSpPr>
          <p:nvPr/>
        </p:nvCxnSpPr>
        <p:spPr>
          <a:xfrm>
            <a:off x="1923837" y="2420187"/>
            <a:ext cx="329100" cy="5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851" name="Shape 851"/>
          <p:cNvGrpSpPr/>
          <p:nvPr/>
        </p:nvGrpSpPr>
        <p:grpSpPr>
          <a:xfrm>
            <a:off x="487943" y="2171158"/>
            <a:ext cx="296400" cy="391800"/>
            <a:chOff x="6753993" y="1903438"/>
            <a:chExt cx="296400" cy="391800"/>
          </a:xfrm>
        </p:grpSpPr>
        <p:sp>
          <p:nvSpPr>
            <p:cNvPr id="852" name="Shape 852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53" name="Shape 8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4" name="Shape 854"/>
          <p:cNvGrpSpPr/>
          <p:nvPr/>
        </p:nvGrpSpPr>
        <p:grpSpPr>
          <a:xfrm>
            <a:off x="481781" y="2784739"/>
            <a:ext cx="296400" cy="391800"/>
            <a:chOff x="6753993" y="1903438"/>
            <a:chExt cx="296400" cy="391800"/>
          </a:xfrm>
        </p:grpSpPr>
        <p:sp>
          <p:nvSpPr>
            <p:cNvPr id="855" name="Shape 855"/>
            <p:cNvSpPr/>
            <p:nvPr/>
          </p:nvSpPr>
          <p:spPr>
            <a:xfrm>
              <a:off x="6753993" y="1903438"/>
              <a:ext cx="296400" cy="3918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56" name="Shape 8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043" y="1916466"/>
              <a:ext cx="268231" cy="36566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7" name="Shape 857"/>
          <p:cNvCxnSpPr>
            <a:stCxn id="853" idx="2"/>
            <a:endCxn id="856" idx="0"/>
          </p:cNvCxnSpPr>
          <p:nvPr/>
        </p:nvCxnSpPr>
        <p:spPr>
          <a:xfrm flipH="1">
            <a:off x="629809" y="2549849"/>
            <a:ext cx="6300" cy="2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8" name="Shape 858"/>
          <p:cNvSpPr txBox="1"/>
          <p:nvPr/>
        </p:nvSpPr>
        <p:spPr>
          <a:xfrm>
            <a:off x="469089" y="2807825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471124" y="2175337"/>
            <a:ext cx="3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</a:t>
            </a:r>
          </a:p>
        </p:txBody>
      </p:sp>
      <p:grpSp>
        <p:nvGrpSpPr>
          <p:cNvPr id="860" name="Shape 860"/>
          <p:cNvGrpSpPr/>
          <p:nvPr/>
        </p:nvGrpSpPr>
        <p:grpSpPr>
          <a:xfrm>
            <a:off x="475200" y="3468558"/>
            <a:ext cx="331699" cy="402528"/>
            <a:chOff x="4430475" y="2610483"/>
            <a:chExt cx="331699" cy="402528"/>
          </a:xfrm>
        </p:grpSpPr>
        <p:grpSp>
          <p:nvGrpSpPr>
            <p:cNvPr id="861" name="Shape 861"/>
            <p:cNvGrpSpPr/>
            <p:nvPr/>
          </p:nvGrpSpPr>
          <p:grpSpPr>
            <a:xfrm>
              <a:off x="4430475" y="2610483"/>
              <a:ext cx="296400" cy="391800"/>
              <a:chOff x="6753993" y="1903438"/>
              <a:chExt cx="296400" cy="391800"/>
            </a:xfrm>
          </p:grpSpPr>
          <p:sp>
            <p:nvSpPr>
              <p:cNvPr id="862" name="Shape 862"/>
              <p:cNvSpPr/>
              <p:nvPr/>
            </p:nvSpPr>
            <p:spPr>
              <a:xfrm>
                <a:off x="6753993" y="1903438"/>
                <a:ext cx="296400" cy="391800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63" name="Shape 86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68043" y="1916466"/>
                <a:ext cx="268231" cy="36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64" name="Shape 864"/>
            <p:cNvSpPr txBox="1"/>
            <p:nvPr/>
          </p:nvSpPr>
          <p:spPr>
            <a:xfrm>
              <a:off x="4460974" y="2619412"/>
              <a:ext cx="301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s"/>
                <a:t>J</a:t>
              </a:r>
            </a:p>
          </p:txBody>
        </p:sp>
      </p:grpSp>
      <p:cxnSp>
        <p:nvCxnSpPr>
          <p:cNvPr id="865" name="Shape 865"/>
          <p:cNvCxnSpPr>
            <a:stCxn id="858" idx="2"/>
            <a:endCxn id="863" idx="0"/>
          </p:cNvCxnSpPr>
          <p:nvPr/>
        </p:nvCxnSpPr>
        <p:spPr>
          <a:xfrm>
            <a:off x="619689" y="3201425"/>
            <a:ext cx="36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866" name="Shape 866"/>
          <p:cNvSpPr/>
          <p:nvPr/>
        </p:nvSpPr>
        <p:spPr>
          <a:xfrm>
            <a:off x="4227025" y="2664250"/>
            <a:ext cx="4791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 txBox="1"/>
          <p:nvPr/>
        </p:nvSpPr>
        <p:spPr>
          <a:xfrm>
            <a:off x="96250" y="584950"/>
            <a:ext cx="1732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Data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1828400" y="584937"/>
            <a:ext cx="18177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Cleaning Data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678175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Tidying Data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54749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Exploratory Analysis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7303700" y="584937"/>
            <a:ext cx="181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