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06" r:id="rId5"/>
    <p:sldId id="303" r:id="rId6"/>
    <p:sldId id="261" r:id="rId7"/>
    <p:sldId id="264" r:id="rId8"/>
    <p:sldId id="308" r:id="rId9"/>
    <p:sldId id="301" r:id="rId10"/>
    <p:sldId id="302" r:id="rId11"/>
    <p:sldId id="299" r:id="rId12"/>
    <p:sldId id="305" r:id="rId13"/>
    <p:sldId id="30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6196" autoAdjust="0"/>
  </p:normalViewPr>
  <p:slideViewPr>
    <p:cSldViewPr>
      <p:cViewPr varScale="1">
        <p:scale>
          <a:sx n="107" d="100"/>
          <a:sy n="107" d="100"/>
        </p:scale>
        <p:origin x="43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DBDAA-561E-4E6E-B9CD-05F59AB038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49DEEE7-7D61-4C9E-B681-763CE796D544}">
      <dgm:prSet phldrT="[Texto]" custT="1"/>
      <dgm:spPr/>
      <dgm:t>
        <a:bodyPr/>
        <a:lstStyle/>
        <a:p>
          <a:r>
            <a:rPr lang="es-ES" sz="2000" dirty="0">
              <a:latin typeface="+mn-lt"/>
            </a:rPr>
            <a:t>Centrarse en el negocio.</a:t>
          </a:r>
          <a:endParaRPr lang="es-PE" sz="2000" dirty="0">
            <a:latin typeface="+mn-lt"/>
          </a:endParaRPr>
        </a:p>
      </dgm:t>
    </dgm:pt>
    <dgm:pt modelId="{9CB0427C-8FEA-4A2F-8AC6-078D998669E2}" type="parTrans" cxnId="{C134A964-67A0-45F5-A3BD-B0EB83A9AF12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F3688E21-DCEB-45BB-90A9-B69209DC034A}" type="sibTrans" cxnId="{C134A964-67A0-45F5-A3BD-B0EB83A9AF12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804656AB-2D3E-45A6-B28B-23C3BA26EE6F}">
      <dgm:prSet phldrT="[Texto]" custT="1"/>
      <dgm:spPr/>
      <dgm:t>
        <a:bodyPr/>
        <a:lstStyle/>
        <a:p>
          <a:r>
            <a:rPr lang="es-ES" sz="2000" dirty="0">
              <a:latin typeface="+mn-lt"/>
            </a:rPr>
            <a:t>Construir una infraestructura de información adecuada</a:t>
          </a:r>
          <a:endParaRPr lang="es-PE" sz="2000" dirty="0">
            <a:latin typeface="+mn-lt"/>
          </a:endParaRPr>
        </a:p>
      </dgm:t>
    </dgm:pt>
    <dgm:pt modelId="{E70D0EAB-115F-4823-83A9-A87E0894878D}" type="parTrans" cxnId="{CC027915-060D-48F5-AAA8-EE8D5303088A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A5ED2898-8BA2-4836-8E92-3D7F02E3548A}" type="sibTrans" cxnId="{CC027915-060D-48F5-AAA8-EE8D5303088A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DA4361A3-6CA0-4FFE-8FCE-59AD720CCCAC}">
      <dgm:prSet phldrT="[Texto]" custT="1"/>
      <dgm:spPr/>
      <dgm:t>
        <a:bodyPr/>
        <a:lstStyle/>
        <a:p>
          <a:r>
            <a:rPr lang="es-ES" sz="2000" dirty="0">
              <a:latin typeface="+mn-lt"/>
            </a:rPr>
            <a:t>Realizar entregas en incrementos significativos.</a:t>
          </a:r>
          <a:endParaRPr lang="es-PE" sz="2000" dirty="0">
            <a:latin typeface="+mn-lt"/>
          </a:endParaRPr>
        </a:p>
      </dgm:t>
    </dgm:pt>
    <dgm:pt modelId="{8E3E7E8B-15EB-4841-AB60-0144A0403DAE}" type="parTrans" cxnId="{C8C00E4C-DEEB-4FE4-AE20-C127F16BDB10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85618C15-8385-41D6-AADF-EFF1D088FDEF}" type="sibTrans" cxnId="{C8C00E4C-DEEB-4FE4-AE20-C127F16BDB10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63D48801-7155-44FE-BBC0-87DC8B9D3813}">
      <dgm:prSet phldrT="[Texto]" custT="1"/>
      <dgm:spPr/>
      <dgm:t>
        <a:bodyPr/>
        <a:lstStyle/>
        <a:p>
          <a:r>
            <a:rPr lang="es-ES" sz="2000" dirty="0">
              <a:latin typeface="+mn-lt"/>
            </a:rPr>
            <a:t>Ofrecer la solución completa.</a:t>
          </a:r>
          <a:endParaRPr lang="es-PE" sz="2000" dirty="0">
            <a:latin typeface="+mn-lt"/>
          </a:endParaRPr>
        </a:p>
      </dgm:t>
    </dgm:pt>
    <dgm:pt modelId="{075413D1-D6A4-4EFC-B0CE-738C4B3CAA0E}" type="parTrans" cxnId="{5A673DCF-A6E0-4662-B728-E8B1D0897965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1A9040A7-34B8-42CE-A4E8-1DB2C82A8C70}" type="sibTrans" cxnId="{5A673DCF-A6E0-4662-B728-E8B1D0897965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4FEEED67-E7E5-4B5D-AEBD-DD012235AA2E}" type="pres">
      <dgm:prSet presAssocID="{0EEDBDAA-561E-4E6E-B9CD-05F59AB038AF}" presName="diagram" presStyleCnt="0">
        <dgm:presLayoutVars>
          <dgm:dir/>
          <dgm:resizeHandles val="exact"/>
        </dgm:presLayoutVars>
      </dgm:prSet>
      <dgm:spPr/>
    </dgm:pt>
    <dgm:pt modelId="{D21922E4-7083-4B25-8624-72BCFAB7F286}" type="pres">
      <dgm:prSet presAssocID="{B49DEEE7-7D61-4C9E-B681-763CE796D544}" presName="node" presStyleLbl="node1" presStyleIdx="0" presStyleCnt="4">
        <dgm:presLayoutVars>
          <dgm:bulletEnabled val="1"/>
        </dgm:presLayoutVars>
      </dgm:prSet>
      <dgm:spPr/>
    </dgm:pt>
    <dgm:pt modelId="{6BB2C01E-8DB4-4376-BA85-7F69B1A07AF9}" type="pres">
      <dgm:prSet presAssocID="{F3688E21-DCEB-45BB-90A9-B69209DC034A}" presName="sibTrans" presStyleCnt="0"/>
      <dgm:spPr/>
    </dgm:pt>
    <dgm:pt modelId="{62D49A89-1F8E-49ED-9C2F-917E08C82A1B}" type="pres">
      <dgm:prSet presAssocID="{804656AB-2D3E-45A6-B28B-23C3BA26EE6F}" presName="node" presStyleLbl="node1" presStyleIdx="1" presStyleCnt="4">
        <dgm:presLayoutVars>
          <dgm:bulletEnabled val="1"/>
        </dgm:presLayoutVars>
      </dgm:prSet>
      <dgm:spPr/>
    </dgm:pt>
    <dgm:pt modelId="{E1E2FD17-D072-4722-AD46-B1D9B017DF46}" type="pres">
      <dgm:prSet presAssocID="{A5ED2898-8BA2-4836-8E92-3D7F02E3548A}" presName="sibTrans" presStyleCnt="0"/>
      <dgm:spPr/>
    </dgm:pt>
    <dgm:pt modelId="{B3E6FB05-13A8-4172-8D99-2A3269882216}" type="pres">
      <dgm:prSet presAssocID="{DA4361A3-6CA0-4FFE-8FCE-59AD720CCCAC}" presName="node" presStyleLbl="node1" presStyleIdx="2" presStyleCnt="4">
        <dgm:presLayoutVars>
          <dgm:bulletEnabled val="1"/>
        </dgm:presLayoutVars>
      </dgm:prSet>
      <dgm:spPr/>
    </dgm:pt>
    <dgm:pt modelId="{E2656DC0-9AED-4913-A323-65A82B2AD950}" type="pres">
      <dgm:prSet presAssocID="{85618C15-8385-41D6-AADF-EFF1D088FDEF}" presName="sibTrans" presStyleCnt="0"/>
      <dgm:spPr/>
    </dgm:pt>
    <dgm:pt modelId="{E31D9518-3462-4117-96CC-34BB2D9FEB37}" type="pres">
      <dgm:prSet presAssocID="{63D48801-7155-44FE-BBC0-87DC8B9D3813}" presName="node" presStyleLbl="node1" presStyleIdx="3" presStyleCnt="4">
        <dgm:presLayoutVars>
          <dgm:bulletEnabled val="1"/>
        </dgm:presLayoutVars>
      </dgm:prSet>
      <dgm:spPr/>
    </dgm:pt>
  </dgm:ptLst>
  <dgm:cxnLst>
    <dgm:cxn modelId="{CC027915-060D-48F5-AAA8-EE8D5303088A}" srcId="{0EEDBDAA-561E-4E6E-B9CD-05F59AB038AF}" destId="{804656AB-2D3E-45A6-B28B-23C3BA26EE6F}" srcOrd="1" destOrd="0" parTransId="{E70D0EAB-115F-4823-83A9-A87E0894878D}" sibTransId="{A5ED2898-8BA2-4836-8E92-3D7F02E3548A}"/>
    <dgm:cxn modelId="{F0EBF53F-B93C-477E-B72A-9C753DD1E8A9}" type="presOf" srcId="{DA4361A3-6CA0-4FFE-8FCE-59AD720CCCAC}" destId="{B3E6FB05-13A8-4172-8D99-2A3269882216}" srcOrd="0" destOrd="0" presId="urn:microsoft.com/office/officeart/2005/8/layout/default"/>
    <dgm:cxn modelId="{C134A964-67A0-45F5-A3BD-B0EB83A9AF12}" srcId="{0EEDBDAA-561E-4E6E-B9CD-05F59AB038AF}" destId="{B49DEEE7-7D61-4C9E-B681-763CE796D544}" srcOrd="0" destOrd="0" parTransId="{9CB0427C-8FEA-4A2F-8AC6-078D998669E2}" sibTransId="{F3688E21-DCEB-45BB-90A9-B69209DC034A}"/>
    <dgm:cxn modelId="{C8C00E4C-DEEB-4FE4-AE20-C127F16BDB10}" srcId="{0EEDBDAA-561E-4E6E-B9CD-05F59AB038AF}" destId="{DA4361A3-6CA0-4FFE-8FCE-59AD720CCCAC}" srcOrd="2" destOrd="0" parTransId="{8E3E7E8B-15EB-4841-AB60-0144A0403DAE}" sibTransId="{85618C15-8385-41D6-AADF-EFF1D088FDEF}"/>
    <dgm:cxn modelId="{9310849C-5786-4978-955A-48BCC777F8AB}" type="presOf" srcId="{0EEDBDAA-561E-4E6E-B9CD-05F59AB038AF}" destId="{4FEEED67-E7E5-4B5D-AEBD-DD012235AA2E}" srcOrd="0" destOrd="0" presId="urn:microsoft.com/office/officeart/2005/8/layout/default"/>
    <dgm:cxn modelId="{C4E285A5-4B18-4CC0-82AB-1D78E95732B9}" type="presOf" srcId="{63D48801-7155-44FE-BBC0-87DC8B9D3813}" destId="{E31D9518-3462-4117-96CC-34BB2D9FEB37}" srcOrd="0" destOrd="0" presId="urn:microsoft.com/office/officeart/2005/8/layout/default"/>
    <dgm:cxn modelId="{B1C79AA8-BA7A-4878-839C-5578056E8243}" type="presOf" srcId="{B49DEEE7-7D61-4C9E-B681-763CE796D544}" destId="{D21922E4-7083-4B25-8624-72BCFAB7F286}" srcOrd="0" destOrd="0" presId="urn:microsoft.com/office/officeart/2005/8/layout/default"/>
    <dgm:cxn modelId="{5A673DCF-A6E0-4662-B728-E8B1D0897965}" srcId="{0EEDBDAA-561E-4E6E-B9CD-05F59AB038AF}" destId="{63D48801-7155-44FE-BBC0-87DC8B9D3813}" srcOrd="3" destOrd="0" parTransId="{075413D1-D6A4-4EFC-B0CE-738C4B3CAA0E}" sibTransId="{1A9040A7-34B8-42CE-A4E8-1DB2C82A8C70}"/>
    <dgm:cxn modelId="{DE410AE9-87B8-4A08-BAB6-2A6A0839D447}" type="presOf" srcId="{804656AB-2D3E-45A6-B28B-23C3BA26EE6F}" destId="{62D49A89-1F8E-49ED-9C2F-917E08C82A1B}" srcOrd="0" destOrd="0" presId="urn:microsoft.com/office/officeart/2005/8/layout/default"/>
    <dgm:cxn modelId="{1CBF2151-8074-4D4A-BDC4-6AC574B10581}" type="presParOf" srcId="{4FEEED67-E7E5-4B5D-AEBD-DD012235AA2E}" destId="{D21922E4-7083-4B25-8624-72BCFAB7F286}" srcOrd="0" destOrd="0" presId="urn:microsoft.com/office/officeart/2005/8/layout/default"/>
    <dgm:cxn modelId="{ACE33491-157F-4EC8-9A42-ABBDC0167BBE}" type="presParOf" srcId="{4FEEED67-E7E5-4B5D-AEBD-DD012235AA2E}" destId="{6BB2C01E-8DB4-4376-BA85-7F69B1A07AF9}" srcOrd="1" destOrd="0" presId="urn:microsoft.com/office/officeart/2005/8/layout/default"/>
    <dgm:cxn modelId="{F75657A6-7A35-4F5A-BB0E-C55D9E4CE1DA}" type="presParOf" srcId="{4FEEED67-E7E5-4B5D-AEBD-DD012235AA2E}" destId="{62D49A89-1F8E-49ED-9C2F-917E08C82A1B}" srcOrd="2" destOrd="0" presId="urn:microsoft.com/office/officeart/2005/8/layout/default"/>
    <dgm:cxn modelId="{61AF8E06-056A-4322-BB69-E5A8EC253757}" type="presParOf" srcId="{4FEEED67-E7E5-4B5D-AEBD-DD012235AA2E}" destId="{E1E2FD17-D072-4722-AD46-B1D9B017DF46}" srcOrd="3" destOrd="0" presId="urn:microsoft.com/office/officeart/2005/8/layout/default"/>
    <dgm:cxn modelId="{6A46C7B7-A2DF-40C6-B16B-213714DE58F0}" type="presParOf" srcId="{4FEEED67-E7E5-4B5D-AEBD-DD012235AA2E}" destId="{B3E6FB05-13A8-4172-8D99-2A3269882216}" srcOrd="4" destOrd="0" presId="urn:microsoft.com/office/officeart/2005/8/layout/default"/>
    <dgm:cxn modelId="{9EC8B9D0-783E-4458-9FC7-419819A6B0AD}" type="presParOf" srcId="{4FEEED67-E7E5-4B5D-AEBD-DD012235AA2E}" destId="{E2656DC0-9AED-4913-A323-65A82B2AD950}" srcOrd="5" destOrd="0" presId="urn:microsoft.com/office/officeart/2005/8/layout/default"/>
    <dgm:cxn modelId="{E6CB8332-13BA-476E-8FBA-1C6CAD0002AA}" type="presParOf" srcId="{4FEEED67-E7E5-4B5D-AEBD-DD012235AA2E}" destId="{E31D9518-3462-4117-96CC-34BB2D9FEB3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DBDAA-561E-4E6E-B9CD-05F59AB038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49DEEE7-7D61-4C9E-B681-763CE796D544}">
      <dgm:prSet phldrT="[Texto]" custT="1"/>
      <dgm:spPr/>
      <dgm:t>
        <a:bodyPr/>
        <a:lstStyle/>
        <a:p>
          <a:r>
            <a:rPr lang="es-ES" sz="1600" dirty="0">
              <a:latin typeface="+mn-lt"/>
            </a:rPr>
            <a:t>Tecnología(camino superior)</a:t>
          </a:r>
          <a:endParaRPr lang="es-PE" sz="1600" dirty="0">
            <a:latin typeface="+mn-lt"/>
          </a:endParaRPr>
        </a:p>
      </dgm:t>
    </dgm:pt>
    <dgm:pt modelId="{9CB0427C-8FEA-4A2F-8AC6-078D998669E2}" type="parTrans" cxnId="{C134A964-67A0-45F5-A3BD-B0EB83A9AF12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F3688E21-DCEB-45BB-90A9-B69209DC034A}" type="sibTrans" cxnId="{C134A964-67A0-45F5-A3BD-B0EB83A9AF12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804656AB-2D3E-45A6-B28B-23C3BA26EE6F}">
      <dgm:prSet phldrT="[Texto]" custT="1"/>
      <dgm:spPr/>
      <dgm:t>
        <a:bodyPr/>
        <a:lstStyle/>
        <a:p>
          <a:r>
            <a:rPr lang="es-ES" sz="1600" dirty="0">
              <a:latin typeface="+mn-lt"/>
            </a:rPr>
            <a:t>Datos(camino del medio)</a:t>
          </a:r>
          <a:endParaRPr lang="es-PE" sz="1600" dirty="0">
            <a:latin typeface="+mn-lt"/>
          </a:endParaRPr>
        </a:p>
      </dgm:t>
    </dgm:pt>
    <dgm:pt modelId="{E70D0EAB-115F-4823-83A9-A87E0894878D}" type="parTrans" cxnId="{CC027915-060D-48F5-AAA8-EE8D5303088A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A5ED2898-8BA2-4836-8E92-3D7F02E3548A}" type="sibTrans" cxnId="{CC027915-060D-48F5-AAA8-EE8D5303088A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DA4361A3-6CA0-4FFE-8FCE-59AD720CCCAC}">
      <dgm:prSet phldrT="[Texto]" custT="1"/>
      <dgm:spPr/>
      <dgm:t>
        <a:bodyPr/>
        <a:lstStyle/>
        <a:p>
          <a:r>
            <a:rPr lang="es-ES" sz="1600" dirty="0">
              <a:latin typeface="+mn-lt"/>
            </a:rPr>
            <a:t>Aplicaciones de Inteligencia de Negocios(camino inferior)</a:t>
          </a:r>
          <a:endParaRPr lang="es-PE" sz="1600" dirty="0">
            <a:latin typeface="+mn-lt"/>
          </a:endParaRPr>
        </a:p>
      </dgm:t>
    </dgm:pt>
    <dgm:pt modelId="{8E3E7E8B-15EB-4841-AB60-0144A0403DAE}" type="parTrans" cxnId="{C8C00E4C-DEEB-4FE4-AE20-C127F16BDB10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85618C15-8385-41D6-AADF-EFF1D088FDEF}" type="sibTrans" cxnId="{C8C00E4C-DEEB-4FE4-AE20-C127F16BDB10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4FEEED67-E7E5-4B5D-AEBD-DD012235AA2E}" type="pres">
      <dgm:prSet presAssocID="{0EEDBDAA-561E-4E6E-B9CD-05F59AB038AF}" presName="diagram" presStyleCnt="0">
        <dgm:presLayoutVars>
          <dgm:dir/>
          <dgm:resizeHandles val="exact"/>
        </dgm:presLayoutVars>
      </dgm:prSet>
      <dgm:spPr/>
    </dgm:pt>
    <dgm:pt modelId="{D21922E4-7083-4B25-8624-72BCFAB7F286}" type="pres">
      <dgm:prSet presAssocID="{B49DEEE7-7D61-4C9E-B681-763CE796D544}" presName="node" presStyleLbl="node1" presStyleIdx="0" presStyleCnt="3">
        <dgm:presLayoutVars>
          <dgm:bulletEnabled val="1"/>
        </dgm:presLayoutVars>
      </dgm:prSet>
      <dgm:spPr/>
    </dgm:pt>
    <dgm:pt modelId="{6BB2C01E-8DB4-4376-BA85-7F69B1A07AF9}" type="pres">
      <dgm:prSet presAssocID="{F3688E21-DCEB-45BB-90A9-B69209DC034A}" presName="sibTrans" presStyleCnt="0"/>
      <dgm:spPr/>
    </dgm:pt>
    <dgm:pt modelId="{62D49A89-1F8E-49ED-9C2F-917E08C82A1B}" type="pres">
      <dgm:prSet presAssocID="{804656AB-2D3E-45A6-B28B-23C3BA26EE6F}" presName="node" presStyleLbl="node1" presStyleIdx="1" presStyleCnt="3">
        <dgm:presLayoutVars>
          <dgm:bulletEnabled val="1"/>
        </dgm:presLayoutVars>
      </dgm:prSet>
      <dgm:spPr/>
    </dgm:pt>
    <dgm:pt modelId="{E1E2FD17-D072-4722-AD46-B1D9B017DF46}" type="pres">
      <dgm:prSet presAssocID="{A5ED2898-8BA2-4836-8E92-3D7F02E3548A}" presName="sibTrans" presStyleCnt="0"/>
      <dgm:spPr/>
    </dgm:pt>
    <dgm:pt modelId="{B3E6FB05-13A8-4172-8D99-2A3269882216}" type="pres">
      <dgm:prSet presAssocID="{DA4361A3-6CA0-4FFE-8FCE-59AD720CCC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C027915-060D-48F5-AAA8-EE8D5303088A}" srcId="{0EEDBDAA-561E-4E6E-B9CD-05F59AB038AF}" destId="{804656AB-2D3E-45A6-B28B-23C3BA26EE6F}" srcOrd="1" destOrd="0" parTransId="{E70D0EAB-115F-4823-83A9-A87E0894878D}" sibTransId="{A5ED2898-8BA2-4836-8E92-3D7F02E3548A}"/>
    <dgm:cxn modelId="{F0EBF53F-B93C-477E-B72A-9C753DD1E8A9}" type="presOf" srcId="{DA4361A3-6CA0-4FFE-8FCE-59AD720CCCAC}" destId="{B3E6FB05-13A8-4172-8D99-2A3269882216}" srcOrd="0" destOrd="0" presId="urn:microsoft.com/office/officeart/2005/8/layout/default"/>
    <dgm:cxn modelId="{C134A964-67A0-45F5-A3BD-B0EB83A9AF12}" srcId="{0EEDBDAA-561E-4E6E-B9CD-05F59AB038AF}" destId="{B49DEEE7-7D61-4C9E-B681-763CE796D544}" srcOrd="0" destOrd="0" parTransId="{9CB0427C-8FEA-4A2F-8AC6-078D998669E2}" sibTransId="{F3688E21-DCEB-45BB-90A9-B69209DC034A}"/>
    <dgm:cxn modelId="{C8C00E4C-DEEB-4FE4-AE20-C127F16BDB10}" srcId="{0EEDBDAA-561E-4E6E-B9CD-05F59AB038AF}" destId="{DA4361A3-6CA0-4FFE-8FCE-59AD720CCCAC}" srcOrd="2" destOrd="0" parTransId="{8E3E7E8B-15EB-4841-AB60-0144A0403DAE}" sibTransId="{85618C15-8385-41D6-AADF-EFF1D088FDEF}"/>
    <dgm:cxn modelId="{9310849C-5786-4978-955A-48BCC777F8AB}" type="presOf" srcId="{0EEDBDAA-561E-4E6E-B9CD-05F59AB038AF}" destId="{4FEEED67-E7E5-4B5D-AEBD-DD012235AA2E}" srcOrd="0" destOrd="0" presId="urn:microsoft.com/office/officeart/2005/8/layout/default"/>
    <dgm:cxn modelId="{B1C79AA8-BA7A-4878-839C-5578056E8243}" type="presOf" srcId="{B49DEEE7-7D61-4C9E-B681-763CE796D544}" destId="{D21922E4-7083-4B25-8624-72BCFAB7F286}" srcOrd="0" destOrd="0" presId="urn:microsoft.com/office/officeart/2005/8/layout/default"/>
    <dgm:cxn modelId="{DE410AE9-87B8-4A08-BAB6-2A6A0839D447}" type="presOf" srcId="{804656AB-2D3E-45A6-B28B-23C3BA26EE6F}" destId="{62D49A89-1F8E-49ED-9C2F-917E08C82A1B}" srcOrd="0" destOrd="0" presId="urn:microsoft.com/office/officeart/2005/8/layout/default"/>
    <dgm:cxn modelId="{1CBF2151-8074-4D4A-BDC4-6AC574B10581}" type="presParOf" srcId="{4FEEED67-E7E5-4B5D-AEBD-DD012235AA2E}" destId="{D21922E4-7083-4B25-8624-72BCFAB7F286}" srcOrd="0" destOrd="0" presId="urn:microsoft.com/office/officeart/2005/8/layout/default"/>
    <dgm:cxn modelId="{ACE33491-157F-4EC8-9A42-ABBDC0167BBE}" type="presParOf" srcId="{4FEEED67-E7E5-4B5D-AEBD-DD012235AA2E}" destId="{6BB2C01E-8DB4-4376-BA85-7F69B1A07AF9}" srcOrd="1" destOrd="0" presId="urn:microsoft.com/office/officeart/2005/8/layout/default"/>
    <dgm:cxn modelId="{F75657A6-7A35-4F5A-BB0E-C55D9E4CE1DA}" type="presParOf" srcId="{4FEEED67-E7E5-4B5D-AEBD-DD012235AA2E}" destId="{62D49A89-1F8E-49ED-9C2F-917E08C82A1B}" srcOrd="2" destOrd="0" presId="urn:microsoft.com/office/officeart/2005/8/layout/default"/>
    <dgm:cxn modelId="{61AF8E06-056A-4322-BB69-E5A8EC253757}" type="presParOf" srcId="{4FEEED67-E7E5-4B5D-AEBD-DD012235AA2E}" destId="{E1E2FD17-D072-4722-AD46-B1D9B017DF46}" srcOrd="3" destOrd="0" presId="urn:microsoft.com/office/officeart/2005/8/layout/default"/>
    <dgm:cxn modelId="{6A46C7B7-A2DF-40C6-B16B-213714DE58F0}" type="presParOf" srcId="{4FEEED67-E7E5-4B5D-AEBD-DD012235AA2E}" destId="{B3E6FB05-13A8-4172-8D99-2A326988221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922E4-7083-4B25-8624-72BCFAB7F286}">
      <dsp:nvSpPr>
        <dsp:cNvPr id="0" name=""/>
        <dsp:cNvSpPr/>
      </dsp:nvSpPr>
      <dsp:spPr>
        <a:xfrm>
          <a:off x="178427" y="138"/>
          <a:ext cx="2003822" cy="120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+mn-lt"/>
            </a:rPr>
            <a:t>Centrarse en el negocio.</a:t>
          </a:r>
          <a:endParaRPr lang="es-PE" sz="2000" kern="1200" dirty="0">
            <a:latin typeface="+mn-lt"/>
          </a:endParaRPr>
        </a:p>
      </dsp:txBody>
      <dsp:txXfrm>
        <a:off x="178427" y="138"/>
        <a:ext cx="2003822" cy="1202293"/>
      </dsp:txXfrm>
    </dsp:sp>
    <dsp:sp modelId="{62D49A89-1F8E-49ED-9C2F-917E08C82A1B}">
      <dsp:nvSpPr>
        <dsp:cNvPr id="0" name=""/>
        <dsp:cNvSpPr/>
      </dsp:nvSpPr>
      <dsp:spPr>
        <a:xfrm>
          <a:off x="2382631" y="138"/>
          <a:ext cx="2003822" cy="120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+mn-lt"/>
            </a:rPr>
            <a:t>Construir una infraestructura de información adecuada</a:t>
          </a:r>
          <a:endParaRPr lang="es-PE" sz="2000" kern="1200" dirty="0">
            <a:latin typeface="+mn-lt"/>
          </a:endParaRPr>
        </a:p>
      </dsp:txBody>
      <dsp:txXfrm>
        <a:off x="2382631" y="138"/>
        <a:ext cx="2003822" cy="1202293"/>
      </dsp:txXfrm>
    </dsp:sp>
    <dsp:sp modelId="{B3E6FB05-13A8-4172-8D99-2A3269882216}">
      <dsp:nvSpPr>
        <dsp:cNvPr id="0" name=""/>
        <dsp:cNvSpPr/>
      </dsp:nvSpPr>
      <dsp:spPr>
        <a:xfrm>
          <a:off x="178427" y="1402814"/>
          <a:ext cx="2003822" cy="120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+mn-lt"/>
            </a:rPr>
            <a:t>Realizar entregas en incrementos significativos.</a:t>
          </a:r>
          <a:endParaRPr lang="es-PE" sz="2000" kern="1200" dirty="0">
            <a:latin typeface="+mn-lt"/>
          </a:endParaRPr>
        </a:p>
      </dsp:txBody>
      <dsp:txXfrm>
        <a:off x="178427" y="1402814"/>
        <a:ext cx="2003822" cy="1202293"/>
      </dsp:txXfrm>
    </dsp:sp>
    <dsp:sp modelId="{E31D9518-3462-4117-96CC-34BB2D9FEB37}">
      <dsp:nvSpPr>
        <dsp:cNvPr id="0" name=""/>
        <dsp:cNvSpPr/>
      </dsp:nvSpPr>
      <dsp:spPr>
        <a:xfrm>
          <a:off x="2382631" y="1402814"/>
          <a:ext cx="2003822" cy="120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+mn-lt"/>
            </a:rPr>
            <a:t>Ofrecer la solución completa.</a:t>
          </a:r>
          <a:endParaRPr lang="es-PE" sz="2000" kern="1200" dirty="0">
            <a:latin typeface="+mn-lt"/>
          </a:endParaRPr>
        </a:p>
      </dsp:txBody>
      <dsp:txXfrm>
        <a:off x="2382631" y="1402814"/>
        <a:ext cx="2003822" cy="1202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922E4-7083-4B25-8624-72BCFAB7F286}">
      <dsp:nvSpPr>
        <dsp:cNvPr id="0" name=""/>
        <dsp:cNvSpPr/>
      </dsp:nvSpPr>
      <dsp:spPr>
        <a:xfrm>
          <a:off x="164384" y="936"/>
          <a:ext cx="2017195" cy="121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+mn-lt"/>
            </a:rPr>
            <a:t>Tecnología(camino superior)</a:t>
          </a:r>
          <a:endParaRPr lang="es-PE" sz="1600" kern="1200" dirty="0">
            <a:latin typeface="+mn-lt"/>
          </a:endParaRPr>
        </a:p>
      </dsp:txBody>
      <dsp:txXfrm>
        <a:off x="164384" y="936"/>
        <a:ext cx="2017195" cy="1210317"/>
      </dsp:txXfrm>
    </dsp:sp>
    <dsp:sp modelId="{62D49A89-1F8E-49ED-9C2F-917E08C82A1B}">
      <dsp:nvSpPr>
        <dsp:cNvPr id="0" name=""/>
        <dsp:cNvSpPr/>
      </dsp:nvSpPr>
      <dsp:spPr>
        <a:xfrm>
          <a:off x="2383300" y="936"/>
          <a:ext cx="2017195" cy="121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+mn-lt"/>
            </a:rPr>
            <a:t>Datos(camino del medio)</a:t>
          </a:r>
          <a:endParaRPr lang="es-PE" sz="1600" kern="1200" dirty="0">
            <a:latin typeface="+mn-lt"/>
          </a:endParaRPr>
        </a:p>
      </dsp:txBody>
      <dsp:txXfrm>
        <a:off x="2383300" y="936"/>
        <a:ext cx="2017195" cy="1210317"/>
      </dsp:txXfrm>
    </dsp:sp>
    <dsp:sp modelId="{B3E6FB05-13A8-4172-8D99-2A3269882216}">
      <dsp:nvSpPr>
        <dsp:cNvPr id="0" name=""/>
        <dsp:cNvSpPr/>
      </dsp:nvSpPr>
      <dsp:spPr>
        <a:xfrm>
          <a:off x="1273842" y="1412973"/>
          <a:ext cx="2017195" cy="121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+mn-lt"/>
            </a:rPr>
            <a:t>Aplicaciones de Inteligencia de Negocios(camino inferior)</a:t>
          </a:r>
          <a:endParaRPr lang="es-PE" sz="1600" kern="1200" dirty="0">
            <a:latin typeface="+mn-lt"/>
          </a:endParaRPr>
        </a:p>
      </dsp:txBody>
      <dsp:txXfrm>
        <a:off x="1273842" y="1412973"/>
        <a:ext cx="2017195" cy="121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‹Nº›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021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59832" y="2047629"/>
            <a:ext cx="3384376" cy="104824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INMON VS  KIMBALL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64188" y="2937681"/>
            <a:ext cx="3204356" cy="1694692"/>
          </a:xfrm>
        </p:spPr>
        <p:txBody>
          <a:bodyPr/>
          <a:lstStyle/>
          <a:p>
            <a:pPr lvl="0" algn="l"/>
            <a:r>
              <a:rPr lang="es-PE" altLang="ko-KR" sz="1100" b="1" dirty="0">
                <a:solidFill>
                  <a:schemeClr val="bg1"/>
                </a:solidFill>
              </a:rPr>
              <a:t>Integrantes:</a:t>
            </a:r>
          </a:p>
          <a:p>
            <a:pPr marL="171450" lvl="0" indent="-171450" algn="l">
              <a:buFontTx/>
              <a:buChar char="-"/>
            </a:pPr>
            <a:r>
              <a:rPr lang="es-PE" altLang="ko-KR" sz="1100" b="0" i="1" dirty="0">
                <a:solidFill>
                  <a:schemeClr val="bg1"/>
                </a:solidFill>
              </a:rPr>
              <a:t>Robles Flores </a:t>
            </a:r>
            <a:r>
              <a:rPr lang="es-PE" altLang="ko-KR" sz="1100" b="0" i="1" dirty="0" err="1">
                <a:solidFill>
                  <a:schemeClr val="bg1"/>
                </a:solidFill>
              </a:rPr>
              <a:t>Anthnoy</a:t>
            </a:r>
            <a:endParaRPr lang="es-PE" altLang="ko-KR" sz="1100" b="0" i="1" dirty="0">
              <a:solidFill>
                <a:schemeClr val="bg1"/>
              </a:solidFill>
            </a:endParaRPr>
          </a:p>
          <a:p>
            <a:pPr marL="171450" lvl="0" indent="-171450" algn="l">
              <a:buFontTx/>
              <a:buChar char="-"/>
            </a:pPr>
            <a:r>
              <a:rPr lang="es-PE" altLang="ko-KR" sz="1100" b="0" i="1" dirty="0">
                <a:solidFill>
                  <a:schemeClr val="bg1"/>
                </a:solidFill>
              </a:rPr>
              <a:t>Estrella Palacios Katherine</a:t>
            </a:r>
          </a:p>
          <a:p>
            <a:pPr marL="171450" lvl="0" indent="-171450" algn="l">
              <a:buFontTx/>
              <a:buChar char="-"/>
            </a:pPr>
            <a:r>
              <a:rPr lang="es-PE" altLang="ko-KR" sz="1100" b="0" i="1" dirty="0">
                <a:solidFill>
                  <a:schemeClr val="bg1"/>
                </a:solidFill>
              </a:rPr>
              <a:t>Sosa Bedoya Sharon</a:t>
            </a:r>
          </a:p>
          <a:p>
            <a:pPr marL="171450" lvl="0" indent="-171450" algn="l">
              <a:buFontTx/>
              <a:buChar char="-"/>
            </a:pPr>
            <a:r>
              <a:rPr lang="es-PE" altLang="ko-KR" sz="1100" b="0" i="1" dirty="0">
                <a:solidFill>
                  <a:schemeClr val="bg1"/>
                </a:solidFill>
              </a:rPr>
              <a:t>Johana </a:t>
            </a:r>
            <a:r>
              <a:rPr lang="es-PE" altLang="ko-KR" sz="1100" b="0" i="1">
                <a:solidFill>
                  <a:schemeClr val="bg1"/>
                </a:solidFill>
              </a:rPr>
              <a:t>Beltran</a:t>
            </a:r>
            <a:r>
              <a:rPr lang="es-PE" altLang="ko-KR" sz="1100" b="0" i="1" dirty="0">
                <a:solidFill>
                  <a:schemeClr val="bg1"/>
                </a:solidFill>
              </a:rPr>
              <a:t>	           </a:t>
            </a:r>
            <a:endParaRPr lang="ko-KR" altLang="en-US" sz="1100" b="0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64" y="4515966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ARQUITECTURA SEGÚN KIMBALL</a:t>
            </a:r>
            <a:endParaRPr lang="ko-KR" alt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29425"/>
            <a:ext cx="4470399" cy="2520280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9028" y="1131590"/>
            <a:ext cx="4121313" cy="2769989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Ralph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Kimball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, plantea la idea de un enfoque dimensional para el diseño de un DW, y arma que la unión de todos los DM de una organización constituye el DW corporativo, a lo cual se le conoce como el enfoque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bottom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-up.</a:t>
            </a:r>
          </a:p>
          <a:p>
            <a:pPr algn="just"/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Su filosofía se centra en que, en la mayoría de las organizaciones, la construcción de un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datawarehouse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 se origina por el interés y esfuerzo de un departamento. Es por esto por lo que en su primera versión este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datawarehouse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 no es más que un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datamart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 departamental.</a:t>
            </a:r>
          </a:p>
          <a:p>
            <a:pPr algn="just"/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8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Análisis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9967" y="1778926"/>
            <a:ext cx="2448271" cy="579152"/>
            <a:chOff x="1069967" y="1778926"/>
            <a:chExt cx="2448271" cy="579152"/>
          </a:xfrm>
        </p:grpSpPr>
        <p:sp>
          <p:nvSpPr>
            <p:cNvPr id="7" name="Rounded Rectangle 6"/>
            <p:cNvSpPr/>
            <p:nvPr/>
          </p:nvSpPr>
          <p:spPr>
            <a:xfrm rot="2573601">
              <a:off x="1069967" y="1778926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 rot="2573601">
              <a:off x="1285990" y="2250078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4707" y="1108514"/>
            <a:ext cx="5832648" cy="1938992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altLang="ko-KR" sz="2000" dirty="0">
                <a:solidFill>
                  <a:schemeClr val="bg1"/>
                </a:solidFill>
                <a:cs typeface="Arial" pitchFamily="34" charset="0"/>
              </a:rPr>
              <a:t>Podríamos decir que el enfoque de </a:t>
            </a:r>
            <a:r>
              <a:rPr lang="es-MX" altLang="ko-KR" sz="2000" dirty="0" err="1">
                <a:solidFill>
                  <a:schemeClr val="bg1"/>
                </a:solidFill>
                <a:cs typeface="Arial" pitchFamily="34" charset="0"/>
              </a:rPr>
              <a:t>Kimball</a:t>
            </a:r>
            <a:r>
              <a:rPr lang="es-MX" altLang="ko-KR" sz="2000" dirty="0">
                <a:solidFill>
                  <a:schemeClr val="bg1"/>
                </a:solidFill>
                <a:cs typeface="Arial" pitchFamily="34" charset="0"/>
              </a:rPr>
              <a:t> se ajusta mas a proyectos pequeños en los que se persiga un sistema fácilmente explotable y entendible por el usuario y de rápido desarrollo, siendo el modelo de </a:t>
            </a:r>
            <a:r>
              <a:rPr lang="es-MX" altLang="ko-KR" sz="2000" dirty="0" err="1">
                <a:solidFill>
                  <a:schemeClr val="bg1"/>
                </a:solidFill>
                <a:cs typeface="Arial" pitchFamily="34" charset="0"/>
              </a:rPr>
              <a:t>Inmon</a:t>
            </a:r>
            <a:r>
              <a:rPr lang="es-MX" altLang="ko-KR" sz="2000" dirty="0">
                <a:solidFill>
                  <a:schemeClr val="bg1"/>
                </a:solidFill>
                <a:cs typeface="Arial" pitchFamily="34" charset="0"/>
              </a:rPr>
              <a:t> mas apropiado para sistemas complejos de mayor envergadura.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843558"/>
            <a:ext cx="5436096" cy="473576"/>
          </a:xfrm>
        </p:spPr>
        <p:txBody>
          <a:bodyPr/>
          <a:lstStyle/>
          <a:p>
            <a:r>
              <a:rPr lang="en-US" altLang="ko-KR" dirty="0"/>
              <a:t>INTRODUCCION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1851670"/>
            <a:ext cx="4464496" cy="1944216"/>
          </a:xfrm>
        </p:spPr>
        <p:txBody>
          <a:bodyPr/>
          <a:lstStyle/>
          <a:p>
            <a:r>
              <a:rPr lang="es-ES" dirty="0"/>
              <a:t>Actualmente las organizaciones utilizan la información y el conocimiento para apoyar la toma de sus decisiones estratégicas, y de este modo lograr sus metas y mejorar sus procesos.</a:t>
            </a:r>
          </a:p>
          <a:p>
            <a:r>
              <a:rPr lang="es-ES" dirty="0"/>
              <a:t>Uno de los desafíos que enfrentan hoy las organizaciones, es el aumento de datos, lo que ha generado dos grandes problemas; el primero, identificar los datos relevantes para dar seguimiento a su estrategia organizacional, y lograr que se cumplan los planes con las metas establecidas.</a:t>
            </a:r>
          </a:p>
          <a:p>
            <a:r>
              <a:rPr lang="es-ES" dirty="0"/>
              <a:t>Y el segundo problema, la capacidad para administrar esta gran cantidad de datos.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1203598"/>
            <a:ext cx="5436096" cy="47357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RESUMEN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1851670"/>
            <a:ext cx="4464496" cy="1944216"/>
          </a:xfrm>
        </p:spPr>
        <p:txBody>
          <a:bodyPr/>
          <a:lstStyle/>
          <a:p>
            <a:pPr lvl="0" algn="just"/>
            <a:r>
              <a:rPr lang="es-MX" altLang="ko-KR" dirty="0"/>
              <a:t>Los almacenes de datos (data </a:t>
            </a:r>
            <a:r>
              <a:rPr lang="es-MX" altLang="ko-KR" dirty="0" err="1"/>
              <a:t>warehouses</a:t>
            </a:r>
            <a:r>
              <a:rPr lang="es-MX" altLang="ko-KR" dirty="0"/>
              <a:t> en inglés) toman cada día mayor importancia, a medida que las organizaciones pasan de esquemas de sólo recolección de datos a esquemas de análisis de los mismos. En este breve artculo se trataría de brindar una explicación general de algunas metodologías, en este caso serán la metodología </a:t>
            </a:r>
            <a:r>
              <a:rPr lang="es-MX" altLang="ko-KR" dirty="0" err="1"/>
              <a:t>Kimball</a:t>
            </a:r>
            <a:r>
              <a:rPr lang="es-MX" altLang="ko-KR" dirty="0"/>
              <a:t> y la metodología </a:t>
            </a:r>
            <a:r>
              <a:rPr lang="es-MX" altLang="ko-KR" dirty="0" err="1"/>
              <a:t>Inmon</a:t>
            </a:r>
            <a:r>
              <a:rPr lang="es-MX" altLang="ko-KR" dirty="0"/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Metodología Inmon</a:t>
            </a: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16"/>
            <a:ext cx="5860929" cy="872113"/>
            <a:chOff x="3017859" y="4363106"/>
            <a:chExt cx="1879883" cy="872113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Los datos en la base de datos están organizados de manera que todos los elementos de datos relativos al mismo evento u objeto del mundo real queden unidos entre si.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Orientado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Temas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3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La base de datos contiene los datos de todos los sistemas operacionales de la organización, y dichos datos deben ser consistentes.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Integrado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70"/>
            <a:ext cx="5836009" cy="687447"/>
            <a:chOff x="3017859" y="4363106"/>
            <a:chExt cx="1871890" cy="687447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Los cambios producidos en los datos a lo largo del tiempo quedan registrados para que los informes que se puedan generar reflejen esas variaciones.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Variante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el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tiempo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991296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La información no se modifica ni se elimina, una vez almacenado un dato, este se convierte en información de solo lectura, y se mantiene para futuras consultas.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No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Volátil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9"/>
          <p:cNvSpPr/>
          <p:nvPr/>
        </p:nvSpPr>
        <p:spPr>
          <a:xfrm>
            <a:off x="1785094" y="1337880"/>
            <a:ext cx="375747" cy="3619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Resultado de imagen para data png icon">
            <a:extLst>
              <a:ext uri="{FF2B5EF4-FFF2-40B4-BE49-F238E27FC236}">
                <a16:creationId xmlns:a16="http://schemas.microsoft.com/office/drawing/2014/main" id="{1ED636F6-5017-4A36-A842-C6EA1697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76" y="2215705"/>
            <a:ext cx="509724" cy="5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iempo png icon">
            <a:extLst>
              <a:ext uri="{FF2B5EF4-FFF2-40B4-BE49-F238E27FC236}">
                <a16:creationId xmlns:a16="http://schemas.microsoft.com/office/drawing/2014/main" id="{E64970F9-269B-4299-B292-1A69B3DF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34" y="3170856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Stop icon">
            <a:extLst>
              <a:ext uri="{FF2B5EF4-FFF2-40B4-BE49-F238E27FC236}">
                <a16:creationId xmlns:a16="http://schemas.microsoft.com/office/drawing/2014/main" id="{E0560877-6001-47F7-8710-27B52342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4083918"/>
            <a:ext cx="513836" cy="51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333291"/>
            <a:ext cx="4176464" cy="473576"/>
          </a:xfrm>
        </p:spPr>
        <p:txBody>
          <a:bodyPr/>
          <a:lstStyle/>
          <a:p>
            <a:r>
              <a:rPr lang="es-PE" dirty="0"/>
              <a:t>ARQUITECTURA SEGUN INMON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1D8EBC-5744-44E7-95E9-40F8FC7B8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1491630"/>
            <a:ext cx="3275856" cy="20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86998" y="255650"/>
            <a:ext cx="6085402" cy="82560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chemeClr val="bg1"/>
                </a:solidFill>
                <a:cs typeface="Arial" pitchFamily="34" charset="0"/>
              </a:rPr>
              <a:t>La arquitectura que plantea Bill </a:t>
            </a:r>
            <a:r>
              <a:rPr lang="es-ES" sz="2000" dirty="0" err="1">
                <a:solidFill>
                  <a:schemeClr val="bg1"/>
                </a:solidFill>
                <a:cs typeface="Arial" pitchFamily="34" charset="0"/>
              </a:rPr>
              <a:t>Inmon</a:t>
            </a:r>
            <a:r>
              <a:rPr lang="es-ES" sz="2000" dirty="0">
                <a:solidFill>
                  <a:schemeClr val="bg1"/>
                </a:solidFill>
                <a:cs typeface="Arial" pitchFamily="34" charset="0"/>
              </a:rPr>
              <a:t> consta de las siguientes partes: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420398"/>
            <a:ext cx="58201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Fuente de la Información: Inicia el proceso de creación de un DW, conociendo la información que se necesita de todas las herramientas de las que se tengan acceso, ir a las necesidades de información que se necesitan con la finalidad de un resultado para crear un DW.</a:t>
            </a:r>
            <a:endParaRPr lang="es-MX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2352625"/>
            <a:ext cx="58201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Data </a:t>
            </a:r>
            <a:r>
              <a:rPr lang="es-ES" altLang="ko-KR" sz="1200" dirty="0" err="1">
                <a:solidFill>
                  <a:schemeClr val="bg1"/>
                </a:solidFill>
                <a:cs typeface="Arial" pitchFamily="34" charset="0"/>
              </a:rPr>
              <a:t>Warehouse</a:t>
            </a:r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: La necesidad de normalizar toda la información extraída para ser almacenada en un DW, los cuales serán procesados y consultados por un DM.</a:t>
            </a:r>
            <a:endParaRPr lang="es-MX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777" y="3284854"/>
            <a:ext cx="5820187" cy="646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Data </a:t>
            </a:r>
            <a:r>
              <a:rPr lang="es-ES" altLang="ko-KR" sz="1200" dirty="0" err="1">
                <a:solidFill>
                  <a:schemeClr val="bg1"/>
                </a:solidFill>
                <a:cs typeface="Arial" pitchFamily="34" charset="0"/>
              </a:rPr>
              <a:t>Marts</a:t>
            </a:r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: Se crean un subconjunto de los datos de un DW con el objetivo de responder a un determinado análisis o necesidad de una población, de un departamento en específico.</a:t>
            </a:r>
            <a:endParaRPr lang="es-MX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5777" y="4217078"/>
            <a:ext cx="58201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altLang="ko-KR" sz="1200" dirty="0">
                <a:solidFill>
                  <a:schemeClr val="bg1"/>
                </a:solidFill>
                <a:cs typeface="Arial" pitchFamily="34" charset="0"/>
              </a:rPr>
              <a:t>La información no se modifica ni se elimina, una vez almacenado un dato, este se </a:t>
            </a:r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Explotación de los datos: Se refiere a la manera de presentación de la información para ser consultada y analizada por las áreas.</a:t>
            </a:r>
            <a:endParaRPr lang="es-MX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1785094" y="1337880"/>
            <a:ext cx="375747" cy="3619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Resultado de imagen para data png icon">
            <a:extLst>
              <a:ext uri="{FF2B5EF4-FFF2-40B4-BE49-F238E27FC236}">
                <a16:creationId xmlns:a16="http://schemas.microsoft.com/office/drawing/2014/main" id="{1ED636F6-5017-4A36-A842-C6EA1697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76" y="2215705"/>
            <a:ext cx="509724" cy="5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iempo png icon">
            <a:extLst>
              <a:ext uri="{FF2B5EF4-FFF2-40B4-BE49-F238E27FC236}">
                <a16:creationId xmlns:a16="http://schemas.microsoft.com/office/drawing/2014/main" id="{E64970F9-269B-4299-B292-1A69B3DF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34" y="3170856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Stop icon">
            <a:extLst>
              <a:ext uri="{FF2B5EF4-FFF2-40B4-BE49-F238E27FC236}">
                <a16:creationId xmlns:a16="http://schemas.microsoft.com/office/drawing/2014/main" id="{E0560877-6001-47F7-8710-27B52342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4083918"/>
            <a:ext cx="513836" cy="51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9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Metodología Kimball</a:t>
            </a:r>
          </a:p>
        </p:txBody>
      </p:sp>
      <p:pic>
        <p:nvPicPr>
          <p:cNvPr id="25" name="Marcador de posición de imagen 24">
            <a:extLst>
              <a:ext uri="{FF2B5EF4-FFF2-40B4-BE49-F238E27FC236}">
                <a16:creationId xmlns:a16="http://schemas.microsoft.com/office/drawing/2014/main" id="{359B09C2-57C3-4F03-B962-C17C5BB2AD0B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" r="-198"/>
          <a:stretch/>
        </p:blipFill>
        <p:spPr>
          <a:xfrm>
            <a:off x="771161" y="1446782"/>
            <a:ext cx="3325137" cy="2323794"/>
          </a:xfrm>
        </p:spPr>
      </p:pic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D4398C72-530F-4E44-9078-09924FCAD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591012"/>
              </p:ext>
            </p:extLst>
          </p:nvPr>
        </p:nvGraphicFramePr>
        <p:xfrm>
          <a:off x="4327599" y="1269127"/>
          <a:ext cx="4564881" cy="260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908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Marcador de posición de imagen 24">
            <a:extLst>
              <a:ext uri="{FF2B5EF4-FFF2-40B4-BE49-F238E27FC236}">
                <a16:creationId xmlns:a16="http://schemas.microsoft.com/office/drawing/2014/main" id="{359B09C2-57C3-4F03-B962-C17C5BB2AD0B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347614"/>
            <a:ext cx="3528392" cy="2526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D4398C72-530F-4E44-9078-09924FCAD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782891"/>
              </p:ext>
            </p:extLst>
          </p:nvPr>
        </p:nvGraphicFramePr>
        <p:xfrm>
          <a:off x="4327599" y="1347614"/>
          <a:ext cx="4564881" cy="2624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13798571-C081-4A22-BBFE-74A91D6E209E}"/>
              </a:ext>
            </a:extLst>
          </p:cNvPr>
          <p:cNvSpPr/>
          <p:nvPr/>
        </p:nvSpPr>
        <p:spPr>
          <a:xfrm>
            <a:off x="3203848" y="310466"/>
            <a:ext cx="569777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u="sng" dirty="0"/>
              <a:t>Se observa dos cuestiones</a:t>
            </a:r>
            <a:r>
              <a:rPr lang="es-PE" sz="1400" dirty="0"/>
              <a:t>.</a:t>
            </a:r>
          </a:p>
          <a:p>
            <a:r>
              <a:rPr lang="es-ES" sz="1200" dirty="0"/>
              <a:t>1ro hay que resaltar el rol central de la tares de definición de requerimientos.</a:t>
            </a:r>
          </a:p>
          <a:p>
            <a:r>
              <a:rPr lang="es-ES" sz="1200" dirty="0"/>
              <a:t>2do podemos ver tres rutas o caminos que se enfocan en tres diferentes áreas.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354067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0713AAD-FF48-4632-A1DE-FBC159A0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90301"/>
            <a:ext cx="4727318" cy="496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78E6966F-FA57-4FB4-9BBC-B58CB6522F3B}"/>
              </a:ext>
            </a:extLst>
          </p:cNvPr>
          <p:cNvSpPr txBox="1">
            <a:spLocks/>
          </p:cNvSpPr>
          <p:nvPr/>
        </p:nvSpPr>
        <p:spPr>
          <a:xfrm>
            <a:off x="34798" y="0"/>
            <a:ext cx="2711094" cy="51435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FFFF"/>
                </a:solidFill>
              </a:rPr>
              <a:t>Inmon vs</a:t>
            </a:r>
          </a:p>
          <a:p>
            <a:r>
              <a:rPr lang="en-US" sz="3600" dirty="0">
                <a:solidFill>
                  <a:srgbClr val="FFFFFF"/>
                </a:solidFill>
              </a:rPr>
              <a:t> Kimball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847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701</Words>
  <Application>Microsoft Office PowerPoint</Application>
  <PresentationFormat>Presentación en pantalla (16:9)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Anthony Richard ROBLES FLORES</cp:lastModifiedBy>
  <cp:revision>115</cp:revision>
  <dcterms:created xsi:type="dcterms:W3CDTF">2016-12-05T23:26:54Z</dcterms:created>
  <dcterms:modified xsi:type="dcterms:W3CDTF">2020-07-11T00:29:57Z</dcterms:modified>
</cp:coreProperties>
</file>