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0" autoAdjust="0"/>
    <p:restoredTop sz="94653" autoAdjust="0"/>
  </p:normalViewPr>
  <p:slideViewPr>
    <p:cSldViewPr snapToGrid="0" snapToObjects="1">
      <p:cViewPr varScale="1">
        <p:scale>
          <a:sx n="51" d="100"/>
          <a:sy n="51" d="100"/>
        </p:scale>
        <p:origin x="2120" y="288"/>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chor="ctr">
            <a:normAutofit/>
          </a:bodyPr>
          <a:lstStyle/>
          <a:p>
            <a:pPr algn="ctr"/>
            <a:r>
              <a:rPr lang="en-US" sz="4800" dirty="0" err="1">
                <a:latin typeface="HelveticaNeue LT 45 Light" pitchFamily="34" charset="0"/>
              </a:rPr>
              <a:t>Unlinkability</a:t>
            </a:r>
            <a:r>
              <a:rPr lang="en-US" sz="4800" dirty="0">
                <a:latin typeface="HelveticaNeue LT 45 Light" pitchFamily="34" charset="0"/>
              </a:rPr>
              <a:t> of Verifiable Credentials in a practical approach</a:t>
            </a:r>
          </a:p>
        </p:txBody>
      </p:sp>
      <p:graphicFrame>
        <p:nvGraphicFramePr>
          <p:cNvPr id="7" name="Tabelle 6"/>
          <p:cNvGraphicFramePr>
            <a:graphicFrameLocks noGrp="1"/>
          </p:cNvGraphicFramePr>
          <p:nvPr>
            <p:extLst>
              <p:ext uri="{D42A27DB-BD31-4B8C-83A1-F6EECF244321}">
                <p14:modId xmlns:p14="http://schemas.microsoft.com/office/powerpoint/2010/main" val="2946781416"/>
              </p:ext>
            </p:extLst>
          </p:nvPr>
        </p:nvGraphicFramePr>
        <p:xfrm>
          <a:off x="22737448" y="18414123"/>
          <a:ext cx="7201896" cy="222504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Joël Robles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err="1">
                          <a:ln>
                            <a:noFill/>
                          </a:ln>
                          <a:solidFill>
                            <a:srgbClr val="697D91"/>
                          </a:solidFill>
                          <a:effectLst/>
                          <a:uLnTx/>
                          <a:uFillTx/>
                          <a:latin typeface="Lucida Sans" pitchFamily="34" charset="0"/>
                          <a:ea typeface="MS PGothic" pitchFamily="34" charset="-128"/>
                          <a:cs typeface="+mn-cs"/>
                        </a:rPr>
                        <a:t>Advisors</a:t>
                      </a: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Annett Laube</a:t>
                      </a:r>
                      <a:b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Reto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Koenig</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5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Andreas </a:t>
                      </a:r>
                      <a:r>
                        <a:rPr kumimoji="0" lang="fr-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Spichiger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7329511" y="20030399"/>
            <a:ext cx="14402265"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en-US" altLang="de-DE" sz="3200" dirty="0">
                <a:solidFill>
                  <a:srgbClr val="697D91"/>
                </a:solidFill>
                <a:latin typeface="Lucida Sans" pitchFamily="34" charset="0"/>
              </a:rPr>
              <a:t>Bachelor Thesis 2024		Course of study Computer Science</a:t>
            </a:r>
            <a:endParaRPr lang="en-US" sz="3200" dirty="0">
              <a:solidFill>
                <a:srgbClr val="697D91"/>
              </a:solidFill>
              <a:latin typeface="Lucida Sans" pitchFamily="34" charset="0"/>
            </a:endParaRPr>
          </a:p>
        </p:txBody>
      </p:sp>
      <p:sp>
        <p:nvSpPr>
          <p:cNvPr id="9" name="Textfeld 8"/>
          <p:cNvSpPr txBox="1"/>
          <p:nvPr/>
        </p:nvSpPr>
        <p:spPr>
          <a:xfrm>
            <a:off x="898776" y="875400"/>
            <a:ext cx="8845847" cy="16866156"/>
          </a:xfrm>
          <a:prstGeom prst="rect">
            <a:avLst/>
          </a:prstGeom>
          <a:noFill/>
        </p:spPr>
        <p:txBody>
          <a:bodyPr wrap="square" rtlCol="0">
            <a:spAutoFit/>
          </a:bodyPr>
          <a:lstStyle>
            <a:defPPr>
              <a:defRPr lang="de-DE"/>
            </a:defPPr>
            <a:lvl1pPr algn="just">
              <a:buClr>
                <a:srgbClr val="FAA500"/>
              </a:buClr>
              <a:buSzPct val="80000"/>
              <a:defRPr sz="4400">
                <a:solidFill>
                  <a:srgbClr val="697D91"/>
                </a:solidFill>
                <a:latin typeface="+mj-lt"/>
              </a:defRPr>
            </a:lvl1pPr>
          </a:lstStyle>
          <a:p>
            <a:pPr>
              <a:spcAft>
                <a:spcPts val="600"/>
              </a:spcAft>
            </a:pPr>
            <a:r>
              <a:rPr lang="en-US" altLang="de-DE" dirty="0"/>
              <a:t>Introduction</a:t>
            </a:r>
          </a:p>
          <a:p>
            <a:pPr>
              <a:defRPr/>
            </a:pPr>
            <a:r>
              <a:rPr lang="en-US" altLang="de-DE" sz="3200" dirty="0">
                <a:solidFill>
                  <a:schemeClr val="tx1"/>
                </a:solidFill>
                <a:latin typeface="Lucida Sans" pitchFamily="34" charset="0"/>
              </a:rPr>
              <a:t>In today's world, individuals have no control over their data. In the physical world, individuals have different credentials, like an ID or a driver’s license. When presented to a verifier, all the data on those credentials are shown, thus disclosing more data than needed. Digitalizing these credentials using different technologies, like Verifiable Credentials, the BBS Signature Scheme and OpenID Connect, individuals can secure their data. This thesis wants to show, that using digital credentials, individuals can govern over their data and only reveal what’s necessary.</a:t>
            </a:r>
          </a:p>
          <a:p>
            <a:pPr>
              <a:defRPr/>
            </a:pPr>
            <a:endParaRPr lang="en-US" altLang="de-DE" sz="3200" dirty="0">
              <a:solidFill>
                <a:schemeClr val="tx1"/>
              </a:solidFill>
              <a:latin typeface="Lucida Sans" pitchFamily="34" charset="0"/>
            </a:endParaRPr>
          </a:p>
          <a:p>
            <a:pPr>
              <a:spcAft>
                <a:spcPts val="600"/>
              </a:spcAft>
              <a:defRPr/>
            </a:pPr>
            <a:r>
              <a:rPr lang="en-US" altLang="de-DE" sz="4400" dirty="0"/>
              <a:t>SSI and VCs</a:t>
            </a:r>
          </a:p>
          <a:p>
            <a:pPr>
              <a:spcAft>
                <a:spcPts val="600"/>
              </a:spcAft>
              <a:defRPr/>
            </a:pPr>
            <a:r>
              <a:rPr lang="en-US" altLang="de-DE" sz="3200" dirty="0">
                <a:solidFill>
                  <a:schemeClr val="tx1"/>
                </a:solidFill>
                <a:latin typeface="Lucida Sans" pitchFamily="34" charset="0"/>
              </a:rPr>
              <a:t>Self sovereign identity (SSI) is a concept, where a holder of a data can choose what is revealed to whom. To be able to apply this concept, different technologies are needed. Verifiable Credentials (VC) are a type of digital credentials, which can be verified by the receiving party, called a verifier. The verifiable part of these credentials are cryptographic signatures. If the verifier trusts the issuer of the credentials, they can verify the validity, integrity and authenticity of the presented content. For the generation of these signatures, the BBS Signature Scheme, created by Dan </a:t>
            </a:r>
            <a:r>
              <a:rPr lang="en-US" altLang="de-DE" sz="3200" dirty="0" err="1">
                <a:solidFill>
                  <a:schemeClr val="tx1"/>
                </a:solidFill>
                <a:latin typeface="Lucida Sans" pitchFamily="34" charset="0"/>
              </a:rPr>
              <a:t>Boneh</a:t>
            </a:r>
            <a:r>
              <a:rPr lang="en-US" altLang="de-DE" sz="3200" dirty="0">
                <a:solidFill>
                  <a:schemeClr val="tx1"/>
                </a:solidFill>
                <a:latin typeface="Lucida Sans" pitchFamily="34" charset="0"/>
              </a:rPr>
              <a:t>, Xavier </a:t>
            </a:r>
            <a:r>
              <a:rPr lang="en-US" altLang="de-DE" sz="3200" dirty="0" err="1">
                <a:solidFill>
                  <a:schemeClr val="tx1"/>
                </a:solidFill>
                <a:latin typeface="Lucida Sans" pitchFamily="34" charset="0"/>
              </a:rPr>
              <a:t>Boyen</a:t>
            </a:r>
            <a:r>
              <a:rPr lang="en-US" altLang="de-DE" sz="3200" dirty="0">
                <a:solidFill>
                  <a:schemeClr val="tx1"/>
                </a:solidFill>
                <a:latin typeface="Lucida Sans" pitchFamily="34" charset="0"/>
              </a:rPr>
              <a:t>, and </a:t>
            </a:r>
            <a:r>
              <a:rPr lang="en-US" altLang="de-DE" sz="3200" dirty="0" err="1">
                <a:solidFill>
                  <a:schemeClr val="tx1"/>
                </a:solidFill>
                <a:latin typeface="Lucida Sans" pitchFamily="34" charset="0"/>
              </a:rPr>
              <a:t>Hovav</a:t>
            </a:r>
            <a:r>
              <a:rPr lang="en-US" altLang="de-DE" sz="3200" dirty="0">
                <a:solidFill>
                  <a:schemeClr val="tx1"/>
                </a:solidFill>
                <a:latin typeface="Lucida Sans" pitchFamily="34" charset="0"/>
              </a:rPr>
              <a:t> </a:t>
            </a:r>
            <a:r>
              <a:rPr lang="en-US" altLang="de-DE" sz="3200" dirty="0" err="1">
                <a:solidFill>
                  <a:schemeClr val="tx1"/>
                </a:solidFill>
                <a:latin typeface="Lucida Sans" pitchFamily="34" charset="0"/>
              </a:rPr>
              <a:t>Shacham</a:t>
            </a:r>
            <a:r>
              <a:rPr lang="en-US" altLang="de-DE" sz="3200" dirty="0">
                <a:solidFill>
                  <a:schemeClr val="tx1"/>
                </a:solidFill>
                <a:latin typeface="Lucida Sans" pitchFamily="34" charset="0"/>
              </a:rPr>
              <a:t> (BBS) is</a:t>
            </a:r>
          </a:p>
        </p:txBody>
      </p:sp>
      <p:sp>
        <p:nvSpPr>
          <p:cNvPr id="11" name="Textfeld 10"/>
          <p:cNvSpPr txBox="1"/>
          <p:nvPr/>
        </p:nvSpPr>
        <p:spPr>
          <a:xfrm>
            <a:off x="10701037" y="6482980"/>
            <a:ext cx="8845847" cy="11341566"/>
          </a:xfrm>
          <a:prstGeom prst="rect">
            <a:avLst/>
          </a:prstGeom>
          <a:noFill/>
        </p:spPr>
        <p:txBody>
          <a:bodyPr wrap="square" rtlCol="0">
            <a:spAutoFit/>
          </a:bodyPr>
          <a:lstStyle/>
          <a:p>
            <a:pPr algn="just">
              <a:spcAft>
                <a:spcPts val="600"/>
              </a:spcAft>
              <a:buClr>
                <a:srgbClr val="FAA500"/>
              </a:buClr>
              <a:buSzPct val="80000"/>
              <a:defRPr/>
            </a:pPr>
            <a:r>
              <a:rPr lang="en-US" altLang="de-DE" sz="3200" dirty="0">
                <a:solidFill>
                  <a:schemeClr val="tx1"/>
                </a:solidFill>
                <a:latin typeface="Lucida Sans" pitchFamily="34" charset="0"/>
              </a:rPr>
              <a:t>used in this thesis. In physical credentials there are different security mechanisms, that allow a verifier to check the presented data, like holograms on an ID. While presenting an ID reveals all the data on the credential, digital credentials signed with BBS allow for selective disclosure. Presenting VCs with </a:t>
            </a:r>
            <a:r>
              <a:rPr lang="en-US" altLang="de-DE" sz="3200" dirty="0">
                <a:latin typeface="Lucida Sans" pitchFamily="34" charset="0"/>
              </a:rPr>
              <a:t>a BBS Signature </a:t>
            </a:r>
            <a:r>
              <a:rPr lang="en-US" altLang="de-DE" sz="3200" dirty="0">
                <a:solidFill>
                  <a:schemeClr val="tx1"/>
                </a:solidFill>
                <a:latin typeface="Lucida Sans" pitchFamily="34" charset="0"/>
              </a:rPr>
              <a:t>leads to </a:t>
            </a:r>
            <a:r>
              <a:rPr lang="en-US" altLang="de-DE" sz="3200" dirty="0" err="1">
                <a:solidFill>
                  <a:schemeClr val="tx1"/>
                </a:solidFill>
                <a:latin typeface="Lucida Sans" pitchFamily="34" charset="0"/>
              </a:rPr>
              <a:t>linkability</a:t>
            </a:r>
            <a:r>
              <a:rPr lang="en-US" altLang="de-DE" sz="3200" dirty="0">
                <a:solidFill>
                  <a:schemeClr val="tx1"/>
                </a:solidFill>
                <a:latin typeface="Lucida Sans" pitchFamily="34" charset="0"/>
              </a:rPr>
              <a:t> between presentations, as a signature is a unique identifier. This is a big problem for privacy. BBS can create proofs, which are unique for each generation. These proofs demonstrate to a verifier the knowledge of the original signature, without reveling it, thus removing the link.</a:t>
            </a:r>
          </a:p>
          <a:p>
            <a:pPr algn="just">
              <a:spcAft>
                <a:spcPts val="600"/>
              </a:spcAft>
              <a:buClr>
                <a:srgbClr val="FAA500"/>
              </a:buClr>
              <a:buSzPct val="80000"/>
              <a:defRPr/>
            </a:pPr>
            <a:endParaRPr lang="en-US" altLang="de-DE" sz="3200" dirty="0">
              <a:latin typeface="Lucida Sans" pitchFamily="34" charset="0"/>
            </a:endParaRPr>
          </a:p>
          <a:p>
            <a:pPr algn="just">
              <a:spcAft>
                <a:spcPts val="600"/>
              </a:spcAft>
              <a:buClr>
                <a:srgbClr val="FAA500"/>
              </a:buClr>
              <a:buSzPct val="80000"/>
              <a:defRPr/>
            </a:pPr>
            <a:r>
              <a:rPr lang="en-US" altLang="de-DE" sz="4400" dirty="0">
                <a:solidFill>
                  <a:srgbClr val="697D91"/>
                </a:solidFill>
                <a:latin typeface="+mj-lt"/>
              </a:rPr>
              <a:t>Goal</a:t>
            </a:r>
            <a:endParaRPr lang="en-US" altLang="de-DE" sz="3200" dirty="0">
              <a:latin typeface="Lucida Sans" pitchFamily="34" charset="0"/>
            </a:endParaRPr>
          </a:p>
          <a:p>
            <a:pPr algn="just">
              <a:spcAft>
                <a:spcPts val="600"/>
              </a:spcAft>
              <a:buClr>
                <a:srgbClr val="FAA500"/>
              </a:buClr>
              <a:buSzPct val="80000"/>
              <a:defRPr/>
            </a:pPr>
            <a:r>
              <a:rPr lang="en-US" altLang="de-DE" sz="3200" dirty="0">
                <a:latin typeface="Lucida Sans" pitchFamily="34" charset="0"/>
              </a:rPr>
              <a:t>The goal of this thesis is to analyze, if the combination of these technologies in a real-world use case, breaks the </a:t>
            </a:r>
            <a:r>
              <a:rPr lang="en-US" altLang="de-DE" sz="3200" dirty="0" err="1">
                <a:latin typeface="Lucida Sans" pitchFamily="34" charset="0"/>
              </a:rPr>
              <a:t>unlinkabilty</a:t>
            </a:r>
            <a:r>
              <a:rPr lang="en-US" altLang="de-DE" sz="3200" dirty="0">
                <a:latin typeface="Lucida Sans" pitchFamily="34" charset="0"/>
              </a:rPr>
              <a:t> provided by BBS.</a:t>
            </a:r>
          </a:p>
        </p:txBody>
      </p:sp>
      <p:sp>
        <p:nvSpPr>
          <p:cNvPr id="18" name="Textfeld 17"/>
          <p:cNvSpPr txBox="1"/>
          <p:nvPr/>
        </p:nvSpPr>
        <p:spPr>
          <a:xfrm>
            <a:off x="20467378" y="1177197"/>
            <a:ext cx="8845847" cy="7817525"/>
          </a:xfrm>
          <a:prstGeom prst="rect">
            <a:avLst/>
          </a:prstGeom>
          <a:noFill/>
        </p:spPr>
        <p:txBody>
          <a:bodyPr wrap="square" rtlCol="0">
            <a:spAutoFit/>
          </a:bodyPr>
          <a:lstStyle/>
          <a:p>
            <a:pPr algn="just">
              <a:spcAft>
                <a:spcPts val="600"/>
              </a:spcAft>
              <a:buClr>
                <a:srgbClr val="FAA500"/>
              </a:buClr>
              <a:buSzPct val="80000"/>
              <a:defRPr/>
            </a:pPr>
            <a:r>
              <a:rPr lang="en-US" sz="4400" dirty="0">
                <a:solidFill>
                  <a:srgbClr val="697D91"/>
                </a:solidFill>
                <a:latin typeface="+mj-lt"/>
              </a:rPr>
              <a:t>Results</a:t>
            </a:r>
          </a:p>
          <a:p>
            <a:pPr algn="just">
              <a:spcAft>
                <a:spcPts val="600"/>
              </a:spcAft>
              <a:buClr>
                <a:srgbClr val="FAA500"/>
              </a:buClr>
              <a:buSzPct val="80000"/>
              <a:defRPr/>
            </a:pPr>
            <a:r>
              <a:rPr lang="en-US" altLang="de-DE" sz="3200" dirty="0">
                <a:latin typeface="Lucida Sans" pitchFamily="34" charset="0"/>
              </a:rPr>
              <a:t>How to use VCs with BBS was not straight forward, as various problems and security concerns became apparent. But these were all cleared up by different solutions, thus retaining selective disclosure and </a:t>
            </a:r>
            <a:r>
              <a:rPr lang="en-US" altLang="de-DE" sz="3200" dirty="0" err="1">
                <a:latin typeface="Lucida Sans" pitchFamily="34" charset="0"/>
              </a:rPr>
              <a:t>unlinkability</a:t>
            </a:r>
            <a:r>
              <a:rPr lang="en-US" altLang="de-DE" sz="3200" dirty="0">
                <a:latin typeface="Lucida Sans" pitchFamily="34" charset="0"/>
              </a:rPr>
              <a:t>. OpenID Connect for Verifiable Presentations had as well some security concerns, which were also solved.</a:t>
            </a:r>
          </a:p>
          <a:p>
            <a:pPr algn="just">
              <a:spcAft>
                <a:spcPts val="600"/>
              </a:spcAft>
              <a:buClr>
                <a:srgbClr val="FAA500"/>
              </a:buClr>
              <a:buSzPct val="80000"/>
              <a:defRPr/>
            </a:pPr>
            <a:r>
              <a:rPr lang="en-US" altLang="de-DE" sz="3200" dirty="0">
                <a:latin typeface="Lucida Sans" pitchFamily="34" charset="0"/>
              </a:rPr>
              <a:t>The results of this thesis show, that using these technologies together, a future where SSI is the standard, is possible. Using the mentioned technologies as a basis, future research may contribute to a more secure digital world for individuals.</a:t>
            </a:r>
          </a:p>
        </p:txBody>
      </p:sp>
      <p:pic>
        <p:nvPicPr>
          <p:cNvPr id="19" name="Picture 18" descr="test test&#10;">
            <a:extLst>
              <a:ext uri="{FF2B5EF4-FFF2-40B4-BE49-F238E27FC236}">
                <a16:creationId xmlns:a16="http://schemas.microsoft.com/office/drawing/2014/main" id="{44908F2A-C78E-8D36-A736-591FE8D820C3}"/>
              </a:ext>
            </a:extLst>
          </p:cNvPr>
          <p:cNvPicPr>
            <a:picLocks noChangeAspect="1"/>
          </p:cNvPicPr>
          <p:nvPr/>
        </p:nvPicPr>
        <p:blipFill>
          <a:blip r:embed="rId2"/>
          <a:stretch>
            <a:fillRect/>
          </a:stretch>
        </p:blipFill>
        <p:spPr>
          <a:xfrm>
            <a:off x="11095507" y="1271139"/>
            <a:ext cx="8088960" cy="4622263"/>
          </a:xfrm>
          <a:prstGeom prst="rect">
            <a:avLst/>
          </a:prstGeom>
        </p:spPr>
      </p:pic>
      <p:sp>
        <p:nvSpPr>
          <p:cNvPr id="21" name="Textfeld 4">
            <a:extLst>
              <a:ext uri="{FF2B5EF4-FFF2-40B4-BE49-F238E27FC236}">
                <a16:creationId xmlns:a16="http://schemas.microsoft.com/office/drawing/2014/main" id="{4F69D03C-242E-3803-3AA1-9D81D297C1C5}"/>
              </a:ext>
            </a:extLst>
          </p:cNvPr>
          <p:cNvSpPr txBox="1"/>
          <p:nvPr/>
        </p:nvSpPr>
        <p:spPr>
          <a:xfrm>
            <a:off x="11027534" y="5926581"/>
            <a:ext cx="8877899" cy="523220"/>
          </a:xfrm>
          <a:prstGeom prst="rect">
            <a:avLst/>
          </a:prstGeom>
          <a:noFill/>
        </p:spPr>
        <p:txBody>
          <a:bodyPr wrap="square" rtlCol="0">
            <a:spAutoFit/>
          </a:bodyPr>
          <a:lstStyle/>
          <a:p>
            <a:pPr defTabSz="912813">
              <a:spcBef>
                <a:spcPct val="50000"/>
              </a:spcBef>
            </a:pPr>
            <a:r>
              <a:rPr lang="en-US" sz="2800" i="1" dirty="0"/>
              <a:t>The Trust triangle</a:t>
            </a:r>
          </a:p>
        </p:txBody>
      </p:sp>
      <p:pic>
        <p:nvPicPr>
          <p:cNvPr id="4" name="Picture 3">
            <a:extLst>
              <a:ext uri="{FF2B5EF4-FFF2-40B4-BE49-F238E27FC236}">
                <a16:creationId xmlns:a16="http://schemas.microsoft.com/office/drawing/2014/main" id="{BF74CD6C-66F2-0F54-7F65-69B194555057}"/>
              </a:ext>
            </a:extLst>
          </p:cNvPr>
          <p:cNvPicPr>
            <a:picLocks noChangeAspect="1"/>
          </p:cNvPicPr>
          <p:nvPr/>
        </p:nvPicPr>
        <p:blipFill>
          <a:blip r:embed="rId3"/>
          <a:stretch>
            <a:fillRect/>
          </a:stretch>
        </p:blipFill>
        <p:spPr>
          <a:xfrm>
            <a:off x="21116350" y="9044043"/>
            <a:ext cx="7547902" cy="8175677"/>
          </a:xfrm>
          <a:prstGeom prst="rect">
            <a:avLst/>
          </a:prstGeom>
        </p:spPr>
      </p:pic>
      <p:sp>
        <p:nvSpPr>
          <p:cNvPr id="5" name="Textfeld 4">
            <a:extLst>
              <a:ext uri="{FF2B5EF4-FFF2-40B4-BE49-F238E27FC236}">
                <a16:creationId xmlns:a16="http://schemas.microsoft.com/office/drawing/2014/main" id="{FA98C451-F318-61DC-A359-9AC5B1974BBB}"/>
              </a:ext>
            </a:extLst>
          </p:cNvPr>
          <p:cNvSpPr txBox="1"/>
          <p:nvPr/>
        </p:nvSpPr>
        <p:spPr>
          <a:xfrm>
            <a:off x="21116350" y="17306145"/>
            <a:ext cx="6642647" cy="523220"/>
          </a:xfrm>
          <a:prstGeom prst="rect">
            <a:avLst/>
          </a:prstGeom>
          <a:noFill/>
        </p:spPr>
        <p:txBody>
          <a:bodyPr wrap="square" rtlCol="0">
            <a:spAutoFit/>
          </a:bodyPr>
          <a:lstStyle/>
          <a:p>
            <a:pPr defTabSz="912813">
              <a:spcBef>
                <a:spcPct val="50000"/>
              </a:spcBef>
            </a:pPr>
            <a:r>
              <a:rPr lang="en-US" sz="2800" i="1" dirty="0"/>
              <a:t>Example of a VC</a:t>
            </a:r>
          </a:p>
        </p:txBody>
      </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Props1.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2.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4.xml><?xml version="1.0" encoding="utf-8"?>
<ds:datastoreItem xmlns:ds="http://schemas.openxmlformats.org/officeDocument/2006/customXml" ds:itemID="{12310AE4-98C2-4A3E-BE75-5A8AB8823A32}">
  <ds:schemaRefs>
    <ds:schemaRef ds:uri="2551ef7e-3b29-44d1-a8ad-ef34c26bfc60"/>
    <ds:schemaRef ds:uri="http://schemas.microsoft.com/office/2006/documentManagement/types"/>
    <ds:schemaRef ds:uri="63c724b1-652e-424f-8d99-4ee509067280"/>
    <ds:schemaRef ds:uri="http://purl.org/dc/elements/1.1/"/>
    <ds:schemaRef ds:uri="http://www.w3.org/XML/1998/namespace"/>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1220</TotalTime>
  <Words>510</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HelveticaNeue LT 45 Light</vt:lpstr>
      <vt:lpstr>Lucida Grande</vt:lpstr>
      <vt:lpstr>Lucida Sans</vt:lpstr>
      <vt:lpstr>BFH_Posterpräsentation_A1_Vorlage_quer</vt:lpstr>
      <vt:lpstr>PowerPoint Presentation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Posterbeispiel 1 für BSc-Ausstellung</dc:title>
  <dc:subject>Inspiration für mein BSc-Plakat</dc:subject>
  <dc:creator>staff BFH-TI</dc:creator>
  <cp:lastModifiedBy>Robles Gasser Joël Gabriel</cp:lastModifiedBy>
  <cp:revision>63</cp:revision>
  <cp:lastPrinted>2014-04-10T14:38:53Z</cp:lastPrinted>
  <dcterms:created xsi:type="dcterms:W3CDTF">2014-04-01T09:39:32Z</dcterms:created>
  <dcterms:modified xsi:type="dcterms:W3CDTF">2024-05-27T22:20:20Z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