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0" autoAdjust="0"/>
    <p:restoredTop sz="94653" autoAdjust="0"/>
  </p:normalViewPr>
  <p:slideViewPr>
    <p:cSldViewPr snapToGrid="0" snapToObjects="1">
      <p:cViewPr>
        <p:scale>
          <a:sx n="66" d="100"/>
          <a:sy n="66" d="100"/>
        </p:scale>
        <p:origin x="664" y="-167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chor="ctr">
            <a:normAutofit/>
          </a:bodyPr>
          <a:lstStyle/>
          <a:p>
            <a:pPr algn="ctr"/>
            <a:r>
              <a:rPr lang="en-US" sz="4800" dirty="0">
                <a:latin typeface="HelveticaNeue LT 45 Light" pitchFamily="34" charset="0"/>
              </a:rPr>
              <a:t>Unlikability of Verifiable Credentials in a practical approach</a:t>
            </a:r>
          </a:p>
        </p:txBody>
      </p:sp>
      <p:graphicFrame>
        <p:nvGraphicFramePr>
          <p:cNvPr id="7" name="Tabelle 6"/>
          <p:cNvGraphicFramePr>
            <a:graphicFrameLocks noGrp="1"/>
          </p:cNvGraphicFramePr>
          <p:nvPr>
            <p:extLst>
              <p:ext uri="{D42A27DB-BD31-4B8C-83A1-F6EECF244321}">
                <p14:modId xmlns:p14="http://schemas.microsoft.com/office/powerpoint/2010/main" val="2946781416"/>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Joël Robles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err="1">
                          <a:ln>
                            <a:noFill/>
                          </a:ln>
                          <a:solidFill>
                            <a:srgbClr val="697D91"/>
                          </a:solidFill>
                          <a:effectLst/>
                          <a:uLnTx/>
                          <a:uFillTx/>
                          <a:latin typeface="Lucida Sans" pitchFamily="34" charset="0"/>
                          <a:ea typeface="MS PGothic" pitchFamily="34" charset="-128"/>
                          <a:cs typeface="+mn-cs"/>
                        </a:rPr>
                        <a:t>Advisors</a:t>
                      </a: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Annett Laube</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Reto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Koenig</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Spichiger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US" altLang="de-DE" sz="3200" dirty="0">
                <a:solidFill>
                  <a:srgbClr val="697D91"/>
                </a:solidFill>
                <a:latin typeface="Lucida Sans" pitchFamily="34" charset="0"/>
              </a:rPr>
              <a:t>Bachelor Thesis 2024		Course of study Computer Science</a:t>
            </a:r>
            <a:endParaRPr lang="en-US" sz="3200" dirty="0">
              <a:solidFill>
                <a:srgbClr val="697D91"/>
              </a:solidFill>
              <a:latin typeface="Lucida Sans" pitchFamily="34" charset="0"/>
            </a:endParaRPr>
          </a:p>
        </p:txBody>
      </p:sp>
      <p:sp>
        <p:nvSpPr>
          <p:cNvPr id="9" name="Textfeld 8"/>
          <p:cNvSpPr txBox="1"/>
          <p:nvPr/>
        </p:nvSpPr>
        <p:spPr>
          <a:xfrm>
            <a:off x="898776" y="875400"/>
            <a:ext cx="8845847" cy="17358598"/>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en-US" altLang="de-DE" dirty="0"/>
              <a:t>Summary</a:t>
            </a:r>
          </a:p>
          <a:p>
            <a:pPr>
              <a:defRPr/>
            </a:pPr>
            <a:r>
              <a:rPr lang="en-US" altLang="de-DE" sz="3200" dirty="0">
                <a:solidFill>
                  <a:schemeClr val="tx1"/>
                </a:solidFill>
                <a:latin typeface="Lucida Sans" pitchFamily="34" charset="0"/>
              </a:rPr>
              <a:t>In today’s world, users have no control over their data. In the physical world users have different credentials, like an ID or a driver’s license. When presented to a verifier, all the data on those credentials are shown, thus disclosing more data than needed. Digitalizing these credentials using different technologies like Verifiable Credentials, the BBS Signature Scheme and Open ID connect, users can secure themselves from oversharing data. This thesis wants to show, that using digital credentials, users can govern over their data, and only reveal what’s necessary.</a:t>
            </a:r>
          </a:p>
          <a:p>
            <a:pPr>
              <a:defRPr/>
            </a:pPr>
            <a:endParaRPr lang="en-US" altLang="de-DE" sz="3200" dirty="0">
              <a:solidFill>
                <a:schemeClr val="tx1"/>
              </a:solidFill>
              <a:latin typeface="Lucida Sans" pitchFamily="34" charset="0"/>
            </a:endParaRPr>
          </a:p>
          <a:p>
            <a:pPr>
              <a:spcAft>
                <a:spcPts val="600"/>
              </a:spcAft>
              <a:defRPr/>
            </a:pPr>
            <a:r>
              <a:rPr lang="en-US" altLang="de-DE" sz="4400" dirty="0"/>
              <a:t>Introduction</a:t>
            </a:r>
          </a:p>
          <a:p>
            <a:pPr>
              <a:spcAft>
                <a:spcPts val="600"/>
              </a:spcAft>
              <a:defRPr/>
            </a:pPr>
            <a:r>
              <a:rPr lang="en-US" altLang="de-DE" sz="3200" dirty="0">
                <a:solidFill>
                  <a:schemeClr val="tx1"/>
                </a:solidFill>
                <a:latin typeface="Lucida Sans" pitchFamily="34" charset="0"/>
              </a:rPr>
              <a:t>Self sovereign identity (SSI) is a concept, where a holder of a data can choose what is revealed to whom. To be able to apply this concept, different technologies are needed. Verifiable Credentials (VC) are a type of digital credentials, which can be verified by the receiving party, called a verifier. The verifiable part of theses credentials are cryptographic signatures. If the verifier trusts the issuer of the credentials, they can verify the validity, integrity and authenticity of the presented content. For the generation of these signatures, the BBS Signature Scheme (BBS) is used in this thesis. In physical credentials there to are different security mechanisms, that allow a</a:t>
            </a:r>
          </a:p>
        </p:txBody>
      </p:sp>
      <p:sp>
        <p:nvSpPr>
          <p:cNvPr id="11" name="Textfeld 10"/>
          <p:cNvSpPr txBox="1"/>
          <p:nvPr/>
        </p:nvSpPr>
        <p:spPr>
          <a:xfrm>
            <a:off x="10701037" y="6828414"/>
            <a:ext cx="8845847" cy="10849124"/>
          </a:xfrm>
          <a:prstGeom prst="rect">
            <a:avLst/>
          </a:prstGeom>
          <a:noFill/>
        </p:spPr>
        <p:txBody>
          <a:bodyPr wrap="square" rtlCol="0">
            <a:spAutoFit/>
          </a:bodyPr>
          <a:lstStyle/>
          <a:p>
            <a:pPr algn="just">
              <a:spcAft>
                <a:spcPts val="600"/>
              </a:spcAft>
              <a:buClr>
                <a:srgbClr val="FAA500"/>
              </a:buClr>
              <a:buSzPct val="80000"/>
              <a:defRPr/>
            </a:pPr>
            <a:r>
              <a:rPr lang="en-US" altLang="de-DE" sz="3200" dirty="0">
                <a:solidFill>
                  <a:schemeClr val="tx1"/>
                </a:solidFill>
                <a:latin typeface="Lucida Sans" pitchFamily="34" charset="0"/>
              </a:rPr>
              <a:t>verifier to check the presented data, like holograms on an ID. On the contrary to physical credentials, where presenting shows the full data, digital credentials signed with BBS allows a user to selectively disclose data. </a:t>
            </a:r>
            <a:r>
              <a:rPr lang="en-US" altLang="de-DE" sz="3200" dirty="0">
                <a:latin typeface="Lucida Sans" pitchFamily="34" charset="0"/>
              </a:rPr>
              <a:t>Bu</a:t>
            </a:r>
            <a:r>
              <a:rPr lang="en-US" altLang="de-DE" sz="3200" dirty="0">
                <a:solidFill>
                  <a:schemeClr val="tx1"/>
                </a:solidFill>
                <a:latin typeface="Lucida Sans" pitchFamily="34" charset="0"/>
              </a:rPr>
              <a:t>t BBS has one more trick up its sleeve, besides the selective disclosure. If one would just reveal the VC with the signature, unlikability</a:t>
            </a:r>
            <a:r>
              <a:rPr lang="en-US" altLang="de-DE" sz="3200" dirty="0">
                <a:latin typeface="Lucida Sans" pitchFamily="34" charset="0"/>
              </a:rPr>
              <a:t> would be broken, as the signatures can also be an identificatory. Using BBS, one can generate a proof of knowledge, which proofs to a verifier the knowledge about the original signature. If there is a new proof generated per presentation, no link can be created.</a:t>
            </a:r>
          </a:p>
          <a:p>
            <a:pPr algn="just">
              <a:spcAft>
                <a:spcPts val="600"/>
              </a:spcAft>
              <a:buClr>
                <a:srgbClr val="FAA500"/>
              </a:buClr>
              <a:buSzPct val="80000"/>
              <a:defRPr/>
            </a:pPr>
            <a:endParaRPr lang="en-US" altLang="de-DE" sz="3200" dirty="0">
              <a:latin typeface="Lucida Sans" pitchFamily="34" charset="0"/>
            </a:endParaRPr>
          </a:p>
          <a:p>
            <a:pPr algn="just">
              <a:spcAft>
                <a:spcPts val="600"/>
              </a:spcAft>
              <a:buClr>
                <a:srgbClr val="FAA500"/>
              </a:buClr>
              <a:buSzPct val="80000"/>
              <a:defRPr/>
            </a:pPr>
            <a:r>
              <a:rPr lang="en-US" altLang="de-DE" sz="4400" dirty="0">
                <a:solidFill>
                  <a:srgbClr val="697D91"/>
                </a:solidFill>
                <a:latin typeface="+mj-lt"/>
              </a:rPr>
              <a:t>Goals</a:t>
            </a:r>
          </a:p>
          <a:p>
            <a:pPr algn="just">
              <a:spcAft>
                <a:spcPts val="1200"/>
              </a:spcAft>
              <a:buClr>
                <a:srgbClr val="FAA500"/>
              </a:buClr>
              <a:buSzPct val="80000"/>
              <a:defRPr/>
            </a:pPr>
            <a:r>
              <a:rPr lang="en-US" altLang="de-DE" sz="3200" dirty="0">
                <a:latin typeface="Lucida Sans" pitchFamily="34" charset="0"/>
              </a:rPr>
              <a:t>The Goal of this thesis is to analyze how the different technologies work together. In each step we also analyze if selective disclosure still works, no data leakage</a:t>
            </a:r>
          </a:p>
        </p:txBody>
      </p:sp>
      <p:sp>
        <p:nvSpPr>
          <p:cNvPr id="18" name="Textfeld 17"/>
          <p:cNvSpPr txBox="1"/>
          <p:nvPr/>
        </p:nvSpPr>
        <p:spPr>
          <a:xfrm>
            <a:off x="20467378" y="1177197"/>
            <a:ext cx="8845847" cy="12018675"/>
          </a:xfrm>
          <a:prstGeom prst="rect">
            <a:avLst/>
          </a:prstGeom>
          <a:noFill/>
        </p:spPr>
        <p:txBody>
          <a:bodyPr wrap="square" rtlCol="0">
            <a:spAutoFit/>
          </a:bodyPr>
          <a:lstStyle/>
          <a:p>
            <a:pPr algn="just">
              <a:spcAft>
                <a:spcPts val="600"/>
              </a:spcAft>
              <a:buClr>
                <a:srgbClr val="FAA500"/>
              </a:buClr>
              <a:buSzPct val="80000"/>
              <a:defRPr/>
            </a:pPr>
            <a:r>
              <a:rPr lang="en-US" altLang="de-DE" sz="3200" dirty="0">
                <a:latin typeface="Lucida Sans" pitchFamily="34" charset="0"/>
              </a:rPr>
              <a:t>occurs, and if there was no link between the presentations.</a:t>
            </a:r>
          </a:p>
          <a:p>
            <a:pPr algn="just">
              <a:spcAft>
                <a:spcPts val="600"/>
              </a:spcAft>
              <a:buClr>
                <a:srgbClr val="FAA500"/>
              </a:buClr>
              <a:buSzPct val="80000"/>
              <a:defRPr/>
            </a:pPr>
            <a:endParaRPr lang="en-US" sz="4400" dirty="0">
              <a:solidFill>
                <a:srgbClr val="697D91"/>
              </a:solidFill>
              <a:latin typeface="+mj-lt"/>
            </a:endParaRPr>
          </a:p>
          <a:p>
            <a:pPr algn="just">
              <a:spcAft>
                <a:spcPts val="600"/>
              </a:spcAft>
              <a:buClr>
                <a:srgbClr val="FAA500"/>
              </a:buClr>
              <a:buSzPct val="80000"/>
              <a:defRPr/>
            </a:pPr>
            <a:r>
              <a:rPr lang="en-US" sz="4400" dirty="0">
                <a:solidFill>
                  <a:srgbClr val="697D91"/>
                </a:solidFill>
                <a:latin typeface="+mj-lt"/>
              </a:rPr>
              <a:t>Results</a:t>
            </a:r>
          </a:p>
          <a:p>
            <a:pPr algn="just">
              <a:spcAft>
                <a:spcPts val="600"/>
              </a:spcAft>
              <a:buClr>
                <a:srgbClr val="FAA500"/>
              </a:buClr>
              <a:buSzPct val="80000"/>
              <a:defRPr/>
            </a:pPr>
            <a:r>
              <a:rPr lang="en-US" altLang="de-DE" sz="3200" dirty="0">
                <a:latin typeface="Lucida Sans" pitchFamily="34" charset="0"/>
              </a:rPr>
              <a:t>The first step was the unification between BBS and VC. After modifying the VC to be able to input it into BBS and analyzing the results, we found a small data leak, which came from an an algorithm. Randomizing the result of the algorithm using a hash function, solved this issue. The messaging layer Open ID Connect for Verifiable Presentations did not result in any data leakage but had other security concerns. To avoid replay attacks, a nonce was used. There is also the problem of session fixation attacks, which were solved with a redirect, so that the secret for the VP was sent to a different endpoint than the initial one. With those facts, we can say that the creation and transportation of digital credentials is safe allows users to govern over their data.</a:t>
            </a:r>
          </a:p>
        </p:txBody>
      </p:sp>
      <p:pic>
        <p:nvPicPr>
          <p:cNvPr id="19" name="Picture 18" descr="test test&#10;">
            <a:extLst>
              <a:ext uri="{FF2B5EF4-FFF2-40B4-BE49-F238E27FC236}">
                <a16:creationId xmlns:a16="http://schemas.microsoft.com/office/drawing/2014/main" id="{44908F2A-C78E-8D36-A736-591FE8D820C3}"/>
              </a:ext>
            </a:extLst>
          </p:cNvPr>
          <p:cNvPicPr>
            <a:picLocks noChangeAspect="1"/>
          </p:cNvPicPr>
          <p:nvPr/>
        </p:nvPicPr>
        <p:blipFill>
          <a:blip r:embed="rId2"/>
          <a:stretch>
            <a:fillRect/>
          </a:stretch>
        </p:blipFill>
        <p:spPr>
          <a:xfrm>
            <a:off x="10633065" y="1271139"/>
            <a:ext cx="8877899" cy="5073085"/>
          </a:xfrm>
          <a:prstGeom prst="rect">
            <a:avLst/>
          </a:prstGeom>
        </p:spPr>
      </p:pic>
      <p:sp>
        <p:nvSpPr>
          <p:cNvPr id="21" name="Textfeld 4">
            <a:extLst>
              <a:ext uri="{FF2B5EF4-FFF2-40B4-BE49-F238E27FC236}">
                <a16:creationId xmlns:a16="http://schemas.microsoft.com/office/drawing/2014/main" id="{4F69D03C-242E-3803-3AA1-9D81D297C1C5}"/>
              </a:ext>
            </a:extLst>
          </p:cNvPr>
          <p:cNvSpPr txBox="1"/>
          <p:nvPr/>
        </p:nvSpPr>
        <p:spPr>
          <a:xfrm>
            <a:off x="10701037" y="6344224"/>
            <a:ext cx="8877899" cy="523220"/>
          </a:xfrm>
          <a:prstGeom prst="rect">
            <a:avLst/>
          </a:prstGeom>
          <a:noFill/>
        </p:spPr>
        <p:txBody>
          <a:bodyPr wrap="square" rtlCol="0">
            <a:spAutoFit/>
          </a:bodyPr>
          <a:lstStyle/>
          <a:p>
            <a:pPr defTabSz="912813">
              <a:spcBef>
                <a:spcPct val="50000"/>
              </a:spcBef>
            </a:pPr>
            <a:r>
              <a:rPr lang="en-US" sz="2800" i="1" dirty="0"/>
              <a:t>The Trust triangle</a:t>
            </a:r>
          </a:p>
        </p:txBody>
      </p:sp>
      <p:pic>
        <p:nvPicPr>
          <p:cNvPr id="23" name="Picture 22" descr="A black background with white rectangles&#10;&#10;Description automatically generated">
            <a:extLst>
              <a:ext uri="{FF2B5EF4-FFF2-40B4-BE49-F238E27FC236}">
                <a16:creationId xmlns:a16="http://schemas.microsoft.com/office/drawing/2014/main" id="{4B0AFF98-D3C1-5CF6-9C2C-A146B4128926}"/>
              </a:ext>
            </a:extLst>
          </p:cNvPr>
          <p:cNvPicPr>
            <a:picLocks noChangeAspect="1"/>
          </p:cNvPicPr>
          <p:nvPr/>
        </p:nvPicPr>
        <p:blipFill>
          <a:blip r:embed="rId3"/>
          <a:stretch>
            <a:fillRect/>
          </a:stretch>
        </p:blipFill>
        <p:spPr>
          <a:xfrm>
            <a:off x="23042044" y="12866960"/>
            <a:ext cx="6592704" cy="4968415"/>
          </a:xfrm>
          <a:prstGeom prst="rect">
            <a:avLst/>
          </a:prstGeom>
        </p:spPr>
      </p:pic>
      <p:sp>
        <p:nvSpPr>
          <p:cNvPr id="24" name="Textfeld 4">
            <a:extLst>
              <a:ext uri="{FF2B5EF4-FFF2-40B4-BE49-F238E27FC236}">
                <a16:creationId xmlns:a16="http://schemas.microsoft.com/office/drawing/2014/main" id="{09DC47D3-3213-D524-B6F6-3B237078652E}"/>
              </a:ext>
            </a:extLst>
          </p:cNvPr>
          <p:cNvSpPr txBox="1"/>
          <p:nvPr/>
        </p:nvSpPr>
        <p:spPr>
          <a:xfrm>
            <a:off x="20503301" y="13407358"/>
            <a:ext cx="2538744" cy="2246769"/>
          </a:xfrm>
          <a:prstGeom prst="rect">
            <a:avLst/>
          </a:prstGeom>
          <a:noFill/>
        </p:spPr>
        <p:txBody>
          <a:bodyPr wrap="square" rtlCol="0">
            <a:spAutoFit/>
          </a:bodyPr>
          <a:lstStyle/>
          <a:p>
            <a:pPr defTabSz="912813">
              <a:spcBef>
                <a:spcPct val="50000"/>
              </a:spcBef>
            </a:pPr>
            <a:r>
              <a:rPr lang="en-US" sz="2800" i="1" dirty="0"/>
              <a:t>Sequence diagram of verification of the name of a user</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3.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34ACECAE-8DDC-4218-ADDE-80828E100BF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107</TotalTime>
  <Words>591</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Robles Gasser Joël Gabriel</cp:lastModifiedBy>
  <cp:revision>17</cp:revision>
  <cp:lastPrinted>2014-04-10T14:38:53Z</cp:lastPrinted>
  <dcterms:created xsi:type="dcterms:W3CDTF">2014-04-01T09:39:32Z</dcterms:created>
  <dcterms:modified xsi:type="dcterms:W3CDTF">2024-05-21T22:44:12Z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