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Category:Neighbourhoods_in_Athe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Hotel investment in the neighborhoods of Athens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		</a:t>
            </a:r>
          </a:p>
          <a:p>
            <a:r>
              <a:rPr lang="en-US" dirty="0"/>
              <a:t>	</a:t>
            </a:r>
            <a:r>
              <a:rPr lang="en-US" dirty="0" smtClean="0"/>
              <a:t>		IBM APPLIED DATA SCIENCE CAPSTONE</a:t>
            </a:r>
            <a:endParaRPr lang="el-G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333470" y="2926080"/>
            <a:ext cx="2916195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		</a:t>
            </a:r>
          </a:p>
          <a:p>
            <a:r>
              <a:rPr lang="en-US" sz="2100" dirty="0" smtClean="0">
                <a:solidFill>
                  <a:schemeClr val="tx1"/>
                </a:solidFill>
              </a:rPr>
              <a:t>THODORIS MAKRIDAKIS</a:t>
            </a:r>
            <a:endParaRPr lang="el-GR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55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Business Problem</a:t>
            </a:r>
            <a:endParaRPr lang="el-G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5085" y="782869"/>
            <a:ext cx="7315200" cy="2957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Location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An international fund plans to expand its hotel amenities in Athens, Greece with a 4* or 5* star hotel</a:t>
            </a:r>
          </a:p>
          <a:p>
            <a:pPr algn="just"/>
            <a:r>
              <a:rPr lang="en-US" dirty="0" smtClean="0"/>
              <a:t>After the successful treatment of COVID-19, the fund believes that Athens is not only a safe choice for tourism but also the country is highly ranked among the tourist destinations worldwide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976" y="782869"/>
            <a:ext cx="2347784" cy="101704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21668" y="4448432"/>
            <a:ext cx="7315200" cy="1688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55085" y="3739900"/>
            <a:ext cx="5225305" cy="1912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Objective:</a:t>
            </a:r>
          </a:p>
          <a:p>
            <a:pPr algn="just"/>
            <a:r>
              <a:rPr lang="en-US" dirty="0" smtClean="0"/>
              <a:t>The project will analyze all possible locations in Athens in order to acquire the possible best ones in Athens for the new hotel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793" y="4249346"/>
            <a:ext cx="1305697" cy="130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2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109751"/>
          </a:xfrm>
        </p:spPr>
        <p:txBody>
          <a:bodyPr/>
          <a:lstStyle/>
          <a:p>
            <a:r>
              <a:rPr lang="en-US" sz="2800" dirty="0" smtClean="0"/>
              <a:t>Data</a:t>
            </a:r>
          </a:p>
          <a:p>
            <a:pPr lvl="1"/>
            <a:r>
              <a:rPr lang="en-US" dirty="0" smtClean="0"/>
              <a:t>A list of neighborhoods of Athens</a:t>
            </a:r>
          </a:p>
          <a:p>
            <a:pPr lvl="1"/>
            <a:r>
              <a:rPr lang="en-US" dirty="0" smtClean="0"/>
              <a:t>Latitude and longitude of the neighborhoods</a:t>
            </a:r>
          </a:p>
          <a:p>
            <a:pPr lvl="1"/>
            <a:r>
              <a:rPr lang="en-US" dirty="0" smtClean="0"/>
              <a:t>Venue data, particularly data related with the category of hotels</a:t>
            </a:r>
          </a:p>
          <a:p>
            <a:pPr marL="502920" lvl="1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9268" y="3323103"/>
            <a:ext cx="7315200" cy="2109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Sources of data</a:t>
            </a:r>
          </a:p>
          <a:p>
            <a:pPr lvl="1"/>
            <a:r>
              <a:rPr lang="en-US" dirty="0" smtClean="0"/>
              <a:t>Wikipedia page for neighborhoods</a:t>
            </a:r>
          </a:p>
          <a:p>
            <a:pPr lvl="2"/>
            <a:r>
              <a:rPr lang="en-US" dirty="0"/>
              <a:t>(</a:t>
            </a:r>
            <a:r>
              <a:rPr lang="en-US" u="sng" dirty="0">
                <a:solidFill>
                  <a:schemeClr val="bg2">
                    <a:lumMod val="75000"/>
                  </a:schemeClr>
                </a:solidFill>
                <a:hlinkClick r:id="rId2"/>
              </a:rPr>
              <a:t>https://en.wikipedia.org/wiki/Category:Neighbourhoods_in_Athens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Geocoder package for latitude and longitude coordinates</a:t>
            </a:r>
          </a:p>
          <a:p>
            <a:pPr lvl="1"/>
            <a:r>
              <a:rPr lang="en-US" dirty="0" smtClean="0"/>
              <a:t>An account to Foursquare API for venue data</a:t>
            </a:r>
          </a:p>
          <a:p>
            <a:pPr marL="502920" lvl="1" indent="0">
              <a:buFont typeface="Wingdings 2" pitchFamily="18" charset="2"/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87" y="792891"/>
            <a:ext cx="1048265" cy="1048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19" y="3127772"/>
            <a:ext cx="1267873" cy="13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0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9797" y="427502"/>
            <a:ext cx="7457759" cy="5120640"/>
          </a:xfrm>
        </p:spPr>
        <p:txBody>
          <a:bodyPr/>
          <a:lstStyle/>
          <a:p>
            <a:pPr algn="just"/>
            <a:r>
              <a:rPr lang="en-US" dirty="0" smtClean="0"/>
              <a:t>Web scraping from Wikipedia page for the neighborhood list (</a:t>
            </a:r>
            <a:r>
              <a:rPr lang="en-US" dirty="0" err="1" smtClean="0"/>
              <a:t>BeautifulSoup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Getting latitude and longitude for the neighborhoods (Geocoder)</a:t>
            </a:r>
          </a:p>
          <a:p>
            <a:pPr algn="just"/>
            <a:r>
              <a:rPr lang="en-US" dirty="0" smtClean="0"/>
              <a:t>Connect to Foursquare API to get the venue data</a:t>
            </a:r>
          </a:p>
          <a:p>
            <a:pPr algn="just"/>
            <a:r>
              <a:rPr lang="en-US" dirty="0" smtClean="0"/>
              <a:t>Group data by neighborhood and then compute the frequency of the 5 most common amenities in each neighborhood</a:t>
            </a:r>
          </a:p>
          <a:p>
            <a:pPr algn="just"/>
            <a:r>
              <a:rPr lang="en-US" dirty="0" smtClean="0"/>
              <a:t>Use filter to get the frequency only for hotels in each neighborhood</a:t>
            </a:r>
          </a:p>
          <a:p>
            <a:pPr algn="just"/>
            <a:r>
              <a:rPr lang="en-US" dirty="0" smtClean="0"/>
              <a:t>Perform clustering of neighborhoods using k-means</a:t>
            </a:r>
          </a:p>
          <a:p>
            <a:pPr algn="just"/>
            <a:r>
              <a:rPr lang="en-US" dirty="0" smtClean="0"/>
              <a:t>Visualize the clusters in a map using Folium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831" y="4180661"/>
            <a:ext cx="1474573" cy="147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6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554" y="897925"/>
            <a:ext cx="7210623" cy="617838"/>
          </a:xfrm>
        </p:spPr>
        <p:txBody>
          <a:bodyPr/>
          <a:lstStyle/>
          <a:p>
            <a:r>
              <a:rPr lang="en-US" dirty="0" smtClean="0"/>
              <a:t> k-means clustering categorized the neighborhoods in 5 clusters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049" y="1726510"/>
            <a:ext cx="6105128" cy="36692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90067" y="2192623"/>
            <a:ext cx="19935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Cluster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7030A0"/>
                </a:solidFill>
              </a:rPr>
              <a:t>Cluster </a:t>
            </a:r>
            <a:r>
              <a:rPr lang="en-US" dirty="0" smtClean="0">
                <a:solidFill>
                  <a:srgbClr val="7030A0"/>
                </a:solidFill>
              </a:rPr>
              <a:t>1</a:t>
            </a:r>
          </a:p>
          <a:p>
            <a:pPr lvl="1"/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Cluster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  <a:p>
            <a:pPr lvl="1"/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Cluster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</a:p>
          <a:p>
            <a:pPr lvl="1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Cluster 4</a:t>
            </a:r>
            <a:endParaRPr lang="el-G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05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843" y="52093"/>
            <a:ext cx="2143488" cy="2143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Discussion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8035" y="386313"/>
            <a:ext cx="3857824" cy="59485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Cluster 0</a:t>
            </a:r>
          </a:p>
          <a:p>
            <a:r>
              <a:rPr lang="en-US" dirty="0" smtClean="0"/>
              <a:t>Size : 31 neighborhoods</a:t>
            </a:r>
          </a:p>
          <a:p>
            <a:r>
              <a:rPr lang="en-US" dirty="0" smtClean="0"/>
              <a:t>Frequency </a:t>
            </a:r>
            <a:r>
              <a:rPr lang="en-US" dirty="0"/>
              <a:t>of Hotels </a:t>
            </a:r>
            <a:r>
              <a:rPr lang="en-US" dirty="0" smtClean="0"/>
              <a:t>: Very Low</a:t>
            </a:r>
          </a:p>
          <a:p>
            <a:r>
              <a:rPr lang="en-US" dirty="0" smtClean="0"/>
              <a:t>Density: Moving outside the center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Cluster </a:t>
            </a:r>
            <a:r>
              <a:rPr lang="en-US" dirty="0" smtClean="0">
                <a:solidFill>
                  <a:srgbClr val="7030A0"/>
                </a:solidFill>
              </a:rPr>
              <a:t>1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Size : </a:t>
            </a:r>
            <a:r>
              <a:rPr lang="en-US" dirty="0" smtClean="0"/>
              <a:t>14 neighborhoods</a:t>
            </a:r>
            <a:endParaRPr lang="en-US" dirty="0"/>
          </a:p>
          <a:p>
            <a:r>
              <a:rPr lang="en-US" dirty="0"/>
              <a:t>Frequency of Hotels : </a:t>
            </a:r>
            <a:r>
              <a:rPr lang="en-US" dirty="0" smtClean="0"/>
              <a:t>Moderate</a:t>
            </a:r>
            <a:endParaRPr lang="en-US" dirty="0"/>
          </a:p>
          <a:p>
            <a:r>
              <a:rPr lang="en-US" dirty="0" smtClean="0"/>
              <a:t>Density: In the center of city</a:t>
            </a:r>
            <a:endParaRPr lang="el-GR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Cluster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Size : </a:t>
            </a:r>
            <a:r>
              <a:rPr lang="en-US" dirty="0" smtClean="0"/>
              <a:t>3 </a:t>
            </a:r>
            <a:r>
              <a:rPr lang="en-US" dirty="0"/>
              <a:t>neighborhoods</a:t>
            </a:r>
          </a:p>
          <a:p>
            <a:r>
              <a:rPr lang="en-US" dirty="0"/>
              <a:t>Frequency of Hotels : </a:t>
            </a:r>
            <a:r>
              <a:rPr lang="en-US" dirty="0" smtClean="0"/>
              <a:t>Very High</a:t>
            </a:r>
            <a:endParaRPr lang="en-US" dirty="0"/>
          </a:p>
          <a:p>
            <a:r>
              <a:rPr lang="en-US" dirty="0"/>
              <a:t>Density: </a:t>
            </a:r>
            <a:r>
              <a:rPr lang="en-US" dirty="0" smtClean="0"/>
              <a:t>Very close to </a:t>
            </a:r>
            <a:r>
              <a:rPr lang="en-US" dirty="0"/>
              <a:t>the center of </a:t>
            </a:r>
            <a:r>
              <a:rPr lang="en-US" dirty="0" smtClean="0"/>
              <a:t>city</a:t>
            </a:r>
            <a:endParaRPr lang="el-G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545859" y="386312"/>
            <a:ext cx="3857824" cy="5948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Cluster 3</a:t>
            </a:r>
          </a:p>
          <a:p>
            <a:r>
              <a:rPr lang="en-US" dirty="0" smtClean="0"/>
              <a:t>Size : 10 neighborhoods</a:t>
            </a:r>
          </a:p>
          <a:p>
            <a:r>
              <a:rPr lang="en-US" dirty="0" smtClean="0"/>
              <a:t>Frequency of Hotels : Low</a:t>
            </a:r>
          </a:p>
          <a:p>
            <a:r>
              <a:rPr lang="en-US" dirty="0" smtClean="0"/>
              <a:t>Density: Close to the center</a:t>
            </a:r>
          </a:p>
          <a:p>
            <a:endParaRPr lang="en-US" dirty="0" smtClean="0"/>
          </a:p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Cluster 4</a:t>
            </a:r>
          </a:p>
          <a:p>
            <a:r>
              <a:rPr lang="en-US" dirty="0" smtClean="0"/>
              <a:t>Size : 1 neighborhood</a:t>
            </a:r>
          </a:p>
          <a:p>
            <a:r>
              <a:rPr lang="en-US" dirty="0" smtClean="0"/>
              <a:t>Frequency of Hotels : High</a:t>
            </a:r>
          </a:p>
          <a:p>
            <a:r>
              <a:rPr lang="en-US" dirty="0" smtClean="0"/>
              <a:t>Density: In the center of city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26202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 suggestion based on this project will be in the </a:t>
            </a:r>
            <a:r>
              <a:rPr lang="en-US" dirty="0">
                <a:solidFill>
                  <a:srgbClr val="FF0000"/>
                </a:solidFill>
              </a:rPr>
              <a:t>Cluster 0</a:t>
            </a:r>
            <a:r>
              <a:rPr lang="en-US" dirty="0"/>
              <a:t> in the neighborhoods very close to the center of Athens. The reasons in order to operate a new hotel there are 3:</a:t>
            </a:r>
            <a:endParaRPr lang="el-GR" dirty="0"/>
          </a:p>
          <a:p>
            <a:pPr lvl="0" algn="just"/>
            <a:r>
              <a:rPr lang="en-US" dirty="0"/>
              <a:t>The competiveness is very low in these neighborhoods with great prospects of profit</a:t>
            </a:r>
            <a:endParaRPr lang="el-GR" dirty="0"/>
          </a:p>
          <a:p>
            <a:pPr lvl="0" algn="just"/>
            <a:r>
              <a:rPr lang="en-US" dirty="0"/>
              <a:t>In a very close distance, there are ancient monuments and museums but also the center of Athens</a:t>
            </a:r>
            <a:endParaRPr lang="el-GR" dirty="0"/>
          </a:p>
          <a:p>
            <a:pPr lvl="0" algn="just"/>
            <a:r>
              <a:rPr lang="en-US" dirty="0"/>
              <a:t>There is a dense public transport network connecting all main destinations not only in Athens but in other </a:t>
            </a:r>
            <a:r>
              <a:rPr lang="en-US" dirty="0" smtClean="0"/>
              <a:t>districts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678" y="160200"/>
            <a:ext cx="1927274" cy="192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0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091" y="1644438"/>
            <a:ext cx="7315200" cy="3255264"/>
          </a:xfrm>
        </p:spPr>
        <p:txBody>
          <a:bodyPr anchor="ctr"/>
          <a:lstStyle/>
          <a:p>
            <a:pPr algn="ctr"/>
            <a:r>
              <a:rPr lang="en-US" dirty="0" smtClean="0"/>
              <a:t>Thank you!!!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8989411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83</TotalTime>
  <Words>421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Hotel investment in the neighborhoods of Athens</vt:lpstr>
      <vt:lpstr>Business Problem</vt:lpstr>
      <vt:lpstr>Data</vt:lpstr>
      <vt:lpstr>Methodology</vt:lpstr>
      <vt:lpstr>Results</vt:lpstr>
      <vt:lpstr>Discussion</vt:lpstr>
      <vt:lpstr>Conclusion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investment in the neighborhoods of Athens</dc:title>
  <dc:creator>Theodoros Makridakis</dc:creator>
  <cp:lastModifiedBy>Theodoros Makridakis</cp:lastModifiedBy>
  <cp:revision>10</cp:revision>
  <dcterms:created xsi:type="dcterms:W3CDTF">2020-05-28T10:53:11Z</dcterms:created>
  <dcterms:modified xsi:type="dcterms:W3CDTF">2020-05-28T12:16:28Z</dcterms:modified>
</cp:coreProperties>
</file>