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78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2A03D-AFA4-40A7-B66E-BB90014CF5A0}" type="datetimeFigureOut">
              <a:rPr lang="en-US" smtClean="0"/>
              <a:pPr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8A699-2E48-4915-8A9B-C3755A421A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I2C multi-bus controller organization</a:t>
            </a:r>
            <a:endParaRPr lang="en-US" sz="2400" dirty="0"/>
          </a:p>
        </p:txBody>
      </p:sp>
      <p:cxnSp>
        <p:nvCxnSpPr>
          <p:cNvPr id="6" name="Curved Connector 31"/>
          <p:cNvCxnSpPr>
            <a:stCxn id="9" idx="2"/>
            <a:endCxn id="15" idx="0"/>
          </p:cNvCxnSpPr>
          <p:nvPr/>
        </p:nvCxnSpPr>
        <p:spPr>
          <a:xfrm rot="5400000">
            <a:off x="3967550" y="3357949"/>
            <a:ext cx="713601" cy="952500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67200" y="3200400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Demultiplexer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505200" y="4191000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Bus 0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457700" y="4191000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Bus 1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5486400" y="4191000"/>
            <a:ext cx="685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Bus 2</a:t>
            </a:r>
            <a:endParaRPr lang="en-US" sz="1200" dirty="0"/>
          </a:p>
        </p:txBody>
      </p:sp>
      <p:cxnSp>
        <p:nvCxnSpPr>
          <p:cNvPr id="21" name="Curved Connector 31"/>
          <p:cNvCxnSpPr>
            <a:stCxn id="20" idx="2"/>
            <a:endCxn id="31" idx="3"/>
          </p:cNvCxnSpPr>
          <p:nvPr/>
        </p:nvCxnSpPr>
        <p:spPr>
          <a:xfrm rot="5400000">
            <a:off x="5193700" y="4608299"/>
            <a:ext cx="775901" cy="495300"/>
          </a:xfrm>
          <a:prstGeom prst="curvedConnector2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31"/>
          <p:cNvCxnSpPr>
            <a:stCxn id="9" idx="2"/>
            <a:endCxn id="20" idx="0"/>
          </p:cNvCxnSpPr>
          <p:nvPr/>
        </p:nvCxnSpPr>
        <p:spPr>
          <a:xfrm rot="16200000" flipH="1">
            <a:off x="4958150" y="3319849"/>
            <a:ext cx="713601" cy="1028700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67200" y="5105400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Multiplexer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31" idx="2"/>
          </p:cNvCxnSpPr>
          <p:nvPr/>
        </p:nvCxnSpPr>
        <p:spPr>
          <a:xfrm>
            <a:off x="4800600" y="5382399"/>
            <a:ext cx="0" cy="40880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14800" y="57912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Host read FIFO</a:t>
            </a:r>
            <a:endParaRPr lang="en-US" sz="1200" dirty="0"/>
          </a:p>
        </p:txBody>
      </p:sp>
      <p:cxnSp>
        <p:nvCxnSpPr>
          <p:cNvPr id="50" name="Straight Arrow Connector 49"/>
          <p:cNvCxnSpPr>
            <a:stCxn id="93" idx="2"/>
            <a:endCxn id="9" idx="0"/>
          </p:cNvCxnSpPr>
          <p:nvPr/>
        </p:nvCxnSpPr>
        <p:spPr>
          <a:xfrm>
            <a:off x="4800600" y="2398931"/>
            <a:ext cx="0" cy="80146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31"/>
          <p:cNvCxnSpPr>
            <a:stCxn id="15" idx="2"/>
            <a:endCxn id="31" idx="1"/>
          </p:cNvCxnSpPr>
          <p:nvPr/>
        </p:nvCxnSpPr>
        <p:spPr>
          <a:xfrm rot="16200000" flipH="1">
            <a:off x="3669700" y="4646399"/>
            <a:ext cx="775901" cy="419100"/>
          </a:xfrm>
          <a:prstGeom prst="curvedConnector2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8" idx="2"/>
            <a:endCxn id="31" idx="0"/>
          </p:cNvCxnSpPr>
          <p:nvPr/>
        </p:nvCxnSpPr>
        <p:spPr>
          <a:xfrm>
            <a:off x="4800600" y="4467999"/>
            <a:ext cx="0" cy="63740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9" idx="2"/>
            <a:endCxn id="18" idx="0"/>
          </p:cNvCxnSpPr>
          <p:nvPr/>
        </p:nvCxnSpPr>
        <p:spPr>
          <a:xfrm>
            <a:off x="4800600" y="3477399"/>
            <a:ext cx="0" cy="71360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600200" y="2819400"/>
            <a:ext cx="1066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command generation</a:t>
            </a:r>
            <a:endParaRPr lang="en-US" sz="1200" dirty="0"/>
          </a:p>
        </p:txBody>
      </p:sp>
      <p:cxnSp>
        <p:nvCxnSpPr>
          <p:cNvPr id="67" name="Curved Connector 31"/>
          <p:cNvCxnSpPr>
            <a:stCxn id="65" idx="3"/>
            <a:endCxn id="9" idx="1"/>
          </p:cNvCxnSpPr>
          <p:nvPr/>
        </p:nvCxnSpPr>
        <p:spPr>
          <a:xfrm>
            <a:off x="2667000" y="3142566"/>
            <a:ext cx="1600200" cy="19633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895600" y="2895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</a:t>
            </a:r>
            <a:r>
              <a:rPr lang="en-US" sz="1200" dirty="0" smtClean="0"/>
              <a:t>w</a:t>
            </a:r>
            <a:r>
              <a:rPr lang="en-US" sz="1200" dirty="0" smtClean="0"/>
              <a:t>rite FIFO</a:t>
            </a:r>
            <a:endParaRPr lang="en-US" sz="1200" dirty="0"/>
          </a:p>
        </p:txBody>
      </p:sp>
      <p:cxnSp>
        <p:nvCxnSpPr>
          <p:cNvPr id="82" name="Curved Connector 31"/>
          <p:cNvCxnSpPr>
            <a:stCxn id="65" idx="2"/>
            <a:endCxn id="31" idx="1"/>
          </p:cNvCxnSpPr>
          <p:nvPr/>
        </p:nvCxnSpPr>
        <p:spPr>
          <a:xfrm rot="16200000" flipH="1">
            <a:off x="2311316" y="3288015"/>
            <a:ext cx="1778169" cy="2133600"/>
          </a:xfrm>
          <a:prstGeom prst="curvedConnector2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5715000" y="4724400"/>
            <a:ext cx="1219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Status packets</a:t>
            </a:r>
            <a:endParaRPr 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5486400" y="365313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Bus controller commands: </a:t>
            </a:r>
            <a:r>
              <a:rPr lang="en-US" sz="1200" dirty="0" err="1" smtClean="0"/>
              <a:t>start_read</a:t>
            </a:r>
            <a:r>
              <a:rPr lang="en-US" sz="1200" dirty="0" smtClean="0"/>
              <a:t>, etc.</a:t>
            </a:r>
            <a:endParaRPr lang="en-US" sz="1200" dirty="0"/>
          </a:p>
        </p:txBody>
      </p:sp>
      <p:sp>
        <p:nvSpPr>
          <p:cNvPr id="93" name="TextBox 92"/>
          <p:cNvSpPr txBox="1"/>
          <p:nvPr/>
        </p:nvSpPr>
        <p:spPr>
          <a:xfrm>
            <a:off x="3733800" y="17526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Demultiplexer</a:t>
            </a:r>
            <a:r>
              <a:rPr lang="en-US" sz="1200" dirty="0" smtClean="0"/>
              <a:t> commands (synchronization) and packets of bus controller commands.</a:t>
            </a:r>
            <a:endParaRPr lang="en-US" sz="1200" dirty="0"/>
          </a:p>
        </p:txBody>
      </p:sp>
      <p:cxnSp>
        <p:nvCxnSpPr>
          <p:cNvPr id="94" name="Straight Arrow Connector 93"/>
          <p:cNvCxnSpPr>
            <a:stCxn id="96" idx="2"/>
            <a:endCxn id="65" idx="0"/>
          </p:cNvCxnSpPr>
          <p:nvPr/>
        </p:nvCxnSpPr>
        <p:spPr>
          <a:xfrm>
            <a:off x="2133600" y="2334399"/>
            <a:ext cx="0" cy="485001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066800" y="2057400"/>
            <a:ext cx="2133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Control output (low overhead)</a:t>
            </a:r>
            <a:endParaRPr lang="en-US" sz="12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248400" y="3200400"/>
            <a:ext cx="106680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Triggering</a:t>
            </a:r>
            <a:endParaRPr lang="en-US" sz="1200" dirty="0"/>
          </a:p>
        </p:txBody>
      </p:sp>
      <p:cxnSp>
        <p:nvCxnSpPr>
          <p:cNvPr id="105" name="Straight Arrow Connector 104"/>
          <p:cNvCxnSpPr>
            <a:stCxn id="9" idx="3"/>
            <a:endCxn id="104" idx="1"/>
          </p:cNvCxnSpPr>
          <p:nvPr/>
        </p:nvCxnSpPr>
        <p:spPr>
          <a:xfrm>
            <a:off x="5334000" y="3338900"/>
            <a:ext cx="914400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4648200" y="2618601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Host write FIFO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I2C bus timing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Each bit period is divided into four phases 0 .. 3</a:t>
            </a:r>
          </a:p>
          <a:p>
            <a:r>
              <a:rPr lang="en-US" sz="1400" dirty="0" smtClean="0"/>
              <a:t>State transitions are usually clocked off of the leading edge of one of these phases.</a:t>
            </a:r>
            <a:endParaRPr lang="en-US" sz="1400" dirty="0"/>
          </a:p>
        </p:txBody>
      </p:sp>
      <p:pic>
        <p:nvPicPr>
          <p:cNvPr id="1026" name="Picture 2" descr="C:\Users\ram\Documents\work\Micron\micron\labview\manipulator\squiggle\Documentation\timin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6667500" cy="2867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I2C bus state machine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3429000" y="18288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CMD wait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10200" y="29718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TX stop wait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315200" y="14478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Trigger delay 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9" name="Curved Connector 18"/>
          <p:cNvCxnSpPr/>
          <p:nvPr/>
        </p:nvCxnSpPr>
        <p:spPr>
          <a:xfrm rot="5400000" flipH="1" flipV="1">
            <a:off x="5732697" y="363304"/>
            <a:ext cx="219355" cy="2845548"/>
          </a:xfrm>
          <a:prstGeom prst="curvedConnector2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7" idx="5"/>
            <a:endCxn id="11" idx="0"/>
          </p:cNvCxnSpPr>
          <p:nvPr/>
        </p:nvCxnSpPr>
        <p:spPr>
          <a:xfrm rot="16200000" flipH="1">
            <a:off x="4868349" y="1820348"/>
            <a:ext cx="752755" cy="155014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7" idx="1"/>
          </p:cNvCxnSpPr>
          <p:nvPr/>
        </p:nvCxnSpPr>
        <p:spPr>
          <a:xfrm rot="16200000" flipV="1">
            <a:off x="2494197" y="782404"/>
            <a:ext cx="143155" cy="2083548"/>
          </a:xfrm>
          <a:prstGeom prst="curvedConnector2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130"/>
          <p:cNvCxnSpPr>
            <a:stCxn id="57" idx="2"/>
          </p:cNvCxnSpPr>
          <p:nvPr/>
        </p:nvCxnSpPr>
        <p:spPr>
          <a:xfrm rot="10800000">
            <a:off x="4191000" y="2286000"/>
            <a:ext cx="1219200" cy="1676400"/>
          </a:xfrm>
          <a:prstGeom prst="curvedConnector2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315200" y="2971800"/>
            <a:ext cx="1219200" cy="457200"/>
          </a:xfrm>
          <a:prstGeom prst="ellipse">
            <a:avLst/>
          </a:prstGeom>
          <a:noFill/>
          <a:ln w="50800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Trigger delay 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rot="5400000">
            <a:off x="7773194" y="2056606"/>
            <a:ext cx="304800" cy="15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/>
          <p:cNvSpPr>
            <a:spLocks/>
          </p:cNvSpPr>
          <p:nvPr/>
        </p:nvSpPr>
        <p:spPr>
          <a:xfrm>
            <a:off x="3947160" y="1371600"/>
            <a:ext cx="182880" cy="18288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stCxn id="35" idx="4"/>
            <a:endCxn id="7" idx="0"/>
          </p:cNvCxnSpPr>
          <p:nvPr/>
        </p:nvCxnSpPr>
        <p:spPr>
          <a:xfrm rot="5400000">
            <a:off x="3901440" y="1691640"/>
            <a:ext cx="274320" cy="15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81200" y="12954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start_write</a:t>
            </a:r>
            <a:endParaRPr lang="en-US" sz="1200" dirty="0" smtClean="0"/>
          </a:p>
          <a:p>
            <a:pPr algn="ctr"/>
            <a:r>
              <a:rPr lang="en-US" sz="1200" dirty="0" err="1" smtClean="0"/>
              <a:t>s</a:t>
            </a:r>
            <a:r>
              <a:rPr lang="en-US" sz="1200" dirty="0" err="1" smtClean="0"/>
              <a:t>tart_read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572000" y="25908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stop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7315200" y="22098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Trigger delay 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8" name="Curved Connector 37"/>
          <p:cNvCxnSpPr/>
          <p:nvPr/>
        </p:nvCxnSpPr>
        <p:spPr>
          <a:xfrm rot="5400000">
            <a:off x="7773194" y="2818606"/>
            <a:ext cx="304800" cy="15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895600" y="37338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Sequence </a:t>
            </a:r>
            <a:r>
              <a:rPr lang="en-US" sz="1200" dirty="0" err="1" smtClean="0">
                <a:solidFill>
                  <a:schemeClr val="tx1"/>
                </a:solidFill>
              </a:rPr>
              <a:t>arg</a:t>
            </a:r>
            <a:r>
              <a:rPr lang="en-US" sz="1200" dirty="0" smtClean="0">
                <a:solidFill>
                  <a:schemeClr val="tx1"/>
                </a:solidFill>
              </a:rPr>
              <a:t> load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0" name="Curved Connector 29"/>
          <p:cNvCxnSpPr>
            <a:stCxn id="7" idx="4"/>
            <a:endCxn id="39" idx="0"/>
          </p:cNvCxnSpPr>
          <p:nvPr/>
        </p:nvCxnSpPr>
        <p:spPr>
          <a:xfrm rot="5400000">
            <a:off x="3048000" y="2743200"/>
            <a:ext cx="1447800" cy="533400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971800" y="2819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sequence</a:t>
            </a:r>
            <a:endParaRPr lang="en-US" sz="1200" dirty="0"/>
          </a:p>
        </p:txBody>
      </p:sp>
      <p:sp>
        <p:nvSpPr>
          <p:cNvPr id="57" name="Oval 56"/>
          <p:cNvSpPr/>
          <p:nvPr/>
        </p:nvSpPr>
        <p:spPr>
          <a:xfrm>
            <a:off x="5410200" y="37338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TX stop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 rot="5400000">
            <a:off x="5868194" y="3580606"/>
            <a:ext cx="304800" cy="15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05400" y="13716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Exit on </a:t>
            </a:r>
            <a:r>
              <a:rPr lang="en-US" sz="1200" dirty="0" smtClean="0"/>
              <a:t>empty</a:t>
            </a:r>
            <a:endParaRPr lang="en-US" sz="1200" dirty="0"/>
          </a:p>
        </p:txBody>
      </p:sp>
      <p:cxnSp>
        <p:nvCxnSpPr>
          <p:cNvPr id="54" name="Curved Connector 130"/>
          <p:cNvCxnSpPr>
            <a:stCxn id="39" idx="2"/>
            <a:endCxn id="7" idx="2"/>
          </p:cNvCxnSpPr>
          <p:nvPr/>
        </p:nvCxnSpPr>
        <p:spPr>
          <a:xfrm rot="10800000" flipH="1">
            <a:off x="2895600" y="2057400"/>
            <a:ext cx="533400" cy="1905000"/>
          </a:xfrm>
          <a:prstGeom prst="curvedConnector3">
            <a:avLst>
              <a:gd name="adj1" fmla="val -80259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09600" y="1524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See</a:t>
            </a:r>
          </a:p>
          <a:p>
            <a:r>
              <a:rPr lang="en-US" sz="1200" dirty="0" smtClean="0"/>
              <a:t>Next slide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I2C bus state </a:t>
            </a:r>
            <a:r>
              <a:rPr lang="en-US" sz="2400" dirty="0" smtClean="0"/>
              <a:t>(read/write)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505994" y="4647406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address </a:t>
            </a:r>
            <a:r>
              <a:rPr lang="en-US" sz="1200" dirty="0" smtClean="0">
                <a:solidFill>
                  <a:schemeClr val="tx1"/>
                </a:solidFill>
              </a:rPr>
              <a:t>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505200" y="16002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CMD wait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505994" y="2361406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load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505994" y="3885406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address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6800" y="45720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TX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505994" y="3123406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start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1066800" y="55626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TX data 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505200" y="54102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wait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Curved Connector 42"/>
          <p:cNvCxnSpPr>
            <a:stCxn id="15" idx="2"/>
            <a:endCxn id="10" idx="6"/>
          </p:cNvCxnSpPr>
          <p:nvPr/>
        </p:nvCxnSpPr>
        <p:spPr>
          <a:xfrm rot="10800000">
            <a:off x="2286000" y="4800600"/>
            <a:ext cx="1219200" cy="838200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10" idx="4"/>
            <a:endCxn id="14" idx="0"/>
          </p:cNvCxnSpPr>
          <p:nvPr/>
        </p:nvCxnSpPr>
        <p:spPr>
          <a:xfrm rot="5400000">
            <a:off x="1409700" y="5295900"/>
            <a:ext cx="533400" cy="12700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8" idx="4"/>
            <a:endCxn id="13" idx="0"/>
          </p:cNvCxnSpPr>
          <p:nvPr/>
        </p:nvCxnSpPr>
        <p:spPr>
          <a:xfrm rot="5400000">
            <a:off x="3963194" y="2971006"/>
            <a:ext cx="304800" cy="15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13" idx="4"/>
            <a:endCxn id="9" idx="0"/>
          </p:cNvCxnSpPr>
          <p:nvPr/>
        </p:nvCxnSpPr>
        <p:spPr>
          <a:xfrm rot="5400000">
            <a:off x="3963194" y="3733006"/>
            <a:ext cx="304800" cy="15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9" idx="4"/>
            <a:endCxn id="4" idx="0"/>
          </p:cNvCxnSpPr>
          <p:nvPr/>
        </p:nvCxnSpPr>
        <p:spPr>
          <a:xfrm rot="5400000">
            <a:off x="3963194" y="4495006"/>
            <a:ext cx="304800" cy="15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4" idx="4"/>
            <a:endCxn id="15" idx="0"/>
          </p:cNvCxnSpPr>
          <p:nvPr/>
        </p:nvCxnSpPr>
        <p:spPr>
          <a:xfrm rot="5400000">
            <a:off x="3962400" y="5257006"/>
            <a:ext cx="305594" cy="794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Connector 34"/>
          <p:cNvSpPr>
            <a:spLocks/>
          </p:cNvSpPr>
          <p:nvPr/>
        </p:nvSpPr>
        <p:spPr>
          <a:xfrm>
            <a:off x="4023360" y="1143000"/>
            <a:ext cx="182880" cy="182880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36"/>
          <p:cNvCxnSpPr>
            <a:stCxn id="35" idx="4"/>
            <a:endCxn id="7" idx="0"/>
          </p:cNvCxnSpPr>
          <p:nvPr/>
        </p:nvCxnSpPr>
        <p:spPr>
          <a:xfrm rot="5400000">
            <a:off x="3977640" y="1463040"/>
            <a:ext cx="274320" cy="15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28800" y="2057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start_write</a:t>
            </a:r>
            <a:endParaRPr lang="en-US" sz="1200" dirty="0"/>
          </a:p>
        </p:txBody>
      </p:sp>
      <p:cxnSp>
        <p:nvCxnSpPr>
          <p:cNvPr id="53" name="Curved Connector 52"/>
          <p:cNvCxnSpPr/>
          <p:nvPr/>
        </p:nvCxnSpPr>
        <p:spPr>
          <a:xfrm rot="5400000">
            <a:off x="3963194" y="2209006"/>
            <a:ext cx="304800" cy="15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>
            <a:stCxn id="14" idx="4"/>
            <a:endCxn id="15" idx="3"/>
          </p:cNvCxnSpPr>
          <p:nvPr/>
        </p:nvCxnSpPr>
        <p:spPr>
          <a:xfrm rot="5400000" flipH="1" flipV="1">
            <a:off x="2570396" y="4906449"/>
            <a:ext cx="219355" cy="2007348"/>
          </a:xfrm>
          <a:prstGeom prst="curvedConnector3">
            <a:avLst>
              <a:gd name="adj1" fmla="val -104215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urved Connector 110"/>
          <p:cNvCxnSpPr>
            <a:stCxn id="15" idx="2"/>
            <a:endCxn id="7" idx="2"/>
          </p:cNvCxnSpPr>
          <p:nvPr/>
        </p:nvCxnSpPr>
        <p:spPr>
          <a:xfrm rot="10800000">
            <a:off x="3505200" y="1828800"/>
            <a:ext cx="12700" cy="3810000"/>
          </a:xfrm>
          <a:prstGeom prst="curvedConnector3">
            <a:avLst>
              <a:gd name="adj1" fmla="val 4221812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791200" y="41910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RX data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791200" y="57150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RX data </a:t>
            </a:r>
            <a:r>
              <a:rPr lang="en-US" sz="1200" dirty="0" smtClean="0">
                <a:solidFill>
                  <a:schemeClr val="tx1"/>
                </a:solidFill>
              </a:rPr>
              <a:t>ACK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5791200" y="4953000"/>
            <a:ext cx="1219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RX data 1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9" name="Curved Connector 128"/>
          <p:cNvCxnSpPr>
            <a:stCxn id="10" idx="2"/>
            <a:endCxn id="10" idx="0"/>
          </p:cNvCxnSpPr>
          <p:nvPr/>
        </p:nvCxnSpPr>
        <p:spPr>
          <a:xfrm rot="10800000" flipH="1">
            <a:off x="1066800" y="4572000"/>
            <a:ext cx="609600" cy="228600"/>
          </a:xfrm>
          <a:prstGeom prst="curvedConnector4">
            <a:avLst>
              <a:gd name="adj1" fmla="val -37500"/>
              <a:gd name="adj2" fmla="val 20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urved Connector 134"/>
          <p:cNvCxnSpPr/>
          <p:nvPr/>
        </p:nvCxnSpPr>
        <p:spPr>
          <a:xfrm rot="5400000">
            <a:off x="6249194" y="4799806"/>
            <a:ext cx="304800" cy="15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urved Connector 135"/>
          <p:cNvCxnSpPr/>
          <p:nvPr/>
        </p:nvCxnSpPr>
        <p:spPr>
          <a:xfrm rot="5400000">
            <a:off x="6249194" y="5561806"/>
            <a:ext cx="304800" cy="158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125" idx="3"/>
            <a:endCxn id="15" idx="5"/>
          </p:cNvCxnSpPr>
          <p:nvPr/>
        </p:nvCxnSpPr>
        <p:spPr>
          <a:xfrm rot="5400000" flipH="1">
            <a:off x="5105400" y="5240897"/>
            <a:ext cx="304800" cy="1423896"/>
          </a:xfrm>
          <a:prstGeom prst="curvedConnector3">
            <a:avLst>
              <a:gd name="adj1" fmla="val -96967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28"/>
          <p:cNvCxnSpPr/>
          <p:nvPr/>
        </p:nvCxnSpPr>
        <p:spPr>
          <a:xfrm rot="10800000">
            <a:off x="6400800" y="4191000"/>
            <a:ext cx="609600" cy="228600"/>
          </a:xfrm>
          <a:prstGeom prst="curvedConnector4">
            <a:avLst>
              <a:gd name="adj1" fmla="val -37500"/>
              <a:gd name="adj2" fmla="val 20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5" idx="6"/>
            <a:endCxn id="124" idx="2"/>
          </p:cNvCxnSpPr>
          <p:nvPr/>
        </p:nvCxnSpPr>
        <p:spPr>
          <a:xfrm flipV="1">
            <a:off x="4724400" y="4419600"/>
            <a:ext cx="1066800" cy="1219200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4876800" y="2057400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 smtClean="0"/>
              <a:t>start_read</a:t>
            </a:r>
            <a:endParaRPr lang="en-US" sz="1200" dirty="0"/>
          </a:p>
        </p:txBody>
      </p:sp>
      <p:sp>
        <p:nvSpPr>
          <p:cNvPr id="147" name="TextBox 146"/>
          <p:cNvSpPr txBox="1"/>
          <p:nvPr/>
        </p:nvSpPr>
        <p:spPr>
          <a:xfrm>
            <a:off x="6096000" y="1752600"/>
            <a:ext cx="289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first states of reading and writing are in common,  with some parts conditional on whether the command is read or write.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States for I2C </a:t>
            </a:r>
            <a:r>
              <a:rPr lang="en-US" sz="2400" dirty="0" smtClean="0"/>
              <a:t>bus state </a:t>
            </a:r>
            <a:r>
              <a:rPr lang="en-US" sz="2400" dirty="0" smtClean="0"/>
              <a:t>machine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i="1" dirty="0" smtClean="0"/>
              <a:t>This is copied from the </a:t>
            </a:r>
            <a:r>
              <a:rPr lang="en-US" i="1" dirty="0" err="1" smtClean="0"/>
              <a:t>LabView</a:t>
            </a:r>
            <a:r>
              <a:rPr lang="en-US" i="1" dirty="0" smtClean="0"/>
              <a:t> documentation for i2c_controller.ctl</a:t>
            </a:r>
          </a:p>
          <a:p>
            <a:pPr>
              <a:buNone/>
            </a:pPr>
            <a:endParaRPr lang="en-US" i="1" dirty="0" smtClean="0"/>
          </a:p>
          <a:p>
            <a:r>
              <a:rPr lang="en-US" dirty="0" smtClean="0"/>
              <a:t>CMD </a:t>
            </a:r>
            <a:r>
              <a:rPr lang="en-US" dirty="0" smtClean="0"/>
              <a:t>wait:  Waiting for command on write FIFO.</a:t>
            </a:r>
          </a:p>
          <a:p>
            <a:r>
              <a:rPr lang="en-US" dirty="0" smtClean="0"/>
              <a:t>load: State when loading arguments to read/write command.</a:t>
            </a:r>
          </a:p>
          <a:p>
            <a:r>
              <a:rPr lang="en-US" dirty="0" smtClean="0"/>
              <a:t>start: Sending start bit for I2C read/write.</a:t>
            </a:r>
          </a:p>
          <a:p>
            <a:r>
              <a:rPr lang="en-US" dirty="0" smtClean="0"/>
              <a:t>address: Sending address for read/write.</a:t>
            </a:r>
          </a:p>
          <a:p>
            <a:r>
              <a:rPr lang="en-US" dirty="0" smtClean="0"/>
              <a:t>address ACK: waiting for ACK on read/write address.</a:t>
            </a:r>
          </a:p>
          <a:p>
            <a:r>
              <a:rPr lang="en-US" dirty="0" smtClean="0"/>
              <a:t>wait: waiting to read/write next byte.</a:t>
            </a:r>
          </a:p>
          <a:p>
            <a:r>
              <a:rPr lang="en-US" dirty="0" smtClean="0"/>
              <a:t>TX data: writing data byte.</a:t>
            </a:r>
          </a:p>
          <a:p>
            <a:r>
              <a:rPr lang="en-US" dirty="0" smtClean="0"/>
              <a:t>TX data ACK: waiting for ACK on write data.</a:t>
            </a:r>
          </a:p>
          <a:p>
            <a:r>
              <a:rPr lang="en-US" dirty="0" smtClean="0"/>
              <a:t>stop wait: waiting to send stop.</a:t>
            </a:r>
          </a:p>
          <a:p>
            <a:r>
              <a:rPr lang="en-US" dirty="0" smtClean="0"/>
              <a:t>stop: sending stop bit.</a:t>
            </a:r>
          </a:p>
          <a:p>
            <a:r>
              <a:rPr lang="en-US" dirty="0" smtClean="0"/>
              <a:t>RX data: reading data byte.</a:t>
            </a:r>
          </a:p>
          <a:p>
            <a:r>
              <a:rPr lang="en-US" dirty="0" smtClean="0"/>
              <a:t>RX data 1: saving read byte.</a:t>
            </a:r>
          </a:p>
          <a:p>
            <a:r>
              <a:rPr lang="en-US" dirty="0" smtClean="0"/>
              <a:t>RX data ACK: waiting for ACK on read data.</a:t>
            </a:r>
          </a:p>
          <a:p>
            <a:r>
              <a:rPr lang="en-US" dirty="0" smtClean="0"/>
              <a:t>Sequence </a:t>
            </a:r>
            <a:r>
              <a:rPr lang="en-US" dirty="0" err="1" smtClean="0"/>
              <a:t>arg</a:t>
            </a:r>
            <a:r>
              <a:rPr lang="en-US" dirty="0" smtClean="0"/>
              <a:t> load: loading argument for sequence command.</a:t>
            </a:r>
          </a:p>
          <a:p>
            <a:r>
              <a:rPr lang="en-US" dirty="0" smtClean="0"/>
              <a:t>Trigger delay 1: preparing to stop, waiting for argument to load.</a:t>
            </a:r>
          </a:p>
          <a:p>
            <a:r>
              <a:rPr lang="en-US" dirty="0" smtClean="0"/>
              <a:t>Trigger delay 2: waiting for status machine to start</a:t>
            </a:r>
          </a:p>
          <a:p>
            <a:r>
              <a:rPr lang="en-US" dirty="0" smtClean="0"/>
              <a:t>Trigger delay 3: waiting for status to be saved.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2225">
          <a:solidFill>
            <a:schemeClr val="tx1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341</Words>
  <Application>Microsoft Office PowerPoint</Application>
  <PresentationFormat>On-screen Show (4:3)</PresentationFormat>
  <Paragraphs>68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I2C multi-bus controller organization</vt:lpstr>
      <vt:lpstr>I2C bus timing</vt:lpstr>
      <vt:lpstr>I2C bus state machine</vt:lpstr>
      <vt:lpstr>I2C bus state (read/write)</vt:lpstr>
      <vt:lpstr>States for I2C bus state machine</vt:lpstr>
    </vt:vector>
  </TitlesOfParts>
  <Company>Carnegie Mellon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MacLachlan</dc:creator>
  <cp:lastModifiedBy>ram</cp:lastModifiedBy>
  <cp:revision>61</cp:revision>
  <dcterms:created xsi:type="dcterms:W3CDTF">2011-04-05T15:19:42Z</dcterms:created>
  <dcterms:modified xsi:type="dcterms:W3CDTF">2012-02-14T15:12:31Z</dcterms:modified>
</cp:coreProperties>
</file>