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42c116e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42c116e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42c116e7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42c116e7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42c116e7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42c116e7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42c116e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42c116e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42c116e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42c116e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42c116e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42c116e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42c116e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42c116e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42c116e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42c116e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42c116e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42c116e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42c116e7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42c116e7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42c116e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42c116e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raw.githubusercontent.com/robmak3/Schwinn-IC4-Scripts/main/Log%202020-12-28%2020_42_31.tx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Reading Bluetooth LE Services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Robert Makatura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you start!</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need to know your device MAC address, and android doesn’t make it easy, depending on the device. </a:t>
            </a:r>
            <a:endParaRPr/>
          </a:p>
          <a:p>
            <a:pPr indent="-342900" lvl="0" marL="457200" rtl="0" algn="l">
              <a:spcBef>
                <a:spcPts val="0"/>
              </a:spcBef>
              <a:spcAft>
                <a:spcPts val="0"/>
              </a:spcAft>
              <a:buSzPts val="1800"/>
              <a:buChar char="●"/>
            </a:pPr>
            <a:r>
              <a:rPr lang="en"/>
              <a:t>Sudo bluetooth ctl and scan on can help you discover the mac address, but two devices may show up. One of them governs audio and other connections, and the other is the BLE Simulator app!</a:t>
            </a:r>
            <a:endParaRPr/>
          </a:p>
          <a:p>
            <a:pPr indent="-342900" lvl="0" marL="457200" rtl="0" algn="l">
              <a:spcBef>
                <a:spcPts val="0"/>
              </a:spcBef>
              <a:spcAft>
                <a:spcPts val="0"/>
              </a:spcAft>
              <a:buSzPts val="1800"/>
              <a:buChar char="●"/>
            </a:pPr>
            <a:r>
              <a:rPr lang="en"/>
              <a:t>The BLE simulator may change whenever you disconnect, so be sure to go back often! If there is an error, you may need to run sudo bluetoothctl and then disconnect.</a:t>
            </a:r>
            <a:endParaRPr/>
          </a:p>
          <a:p>
            <a:pPr indent="-342900" lvl="0" marL="457200" rtl="0" algn="l">
              <a:spcBef>
                <a:spcPts val="0"/>
              </a:spcBef>
              <a:spcAft>
                <a:spcPts val="0"/>
              </a:spcAft>
              <a:buSzPts val="1800"/>
              <a:buChar char="●"/>
            </a:pPr>
            <a:r>
              <a:rPr lang="en"/>
              <a:t>If your dbus isn’t easily accessible, this program will not work. I ran it on ubuntu and used d-feet for configuration, this may help you out.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105825" y="445025"/>
            <a:ext cx="8946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Running the program (will be done in the demo in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Bluetooth Conclusions: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Bluetooth LE is everywhere, constantly connecting on our phones, other simple technology devices, and forms critical infrastructure in the world.</a:t>
            </a:r>
            <a:endParaRPr/>
          </a:p>
          <a:p>
            <a:pPr indent="-342900" lvl="0" marL="457200" rtl="0" algn="l">
              <a:spcBef>
                <a:spcPts val="0"/>
              </a:spcBef>
              <a:spcAft>
                <a:spcPts val="0"/>
              </a:spcAft>
              <a:buSzPts val="1800"/>
              <a:buChar char="●"/>
            </a:pPr>
            <a:r>
              <a:rPr lang="en"/>
              <a:t>Bluetooth, however annoying, is an extremely useful hacking tool, as many devices broadcast information unencrypted and publically. Your smartwatch is probably doing it right now!</a:t>
            </a:r>
            <a:endParaRPr/>
          </a:p>
          <a:p>
            <a:pPr indent="-342900" lvl="0" marL="457200" rtl="0" algn="l">
              <a:spcBef>
                <a:spcPts val="0"/>
              </a:spcBef>
              <a:spcAft>
                <a:spcPts val="0"/>
              </a:spcAft>
              <a:buSzPts val="1800"/>
              <a:buChar char="●"/>
            </a:pPr>
            <a:r>
              <a:rPr lang="en"/>
              <a:t>There are security </a:t>
            </a:r>
            <a:r>
              <a:rPr lang="en"/>
              <a:t>mechanisms</a:t>
            </a:r>
            <a:r>
              <a:rPr lang="en"/>
              <a:t>, like only connecting to one device, but these can be easily gamed and you can use rebroadcasting to manipulate people.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Bluetooth LE?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Bluetooth LE is a standard for Low Energy IOT Devices.</a:t>
            </a:r>
            <a:endParaRPr/>
          </a:p>
          <a:p>
            <a:pPr indent="-342900" lvl="0" marL="457200" rtl="0" algn="l">
              <a:spcBef>
                <a:spcPts val="0"/>
              </a:spcBef>
              <a:spcAft>
                <a:spcPts val="0"/>
              </a:spcAft>
              <a:buSzPts val="1800"/>
              <a:buChar char="●"/>
            </a:pPr>
            <a:r>
              <a:rPr lang="en"/>
              <a:t>Contrary to normal bluetooth, the device connecting doesn’t maintain a constant high-bandwidth connection.</a:t>
            </a:r>
            <a:endParaRPr/>
          </a:p>
          <a:p>
            <a:pPr indent="-342900" lvl="0" marL="457200" rtl="0" algn="l">
              <a:spcBef>
                <a:spcPts val="0"/>
              </a:spcBef>
              <a:spcAft>
                <a:spcPts val="0"/>
              </a:spcAft>
              <a:buSzPts val="1800"/>
              <a:buChar char="●"/>
            </a:pPr>
            <a:r>
              <a:rPr lang="en"/>
              <a:t>Notification services are used by many sensors, like heart rate monitors</a:t>
            </a:r>
            <a:endParaRPr/>
          </a:p>
          <a:p>
            <a:pPr indent="-342900" lvl="0" marL="457200" rtl="0" algn="l">
              <a:spcBef>
                <a:spcPts val="0"/>
              </a:spcBef>
              <a:spcAft>
                <a:spcPts val="0"/>
              </a:spcAft>
              <a:buSzPts val="1800"/>
              <a:buChar char="●"/>
            </a:pPr>
            <a:r>
              <a:rPr lang="en"/>
              <a:t>Bluetooth advertisements are used by ‘beacons’.</a:t>
            </a:r>
            <a:endParaRPr/>
          </a:p>
          <a:p>
            <a:pPr indent="-342900" lvl="0" marL="457200" rtl="0" algn="l">
              <a:spcBef>
                <a:spcPts val="0"/>
              </a:spcBef>
              <a:spcAft>
                <a:spcPts val="0"/>
              </a:spcAft>
              <a:buSzPts val="1800"/>
              <a:buChar char="●"/>
            </a:pPr>
            <a:r>
              <a:rPr lang="en"/>
              <a:t>AirDrop uses beacons to transmit personal wifi information to initiate the service</a:t>
            </a:r>
            <a:endParaRPr/>
          </a:p>
          <a:p>
            <a:pPr indent="-342900" lvl="0" marL="457200" rtl="0" algn="l">
              <a:spcBef>
                <a:spcPts val="0"/>
              </a:spcBef>
              <a:spcAft>
                <a:spcPts val="0"/>
              </a:spcAft>
              <a:buSzPts val="1800"/>
              <a:buChar char="●"/>
            </a:pPr>
            <a:r>
              <a:rPr lang="en"/>
              <a:t>Bluetooth LE can also be used to write messages to displays, for transactions, and more.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services organized?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a device is connected through Bluetooth, the “server” sends bluetooth gatt (</a:t>
            </a:r>
            <a:r>
              <a:rPr lang="en"/>
              <a:t>generic</a:t>
            </a:r>
            <a:r>
              <a:rPr lang="en"/>
              <a:t> attribute) profiles to the client</a:t>
            </a:r>
            <a:endParaRPr/>
          </a:p>
          <a:p>
            <a:pPr indent="-342900" lvl="0" marL="457200" rtl="0" algn="l">
              <a:spcBef>
                <a:spcPts val="0"/>
              </a:spcBef>
              <a:spcAft>
                <a:spcPts val="0"/>
              </a:spcAft>
              <a:buSzPts val="1800"/>
              <a:buChar char="●"/>
            </a:pPr>
            <a:r>
              <a:rPr lang="en"/>
              <a:t>The client selects attributes and sends bytes telling the server the type of connection it would like to have</a:t>
            </a:r>
            <a:endParaRPr/>
          </a:p>
          <a:p>
            <a:pPr indent="-342900" lvl="0" marL="457200" rtl="0" algn="l">
              <a:spcBef>
                <a:spcPts val="0"/>
              </a:spcBef>
              <a:spcAft>
                <a:spcPts val="0"/>
              </a:spcAft>
              <a:buSzPts val="1800"/>
              <a:buChar char="●"/>
            </a:pPr>
            <a:r>
              <a:rPr lang="en"/>
              <a:t>A typical connection would look like: Server tells device the profiles it has, device writes on the notification channel “0100” for notifications</a:t>
            </a:r>
            <a:endParaRPr/>
          </a:p>
          <a:p>
            <a:pPr indent="-342900" lvl="0" marL="457200" rtl="0" algn="l">
              <a:spcBef>
                <a:spcPts val="0"/>
              </a:spcBef>
              <a:spcAft>
                <a:spcPts val="0"/>
              </a:spcAft>
              <a:buSzPts val="1800"/>
              <a:buChar char="●"/>
            </a:pPr>
            <a:r>
              <a:rPr lang="en"/>
              <a:t>GATT Profiles are standardized by the bluetooth SIG, but many are proprietary (like AirDrop)</a:t>
            </a:r>
            <a:endParaRPr/>
          </a:p>
          <a:p>
            <a:pPr indent="-342900" lvl="0" marL="457200" rtl="0" algn="l">
              <a:spcBef>
                <a:spcPts val="0"/>
              </a:spcBef>
              <a:spcAft>
                <a:spcPts val="0"/>
              </a:spcAft>
              <a:buSzPts val="1800"/>
              <a:buChar char="●"/>
            </a:pPr>
            <a:r>
              <a:rPr lang="en"/>
              <a:t>Each profile is marked by a particular UUID (128 bits), with </a:t>
            </a:r>
            <a:r>
              <a:rPr lang="en"/>
              <a:t>individual</a:t>
            </a:r>
            <a:r>
              <a:rPr lang="en"/>
              <a:t> handles under the profile taking up the first 8 characters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a connection- log of NRFConnect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NRFConnect is an Android app that can read and log all the bluetooth connections on your device. </a:t>
            </a:r>
            <a:endParaRPr/>
          </a:p>
          <a:p>
            <a:pPr indent="-342900" lvl="0" marL="457200" rtl="0" algn="l">
              <a:spcBef>
                <a:spcPts val="0"/>
              </a:spcBef>
              <a:spcAft>
                <a:spcPts val="0"/>
              </a:spcAft>
              <a:buSzPts val="1800"/>
              <a:buChar char="●"/>
            </a:pPr>
            <a:r>
              <a:rPr lang="en"/>
              <a:t>It operates automatically to connect with devices you select on the app, but it can also read data being sent to wearables and other devices other apps are connected to.</a:t>
            </a:r>
            <a:endParaRPr/>
          </a:p>
          <a:p>
            <a:pPr indent="0" lvl="0" marL="0" rtl="0" algn="l">
              <a:spcBef>
                <a:spcPts val="1200"/>
              </a:spcBef>
              <a:spcAft>
                <a:spcPts val="0"/>
              </a:spcAft>
              <a:buNone/>
            </a:pPr>
            <a:r>
              <a:rPr lang="en" u="sng">
                <a:solidFill>
                  <a:schemeClr val="hlink"/>
                </a:solidFill>
                <a:hlinkClick r:id="rId3"/>
              </a:rPr>
              <a:t>https://raw.githubusercontent.com/robmak3/Schwinn-IC4-Scripts/main/Log%202020-12-28%2020_42_31.txt</a:t>
            </a:r>
            <a:endParaRPr/>
          </a:p>
          <a:p>
            <a:pPr indent="-342900" lvl="0" marL="457200" rtl="0" algn="l">
              <a:spcBef>
                <a:spcPts val="1200"/>
              </a:spcBef>
              <a:spcAft>
                <a:spcPts val="0"/>
              </a:spcAft>
              <a:buSzPts val="1800"/>
              <a:buChar char="●"/>
            </a:pPr>
            <a:r>
              <a:rPr lang="en"/>
              <a:t>In this demo, you will see many unique UUIDs, attributes, and profiles that the device connects 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Bluetooth Driver - Bluez</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 be interacted through DBus, which is a linux protocol for application and driver communication.</a:t>
            </a:r>
            <a:endParaRPr/>
          </a:p>
          <a:p>
            <a:pPr indent="-342900" lvl="0" marL="457200" rtl="0" algn="l">
              <a:spcBef>
                <a:spcPts val="0"/>
              </a:spcBef>
              <a:spcAft>
                <a:spcPts val="0"/>
              </a:spcAft>
              <a:buSzPts val="1800"/>
              <a:buChar char="●"/>
            </a:pPr>
            <a:r>
              <a:rPr lang="en"/>
              <a:t>Can also be ran on the bluetoothctl command on the terminal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Example of a Bluetooth Heart Rate Service</a:t>
            </a:r>
            <a:endParaRPr/>
          </a:p>
          <a:p>
            <a:pPr indent="0" lvl="0" marL="0" rtl="0" algn="ctr">
              <a:spcBef>
                <a:spcPts val="0"/>
              </a:spcBef>
              <a:spcAft>
                <a:spcPts val="0"/>
              </a:spcAft>
              <a:buNone/>
            </a:pPr>
            <a:r>
              <a:rPr lang="en"/>
              <a:t> (Demo for the class)</a:t>
            </a:r>
            <a:endParaRPr/>
          </a:p>
        </p:txBody>
      </p:sp>
      <p:sp>
        <p:nvSpPr>
          <p:cNvPr id="85" name="Google Shape;85;p18"/>
          <p:cNvSpPr txBox="1"/>
          <p:nvPr>
            <p:ph idx="1" type="body"/>
          </p:nvPr>
        </p:nvSpPr>
        <p:spPr>
          <a:xfrm>
            <a:off x="3697200" y="1561700"/>
            <a:ext cx="5135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the Android app “Bluetooth Peripheral Simulator”, I will show you how you can connect to a bluetooth device in the terminal.</a:t>
            </a:r>
            <a:endParaRPr/>
          </a:p>
          <a:p>
            <a:pPr indent="-342900" lvl="0" marL="457200" rtl="0" algn="l">
              <a:spcBef>
                <a:spcPts val="0"/>
              </a:spcBef>
              <a:spcAft>
                <a:spcPts val="0"/>
              </a:spcAft>
              <a:buSzPts val="1800"/>
              <a:buChar char="●"/>
            </a:pPr>
            <a:r>
              <a:rPr lang="en"/>
              <a:t>Start with opening the app and running sudo bluetoothctl on the command line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86" name="Google Shape;86;p18"/>
          <p:cNvPicPr preferRelativeResize="0"/>
          <p:nvPr/>
        </p:nvPicPr>
        <p:blipFill rotWithShape="1">
          <a:blip r:embed="rId3">
            <a:alphaModFix/>
          </a:blip>
          <a:srcRect b="49521" l="0" r="0" t="5755"/>
          <a:stretch/>
        </p:blipFill>
        <p:spPr>
          <a:xfrm>
            <a:off x="516325" y="1876813"/>
            <a:ext cx="2835076" cy="2462377"/>
          </a:xfrm>
          <a:prstGeom prst="rect">
            <a:avLst/>
          </a:prstGeom>
          <a:noFill/>
          <a:ln cap="flat" cmpd="sng" w="38100">
            <a:solidFill>
              <a:srgbClr val="00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Bluetoothctl- useful commands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Scan on- discover devices</a:t>
            </a:r>
            <a:endParaRPr/>
          </a:p>
          <a:p>
            <a:pPr indent="-342900" lvl="0" marL="457200" rtl="0" algn="l">
              <a:spcBef>
                <a:spcPts val="0"/>
              </a:spcBef>
              <a:spcAft>
                <a:spcPts val="0"/>
              </a:spcAft>
              <a:buSzPts val="1800"/>
              <a:buChar char="●"/>
            </a:pPr>
            <a:r>
              <a:rPr lang="en"/>
              <a:t>connect/disconnect</a:t>
            </a:r>
            <a:endParaRPr/>
          </a:p>
          <a:p>
            <a:pPr indent="-342900" lvl="0" marL="457200" rtl="0" algn="l">
              <a:spcBef>
                <a:spcPts val="0"/>
              </a:spcBef>
              <a:spcAft>
                <a:spcPts val="0"/>
              </a:spcAft>
              <a:buSzPts val="1800"/>
              <a:buChar char="●"/>
            </a:pPr>
            <a:r>
              <a:rPr lang="en"/>
              <a:t>Menu gatt- allows you to probe gatt profiles</a:t>
            </a:r>
            <a:endParaRPr/>
          </a:p>
          <a:p>
            <a:pPr indent="-342900" lvl="0" marL="457200" rtl="0" algn="l">
              <a:spcBef>
                <a:spcPts val="0"/>
              </a:spcBef>
              <a:spcAft>
                <a:spcPts val="0"/>
              </a:spcAft>
              <a:buSzPts val="1800"/>
              <a:buChar char="●"/>
            </a:pPr>
            <a:r>
              <a:rPr lang="en"/>
              <a:t>list-attributes/select-attribute - allows you to probe services and their characteristics</a:t>
            </a:r>
            <a:endParaRPr/>
          </a:p>
          <a:p>
            <a:pPr indent="-317500" lvl="1" marL="914400" rtl="0" algn="l">
              <a:spcBef>
                <a:spcPts val="0"/>
              </a:spcBef>
              <a:spcAft>
                <a:spcPts val="0"/>
              </a:spcAft>
              <a:buSzPts val="1400"/>
              <a:buChar char="○"/>
            </a:pPr>
            <a:r>
              <a:rPr lang="en"/>
              <a:t>select-attribute 00002a37-0000-1000-8000-00805f9b34fb - controls notifications for Heart Rate Monitor</a:t>
            </a:r>
            <a:endParaRPr/>
          </a:p>
          <a:p>
            <a:pPr indent="-342900" lvl="0" marL="457200" rtl="0" algn="l">
              <a:spcBef>
                <a:spcPts val="0"/>
              </a:spcBef>
              <a:spcAft>
                <a:spcPts val="0"/>
              </a:spcAft>
              <a:buSzPts val="1800"/>
              <a:buChar char="●"/>
            </a:pPr>
            <a:r>
              <a:rPr lang="en"/>
              <a:t>Acquire-notify- sends bytes to start </a:t>
            </a:r>
            <a:r>
              <a:rPr lang="en"/>
              <a:t>receiving</a:t>
            </a:r>
            <a:r>
              <a:rPr lang="en"/>
              <a:t> notifications onto the attribute. </a:t>
            </a:r>
            <a:endParaRPr/>
          </a:p>
          <a:p>
            <a:pPr indent="-317500" lvl="1" marL="914400" rtl="0" algn="l">
              <a:spcBef>
                <a:spcPts val="0"/>
              </a:spcBef>
              <a:spcAft>
                <a:spcPts val="0"/>
              </a:spcAft>
              <a:buSzPts val="1400"/>
              <a:buChar char="○"/>
            </a:pPr>
            <a:r>
              <a:rPr lang="en"/>
              <a:t>On some profiles this may have to be done manually, by writing “0100” or “0300” onto the handle though the write command.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Notifications!</a:t>
            </a:r>
            <a:endParaRPr/>
          </a:p>
        </p:txBody>
      </p:sp>
      <p:sp>
        <p:nvSpPr>
          <p:cNvPr id="98" name="Google Shape;98;p20"/>
          <p:cNvSpPr txBox="1"/>
          <p:nvPr>
            <p:ph idx="1" type="body"/>
          </p:nvPr>
        </p:nvSpPr>
        <p:spPr>
          <a:xfrm>
            <a:off x="5157600" y="1152475"/>
            <a:ext cx="36747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I click “notify” on the app, it sends notifications.</a:t>
            </a:r>
            <a:endParaRPr/>
          </a:p>
          <a:p>
            <a:pPr indent="-342900" lvl="0" marL="457200" rtl="0" algn="l">
              <a:spcBef>
                <a:spcPts val="0"/>
              </a:spcBef>
              <a:spcAft>
                <a:spcPts val="0"/>
              </a:spcAft>
              <a:buSzPts val="1800"/>
              <a:buChar char="●"/>
            </a:pPr>
            <a:r>
              <a:rPr lang="en"/>
              <a:t>Different gatt profiles have different ways of encoding data, important to understanding when dealing with decimals.</a:t>
            </a:r>
            <a:endParaRPr/>
          </a:p>
          <a:p>
            <a:pPr indent="-342900" lvl="0" marL="457200" rtl="0" algn="l">
              <a:spcBef>
                <a:spcPts val="0"/>
              </a:spcBef>
              <a:spcAft>
                <a:spcPts val="0"/>
              </a:spcAft>
              <a:buSzPts val="1800"/>
              <a:buChar char="●"/>
            </a:pPr>
            <a:r>
              <a:rPr lang="en"/>
              <a:t>For this one, 08-3c = 60 in hexadecimal, or 60 bpm.</a:t>
            </a:r>
            <a:endParaRPr/>
          </a:p>
          <a:p>
            <a:pPr indent="0" lvl="0" marL="457200" rtl="0" algn="l">
              <a:spcBef>
                <a:spcPts val="1200"/>
              </a:spcBef>
              <a:spcAft>
                <a:spcPts val="1200"/>
              </a:spcAft>
              <a:buNone/>
            </a:pPr>
            <a:r>
              <a:t/>
            </a:r>
            <a:endParaRPr/>
          </a:p>
        </p:txBody>
      </p:sp>
      <p:pic>
        <p:nvPicPr>
          <p:cNvPr id="99" name="Google Shape;99;p20"/>
          <p:cNvPicPr preferRelativeResize="0"/>
          <p:nvPr/>
        </p:nvPicPr>
        <p:blipFill rotWithShape="1">
          <a:blip r:embed="rId3">
            <a:alphaModFix/>
          </a:blip>
          <a:srcRect b="16331" l="0" r="27870" t="26203"/>
          <a:stretch/>
        </p:blipFill>
        <p:spPr>
          <a:xfrm>
            <a:off x="127000" y="1534450"/>
            <a:ext cx="4840099" cy="255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Notifications From Python</a:t>
            </a:r>
            <a:endParaRPr/>
          </a:p>
        </p:txBody>
      </p:sp>
      <p:sp>
        <p:nvSpPr>
          <p:cNvPr id="105" name="Google Shape;105;p21"/>
          <p:cNvSpPr txBox="1"/>
          <p:nvPr>
            <p:ph idx="1" type="body"/>
          </p:nvPr>
        </p:nvSpPr>
        <p:spPr>
          <a:xfrm>
            <a:off x="311700" y="947875"/>
            <a:ext cx="8520600" cy="39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Complicated code or simple code? A lot can go wrong!</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DBus protocol is interacted with to initiate the notifications on the bluez driver, replacing the terminal</a:t>
            </a:r>
            <a:endParaRPr/>
          </a:p>
          <a:p>
            <a:pPr indent="-342900" lvl="0" marL="457200" rtl="0" algn="l">
              <a:spcBef>
                <a:spcPts val="0"/>
              </a:spcBef>
              <a:spcAft>
                <a:spcPts val="0"/>
              </a:spcAft>
              <a:buSzPts val="1800"/>
              <a:buChar char="●"/>
            </a:pPr>
            <a:r>
              <a:rPr lang="en"/>
              <a:t>The File Descriptor for the bluez file is opened to read the notifications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Required python modules: pydbus (on pip), os, time, sys</a:t>
            </a:r>
            <a:endParaRPr/>
          </a:p>
          <a:p>
            <a:pPr indent="-342900" lvl="0" marL="457200" rtl="0" algn="l">
              <a:spcBef>
                <a:spcPts val="0"/>
              </a:spcBef>
              <a:spcAft>
                <a:spcPts val="0"/>
              </a:spcAft>
              <a:buSzPts val="1800"/>
              <a:buChar char="●"/>
            </a:pPr>
            <a:r>
              <a:rPr lang="en"/>
              <a:t>To run the python script, sudo -E must be used to maintain the proper environment</a:t>
            </a:r>
            <a:endParaRPr/>
          </a:p>
          <a:p>
            <a:pPr indent="-342900" lvl="0" marL="457200" rtl="0" algn="l">
              <a:spcBef>
                <a:spcPts val="0"/>
              </a:spcBef>
              <a:spcAft>
                <a:spcPts val="0"/>
              </a:spcAft>
              <a:buSzPts val="1800"/>
              <a:buChar char="●"/>
            </a:pPr>
            <a:r>
              <a:rPr lang="en"/>
              <a:t>Only works on linux!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