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F9A33-6690-C010-4536-11B494ECD52F}" v="1" dt="2025-06-30T11:24:13.821"/>
    <p1510:client id="{4CC162CC-1EAB-5812-1000-883EC9F6CEF7}" v="288" dt="2025-06-30T03:04:29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26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lorca Jr., Roberto" userId="S::roberto.mallorca.jr@accenture.com::ddc80b36-c746-4845-b20e-b1f57fc44472" providerId="AD" clId="Web-{4CC162CC-1EAB-5812-1000-883EC9F6CEF7}"/>
    <pc:docChg chg="modSld">
      <pc:chgData name="Mallorca Jr., Roberto" userId="S::roberto.mallorca.jr@accenture.com::ddc80b36-c746-4845-b20e-b1f57fc44472" providerId="AD" clId="Web-{4CC162CC-1EAB-5812-1000-883EC9F6CEF7}" dt="2025-06-30T03:04:29.812" v="235" actId="1076"/>
      <pc:docMkLst>
        <pc:docMk/>
      </pc:docMkLst>
      <pc:sldChg chg="addSp delSp modSp">
        <pc:chgData name="Mallorca Jr., Roberto" userId="S::roberto.mallorca.jr@accenture.com::ddc80b36-c746-4845-b20e-b1f57fc44472" providerId="AD" clId="Web-{4CC162CC-1EAB-5812-1000-883EC9F6CEF7}" dt="2025-06-30T03:04:29.812" v="235" actId="1076"/>
        <pc:sldMkLst>
          <pc:docMk/>
          <pc:sldMk cId="109857222" sldId="256"/>
        </pc:sldMkLst>
        <pc:spChg chg="add del">
          <ac:chgData name="Mallorca Jr., Roberto" userId="S::roberto.mallorca.jr@accenture.com::ddc80b36-c746-4845-b20e-b1f57fc44472" providerId="AD" clId="Web-{4CC162CC-1EAB-5812-1000-883EC9F6CEF7}" dt="2025-06-30T02:49:12.853" v="106"/>
          <ac:spMkLst>
            <pc:docMk/>
            <pc:sldMk cId="109857222" sldId="256"/>
            <ac:spMk id="2" creationId="{208A4986-37E1-8065-45F5-6BF9B66A7F84}"/>
          </ac:spMkLst>
        </pc:spChg>
        <pc:spChg chg="del mod">
          <ac:chgData name="Mallorca Jr., Roberto" userId="S::roberto.mallorca.jr@accenture.com::ddc80b36-c746-4845-b20e-b1f57fc44472" providerId="AD" clId="Web-{4CC162CC-1EAB-5812-1000-883EC9F6CEF7}" dt="2025-06-30T02:48:58.383" v="104"/>
          <ac:spMkLst>
            <pc:docMk/>
            <pc:sldMk cId="109857222" sldId="256"/>
            <ac:spMk id="7" creationId="{8730175C-95DC-7FC8-5DD1-B64A55042B4E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3:04:26.359" v="234" actId="14100"/>
          <ac:spMkLst>
            <pc:docMk/>
            <pc:sldMk cId="109857222" sldId="256"/>
            <ac:spMk id="8" creationId="{F72E0AEE-313B-94CA-AA11-6C1CD9EA931C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3:04:29.812" v="235" actId="1076"/>
          <ac:spMkLst>
            <pc:docMk/>
            <pc:sldMk cId="109857222" sldId="256"/>
            <ac:spMk id="9" creationId="{6B916693-F5ED-8CFE-4816-8523586252D6}"/>
          </ac:spMkLst>
        </pc:spChg>
        <pc:spChg chg="mod ord">
          <ac:chgData name="Mallorca Jr., Roberto" userId="S::roberto.mallorca.jr@accenture.com::ddc80b36-c746-4845-b20e-b1f57fc44472" providerId="AD" clId="Web-{4CC162CC-1EAB-5812-1000-883EC9F6CEF7}" dt="2025-06-30T02:51:03.623" v="126"/>
          <ac:spMkLst>
            <pc:docMk/>
            <pc:sldMk cId="109857222" sldId="256"/>
            <ac:spMk id="11" creationId="{9C44AAB0-E141-6AAF-9764-1BBBB3B7E72E}"/>
          </ac:spMkLst>
        </pc:spChg>
        <pc:spChg chg="add del mod">
          <ac:chgData name="Mallorca Jr., Roberto" userId="S::roberto.mallorca.jr@accenture.com::ddc80b36-c746-4845-b20e-b1f57fc44472" providerId="AD" clId="Web-{4CC162CC-1EAB-5812-1000-883EC9F6CEF7}" dt="2025-06-30T02:50:07.792" v="114"/>
          <ac:spMkLst>
            <pc:docMk/>
            <pc:sldMk cId="109857222" sldId="256"/>
            <ac:spMk id="14" creationId="{84150FAA-4DDF-D773-3A77-C90D4A1C236A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2:56:43.496" v="195" actId="14100"/>
          <ac:spMkLst>
            <pc:docMk/>
            <pc:sldMk cId="109857222" sldId="256"/>
            <ac:spMk id="15" creationId="{13C8D97B-D127-B4B5-D339-2987552F671B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3:01:23.179" v="230" actId="1076"/>
          <ac:spMkLst>
            <pc:docMk/>
            <pc:sldMk cId="109857222" sldId="256"/>
            <ac:spMk id="16" creationId="{A262BA37-EAFB-B50F-678E-FD551AE65492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2:59:06.346" v="211" actId="14100"/>
          <ac:spMkLst>
            <pc:docMk/>
            <pc:sldMk cId="109857222" sldId="256"/>
            <ac:spMk id="21" creationId="{3EA4B3DD-8239-167D-0530-665585855CD1}"/>
          </ac:spMkLst>
        </pc:spChg>
        <pc:spChg chg="add del">
          <ac:chgData name="Mallorca Jr., Roberto" userId="S::roberto.mallorca.jr@accenture.com::ddc80b36-c746-4845-b20e-b1f57fc44472" providerId="AD" clId="Web-{4CC162CC-1EAB-5812-1000-883EC9F6CEF7}" dt="2025-06-30T02:50:00.667" v="112"/>
          <ac:spMkLst>
            <pc:docMk/>
            <pc:sldMk cId="109857222" sldId="256"/>
            <ac:spMk id="22" creationId="{19C2F4CC-F8E2-A0FE-2B4B-8E7E15850E66}"/>
          </ac:spMkLst>
        </pc:spChg>
        <pc:spChg chg="mod">
          <ac:chgData name="Mallorca Jr., Roberto" userId="S::roberto.mallorca.jr@accenture.com::ddc80b36-c746-4845-b20e-b1f57fc44472" providerId="AD" clId="Web-{4CC162CC-1EAB-5812-1000-883EC9F6CEF7}" dt="2025-06-30T03:01:29.992" v="232" actId="14100"/>
          <ac:spMkLst>
            <pc:docMk/>
            <pc:sldMk cId="109857222" sldId="256"/>
            <ac:spMk id="24" creationId="{4D67A7EC-472A-F769-9A5E-42A4C13DC10A}"/>
          </ac:spMkLst>
        </pc:spChg>
        <pc:spChg chg="add del">
          <ac:chgData name="Mallorca Jr., Roberto" userId="S::roberto.mallorca.jr@accenture.com::ddc80b36-c746-4845-b20e-b1f57fc44472" providerId="AD" clId="Web-{4CC162CC-1EAB-5812-1000-883EC9F6CEF7}" dt="2025-06-30T02:50:14.105" v="116"/>
          <ac:spMkLst>
            <pc:docMk/>
            <pc:sldMk cId="109857222" sldId="256"/>
            <ac:spMk id="25" creationId="{F463C74D-AEAB-A24A-666C-5B50EE26104B}"/>
          </ac:spMkLst>
        </pc:spChg>
        <pc:spChg chg="add mod">
          <ac:chgData name="Mallorca Jr., Roberto" userId="S::roberto.mallorca.jr@accenture.com::ddc80b36-c746-4845-b20e-b1f57fc44472" providerId="AD" clId="Web-{4CC162CC-1EAB-5812-1000-883EC9F6CEF7}" dt="2025-06-30T03:04:21.593" v="233" actId="14100"/>
          <ac:spMkLst>
            <pc:docMk/>
            <pc:sldMk cId="109857222" sldId="256"/>
            <ac:spMk id="26" creationId="{62185FAC-53DC-0346-5D2C-C07F51A3E122}"/>
          </ac:spMkLst>
        </pc:spChg>
        <pc:grpChg chg="mod">
          <ac:chgData name="Mallorca Jr., Roberto" userId="S::roberto.mallorca.jr@accenture.com::ddc80b36-c746-4845-b20e-b1f57fc44472" providerId="AD" clId="Web-{4CC162CC-1EAB-5812-1000-883EC9F6CEF7}" dt="2025-06-30T02:56:48.106" v="196" actId="14100"/>
          <ac:grpSpMkLst>
            <pc:docMk/>
            <pc:sldMk cId="109857222" sldId="256"/>
            <ac:grpSpMk id="13" creationId="{9EC5401B-3C82-F877-A0EF-581521F47113}"/>
          </ac:grpSpMkLst>
        </pc:grpChg>
      </pc:sldChg>
    </pc:docChg>
  </pc:docChgLst>
  <pc:docChgLst>
    <pc:chgData name="Mallorca Jr., Roberto" userId="S::roberto.mallorca.jr@accenture.com::ddc80b36-c746-4845-b20e-b1f57fc44472" providerId="AD" clId="Web-{048F9A33-6690-C010-4536-11B494ECD52F}"/>
    <pc:docChg chg="modSld">
      <pc:chgData name="Mallorca Jr., Roberto" userId="S::roberto.mallorca.jr@accenture.com::ddc80b36-c746-4845-b20e-b1f57fc44472" providerId="AD" clId="Web-{048F9A33-6690-C010-4536-11B494ECD52F}" dt="2025-06-30T11:24:13.821" v="0" actId="14100"/>
      <pc:docMkLst>
        <pc:docMk/>
      </pc:docMkLst>
      <pc:sldChg chg="modSp">
        <pc:chgData name="Mallorca Jr., Roberto" userId="S::roberto.mallorca.jr@accenture.com::ddc80b36-c746-4845-b20e-b1f57fc44472" providerId="AD" clId="Web-{048F9A33-6690-C010-4536-11B494ECD52F}" dt="2025-06-30T11:24:13.821" v="0" actId="14100"/>
        <pc:sldMkLst>
          <pc:docMk/>
          <pc:sldMk cId="109857222" sldId="256"/>
        </pc:sldMkLst>
        <pc:spChg chg="mod">
          <ac:chgData name="Mallorca Jr., Roberto" userId="S::roberto.mallorca.jr@accenture.com::ddc80b36-c746-4845-b20e-b1f57fc44472" providerId="AD" clId="Web-{048F9A33-6690-C010-4536-11B494ECD52F}" dt="2025-06-30T11:24:13.821" v="0" actId="14100"/>
          <ac:spMkLst>
            <pc:docMk/>
            <pc:sldMk cId="109857222" sldId="256"/>
            <ac:spMk id="8" creationId="{F72E0AEE-313B-94CA-AA11-6C1CD9EA931C}"/>
          </ac:spMkLst>
        </pc:spChg>
      </pc:sldChg>
    </pc:docChg>
  </pc:docChgLst>
  <pc:docChgLst>
    <pc:chgData name="Mallorca Jr., Roberto" userId="ddc80b36-c746-4845-b20e-b1f57fc44472" providerId="ADAL" clId="{0224AA02-07B6-4109-96AF-FD972383CAA0}"/>
    <pc:docChg chg="undo custSel modSld">
      <pc:chgData name="Mallorca Jr., Roberto" userId="ddc80b36-c746-4845-b20e-b1f57fc44472" providerId="ADAL" clId="{0224AA02-07B6-4109-96AF-FD972383CAA0}" dt="2025-05-16T03:21:41.184" v="566" actId="1035"/>
      <pc:docMkLst>
        <pc:docMk/>
      </pc:docMkLst>
      <pc:sldChg chg="addSp delSp modSp mod">
        <pc:chgData name="Mallorca Jr., Roberto" userId="ddc80b36-c746-4845-b20e-b1f57fc44472" providerId="ADAL" clId="{0224AA02-07B6-4109-96AF-FD972383CAA0}" dt="2025-05-16T03:21:41.184" v="566" actId="1035"/>
        <pc:sldMkLst>
          <pc:docMk/>
          <pc:sldMk cId="109857222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>
            <a:extLst>
              <a:ext uri="{FF2B5EF4-FFF2-40B4-BE49-F238E27FC236}">
                <a16:creationId xmlns:a16="http://schemas.microsoft.com/office/drawing/2014/main" id="{BAB7935D-EE48-E5D9-0ECF-BD6F0B12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316" y="994202"/>
            <a:ext cx="5222879" cy="1476676"/>
          </a:xfrm>
          <a:prstGeom prst="roundRect">
            <a:avLst>
              <a:gd name="adj" fmla="val 10502"/>
            </a:avLst>
          </a:prstGeom>
          <a:solidFill>
            <a:sysClr val="window" lastClr="FFFFFF"/>
          </a:solidFill>
          <a:ln w="9525" algn="ctr">
            <a:solidFill>
              <a:sysClr val="window" lastClr="FFFFFF">
                <a:lumMod val="50000"/>
              </a:sysClr>
            </a:solidFill>
            <a:round/>
            <a:headEnd/>
            <a:tailEnd type="none" w="med" len="lg"/>
          </a:ln>
        </p:spPr>
        <p:txBody>
          <a:bodyPr lIns="73152" tIns="82296" rIns="73152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Arial"/>
                <a:cs typeface="Arial"/>
              </a:rPr>
              <a:t>Roberto </a:t>
            </a:r>
            <a:r>
              <a:rPr lang="en-US" sz="1600" i="1" dirty="0" err="1">
                <a:latin typeface="Arial"/>
                <a:cs typeface="Arial"/>
              </a:rPr>
              <a:t>Calapre</a:t>
            </a:r>
            <a:r>
              <a:rPr lang="en-US" sz="1600" i="1" dirty="0">
                <a:latin typeface="Arial"/>
                <a:cs typeface="Arial"/>
              </a:rPr>
              <a:t> Mallorca Jr.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Arial"/>
                <a:cs typeface="Arial"/>
              </a:rPr>
              <a:t>ATCP Oracle Core</a:t>
            </a:r>
            <a:endParaRPr lang="en-US" dirty="0"/>
          </a:p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1600" i="1" dirty="0">
                <a:latin typeface="Arial"/>
                <a:cs typeface="Arial"/>
              </a:rPr>
              <a:t>Direct Dial: +63 9623515680</a:t>
            </a:r>
            <a:br>
              <a:rPr lang="en-US" sz="1600" dirty="0">
                <a:latin typeface="Arial"/>
                <a:cs typeface="Arial"/>
              </a:rPr>
            </a:br>
            <a:r>
              <a:rPr lang="en-US" sz="1600" i="1" u="sng" dirty="0">
                <a:solidFill>
                  <a:schemeClr val="accent3"/>
                </a:solidFill>
                <a:latin typeface="Arial"/>
                <a:cs typeface="Arial"/>
              </a:rPr>
              <a:t>roberto.mallorca.jr@accenture.com</a:t>
            </a:r>
          </a:p>
          <a:p>
            <a:pPr algn="r">
              <a:spcBef>
                <a:spcPct val="0"/>
              </a:spcBef>
              <a:spcAft>
                <a:spcPct val="0"/>
              </a:spcAft>
            </a:pPr>
            <a:endParaRPr lang="en-US" sz="900" i="1" dirty="0">
              <a:latin typeface="Arial"/>
              <a:cs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978700-2DA7-A3A2-C32C-3357AE11DDB1}"/>
              </a:ext>
            </a:extLst>
          </p:cNvPr>
          <p:cNvGrpSpPr/>
          <p:nvPr/>
        </p:nvGrpSpPr>
        <p:grpSpPr>
          <a:xfrm>
            <a:off x="289020" y="2538109"/>
            <a:ext cx="5212295" cy="1203311"/>
            <a:chOff x="279613" y="2622443"/>
            <a:chExt cx="5224267" cy="2013790"/>
          </a:xfrm>
        </p:grpSpPr>
        <p:sp>
          <p:nvSpPr>
            <p:cNvPr id="18" name="AutoShape 12">
              <a:extLst>
                <a:ext uri="{FF2B5EF4-FFF2-40B4-BE49-F238E27FC236}">
                  <a16:creationId xmlns:a16="http://schemas.microsoft.com/office/drawing/2014/main" id="{08FAC33A-EC89-B3EF-5623-EDAE9A932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13" y="2622443"/>
              <a:ext cx="5224267" cy="2013790"/>
            </a:xfrm>
            <a:prstGeom prst="roundRect">
              <a:avLst>
                <a:gd name="adj" fmla="val 6250"/>
              </a:avLst>
            </a:prstGeom>
            <a:solidFill>
              <a:sysClr val="window" lastClr="FFFFFF">
                <a:alpha val="36078"/>
              </a:sysClr>
            </a:solidFill>
            <a:ln w="9525" algn="ctr">
              <a:solidFill>
                <a:sysClr val="window" lastClr="FFFFFF">
                  <a:lumMod val="50000"/>
                </a:sysClr>
              </a:solidFill>
              <a:round/>
              <a:headEnd/>
              <a:tailEnd type="none" w="med" len="lg"/>
            </a:ln>
          </p:spPr>
          <p:txBody>
            <a:bodyPr lIns="73152" tIns="82296" rIns="73152" bIns="4572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 kern="0">
                <a:latin typeface="Arial"/>
                <a:ea typeface="+mn-lt"/>
                <a:cs typeface="+mn-lt"/>
              </a:endParaRPr>
            </a:p>
            <a:p>
              <a:endParaRPr lang="en-US" sz="1100" kern="0">
                <a:latin typeface="Arial"/>
                <a:cs typeface="Arial"/>
              </a:endParaRP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597E5C39-BA0F-59CF-3F7A-97990927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55" y="2694391"/>
              <a:ext cx="5139361" cy="1805477"/>
            </a:xfrm>
            <a:prstGeom prst="rect">
              <a:avLst/>
            </a:prstGeom>
            <a:solidFill>
              <a:sysClr val="window" lastClr="FFFFFF"/>
            </a:solidFill>
            <a:ln w="9525">
              <a:noFill/>
              <a:miter lim="800000"/>
              <a:headEnd/>
              <a:tailEnd type="none" w="med" len="lg"/>
            </a:ln>
          </p:spPr>
          <p:txBody>
            <a:bodyPr lIns="45720" tIns="45720" rIns="45720" bIns="4572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/>
                <a:t>I'm a results-driven professional with a solid foundation in both technical and business domains. Trained through Accenture’s Oracle Bootcamp and Analyst School, I specialize in Oracle SQL, PL/SQL, and Unix/Linux. Skilled in database development, data analysis, and automation scripting, I bring a detail-oriented, analytical, and collaborative approach to solving complex problems and delivering impactful solutions.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649FDF-9066-38D3-E859-9533FF6E24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37" y="276292"/>
            <a:ext cx="1566373" cy="412955"/>
          </a:xfrm>
          <a:prstGeom prst="rect">
            <a:avLst/>
          </a:prstGeom>
        </p:spPr>
      </p:pic>
      <p:sp>
        <p:nvSpPr>
          <p:cNvPr id="8" name="AutoShape 12">
            <a:extLst>
              <a:ext uri="{FF2B5EF4-FFF2-40B4-BE49-F238E27FC236}">
                <a16:creationId xmlns:a16="http://schemas.microsoft.com/office/drawing/2014/main" id="{F72E0AEE-313B-94CA-AA11-6C1CD9EA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072" y="4295156"/>
            <a:ext cx="6169143" cy="2391399"/>
          </a:xfrm>
          <a:prstGeom prst="roundRect">
            <a:avLst>
              <a:gd name="adj" fmla="val 16554"/>
            </a:avLst>
          </a:prstGeom>
          <a:solidFill>
            <a:sysClr val="window" lastClr="FFFFFF">
              <a:alpha val="36078"/>
            </a:sysClr>
          </a:solidFill>
          <a:ln w="9525" algn="ctr">
            <a:solidFill>
              <a:sysClr val="window" lastClr="FFFFFF">
                <a:lumMod val="50000"/>
              </a:sysClr>
            </a:solidFill>
            <a:round/>
            <a:headEnd/>
            <a:tailEnd type="none" w="med" len="lg"/>
          </a:ln>
        </p:spPr>
        <p:txBody>
          <a:bodyPr lIns="73152" tIns="18288" rIns="73152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Database SQL Certified Associate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(May 23,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Database PL/SQL Developer Certified Professional 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(June 04,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Fusion Cloud Applications CX Certified Foundations Associate 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(May 13,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Fusion Cloud Applications HCM Certified Foundations Associate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 (May 13,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Cloud Success Navigator Essentials 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(May 13,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Fusion Cloud Applications ERP Certified Foundations Associate 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(May 15, 2025)</a:t>
            </a:r>
            <a:endParaRPr lang="en-US" sz="115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r>
              <a:rPr lang="en-US" sz="1150" b="1" dirty="0">
                <a:solidFill>
                  <a:prstClr val="black"/>
                </a:solidFill>
                <a:latin typeface="Arial"/>
                <a:cs typeface="Arial"/>
              </a:rPr>
              <a:t>Oracle Fusion Cloud Applications SCM Certified Foundations Associate </a:t>
            </a:r>
            <a:r>
              <a:rPr lang="en-US" sz="1150" dirty="0">
                <a:solidFill>
                  <a:prstClr val="black"/>
                </a:solidFill>
                <a:latin typeface="Arial"/>
                <a:cs typeface="Arial"/>
              </a:rPr>
              <a:t>(May 15, 2025)</a:t>
            </a:r>
            <a:endParaRPr lang="en-US" sz="1150">
              <a:solidFill>
                <a:prstClr val="black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B916693-F5ED-8CFE-4816-852358625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981" y="4160549"/>
            <a:ext cx="1320975" cy="261795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 type="none" w="med" len="lg"/>
          </a:ln>
        </p:spPr>
        <p:txBody>
          <a:bodyPr lIns="45720" tIns="45720" rIns="45720" bIns="4572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defRPr/>
            </a:pPr>
            <a:r>
              <a:rPr lang="en-US" sz="1400" b="1" i="1" kern="0" dirty="0">
                <a:solidFill>
                  <a:prstClr val="white">
                    <a:lumMod val="50000"/>
                  </a:prstClr>
                </a:solidFill>
                <a:latin typeface="Arial" charset="0"/>
                <a:ea typeface="ＭＳ Ｐゴシック"/>
              </a:rPr>
              <a:t>Certification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C3AD7C-4F31-FF28-6713-FA397EDF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69" y="2007539"/>
            <a:ext cx="5046398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171450" indent="-171450" algn="just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1100" dirty="0">
              <a:ea typeface="+mn-lt"/>
              <a:cs typeface="+mn-lt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FA035516-07CE-8539-1CFF-19D8BA380211}"/>
              </a:ext>
            </a:extLst>
          </p:cNvPr>
          <p:cNvSpPr txBox="1">
            <a:spLocks noChangeArrowheads="1"/>
          </p:cNvSpPr>
          <p:nvPr/>
        </p:nvSpPr>
        <p:spPr>
          <a:xfrm>
            <a:off x="284434" y="189251"/>
            <a:ext cx="6505575" cy="736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n-US"/>
            </a:defPPr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de-DE" sz="18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4572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9144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1371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18288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sz="18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tabLst>
                <a:tab pos="7489825" algn="l"/>
              </a:tabLst>
            </a:pPr>
            <a:r>
              <a:rPr lang="en-US" sz="2400" i="1" dirty="0">
                <a:solidFill>
                  <a:srgbClr val="7E00FF"/>
                </a:solidFill>
                <a:latin typeface="Arial"/>
                <a:cs typeface="Arial"/>
              </a:rPr>
              <a:t>Roberto </a:t>
            </a:r>
            <a:r>
              <a:rPr lang="en-US" sz="2400" i="1" dirty="0" err="1">
                <a:solidFill>
                  <a:srgbClr val="7E00FF"/>
                </a:solidFill>
                <a:latin typeface="Arial"/>
                <a:cs typeface="Arial"/>
              </a:rPr>
              <a:t>Calapre</a:t>
            </a:r>
            <a:r>
              <a:rPr lang="en-US" sz="2400" i="1" dirty="0">
                <a:solidFill>
                  <a:srgbClr val="7E00FF"/>
                </a:solidFill>
                <a:latin typeface="Arial"/>
                <a:cs typeface="Arial"/>
              </a:rPr>
              <a:t> Mallorca Jr.</a:t>
            </a:r>
          </a:p>
          <a:p>
            <a:r>
              <a:rPr lang="nl-BE" dirty="0">
                <a:solidFill>
                  <a:srgbClr val="A100FF"/>
                </a:solidFill>
                <a:latin typeface="Arial"/>
              </a:rPr>
              <a:t>Level 12 – Packaged App Development Associate</a:t>
            </a:r>
            <a:endParaRPr lang="en-US" dirty="0" err="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5401B-3C82-F877-A0EF-581521F47113}"/>
              </a:ext>
            </a:extLst>
          </p:cNvPr>
          <p:cNvGrpSpPr/>
          <p:nvPr/>
        </p:nvGrpSpPr>
        <p:grpSpPr>
          <a:xfrm>
            <a:off x="278722" y="3889660"/>
            <a:ext cx="5215627" cy="2795487"/>
            <a:chOff x="278722" y="4618194"/>
            <a:chExt cx="5225653" cy="1624250"/>
          </a:xfrm>
        </p:grpSpPr>
        <p:sp>
          <p:nvSpPr>
            <p:cNvPr id="15" name="AutoShape 7">
              <a:extLst>
                <a:ext uri="{FF2B5EF4-FFF2-40B4-BE49-F238E27FC236}">
                  <a16:creationId xmlns:a16="http://schemas.microsoft.com/office/drawing/2014/main" id="{13C8D97B-D127-B4B5-D339-2987552F6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722" y="4618194"/>
              <a:ext cx="5225653" cy="1624250"/>
            </a:xfrm>
            <a:prstGeom prst="roundRect">
              <a:avLst>
                <a:gd name="adj" fmla="val 6250"/>
              </a:avLst>
            </a:prstGeom>
            <a:solidFill>
              <a:sysClr val="window" lastClr="FFFFFF"/>
            </a:solidFill>
            <a:ln w="9525" algn="ctr">
              <a:solidFill>
                <a:sysClr val="window" lastClr="FFFFFF">
                  <a:lumMod val="50000"/>
                </a:sysClr>
              </a:solidFill>
              <a:round/>
              <a:headEnd/>
              <a:tailEnd type="none" w="med" len="lg"/>
            </a:ln>
          </p:spPr>
          <p:txBody>
            <a:bodyPr lIns="73152" tIns="82296" rIns="73152" bIns="4572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10000"/>
                </a:spcAft>
                <a:defRPr/>
              </a:pPr>
              <a:r>
                <a:rPr lang="en-US" sz="1050" b="1" kern="0" dirty="0">
                  <a:latin typeface="Arial"/>
                  <a:cs typeface="Arial"/>
                </a:rPr>
                <a:t>   </a:t>
              </a:r>
              <a:r>
                <a:rPr lang="en-US" sz="1050" kern="0" dirty="0">
                  <a:latin typeface="Arial"/>
                  <a:cs typeface="Arial"/>
                </a:rPr>
                <a:t>         </a:t>
              </a:r>
              <a:endParaRPr lang="en-US" sz="1100" kern="0" dirty="0">
                <a:latin typeface="Arial"/>
                <a:cs typeface="Arial"/>
              </a:endParaRPr>
            </a:p>
            <a:p>
              <a:pPr>
                <a:spcBef>
                  <a:spcPct val="0"/>
                </a:spcBef>
                <a:spcAft>
                  <a:spcPct val="10000"/>
                </a:spcAft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10000"/>
                </a:spcAft>
                <a:defRPr/>
              </a:pPr>
              <a:r>
                <a:rPr lang="en-US" sz="1050" kern="0" dirty="0">
                  <a:latin typeface="Arial"/>
                  <a:cs typeface="Arial"/>
                </a:rPr>
                <a:t>          </a:t>
              </a:r>
              <a:endParaRPr lang="en-US" sz="1050" kern="0" dirty="0">
                <a:latin typeface="Arial" charset="0"/>
                <a:cs typeface="Arial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>
                <a:spcBef>
                  <a:spcPct val="0"/>
                </a:spcBef>
                <a:spcAft>
                  <a:spcPct val="10000"/>
                </a:spcAft>
                <a:defRPr/>
              </a:pPr>
              <a:endParaRPr lang="en-US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10000"/>
                </a:spcAft>
                <a:defRPr/>
              </a:pPr>
              <a:endParaRPr lang="en-US" sz="1050" b="1" i="1" kern="0" dirty="0">
                <a:latin typeface="Arial"/>
                <a:cs typeface="Arial"/>
              </a:endParaRPr>
            </a:p>
            <a:p>
              <a:pPr marL="0" marR="0" lvl="0" indent="0" algn="l" defTabSz="91440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10000"/>
                </a:spcAft>
                <a:buClrTx/>
                <a:buSzTx/>
                <a:buFontTx/>
                <a:buNone/>
                <a:tabLst/>
                <a:defRPr/>
              </a:pPr>
              <a:endParaRPr lang="en-US" sz="10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  <a:cs typeface="Arial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10000"/>
                </a:spcAft>
                <a:defRPr/>
              </a:pPr>
              <a:endParaRPr lang="en-US" sz="1050" kern="0" dirty="0">
                <a:latin typeface="Arial" charset="0"/>
                <a:cs typeface="Arial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62BA37-EAFB-B50F-678E-FD551AE65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32" y="4679746"/>
              <a:ext cx="2230627" cy="152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45964" rIns="45720" bIns="45964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100" b="1" kern="0" dirty="0">
                  <a:solidFill>
                    <a:srgbClr val="000000"/>
                  </a:solidFill>
                  <a:latin typeface="Arial"/>
                  <a:ea typeface="ＭＳ Ｐゴシック"/>
                  <a:cs typeface="Arial"/>
                </a:rPr>
                <a:t>Professional Skills / Soft Skills: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0F9898-2C60-7665-E706-1F377B47C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328" y="4866518"/>
              <a:ext cx="4924442" cy="224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45720" tIns="45964" rIns="45720" bIns="45964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endParaRPr lang="en-US" sz="1050" kern="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EA4B3DD-8239-167D-0530-66558585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9172" y="3972226"/>
            <a:ext cx="2845984" cy="22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964" rIns="45720" bIns="45964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100" b="1" kern="0">
                <a:solidFill>
                  <a:srgbClr val="000000"/>
                </a:solidFill>
                <a:latin typeface="Arial"/>
                <a:cs typeface="Arial"/>
              </a:rPr>
              <a:t>Tools &amp; Technologies Learned Before/During Bootcamp:</a:t>
            </a:r>
            <a:endParaRPr lang="en-US"/>
          </a:p>
          <a:p>
            <a:pPr>
              <a:spcBef>
                <a:spcPct val="0"/>
              </a:spcBef>
              <a:spcAft>
                <a:spcPct val="0"/>
              </a:spcAft>
              <a:defRPr/>
            </a:pPr>
            <a:endParaRPr lang="en-US" sz="1100" b="1" kern="0" dirty="0">
              <a:latin typeface="Arial"/>
              <a:ea typeface="ＭＳ Ｐゴシック"/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100" ker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Languages &amp; Web Technologies: JavaScript, HTML, CSS, SQL, PL/SQL</a:t>
            </a:r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1100" ker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Tools &amp; Platforms: Git, ServiceNow, Active Directory</a:t>
            </a:r>
            <a:endParaRPr lang="en-US"/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Scripting &amp; Automation: UNIX/Shell Scripting, Process Automation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Database Concepts: Data Aggregation, Triggers, Views, Packages</a:t>
            </a:r>
            <a:endParaRPr lang="en-US" kern="0" dirty="0">
              <a:latin typeface="Arial"/>
              <a:cs typeface="Arial"/>
            </a:endParaRPr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Other Skills: Secure File Management</a:t>
            </a:r>
            <a:endParaRPr lang="en-US" kern="0" dirty="0">
              <a:latin typeface="Arial"/>
              <a:cs typeface="Arial"/>
            </a:endParaRPr>
          </a:p>
          <a:p>
            <a:pPr marL="171450" indent="-171450">
              <a:spcBef>
                <a:spcPct val="0"/>
              </a:spcBef>
              <a:spcAft>
                <a:spcPct val="0"/>
              </a:spcAft>
              <a:buFont typeface="Arial"/>
              <a:buChar char="•"/>
              <a:defRPr/>
            </a:pPr>
            <a:endParaRPr lang="en-US" sz="1100" kern="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67A7EC-472A-F769-9A5E-42A4C13D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65" y="4063666"/>
            <a:ext cx="2334643" cy="1362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45964" rIns="45720" bIns="45964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100" b="1" kern="0" dirty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Adaptability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Application Troubleshooting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Information Analysis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Data Analysis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Critical Thinking</a:t>
            </a:r>
            <a:endParaRPr lang="en-US" dirty="0"/>
          </a:p>
          <a:p>
            <a:pPr marL="171450" indent="-171450">
              <a:spcBef>
                <a:spcPct val="0"/>
              </a:spcBef>
              <a:spcAft>
                <a:spcPct val="10000"/>
              </a:spcAft>
              <a:buFont typeface="Arial"/>
              <a:buChar char="•"/>
              <a:defRPr/>
            </a:pPr>
            <a:r>
              <a:rPr lang="en-US" sz="110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Results-Oriented Mindset</a:t>
            </a:r>
            <a:endParaRPr lang="en-US" dirty="0"/>
          </a:p>
        </p:txBody>
      </p:sp>
      <p:pic>
        <p:nvPicPr>
          <p:cNvPr id="1028" name="Picture 4" descr="profile image">
            <a:extLst>
              <a:ext uri="{FF2B5EF4-FFF2-40B4-BE49-F238E27FC236}">
                <a16:creationId xmlns:a16="http://schemas.microsoft.com/office/drawing/2014/main" id="{419C8EF5-41E5-DE94-9D93-AB9F8025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00" y="1017424"/>
            <a:ext cx="1631772" cy="144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AutoShape 12">
            <a:extLst>
              <a:ext uri="{FF2B5EF4-FFF2-40B4-BE49-F238E27FC236}">
                <a16:creationId xmlns:a16="http://schemas.microsoft.com/office/drawing/2014/main" id="{62185FAC-53DC-0346-5D2C-C07F51A3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072" y="1016551"/>
            <a:ext cx="6169143" cy="3050371"/>
          </a:xfrm>
          <a:prstGeom prst="roundRect">
            <a:avLst>
              <a:gd name="adj" fmla="val 16554"/>
            </a:avLst>
          </a:prstGeom>
          <a:solidFill>
            <a:sysClr val="window" lastClr="FFFFFF">
              <a:alpha val="36078"/>
            </a:sysClr>
          </a:solidFill>
          <a:ln w="9525" algn="ctr">
            <a:solidFill>
              <a:sysClr val="window" lastClr="FFFFFF">
                <a:lumMod val="50000"/>
              </a:sysClr>
            </a:solidFill>
            <a:round/>
            <a:headEnd/>
            <a:tailEnd type="none" w="med" len="lg"/>
          </a:ln>
        </p:spPr>
        <p:txBody>
          <a:bodyPr lIns="73152" tIns="18288" rIns="73152" bIns="4572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400"/>
              </a:spcAft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/>
                <a:cs typeface="Arial"/>
              </a:rPr>
              <a:t>Oracle SQL PLSQL Bootcamp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spcAft>
                <a:spcPts val="400"/>
              </a:spcAft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cs typeface="Arial"/>
              </a:rPr>
              <a:t>April 10, 2025 – May 13, 2025</a:t>
            </a:r>
            <a:endParaRPr lang="en-US" sz="1100" dirty="0">
              <a:solidFill>
                <a:prstClr val="black"/>
              </a:solidFill>
            </a:endParaRPr>
          </a:p>
          <a:p>
            <a:pPr marL="171450" indent="-171450">
              <a:spcBef>
                <a:spcPct val="0"/>
              </a:spcBef>
              <a:spcAft>
                <a:spcPts val="400"/>
              </a:spcAft>
              <a:buFont typeface="Arial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Graphik"/>
                <a:cs typeface="Arial"/>
              </a:rPr>
              <a:t>Gained foundational knowledge of SQL, PL/SQL, and UNIX.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 marL="171450" indent="-171450">
              <a:spcBef>
                <a:spcPct val="0"/>
              </a:spcBef>
              <a:spcAft>
                <a:spcPts val="400"/>
              </a:spcAft>
              <a:buFont typeface="Arial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ea typeface="+mn-lt"/>
                <a:cs typeface="Arial"/>
              </a:rPr>
              <a:t>Built an e-Banking system using SQL, PL/SQL, and Unix shell scripts to process CSVs for account creation and transaction reports. Validated inputs, logged results, and generated reports for specific date ranges.</a:t>
            </a: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spcAft>
                <a:spcPts val="400"/>
              </a:spcAft>
              <a:defRPr/>
            </a:pPr>
            <a:endParaRPr lang="en-US" sz="11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spcAft>
                <a:spcPts val="400"/>
              </a:spcAft>
              <a:defRPr/>
            </a:pPr>
            <a:r>
              <a:rPr lang="en-US" sz="1200" b="1" u="sng" dirty="0">
                <a:solidFill>
                  <a:prstClr val="black"/>
                </a:solidFill>
                <a:latin typeface="Arial"/>
                <a:cs typeface="Arial"/>
              </a:rPr>
              <a:t>Accenture Technology Analyst School</a:t>
            </a:r>
            <a:endParaRPr lang="en-US" sz="1200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ct val="0"/>
              </a:spcBef>
              <a:spcAft>
                <a:spcPts val="400"/>
              </a:spcAft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cs typeface="Arial"/>
              </a:rPr>
              <a:t>March 26, 2025 – April 8, 2025</a:t>
            </a:r>
            <a:endParaRPr lang="en-US" dirty="0">
              <a:solidFill>
                <a:prstClr val="black"/>
              </a:solidFill>
            </a:endParaRPr>
          </a:p>
          <a:p>
            <a:pPr marL="171450" indent="-171450">
              <a:spcBef>
                <a:spcPct val="0"/>
              </a:spcBef>
              <a:spcAft>
                <a:spcPts val="400"/>
              </a:spcAft>
              <a:buFont typeface="Arial,Sans-Serif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ea typeface="+mn-lt"/>
                <a:cs typeface="Arial"/>
              </a:rPr>
              <a:t>Engaged in an immersive Agile development project simulation.</a:t>
            </a:r>
          </a:p>
          <a:p>
            <a:pPr marL="171450" indent="-171450">
              <a:spcBef>
                <a:spcPct val="0"/>
              </a:spcBef>
              <a:spcAft>
                <a:spcPts val="400"/>
              </a:spcAft>
              <a:buFont typeface="Arial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ea typeface="+mn-lt"/>
                <a:cs typeface="Arial"/>
              </a:rPr>
              <a:t>Supported a client case study by completing tasks that added business value.</a:t>
            </a:r>
          </a:p>
          <a:p>
            <a:pPr marL="171450" indent="-171450">
              <a:spcBef>
                <a:spcPct val="0"/>
              </a:spcBef>
              <a:spcAft>
                <a:spcPts val="400"/>
              </a:spcAft>
              <a:buFont typeface="Arial"/>
              <a:buChar char="•"/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  <a:ea typeface="+mn-lt"/>
                <a:cs typeface="Arial"/>
              </a:rPr>
              <a:t>Built a collaborative network within Accenture.</a:t>
            </a:r>
            <a:br>
              <a:rPr lang="en-US" sz="1100" dirty="0">
                <a:solidFill>
                  <a:prstClr val="black"/>
                </a:solidFill>
                <a:latin typeface="Arial"/>
                <a:ea typeface="+mn-lt"/>
                <a:cs typeface="Arial"/>
              </a:rPr>
            </a:br>
            <a:endParaRPr lang="en-US" sz="1100">
              <a:solidFill>
                <a:prstClr val="black"/>
              </a:solidFill>
              <a:latin typeface="Arial"/>
              <a:cs typeface="Arial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endParaRPr lang="en-US" sz="115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9C44AAB0-E141-6AAF-9764-1BBBB3B7E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49893"/>
            <a:ext cx="1320975" cy="345141"/>
          </a:xfrm>
          <a:prstGeom prst="rect">
            <a:avLst/>
          </a:prstGeom>
          <a:solidFill>
            <a:sysClr val="window" lastClr="FFFFFF"/>
          </a:solidFill>
          <a:ln w="9525">
            <a:noFill/>
            <a:miter lim="800000"/>
            <a:headEnd/>
            <a:tailEnd type="none" w="med" len="lg"/>
          </a:ln>
        </p:spPr>
        <p:txBody>
          <a:bodyPr lIns="45720" rIns="4572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1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 charset="0"/>
                <a:ea typeface="ＭＳ Ｐゴシック"/>
                <a:cs typeface="ＭＳ Ｐゴシック"/>
              </a:rPr>
              <a:t>Experiences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45a349-f28a-4247-8ac2-20f6ae669d69">
      <Terms xmlns="http://schemas.microsoft.com/office/infopath/2007/PartnerControls"/>
    </lcf76f155ced4ddcb4097134ff3c332f>
    <TaxCatchAll xmlns="29c97c4e-9602-438c-8068-4d34016b9e22" xsi:nil="true"/>
    <_Flow_SignoffStatus xmlns="1a45a349-f28a-4247-8ac2-20f6ae669d69" xsi:nil="true"/>
    <FolderComment xmlns="1a45a349-f28a-4247-8ac2-20f6ae669d6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7C1F734066D94BB7339E0A2AEDE460" ma:contentTypeVersion="21" ma:contentTypeDescription="Create a new document." ma:contentTypeScope="" ma:versionID="5fa10380aaacca33b7211f2bac327ec0">
  <xsd:schema xmlns:xsd="http://www.w3.org/2001/XMLSchema" xmlns:xs="http://www.w3.org/2001/XMLSchema" xmlns:p="http://schemas.microsoft.com/office/2006/metadata/properties" xmlns:ns2="1a45a349-f28a-4247-8ac2-20f6ae669d69" xmlns:ns3="29c97c4e-9602-438c-8068-4d34016b9e22" targetNamespace="http://schemas.microsoft.com/office/2006/metadata/properties" ma:root="true" ma:fieldsID="65afeeb62713f73f41e46e7a51e97738" ns2:_="" ns3:_="">
    <xsd:import namespace="1a45a349-f28a-4247-8ac2-20f6ae669d69"/>
    <xsd:import namespace="29c97c4e-9602-438c-8068-4d34016b9e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_Flow_SignoffStatu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Folder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5a349-f28a-4247-8ac2-20f6ae669d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FolderComment" ma:index="27" nillable="true" ma:displayName="Folder Comment" ma:description="Describes which skills are included in this folder" ma:format="Dropdown" ma:internalName="FolderComment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c97c4e-9602-438c-8068-4d34016b9e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1bb4049-c9dd-40fb-98f6-7c966ecf6920}" ma:internalName="TaxCatchAll" ma:showField="CatchAllData" ma:web="29c97c4e-9602-438c-8068-4d34016b9e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FA9F5C-72CA-49A5-B058-00CB9EE7BFA5}">
  <ds:schemaRefs>
    <ds:schemaRef ds:uri="http://schemas.microsoft.com/office/2006/metadata/properties"/>
    <ds:schemaRef ds:uri="http://schemas.microsoft.com/office/infopath/2007/PartnerControls"/>
    <ds:schemaRef ds:uri="1a45a349-f28a-4247-8ac2-20f6ae669d69"/>
    <ds:schemaRef ds:uri="29c97c4e-9602-438c-8068-4d34016b9e22"/>
  </ds:schemaRefs>
</ds:datastoreItem>
</file>

<file path=customXml/itemProps2.xml><?xml version="1.0" encoding="utf-8"?>
<ds:datastoreItem xmlns:ds="http://schemas.openxmlformats.org/officeDocument/2006/customXml" ds:itemID="{607723E5-8AB3-4D59-A03D-F8DF25225C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45a349-f28a-4247-8ac2-20f6ae669d69"/>
    <ds:schemaRef ds:uri="29c97c4e-9602-438c-8068-4d34016b9e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A4D910-55FC-4C5D-8587-87A50E04D03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357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Mallorca Jr., Roberto</dc:creator>
  <cp:lastModifiedBy>Mallorca Jr., Roberto</cp:lastModifiedBy>
  <cp:revision>300</cp:revision>
  <dcterms:created xsi:type="dcterms:W3CDTF">2013-07-15T20:26:40Z</dcterms:created>
  <dcterms:modified xsi:type="dcterms:W3CDTF">2025-06-30T11:24:14Z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0x0101005F7C1F734066D94BB7339E0A2AEDE460</vt:lpwstr>
  </property>
  <property fmtid="{D5CDD505-2E9C-101B-9397-08002B2CF9AE}" pid="3" name="MediaServiceImageTags">
    <vt:lpwstr/>
  </property>
</Properties>
</file>