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26" r:id="rId5"/>
  </p:sldMasterIdLst>
  <p:notesMasterIdLst>
    <p:notesMasterId r:id="rId13"/>
  </p:notesMasterIdLst>
  <p:sldIdLst>
    <p:sldId id="282" r:id="rId6"/>
    <p:sldId id="272" r:id="rId7"/>
    <p:sldId id="271" r:id="rId8"/>
    <p:sldId id="270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D799-C0A6-4F05-8EA5-C75B3813AFD2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0733-907C-4B8B-BEC4-A1AD30E99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3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19BD-A5F3-4F74-BC6F-A3819B9D1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734A-6047-45CF-922E-4CAEE1D85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94557-53FE-4956-A9B6-0C5727B2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6DD-51DC-4371-B424-ACA7FA328258}" type="datetime1">
              <a:rPr lang="en-IN" smtClean="0"/>
              <a:t>02-02-2022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26BD-24BE-406C-A422-9177D3FA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8EA3-AC20-4B97-8DF8-7C85CD7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428B-F6F7-422D-B518-C8A0FF31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0CD9B-B3E5-485D-AF97-8A5209B3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AAA6-CBC7-4F68-BA31-DFAE3BB3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EECD-37F5-4249-90E9-418D259403C3}" type="datetime1">
              <a:rPr lang="en-IN" smtClean="0"/>
              <a:t>02-02-2022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9955-7B6E-4F36-A215-91E1CC7E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EC8D-95AA-4EDA-B9FC-E572314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02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76C02-2D44-4D3D-846E-0FE15E537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E9E3F-5D4F-4832-88B8-D75B14055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A121-4E94-4BCC-9F42-8DDB2F4F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51D-81D4-4E53-BEF1-FBDA8E7C3736}" type="datetime1">
              <a:rPr lang="en-IN" smtClean="0"/>
              <a:t>02-02-2022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DE17-289B-4EC1-B3A8-26ED688A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9FFA-1F23-4959-89ED-A933EBED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13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97D-3C50-4B6A-994E-6F97B7632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BA8C0-67BD-400D-8212-91A9BE515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4F1A-98E7-44AD-AC74-C8C5BEF5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500F-13D1-4543-8D26-E58E489984A7}" type="datetime1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2BA4-51E9-4572-83D1-AC003678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39F8-F9D3-4066-840D-9C83648D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5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0C6A-65D1-4E07-B233-D57F43CB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5A50-1F04-48EE-B42C-AE4780A9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03BE-3ED4-460C-8B1A-8D37C560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6422-9FBB-4586-B6CB-9A2B8E3BC2A8}" type="datetime1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E0BD-DC33-4681-936B-588F299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75E4-FCA2-4091-BCBC-300D6C05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3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51D7-1D89-4004-8503-0BBF2EC6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5A5C3-C770-45C7-AC67-73A9FDA2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E462-FDF6-4D98-AF85-45940A8B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752-43F6-4413-A873-F83DF10AEAA7}" type="datetime1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8598-CC1B-455A-9B42-B5A8077D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2DEF-D0F7-4F3A-804A-864F43B7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0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B5A1-8DFF-4FC7-A6CB-F8E259FF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F199-B01A-4BA9-AED5-2F73D64EC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D43F1-9B97-4C8D-9EFD-DD54FE74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BC427-5D75-4FF4-B02C-25EC9DC3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D16D-5BAC-41DA-98A9-9CC9253D7C86}" type="datetime1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70D0-A36B-439D-B6C3-521C92EF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83DD0-B75B-456F-A8EF-D2F2AE98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4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50D7-814E-4793-A6F7-21741354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007D-5FD4-4000-809E-0BB02D22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3262-A12C-4DF7-8D2A-2CFF6D55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70371-21B0-4E85-A120-D76504A5A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DB535-539F-4DDA-A55C-55E168812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0A3CB-21D5-4EE2-BE35-E1C17184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17E-BB64-440F-9172-DCF8A9A4595C}" type="datetime1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B4AFD-26DE-4B49-9E23-AD7FBDB3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047CE-445E-45F1-8B98-89B3FCCD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3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A45D-82EA-4E64-8703-C43F18CA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C63C2-76EF-429F-BC00-A4C1FECB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4E9F-3948-4491-BB67-A85E6F6C502E}" type="datetime1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0D9EC-CD8C-448B-A577-B10809A4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84DFA-D79E-439A-A86F-E0E5E1AC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64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8AB92-D554-4DEA-8A70-C5BDAE11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D02-FE65-483B-B76E-5E815FB64C46}" type="datetime1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6734C-7E63-4970-B6F6-8A03C6D6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A1E9A-42EA-43BB-9229-88194DC9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39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F9B1-DB46-43C1-96AF-736EBC1D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A229-AAA7-4E7D-97FC-494AC5BD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02487-316F-4B3C-B699-C6837CA0F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D2A1-6179-4DB8-B65B-5A1BE5C8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D02-86E9-47A9-A201-ED63FA8A534E}" type="datetime1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FA6BB-5EAE-49DF-849E-66CFFD0E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3C7B-F040-4FA4-B901-BDD754C4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57D9-0F4A-4563-AA30-8BDC81A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704C-AC52-4EBE-82F5-8702DAA2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8531-96DE-4850-AC94-3A8E6C4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B208-4164-4CA5-B9D9-F2B5F9B18916}" type="datetime1">
              <a:rPr lang="en-IN" smtClean="0"/>
              <a:t>02-02-2022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CE74-2C59-41F1-AEE5-A1350E0F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F4811-1048-40A1-9DA7-3E916FE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100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2890-B925-49DB-B30A-A4DB40C4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3E4A7-5EC8-47C0-97B6-9FEDF3F65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A0E05-34DB-4392-AE40-1835CB045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E399-83E0-4BC4-9557-0B50C82D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D0C4-55FA-4A53-AC80-F86054E1C5CD}" type="datetime1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ABC0-3C7D-4EE1-BDE0-BC55D072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4FCA-DFF2-4FF3-9E28-0ED2348F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2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684E-47DC-4A1C-A7F5-DCB8C3ED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5038D-27DB-4438-BDBE-8148B835E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0A4A-1D6E-4655-AEEB-FA97526C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F8C8-B38B-44A1-A0C7-9C1CA47F0A17}" type="datetime1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1A44-58FF-48EB-B6A8-629232E5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CD04-396E-4485-8A0C-DB4A8006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07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221B2-6E5D-4880-A70B-9A16C4DA0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AA1C3-C3B3-4333-B521-E5432573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6829-CDCB-4653-A90D-816662DD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4332-DD57-4F14-A7E0-8B2E5A8E3ACD}" type="datetime1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03B9-B2DE-45B0-92C5-0669E7CA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4F73-10B6-43A1-8183-D1EA79CC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940A-C258-4A9D-B510-991D9D2D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74144-96E4-4079-8E30-65D28612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9329-20AD-4F03-8D8E-6392AF13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7BB8-B105-4650-BE7D-3FD1C79ED4C0}" type="datetime1">
              <a:rPr lang="en-IN" smtClean="0"/>
              <a:t>02-02-2022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CA2C-B5B6-449C-A296-F23F5637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83C5-530A-40B2-92E6-FCBCA1BF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8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1534-2628-44DB-A882-25D3080C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4082-3775-49DB-ABA3-0F6B7835C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7DAB3-56E9-4716-9B84-EFB6D839B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CC30-83BE-4A82-9041-F26FE771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4B4A-CB4D-44A2-9BC2-F9756EB22400}" type="datetime1">
              <a:rPr lang="en-IN" smtClean="0"/>
              <a:t>02-02-2022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C8295-1B38-43FA-B355-94DEE2E1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36C4-C74E-45CD-A4AB-C9C39388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57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D808-1A4E-4315-8B64-2984892C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1E89-3024-49FC-8474-F4D35AF8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E6F88-86C1-405F-B1E4-3FA46A1B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03FE1-F55D-459D-943C-7045633D5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A3CAF-F8C5-4712-95F6-282846B3F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995B1-F6F9-46BB-98F5-10ED4765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0D9F-9AC3-4359-A45B-FA584E6F4B2C}" type="datetime1">
              <a:rPr lang="en-IN" smtClean="0"/>
              <a:t>02-02-2022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79ACA-87D4-465C-9C75-5A39211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25ED8-C1DC-4E2E-8DE9-A6850C6D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67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C629-BACD-42DF-A63A-FB80066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3C9A7-3D22-40F5-8F7D-52C56A8F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A7BC-992A-4DBD-AE62-EBF85C88D309}" type="datetime1">
              <a:rPr lang="en-IN" smtClean="0"/>
              <a:t>02-02-2022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034BB-718D-47CB-ACBA-F7EEE7E7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D7AB5-70B8-4B20-92BC-6B791280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2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B3D03-3A1D-4FE4-A3D2-2A8732B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7DF4-4EE8-40CF-9263-9720F4B02BC8}" type="datetime1">
              <a:rPr lang="en-IN" smtClean="0"/>
              <a:t>02-02-2022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1F3F6-795D-4DC1-A9E8-CD66A1FF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DB2-07B0-47C0-AA70-26D66E8F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8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3EF-985D-49EA-A544-3803A44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CDE3-2C0A-423A-BD3C-741AA045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D6F81-AC99-41E7-9FCC-874F7BC6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9A7ED-3542-492B-9A81-D047AE46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0399-D554-4590-BBE6-6DCE2DB068DE}" type="datetime1">
              <a:rPr lang="en-IN" smtClean="0"/>
              <a:t>02-02-2022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35C6-7DBF-45C3-B1D6-20404D17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7989-8D67-462D-9465-C9E50257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37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F7B4-989D-4587-BB98-B543CFC8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CB1E4-78CD-4CD9-BF3B-70B390E73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A36C2-4F4C-4509-86B4-5A6A7932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79C1-83BA-47CA-8F55-D91BB53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39C9-0685-4159-A164-5149149DE6EE}" type="datetime1">
              <a:rPr lang="en-IN" smtClean="0"/>
              <a:t>02-02-2022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CD7D-AB3E-4DDB-B95F-BB99184B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44D7-B339-4C09-88CA-29AE8FE0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2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4D9E-87D4-47CE-B1DF-73D5DABD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A049-327A-4D33-84D1-6D4A7685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AC60-50E7-4134-909D-4C04061AB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7AF6-BD60-47DE-9070-54A32FD20982}" type="datetime1">
              <a:rPr lang="en-IN" smtClean="0"/>
              <a:t>02-02-2022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AEF6-137A-4CA8-9EBB-8A2D751AE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3352-8161-461D-82DF-41EC903B4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2515-7CB7-4A61-B6ED-FEC221CEC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1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DC240-6484-4277-BFE5-FA3DE30C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4D4F-5166-4975-B95E-882DEAB2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F4D2-006B-440F-8AA4-1B68D5A92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2E3-D1AD-450C-A5EC-324D282EED18}" type="datetime1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B01D-DAE0-4C10-BE6B-B92722063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3F52-E1A3-4FAE-BD6D-17FAE6CAF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23FA-48B8-4306-BE71-0F3B79ECB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2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C0885-B537-4BC7-9902-AD97CEBAB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755" y="2354128"/>
            <a:ext cx="5204489" cy="119802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CAPTIONISTA</a:t>
            </a:r>
            <a:endParaRPr lang="en-IN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56CB1-09EB-4936-9BF1-55A7DF041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6237" y="367790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 i="1">
                <a:solidFill>
                  <a:schemeClr val="bg1"/>
                </a:solidFill>
              </a:rPr>
              <a:t>We speak the language of images</a:t>
            </a:r>
            <a:endParaRPr lang="en-IN" sz="2000" i="1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56C2-B875-44B1-8B07-B90656CE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23FA-48B8-4306-BE71-0F3B79ECB647}" type="slidenum">
              <a:rPr lang="en-IN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3C23F-0283-405E-AA16-F10A20241348}"/>
              </a:ext>
            </a:extLst>
          </p:cNvPr>
          <p:cNvSpPr txBox="1"/>
          <p:nvPr/>
        </p:nvSpPr>
        <p:spPr>
          <a:xfrm>
            <a:off x="5334019" y="5587705"/>
            <a:ext cx="22102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2 - February -2022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8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90B9E8-007B-4F39-84E7-06A5BEE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Building Model</a:t>
            </a:r>
            <a:endParaRPr lang="en-CA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06C1-C046-42DA-B7B8-2D41898C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200"/>
              <a:t>Model Architecture can be divided into four parts:</a:t>
            </a:r>
          </a:p>
          <a:p>
            <a:endParaRPr lang="en-US" sz="2200"/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Pretrained Model to extract image features.(Encoder 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Embedding and LSTM Layer to encode captions (Encoder 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Add Layer to merge the output of both encoders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Fully connected NN with SoftMax activation (Decoder)</a:t>
            </a:r>
          </a:p>
          <a:p>
            <a:endParaRPr lang="en-US" sz="2200"/>
          </a:p>
          <a:p>
            <a:endParaRPr lang="en-CA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ABCD-0160-40CE-A7CA-968F3DB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06CE0-89F2-448E-8D64-E4D6151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Model Architecture (High Level)</a:t>
            </a:r>
            <a:endParaRPr lang="en-CA" sz="36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0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6EB952-0FB4-4BB8-B281-69EA94F76B59}"/>
              </a:ext>
            </a:extLst>
          </p:cNvPr>
          <p:cNvGrpSpPr/>
          <p:nvPr/>
        </p:nvGrpSpPr>
        <p:grpSpPr>
          <a:xfrm>
            <a:off x="1220647" y="2425605"/>
            <a:ext cx="10006197" cy="3371572"/>
            <a:chOff x="68547" y="1474237"/>
            <a:chExt cx="9618188" cy="32408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A33D08-24A8-4904-A8A6-27D93876B9D2}"/>
                </a:ext>
              </a:extLst>
            </p:cNvPr>
            <p:cNvSpPr/>
            <p:nvPr/>
          </p:nvSpPr>
          <p:spPr>
            <a:xfrm>
              <a:off x="2174033" y="1474237"/>
              <a:ext cx="1446245" cy="1184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331F22-29FA-4382-AA8D-7AFFB48476CA}"/>
                </a:ext>
              </a:extLst>
            </p:cNvPr>
            <p:cNvSpPr txBox="1"/>
            <p:nvPr/>
          </p:nvSpPr>
          <p:spPr>
            <a:xfrm>
              <a:off x="2444620" y="1882064"/>
              <a:ext cx="905069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/>
                <a:t>VGG-16</a:t>
              </a:r>
              <a:endParaRPr lang="en-CA" sz="16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651908-B40C-4E61-92DD-9D042752F3E7}"/>
                </a:ext>
              </a:extLst>
            </p:cNvPr>
            <p:cNvSpPr/>
            <p:nvPr/>
          </p:nvSpPr>
          <p:spPr>
            <a:xfrm>
              <a:off x="981456" y="1978338"/>
              <a:ext cx="1024128" cy="17678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A63834-5B25-485E-B68B-07BF96CB91C5}"/>
                </a:ext>
              </a:extLst>
            </p:cNvPr>
            <p:cNvSpPr txBox="1"/>
            <p:nvPr/>
          </p:nvSpPr>
          <p:spPr>
            <a:xfrm>
              <a:off x="115202" y="1882064"/>
              <a:ext cx="905069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Image</a:t>
              </a:r>
              <a:endParaRPr lang="en-CA" sz="20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8FAB03-823B-4E3C-8AD4-E14BB58B6A35}"/>
                </a:ext>
              </a:extLst>
            </p:cNvPr>
            <p:cNvSpPr/>
            <p:nvPr/>
          </p:nvSpPr>
          <p:spPr>
            <a:xfrm>
              <a:off x="2174033" y="3530082"/>
              <a:ext cx="1446245" cy="1184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2A6EE-7BC1-4A77-AE0A-A012E3BAB44E}"/>
                </a:ext>
              </a:extLst>
            </p:cNvPr>
            <p:cNvSpPr txBox="1"/>
            <p:nvPr/>
          </p:nvSpPr>
          <p:spPr>
            <a:xfrm>
              <a:off x="2537925" y="3937909"/>
              <a:ext cx="718458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LSTM</a:t>
              </a:r>
              <a:endParaRPr lang="en-CA" sz="200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29419DC-1987-4387-9DE0-5A42A895F1B8}"/>
                </a:ext>
              </a:extLst>
            </p:cNvPr>
            <p:cNvSpPr/>
            <p:nvPr/>
          </p:nvSpPr>
          <p:spPr>
            <a:xfrm>
              <a:off x="981456" y="4036901"/>
              <a:ext cx="1024128" cy="17678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20508-4EEC-4BB4-9700-587B496D8C82}"/>
                </a:ext>
              </a:extLst>
            </p:cNvPr>
            <p:cNvSpPr txBox="1"/>
            <p:nvPr/>
          </p:nvSpPr>
          <p:spPr>
            <a:xfrm>
              <a:off x="68547" y="3940627"/>
              <a:ext cx="92982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Caption</a:t>
              </a:r>
              <a:endParaRPr lang="en-CA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85327A-124E-436A-8EFA-9D2F717A430C}"/>
                </a:ext>
              </a:extLst>
            </p:cNvPr>
            <p:cNvSpPr/>
            <p:nvPr/>
          </p:nvSpPr>
          <p:spPr>
            <a:xfrm>
              <a:off x="4649755" y="2463673"/>
              <a:ext cx="1446245" cy="1184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AE8683-3C77-4407-80FE-F1046DDBEDA2}"/>
                </a:ext>
              </a:extLst>
            </p:cNvPr>
            <p:cNvSpPr txBox="1"/>
            <p:nvPr/>
          </p:nvSpPr>
          <p:spPr>
            <a:xfrm>
              <a:off x="5047860" y="2871500"/>
              <a:ext cx="65003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/>
                <a:t>ADD</a:t>
              </a:r>
              <a:endParaRPr lang="en-CA" sz="2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894217-EDEE-4FFA-A2F4-BAC090913009}"/>
                </a:ext>
              </a:extLst>
            </p:cNvPr>
            <p:cNvSpPr/>
            <p:nvPr/>
          </p:nvSpPr>
          <p:spPr>
            <a:xfrm>
              <a:off x="7553131" y="2463672"/>
              <a:ext cx="329682" cy="1184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568BB4-0A1F-4E5F-A62D-CE43E260DCED}"/>
                </a:ext>
              </a:extLst>
            </p:cNvPr>
            <p:cNvSpPr txBox="1"/>
            <p:nvPr/>
          </p:nvSpPr>
          <p:spPr>
            <a:xfrm>
              <a:off x="7553132" y="2398055"/>
              <a:ext cx="329681" cy="132343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DENSE</a:t>
              </a:r>
              <a:endParaRPr lang="en-CA" sz="16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EE64A8-47DA-40D5-B8DD-350AF4AB6C3C}"/>
                </a:ext>
              </a:extLst>
            </p:cNvPr>
            <p:cNvSpPr/>
            <p:nvPr/>
          </p:nvSpPr>
          <p:spPr>
            <a:xfrm>
              <a:off x="9339945" y="1474237"/>
              <a:ext cx="329682" cy="324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1A59863-5FAD-4D1A-88F2-0A9AB0497D10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620278" y="2066731"/>
              <a:ext cx="1029477" cy="667138"/>
            </a:xfrm>
            <a:prstGeom prst="bentConnector3">
              <a:avLst/>
            </a:prstGeom>
            <a:ln>
              <a:tailEnd type="triangle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EC250A7-78B1-473B-B2F0-26C7556FE2F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620278" y="3455437"/>
              <a:ext cx="1018592" cy="667139"/>
            </a:xfrm>
            <a:prstGeom prst="bentConnector3">
              <a:avLst/>
            </a:prstGeom>
            <a:ln>
              <a:tailEnd type="triangle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3314B0-DA23-46E6-B748-E217F0F02223}"/>
                </a:ext>
              </a:extLst>
            </p:cNvPr>
            <p:cNvSpPr/>
            <p:nvPr/>
          </p:nvSpPr>
          <p:spPr>
            <a:xfrm>
              <a:off x="6176865" y="2988007"/>
              <a:ext cx="1295401" cy="21329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5FC0966-CAFF-4C23-A4A8-4EFD07C37330}"/>
                </a:ext>
              </a:extLst>
            </p:cNvPr>
            <p:cNvSpPr/>
            <p:nvPr/>
          </p:nvSpPr>
          <p:spPr>
            <a:xfrm>
              <a:off x="7939575" y="2988007"/>
              <a:ext cx="1295401" cy="21329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F07CE0-4D38-4E49-A53C-3F97EC283D49}"/>
                </a:ext>
              </a:extLst>
            </p:cNvPr>
            <p:cNvSpPr txBox="1"/>
            <p:nvPr/>
          </p:nvSpPr>
          <p:spPr>
            <a:xfrm>
              <a:off x="9357054" y="2394445"/>
              <a:ext cx="329681" cy="132343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DENSE</a:t>
              </a:r>
              <a:endParaRPr lang="en-CA" sz="16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E7130-D299-4726-8C06-51EF3A8F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948BE-2FC0-45F6-8399-D8A6684F213B}"/>
              </a:ext>
            </a:extLst>
          </p:cNvPr>
          <p:cNvSpPr txBox="1"/>
          <p:nvPr/>
        </p:nvSpPr>
        <p:spPr>
          <a:xfrm>
            <a:off x="3692572" y="2138952"/>
            <a:ext cx="1144899" cy="3842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Encoder-1</a:t>
            </a:r>
            <a:endParaRPr lang="en-CA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F76405-0AB9-46E9-9F86-9C2D466E6AE2}"/>
              </a:ext>
            </a:extLst>
          </p:cNvPr>
          <p:cNvSpPr txBox="1"/>
          <p:nvPr/>
        </p:nvSpPr>
        <p:spPr>
          <a:xfrm>
            <a:off x="3692572" y="5815653"/>
            <a:ext cx="1125794" cy="3842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Encoder-2</a:t>
            </a:r>
            <a:endParaRPr lang="en-CA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6A9E8-E9A8-4DC6-B7BE-C7469EC42640}"/>
              </a:ext>
            </a:extLst>
          </p:cNvPr>
          <p:cNvSpPr txBox="1"/>
          <p:nvPr/>
        </p:nvSpPr>
        <p:spPr>
          <a:xfrm>
            <a:off x="9806381" y="5759666"/>
            <a:ext cx="960005" cy="3842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Decoder</a:t>
            </a:r>
            <a:endParaRPr lang="en-CA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2520FE-29ED-4C55-8E8B-DB806210126C}"/>
              </a:ext>
            </a:extLst>
          </p:cNvPr>
          <p:cNvCxnSpPr>
            <a:cxnSpLocks/>
          </p:cNvCxnSpPr>
          <p:nvPr/>
        </p:nvCxnSpPr>
        <p:spPr>
          <a:xfrm flipH="1">
            <a:off x="9045678" y="5912453"/>
            <a:ext cx="767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27AD27-3F40-4E89-B9C8-654A155FB0C3}"/>
              </a:ext>
            </a:extLst>
          </p:cNvPr>
          <p:cNvCxnSpPr>
            <a:cxnSpLocks/>
          </p:cNvCxnSpPr>
          <p:nvPr/>
        </p:nvCxnSpPr>
        <p:spPr>
          <a:xfrm flipV="1">
            <a:off x="10717226" y="5912453"/>
            <a:ext cx="460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0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1923E-74CA-4A5E-BEDF-CCAE811E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Model Architecture (Low Level)</a:t>
            </a:r>
            <a:endParaRPr lang="en-CA" sz="3200" b="1">
              <a:solidFill>
                <a:schemeClr val="bg1"/>
              </a:solidFill>
              <a:cs typeface="Calibri Light" panose="020F03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842710-3E0A-4EC1-8423-5B812378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10" y="903730"/>
            <a:ext cx="5139815" cy="44723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48686-93C9-4264-986F-AF413822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06CE0-89F2-448E-8D64-E4D61513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Pretrained Model to extract image features (Encoder 1)</a:t>
            </a: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Freeform: Shape 30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2A2E5A9-3125-4A55-B483-C10AEFBCC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2" y="2184213"/>
            <a:ext cx="6915074" cy="3914309"/>
          </a:xfr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EEECB7-8F0B-4A6E-A69C-73E0DF02BB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26718" y="2848948"/>
            <a:ext cx="1595539" cy="625154"/>
          </a:xfrm>
          <a:prstGeom prst="bentConnector3">
            <a:avLst>
              <a:gd name="adj1" fmla="val 99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5BC8E-35F1-4007-A19C-1B54AE972B0D}"/>
              </a:ext>
            </a:extLst>
          </p:cNvPr>
          <p:cNvSpPr/>
          <p:nvPr/>
        </p:nvSpPr>
        <p:spPr>
          <a:xfrm>
            <a:off x="7569720" y="1567837"/>
            <a:ext cx="242596" cy="1593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B8F90-0344-4DDE-9986-2DC3559E3C64}"/>
              </a:ext>
            </a:extLst>
          </p:cNvPr>
          <p:cNvCxnSpPr/>
          <p:nvPr/>
        </p:nvCxnSpPr>
        <p:spPr>
          <a:xfrm>
            <a:off x="7830978" y="2363755"/>
            <a:ext cx="8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758751-F5C3-4AB1-9007-DFB3A5B0DBD7}"/>
              </a:ext>
            </a:extLst>
          </p:cNvPr>
          <p:cNvSpPr txBox="1"/>
          <p:nvPr/>
        </p:nvSpPr>
        <p:spPr>
          <a:xfrm>
            <a:off x="7551058" y="1625091"/>
            <a:ext cx="167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DENSE</a:t>
            </a:r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2D1B9F-62D0-4723-8E90-702C8730316C}"/>
              </a:ext>
            </a:extLst>
          </p:cNvPr>
          <p:cNvSpPr txBox="1"/>
          <p:nvPr/>
        </p:nvSpPr>
        <p:spPr>
          <a:xfrm>
            <a:off x="8652073" y="2179089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(NONE, 256)</a:t>
            </a:r>
            <a:endParaRPr lang="en-CA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57E10F0-32B5-4D73-A160-8BCE869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7B038-E19F-4DAC-9168-8E22D102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Embedding and LSTM Layer to encode captions (Encoder 2)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F23BE6-2C3C-4976-B6F6-4A133843F48F}"/>
              </a:ext>
            </a:extLst>
          </p:cNvPr>
          <p:cNvGrpSpPr/>
          <p:nvPr/>
        </p:nvGrpSpPr>
        <p:grpSpPr>
          <a:xfrm>
            <a:off x="376561" y="1551646"/>
            <a:ext cx="11314694" cy="5306354"/>
            <a:chOff x="283428" y="1212980"/>
            <a:chExt cx="11407827" cy="56450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ADAC08-1BEA-4EB8-9099-257E80C4E0A8}"/>
                </a:ext>
              </a:extLst>
            </p:cNvPr>
            <p:cNvSpPr/>
            <p:nvPr/>
          </p:nvSpPr>
          <p:spPr>
            <a:xfrm>
              <a:off x="1399591" y="4441372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43F83BD-871F-4757-995A-06B0D294F765}"/>
                </a:ext>
              </a:extLst>
            </p:cNvPr>
            <p:cNvSpPr/>
            <p:nvPr/>
          </p:nvSpPr>
          <p:spPr>
            <a:xfrm>
              <a:off x="727787" y="5001209"/>
              <a:ext cx="597159" cy="28924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89226387-1B07-4A6C-9609-82D61329C65C}"/>
                </a:ext>
              </a:extLst>
            </p:cNvPr>
            <p:cNvSpPr/>
            <p:nvPr/>
          </p:nvSpPr>
          <p:spPr>
            <a:xfrm>
              <a:off x="2565918" y="5001209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1139C962-7278-4A8A-969D-6FEF68833CAC}"/>
                </a:ext>
              </a:extLst>
            </p:cNvPr>
            <p:cNvSpPr/>
            <p:nvPr/>
          </p:nvSpPr>
          <p:spPr>
            <a:xfrm>
              <a:off x="1828798" y="5701004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2EE87F-CDC1-473E-BA93-A666D82F7F0A}"/>
                </a:ext>
              </a:extLst>
            </p:cNvPr>
            <p:cNvSpPr/>
            <p:nvPr/>
          </p:nvSpPr>
          <p:spPr>
            <a:xfrm>
              <a:off x="3526974" y="4441372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223343DC-5A37-4011-A88D-26BAA408050F}"/>
                </a:ext>
              </a:extLst>
            </p:cNvPr>
            <p:cNvSpPr/>
            <p:nvPr/>
          </p:nvSpPr>
          <p:spPr>
            <a:xfrm>
              <a:off x="4693301" y="5001209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EB482B63-75C1-41FB-A160-14ACA519B91F}"/>
                </a:ext>
              </a:extLst>
            </p:cNvPr>
            <p:cNvSpPr/>
            <p:nvPr/>
          </p:nvSpPr>
          <p:spPr>
            <a:xfrm>
              <a:off x="3956181" y="5701004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E0FFF8-B030-45B3-A81C-921061FF3D04}"/>
                </a:ext>
              </a:extLst>
            </p:cNvPr>
            <p:cNvSpPr/>
            <p:nvPr/>
          </p:nvSpPr>
          <p:spPr>
            <a:xfrm>
              <a:off x="8235817" y="4441372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911A8E24-B83B-415D-8E71-E07B74E64368}"/>
                </a:ext>
              </a:extLst>
            </p:cNvPr>
            <p:cNvSpPr/>
            <p:nvPr/>
          </p:nvSpPr>
          <p:spPr>
            <a:xfrm>
              <a:off x="9402144" y="5001209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24FD91A9-54FC-4930-A942-33C49DF02130}"/>
                </a:ext>
              </a:extLst>
            </p:cNvPr>
            <p:cNvSpPr/>
            <p:nvPr/>
          </p:nvSpPr>
          <p:spPr>
            <a:xfrm>
              <a:off x="8665024" y="5701004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0CA4CF-0DF1-45C6-8E00-D8977887F5C5}"/>
                </a:ext>
              </a:extLst>
            </p:cNvPr>
            <p:cNvSpPr/>
            <p:nvPr/>
          </p:nvSpPr>
          <p:spPr>
            <a:xfrm>
              <a:off x="10363202" y="4441372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3DD2C484-5F8D-49B6-95F7-35BE4A97E777}"/>
                </a:ext>
              </a:extLst>
            </p:cNvPr>
            <p:cNvSpPr/>
            <p:nvPr/>
          </p:nvSpPr>
          <p:spPr>
            <a:xfrm>
              <a:off x="10792409" y="5701004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DF917768-2432-4E90-8171-B45654DF2D4A}"/>
                </a:ext>
              </a:extLst>
            </p:cNvPr>
            <p:cNvSpPr/>
            <p:nvPr/>
          </p:nvSpPr>
          <p:spPr>
            <a:xfrm>
              <a:off x="7312083" y="5001208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0BCFD6-670B-40D6-9671-5AAA3CB02433}"/>
                </a:ext>
              </a:extLst>
            </p:cNvPr>
            <p:cNvCxnSpPr/>
            <p:nvPr/>
          </p:nvCxnSpPr>
          <p:spPr>
            <a:xfrm>
              <a:off x="5701004" y="5145831"/>
              <a:ext cx="1464906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9F36AA-2037-4923-8F5C-4304BAD41B3F}"/>
                </a:ext>
              </a:extLst>
            </p:cNvPr>
            <p:cNvSpPr/>
            <p:nvPr/>
          </p:nvSpPr>
          <p:spPr>
            <a:xfrm>
              <a:off x="1399591" y="2402634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C9C9C76-D232-4EDA-ABB5-24B9CECB9D7A}"/>
                </a:ext>
              </a:extLst>
            </p:cNvPr>
            <p:cNvSpPr/>
            <p:nvPr/>
          </p:nvSpPr>
          <p:spPr>
            <a:xfrm>
              <a:off x="727787" y="2962471"/>
              <a:ext cx="597159" cy="28924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CA8A8A0C-FAB9-4EE9-A69B-6654FB74349D}"/>
                </a:ext>
              </a:extLst>
            </p:cNvPr>
            <p:cNvSpPr/>
            <p:nvPr/>
          </p:nvSpPr>
          <p:spPr>
            <a:xfrm>
              <a:off x="2565918" y="2962471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835077EF-62D2-4797-9ED3-90BD26150CEB}"/>
                </a:ext>
              </a:extLst>
            </p:cNvPr>
            <p:cNvSpPr/>
            <p:nvPr/>
          </p:nvSpPr>
          <p:spPr>
            <a:xfrm>
              <a:off x="1828798" y="3662266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13A2A0-1DA6-4AC9-9182-0DE75B099F7F}"/>
                </a:ext>
              </a:extLst>
            </p:cNvPr>
            <p:cNvSpPr/>
            <p:nvPr/>
          </p:nvSpPr>
          <p:spPr>
            <a:xfrm>
              <a:off x="3526974" y="2402634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2396D751-625E-41FB-BE22-AF19DC6B6A33}"/>
                </a:ext>
              </a:extLst>
            </p:cNvPr>
            <p:cNvSpPr/>
            <p:nvPr/>
          </p:nvSpPr>
          <p:spPr>
            <a:xfrm>
              <a:off x="4693301" y="2962471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F0F5586-107A-431B-96F4-E0958F8BAACD}"/>
                </a:ext>
              </a:extLst>
            </p:cNvPr>
            <p:cNvSpPr/>
            <p:nvPr/>
          </p:nvSpPr>
          <p:spPr>
            <a:xfrm>
              <a:off x="3956181" y="3662266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3F13D9-8348-41D3-A6BD-3CF77BA1B503}"/>
                </a:ext>
              </a:extLst>
            </p:cNvPr>
            <p:cNvSpPr/>
            <p:nvPr/>
          </p:nvSpPr>
          <p:spPr>
            <a:xfrm>
              <a:off x="8235817" y="2402634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6E7AF3A5-36BE-40A2-861E-3BCC9DFF9578}"/>
                </a:ext>
              </a:extLst>
            </p:cNvPr>
            <p:cNvSpPr/>
            <p:nvPr/>
          </p:nvSpPr>
          <p:spPr>
            <a:xfrm>
              <a:off x="9402144" y="2962471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2FE5B53D-9E1F-4BAC-BAB2-09D1DE70F606}"/>
                </a:ext>
              </a:extLst>
            </p:cNvPr>
            <p:cNvSpPr/>
            <p:nvPr/>
          </p:nvSpPr>
          <p:spPr>
            <a:xfrm>
              <a:off x="8665024" y="3662266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D4DC20-CE34-4C14-865F-E31CE4E5A605}"/>
                </a:ext>
              </a:extLst>
            </p:cNvPr>
            <p:cNvSpPr/>
            <p:nvPr/>
          </p:nvSpPr>
          <p:spPr>
            <a:xfrm>
              <a:off x="10363202" y="2402634"/>
              <a:ext cx="1091681" cy="12596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2C6800A5-CE6A-42D8-84D4-1465E81D2CB4}"/>
                </a:ext>
              </a:extLst>
            </p:cNvPr>
            <p:cNvSpPr/>
            <p:nvPr/>
          </p:nvSpPr>
          <p:spPr>
            <a:xfrm>
              <a:off x="10792409" y="3662266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Arrow: Left-Right 33">
              <a:extLst>
                <a:ext uri="{FF2B5EF4-FFF2-40B4-BE49-F238E27FC236}">
                  <a16:creationId xmlns:a16="http://schemas.microsoft.com/office/drawing/2014/main" id="{52B97907-D110-4F57-88B8-70603481BFEE}"/>
                </a:ext>
              </a:extLst>
            </p:cNvPr>
            <p:cNvSpPr/>
            <p:nvPr/>
          </p:nvSpPr>
          <p:spPr>
            <a:xfrm>
              <a:off x="7312083" y="2962470"/>
              <a:ext cx="886410" cy="289247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3663DA-4EFC-44D4-AB55-A78755853E9C}"/>
                </a:ext>
              </a:extLst>
            </p:cNvPr>
            <p:cNvCxnSpPr/>
            <p:nvPr/>
          </p:nvCxnSpPr>
          <p:spPr>
            <a:xfrm>
              <a:off x="5701004" y="3107093"/>
              <a:ext cx="1464906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0BE8E7E5-5181-4D79-9FBF-C4980D573C48}"/>
                </a:ext>
              </a:extLst>
            </p:cNvPr>
            <p:cNvSpPr/>
            <p:nvPr/>
          </p:nvSpPr>
          <p:spPr>
            <a:xfrm>
              <a:off x="10792408" y="1623528"/>
              <a:ext cx="233265" cy="755779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B62C29-763A-4B24-89E4-A656BA5E1410}"/>
                </a:ext>
              </a:extLst>
            </p:cNvPr>
            <p:cNvSpPr txBox="1"/>
            <p:nvPr/>
          </p:nvSpPr>
          <p:spPr>
            <a:xfrm>
              <a:off x="1709247" y="6427559"/>
              <a:ext cx="472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X0</a:t>
              </a:r>
              <a:endParaRPr lang="en-CA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A7D854-2CF3-4549-B97D-6199C0A7C307}"/>
                </a:ext>
              </a:extLst>
            </p:cNvPr>
            <p:cNvSpPr txBox="1"/>
            <p:nvPr/>
          </p:nvSpPr>
          <p:spPr>
            <a:xfrm>
              <a:off x="10672856" y="6427559"/>
              <a:ext cx="680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X37</a:t>
              </a:r>
              <a:endParaRPr lang="en-CA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9B93C1-0B83-4E0C-975D-F93442264352}"/>
                </a:ext>
              </a:extLst>
            </p:cNvPr>
            <p:cNvSpPr txBox="1"/>
            <p:nvPr/>
          </p:nvSpPr>
          <p:spPr>
            <a:xfrm>
              <a:off x="8545473" y="6427559"/>
              <a:ext cx="472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X2</a:t>
              </a:r>
              <a:endParaRPr lang="en-CA" sz="2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4177E8-D9E9-44F5-8C77-0FB9BB9390CE}"/>
                </a:ext>
              </a:extLst>
            </p:cNvPr>
            <p:cNvSpPr txBox="1"/>
            <p:nvPr/>
          </p:nvSpPr>
          <p:spPr>
            <a:xfrm>
              <a:off x="3836630" y="6457890"/>
              <a:ext cx="472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X1</a:t>
              </a:r>
              <a:endParaRPr lang="en-CA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1B9BB6-A028-4BCF-AFBC-AE673D834023}"/>
                </a:ext>
              </a:extLst>
            </p:cNvPr>
            <p:cNvSpPr txBox="1"/>
            <p:nvPr/>
          </p:nvSpPr>
          <p:spPr>
            <a:xfrm>
              <a:off x="10223240" y="121298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(NONE, 256)</a:t>
              </a:r>
              <a:endParaRPr lang="en-CA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F13713-77EA-4367-8506-C0032217CD6B}"/>
                </a:ext>
              </a:extLst>
            </p:cNvPr>
            <p:cNvSpPr txBox="1"/>
            <p:nvPr/>
          </p:nvSpPr>
          <p:spPr>
            <a:xfrm>
              <a:off x="330073" y="4945776"/>
              <a:ext cx="323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0</a:t>
              </a:r>
              <a:endParaRPr lang="en-CA" sz="20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940F6B-EBAE-4154-B2CB-B31FAD72287A}"/>
                </a:ext>
              </a:extLst>
            </p:cNvPr>
            <p:cNvSpPr txBox="1"/>
            <p:nvPr/>
          </p:nvSpPr>
          <p:spPr>
            <a:xfrm>
              <a:off x="283428" y="2911150"/>
              <a:ext cx="323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0</a:t>
              </a:r>
              <a:endParaRPr lang="en-CA" sz="200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369D87-095C-4DC6-9C67-A48BD20B2F11}"/>
                </a:ext>
              </a:extLst>
            </p:cNvPr>
            <p:cNvSpPr/>
            <p:nvPr/>
          </p:nvSpPr>
          <p:spPr>
            <a:xfrm>
              <a:off x="970384" y="2071398"/>
              <a:ext cx="10664889" cy="20550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Pretrained Model</a:t>
              </a:r>
              <a:endParaRPr lang="en-CA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FB9F616-9177-44B1-9601-5C166ABB781F}"/>
                </a:ext>
              </a:extLst>
            </p:cNvPr>
            <p:cNvSpPr/>
            <p:nvPr/>
          </p:nvSpPr>
          <p:spPr>
            <a:xfrm>
              <a:off x="1026366" y="4302581"/>
              <a:ext cx="10664889" cy="20550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Pretrained Model</a:t>
              </a:r>
              <a:endParaRPr lang="en-CA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E5281-1AB0-48A0-B426-40BA8FB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407F7-2B1E-49B8-A40F-A8A74F85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Fully connected NN with SoftMax activation (Decoder)</a:t>
            </a:r>
            <a:br>
              <a:rPr lang="en-US" sz="3400">
                <a:solidFill>
                  <a:schemeClr val="bg1"/>
                </a:solidFill>
              </a:rPr>
            </a:br>
            <a:endParaRPr lang="en-CA" sz="3400">
              <a:solidFill>
                <a:schemeClr val="bg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193462-332E-41DB-9DC6-385FEC4B2C0C}"/>
              </a:ext>
            </a:extLst>
          </p:cNvPr>
          <p:cNvGrpSpPr/>
          <p:nvPr/>
        </p:nvGrpSpPr>
        <p:grpSpPr>
          <a:xfrm>
            <a:off x="1093694" y="2579122"/>
            <a:ext cx="10260106" cy="3064537"/>
            <a:chOff x="1235905" y="2256453"/>
            <a:chExt cx="10850344" cy="32408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7E00E5-42DE-43E5-8AF0-354D8E7F2DF6}"/>
                </a:ext>
              </a:extLst>
            </p:cNvPr>
            <p:cNvGrpSpPr/>
            <p:nvPr/>
          </p:nvGrpSpPr>
          <p:grpSpPr>
            <a:xfrm>
              <a:off x="3062771" y="2256453"/>
              <a:ext cx="6066457" cy="3240832"/>
              <a:chOff x="3620278" y="1474237"/>
              <a:chExt cx="6066457" cy="32408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AA1114-A0E6-4EC5-9B19-308C58B00D1C}"/>
                  </a:ext>
                </a:extLst>
              </p:cNvPr>
              <p:cNvSpPr/>
              <p:nvPr/>
            </p:nvSpPr>
            <p:spPr>
              <a:xfrm>
                <a:off x="4649755" y="2463673"/>
                <a:ext cx="1446245" cy="118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DDB5BD-0FBA-4C5A-9386-97AC62E6DD7E}"/>
                  </a:ext>
                </a:extLst>
              </p:cNvPr>
              <p:cNvSpPr txBox="1"/>
              <p:nvPr/>
            </p:nvSpPr>
            <p:spPr>
              <a:xfrm>
                <a:off x="5047860" y="2871500"/>
                <a:ext cx="650033" cy="36933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/>
                  <a:t>ADD</a:t>
                </a:r>
                <a:endParaRPr lang="en-CA" sz="16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B07261-86E4-426C-AA65-6319E4A17D60}"/>
                  </a:ext>
                </a:extLst>
              </p:cNvPr>
              <p:cNvSpPr/>
              <p:nvPr/>
            </p:nvSpPr>
            <p:spPr>
              <a:xfrm>
                <a:off x="7553131" y="2463672"/>
                <a:ext cx="329682" cy="118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2105F3-EE9C-42EF-9F23-D56B82952A23}"/>
                  </a:ext>
                </a:extLst>
              </p:cNvPr>
              <p:cNvSpPr txBox="1"/>
              <p:nvPr/>
            </p:nvSpPr>
            <p:spPr>
              <a:xfrm>
                <a:off x="7553132" y="2398055"/>
                <a:ext cx="329681" cy="132343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/>
                  <a:t>DENSE</a:t>
                </a:r>
                <a:endParaRPr lang="en-CA" sz="16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1AAD527-E3CA-465E-B270-6A7BFD132221}"/>
                  </a:ext>
                </a:extLst>
              </p:cNvPr>
              <p:cNvSpPr/>
              <p:nvPr/>
            </p:nvSpPr>
            <p:spPr>
              <a:xfrm>
                <a:off x="9339945" y="1474237"/>
                <a:ext cx="329682" cy="324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9CF964EC-04BA-4F1A-BC92-DEB5FB643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0278" y="2066731"/>
                <a:ext cx="1029477" cy="667138"/>
              </a:xfrm>
              <a:prstGeom prst="bentConnector3">
                <a:avLst/>
              </a:prstGeom>
              <a:ln>
                <a:tailEnd type="triangle"/>
              </a:ln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A4DA95D5-52BF-479D-9665-ACF18099A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0278" y="3455437"/>
                <a:ext cx="1018592" cy="667139"/>
              </a:xfrm>
              <a:prstGeom prst="bentConnector3">
                <a:avLst/>
              </a:prstGeom>
              <a:ln>
                <a:tailEnd type="triangle"/>
              </a:ln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DD43803-585A-49EC-9AC3-FA14941ED3C6}"/>
                  </a:ext>
                </a:extLst>
              </p:cNvPr>
              <p:cNvSpPr/>
              <p:nvPr/>
            </p:nvSpPr>
            <p:spPr>
              <a:xfrm>
                <a:off x="6176865" y="2988007"/>
                <a:ext cx="1295401" cy="213292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D9E1CFB1-84C2-4C78-BC26-1FB73D426AF0}"/>
                  </a:ext>
                </a:extLst>
              </p:cNvPr>
              <p:cNvSpPr/>
              <p:nvPr/>
            </p:nvSpPr>
            <p:spPr>
              <a:xfrm>
                <a:off x="7939575" y="2988007"/>
                <a:ext cx="1295401" cy="213292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8D835-3CAD-4097-A153-BA2AFECF3950}"/>
                  </a:ext>
                </a:extLst>
              </p:cNvPr>
              <p:cNvSpPr txBox="1"/>
              <p:nvPr/>
            </p:nvSpPr>
            <p:spPr>
              <a:xfrm>
                <a:off x="9357054" y="2394445"/>
                <a:ext cx="329681" cy="132343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/>
                  <a:t>DENSE</a:t>
                </a:r>
                <a:endParaRPr lang="en-CA" sz="16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39E4E2-EA7D-471D-9003-63BA59D68186}"/>
                </a:ext>
              </a:extLst>
            </p:cNvPr>
            <p:cNvSpPr txBox="1"/>
            <p:nvPr/>
          </p:nvSpPr>
          <p:spPr>
            <a:xfrm>
              <a:off x="1543432" y="2766922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(NONE, 256)</a:t>
              </a:r>
              <a:endParaRPr lang="en-CA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312A47-20F2-4FCD-BCD7-9B6726806453}"/>
                </a:ext>
              </a:extLst>
            </p:cNvPr>
            <p:cNvSpPr txBox="1"/>
            <p:nvPr/>
          </p:nvSpPr>
          <p:spPr>
            <a:xfrm>
              <a:off x="1543438" y="4804105"/>
              <a:ext cx="1390261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(NONE, 256)</a:t>
              </a:r>
              <a:endParaRPr lang="en-CA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00704D-8092-4CB4-9E47-53221B2CB0CB}"/>
                </a:ext>
              </a:extLst>
            </p:cNvPr>
            <p:cNvSpPr txBox="1"/>
            <p:nvPr/>
          </p:nvSpPr>
          <p:spPr>
            <a:xfrm>
              <a:off x="10028850" y="3692203"/>
              <a:ext cx="2057399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(NONE, </a:t>
              </a:r>
              <a:r>
                <a:rPr lang="en-US" sz="1600" err="1"/>
                <a:t>vocab_size</a:t>
              </a:r>
              <a:r>
                <a:rPr lang="en-US" sz="1600"/>
                <a:t>)</a:t>
              </a:r>
              <a:endParaRPr lang="en-CA" sz="160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7AD14D74-012B-458C-9E06-C5660947254F}"/>
                </a:ext>
              </a:extLst>
            </p:cNvPr>
            <p:cNvSpPr/>
            <p:nvPr/>
          </p:nvSpPr>
          <p:spPr>
            <a:xfrm>
              <a:off x="9217089" y="3776055"/>
              <a:ext cx="811761" cy="20746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4963FF-F646-4BC8-87AF-ED88D27C2E42}"/>
                </a:ext>
              </a:extLst>
            </p:cNvPr>
            <p:cNvSpPr txBox="1"/>
            <p:nvPr/>
          </p:nvSpPr>
          <p:spPr>
            <a:xfrm>
              <a:off x="1302777" y="2489572"/>
              <a:ext cx="1871570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Image Encodings</a:t>
              </a:r>
              <a:endParaRPr lang="en-CA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DE0DC1-F225-4345-8CA3-3D455A28A325}"/>
                </a:ext>
              </a:extLst>
            </p:cNvPr>
            <p:cNvSpPr txBox="1"/>
            <p:nvPr/>
          </p:nvSpPr>
          <p:spPr>
            <a:xfrm>
              <a:off x="1235905" y="4526755"/>
              <a:ext cx="1938447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/>
                <a:t>Caption Encodings</a:t>
              </a:r>
              <a:endParaRPr lang="en-CA" sz="16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A68D7-DEF8-438F-8A5D-F4C8AF9D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2515-7CB7-4A61-B6ED-FEC221CEC1F7}" type="slidenum">
              <a:rPr lang="en-CA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F7B2A-2161-4E68-BDFD-488324D7AFB3}"/>
              </a:ext>
            </a:extLst>
          </p:cNvPr>
          <p:cNvSpPr txBox="1"/>
          <p:nvPr/>
        </p:nvSpPr>
        <p:spPr>
          <a:xfrm>
            <a:off x="6002867" y="4631267"/>
            <a:ext cx="147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(NONE, 256)</a:t>
            </a:r>
          </a:p>
        </p:txBody>
      </p:sp>
    </p:spTree>
    <p:extLst>
      <p:ext uri="{BB962C8B-B14F-4D97-AF65-F5344CB8AC3E}">
        <p14:creationId xmlns:p14="http://schemas.microsoft.com/office/powerpoint/2010/main" val="265440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047D54C2BD8F4DAE659912C2F084FE" ma:contentTypeVersion="6" ma:contentTypeDescription="Create a new document." ma:contentTypeScope="" ma:versionID="015d80e46ab061d50562d7696f8f3585">
  <xsd:schema xmlns:xsd="http://www.w3.org/2001/XMLSchema" xmlns:xs="http://www.w3.org/2001/XMLSchema" xmlns:p="http://schemas.microsoft.com/office/2006/metadata/properties" xmlns:ns2="b6ffc331-f910-433c-94c1-577118d63220" targetNamespace="http://schemas.microsoft.com/office/2006/metadata/properties" ma:root="true" ma:fieldsID="9b0c57f2174d373d4e0378a318679f3d" ns2:_="">
    <xsd:import namespace="b6ffc331-f910-433c-94c1-577118d632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ffc331-f910-433c-94c1-577118d632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F207B9-DEA6-4EDB-BA0A-D3A16085E303}">
  <ds:schemaRefs>
    <ds:schemaRef ds:uri="b6ffc331-f910-433c-94c1-577118d632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1AC3E2-81BC-4155-B1CE-8856A43620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22AD76-8A42-45F1-A8D4-52A31C9C12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172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Office Theme</vt:lpstr>
      <vt:lpstr>CAPTIONISTA</vt:lpstr>
      <vt:lpstr>Building Model</vt:lpstr>
      <vt:lpstr>Model Architecture (High Level)</vt:lpstr>
      <vt:lpstr>Model Architecture (Low Level)</vt:lpstr>
      <vt:lpstr>Pretrained Model to extract image features (Encoder 1)</vt:lpstr>
      <vt:lpstr>Embedding and LSTM Layer to encode captions (Encoder 2)</vt:lpstr>
      <vt:lpstr>Fully connected NN with SoftMax activation (Decoder)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MANCHANDA</dc:creator>
  <cp:lastModifiedBy>ROBIN MANCHANDA</cp:lastModifiedBy>
  <cp:revision>5</cp:revision>
  <dcterms:created xsi:type="dcterms:W3CDTF">2022-01-31T06:07:22Z</dcterms:created>
  <dcterms:modified xsi:type="dcterms:W3CDTF">2022-02-03T01:25:58Z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0x0101008C047D54C2BD8F4DAE659912C2F084FE</vt:lpwstr>
  </property>
</Properties>
</file>