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Section Page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151" name="Rectangle"/>
          <p:cNvSpPr/>
          <p:nvPr/>
        </p:nvSpPr>
        <p:spPr>
          <a:xfrm>
            <a:off x="483807" y="362858"/>
            <a:ext cx="23426061" cy="13008432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152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84" y="2"/>
            <a:ext cx="8766049" cy="13716002"/>
          </a:xfrm>
          <a:prstGeom prst="rect">
            <a:avLst/>
          </a:prstGeom>
          <a:ln w="12700"/>
        </p:spPr>
      </p:pic>
      <p:sp>
        <p:nvSpPr>
          <p:cNvPr id="153" name="SUBHEAD"/>
          <p:cNvSpPr txBox="1"/>
          <p:nvPr>
            <p:ph type="body" sz="quarter" idx="21"/>
          </p:nvPr>
        </p:nvSpPr>
        <p:spPr>
          <a:xfrm>
            <a:off x="12322602" y="6658429"/>
            <a:ext cx="11287303" cy="993633"/>
          </a:xfrm>
          <a:prstGeom prst="rect">
            <a:avLst/>
          </a:prstGeom>
          <a:ln w="25400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SUBHEAD</a:t>
            </a:r>
          </a:p>
        </p:txBody>
      </p:sp>
      <p:sp>
        <p:nvSpPr>
          <p:cNvPr id="154" name="DATE: 3 October 2014"/>
          <p:cNvSpPr txBox="1"/>
          <p:nvPr>
            <p:ph type="body" sz="quarter" idx="22"/>
          </p:nvPr>
        </p:nvSpPr>
        <p:spPr>
          <a:xfrm>
            <a:off x="12322603" y="12366552"/>
            <a:ext cx="11545337" cy="551161"/>
          </a:xfrm>
          <a:prstGeom prst="rect">
            <a:avLst/>
          </a:prstGeom>
          <a:ln w="25400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DATE: 3 October 2014</a:t>
            </a:r>
          </a:p>
        </p:txBody>
      </p:sp>
      <p:sp>
        <p:nvSpPr>
          <p:cNvPr id="155" name="Body Level One…"/>
          <p:cNvSpPr txBox="1"/>
          <p:nvPr>
            <p:ph type="body" sz="quarter" idx="1"/>
          </p:nvPr>
        </p:nvSpPr>
        <p:spPr>
          <a:xfrm>
            <a:off x="12322602" y="5465082"/>
            <a:ext cx="11287303" cy="1279526"/>
          </a:xfrm>
          <a:prstGeom prst="rect">
            <a:avLst/>
          </a:prstGeom>
          <a:ln w="25400">
            <a:round/>
          </a:ln>
        </p:spPr>
        <p:txBody>
          <a:bodyPr lIns="101600" tIns="101600" rIns="101600" bIns="101600" anchor="ctr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sz="5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243840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365760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sz="4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487680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sz="4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2457105" y="12697883"/>
            <a:ext cx="707695" cy="728135"/>
          </a:xfrm>
          <a:prstGeom prst="rect">
            <a:avLst/>
          </a:prstGeom>
        </p:spPr>
        <p:txBody>
          <a:bodyPr lIns="135466" tIns="135466" rIns="135466" bIns="135466" anchor="t"/>
          <a:lstStyle>
            <a:lvl1pPr algn="r" defTabSz="1219200">
              <a:defRPr sz="3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Custom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794152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166" name="Object Placeholder"/>
          <p:cNvSpPr txBox="1"/>
          <p:nvPr>
            <p:ph type="obj" sz="quarter" idx="3"/>
          </p:nvPr>
        </p:nvSpPr>
        <p:spPr>
          <a:xfrm>
            <a:off x="1406765" y="10059816"/>
            <a:ext cx="1841499" cy="1377950"/>
          </a:xfrm>
          <a:prstGeom prst="rect">
            <a:avLst/>
          </a:prstGeom>
          <a:ln>
            <a:round/>
          </a:ln>
        </p:spPr>
        <p:txBody>
          <a:bodyPr lIns="135466" tIns="135466" rIns="135466" bIns="135466" anchor="ctr">
            <a:noAutofit/>
          </a:bodyPr>
          <a:lstStyle/>
          <a:p>
            <a: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67" name="Fourth level"/>
          <p:cNvSpPr txBox="1"/>
          <p:nvPr>
            <p:ph type="body" sz="quarter" idx="21"/>
          </p:nvPr>
        </p:nvSpPr>
        <p:spPr>
          <a:xfrm>
            <a:off x="3852336" y="4163655"/>
            <a:ext cx="17751883" cy="111322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3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Fourth level</a:t>
            </a:r>
          </a:p>
        </p:txBody>
      </p:sp>
      <p:sp>
        <p:nvSpPr>
          <p:cNvPr id="168" name="Fourth level"/>
          <p:cNvSpPr txBox="1"/>
          <p:nvPr>
            <p:ph type="body" sz="quarter" idx="22"/>
          </p:nvPr>
        </p:nvSpPr>
        <p:spPr>
          <a:xfrm>
            <a:off x="3852336" y="6142759"/>
            <a:ext cx="17751883" cy="1113223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3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Fourth level</a:t>
            </a:r>
          </a:p>
        </p:txBody>
      </p:sp>
      <p:sp>
        <p:nvSpPr>
          <p:cNvPr id="169" name="Fourth level"/>
          <p:cNvSpPr txBox="1"/>
          <p:nvPr>
            <p:ph type="body" sz="quarter" idx="23"/>
          </p:nvPr>
        </p:nvSpPr>
        <p:spPr>
          <a:xfrm>
            <a:off x="3852336" y="8142547"/>
            <a:ext cx="17751883" cy="111322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3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Fourth level</a:t>
            </a:r>
          </a:p>
        </p:txBody>
      </p:sp>
      <p:sp>
        <p:nvSpPr>
          <p:cNvPr id="170" name="Fourth level"/>
          <p:cNvSpPr txBox="1"/>
          <p:nvPr>
            <p:ph type="body" sz="quarter" idx="24"/>
          </p:nvPr>
        </p:nvSpPr>
        <p:spPr>
          <a:xfrm>
            <a:off x="3852336" y="10125893"/>
            <a:ext cx="17751883" cy="111322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3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Fourth level</a:t>
            </a:r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1219199" y="549277"/>
            <a:ext cx="17068801" cy="128920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1226858" y="1693333"/>
            <a:ext cx="17061142" cy="106438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977900" indent="-7112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1278466" indent="-7450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17610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21166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22666374" y="12945456"/>
            <a:ext cx="498426" cy="48699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/>
          <a:lstStyle>
            <a:lvl1pPr algn="r" defTabSz="1219200"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1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972318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183" name="THIRD LEVEL"/>
          <p:cNvSpPr txBox="1"/>
          <p:nvPr>
            <p:ph type="body" idx="21"/>
          </p:nvPr>
        </p:nvSpPr>
        <p:spPr>
          <a:xfrm>
            <a:off x="1188375" y="3457957"/>
            <a:ext cx="22044160" cy="9038843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2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THIRD LEVEL</a:t>
            </a: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1219199" y="549277"/>
            <a:ext cx="17068801" cy="128920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1226858" y="1693333"/>
            <a:ext cx="17061142" cy="106438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977900" indent="-7112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1278466" indent="-7450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17610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21166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22666374" y="12945456"/>
            <a:ext cx="498426" cy="48699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/>
          <a:lstStyle>
            <a:lvl1pPr algn="r" defTabSz="1219200"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1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196" name="Object Placeholder"/>
          <p:cNvSpPr txBox="1"/>
          <p:nvPr>
            <p:ph type="obj" sz="quarter" idx="3"/>
          </p:nvPr>
        </p:nvSpPr>
        <p:spPr>
          <a:xfrm>
            <a:off x="18592801" y="4129010"/>
            <a:ext cx="4064001" cy="3109990"/>
          </a:xfrm>
          <a:prstGeom prst="rect">
            <a:avLst/>
          </a:prstGeom>
          <a:ln>
            <a:round/>
          </a:ln>
        </p:spPr>
        <p:txBody>
          <a:bodyPr lIns="135466" tIns="135466" rIns="135466" bIns="135466" anchor="ctr">
            <a:noAutofit/>
          </a:bodyPr>
          <a:lstStyle/>
          <a:p>
            <a: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7" name="Third level"/>
          <p:cNvSpPr txBox="1"/>
          <p:nvPr>
            <p:ph type="body" idx="21"/>
          </p:nvPr>
        </p:nvSpPr>
        <p:spPr>
          <a:xfrm>
            <a:off x="1227669" y="4142618"/>
            <a:ext cx="17162460" cy="789698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2" marL="0" indent="0" defTabSz="1219200">
              <a:lnSpc>
                <a:spcPts val="3400"/>
              </a:lnSpc>
              <a:spcBef>
                <a:spcPts val="800"/>
              </a:spcBef>
              <a:buSzTx/>
              <a:buNone/>
              <a:defRPr b="1"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Third level</a:t>
            </a:r>
          </a:p>
        </p:txBody>
      </p:sp>
      <p:sp>
        <p:nvSpPr>
          <p:cNvPr id="198" name="Title Text"/>
          <p:cNvSpPr txBox="1"/>
          <p:nvPr>
            <p:ph type="title"/>
          </p:nvPr>
        </p:nvSpPr>
        <p:spPr>
          <a:xfrm>
            <a:off x="1219199" y="549277"/>
            <a:ext cx="17068801" cy="128920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1226858" y="1693333"/>
            <a:ext cx="17061142" cy="106438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977900" indent="-7112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1278466" indent="-7450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17610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21166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22666374" y="12945456"/>
            <a:ext cx="498426" cy="48699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/>
          <a:lstStyle>
            <a:lvl1pPr algn="r" defTabSz="1219200"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Section Page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210" name="Rectangle"/>
          <p:cNvSpPr/>
          <p:nvPr/>
        </p:nvSpPr>
        <p:spPr>
          <a:xfrm>
            <a:off x="483807" y="362858"/>
            <a:ext cx="23450251" cy="13008432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11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677"/>
          <a:stretch>
            <a:fillRect/>
          </a:stretch>
        </p:blipFill>
        <p:spPr>
          <a:xfrm>
            <a:off x="-1" y="7060138"/>
            <a:ext cx="24384004" cy="6305908"/>
          </a:xfrm>
          <a:prstGeom prst="rect">
            <a:avLst/>
          </a:prstGeom>
          <a:ln w="12700"/>
        </p:spPr>
      </p:pic>
      <p:sp>
        <p:nvSpPr>
          <p:cNvPr id="212" name="Title Text"/>
          <p:cNvSpPr txBox="1"/>
          <p:nvPr>
            <p:ph type="title"/>
          </p:nvPr>
        </p:nvSpPr>
        <p:spPr>
          <a:xfrm>
            <a:off x="1219199" y="2902858"/>
            <a:ext cx="21945601" cy="116114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1242989" y="4062487"/>
            <a:ext cx="21931492" cy="89656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marL="762000" indent="-7620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  <a:lvl2pPr marL="977900" indent="-7112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1278466" indent="-7450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17610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21166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22457105" y="12697883"/>
            <a:ext cx="707695" cy="728135"/>
          </a:xfrm>
          <a:prstGeom prst="rect">
            <a:avLst/>
          </a:prstGeom>
        </p:spPr>
        <p:txBody>
          <a:bodyPr lIns="135466" tIns="135466" rIns="135466" bIns="135466" anchor="t"/>
          <a:lstStyle>
            <a:lvl1pPr algn="r" defTabSz="1219200">
              <a:defRPr sz="3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2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224" name="OFFICE  I  FACULTY  I  DEPARTMENT"/>
          <p:cNvSpPr txBox="1"/>
          <p:nvPr/>
        </p:nvSpPr>
        <p:spPr>
          <a:xfrm>
            <a:off x="1219199" y="12823826"/>
            <a:ext cx="5723468" cy="50800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OFFICE  I  FACULTY  I  DEPARTMENT</a:t>
            </a:r>
          </a:p>
        </p:txBody>
      </p:sp>
      <p:sp>
        <p:nvSpPr>
          <p:cNvPr id="225" name="Rectangle"/>
          <p:cNvSpPr/>
          <p:nvPr/>
        </p:nvSpPr>
        <p:spPr>
          <a:xfrm>
            <a:off x="483807" y="388258"/>
            <a:ext cx="23450251" cy="12978191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26" name="Title Text"/>
          <p:cNvSpPr txBox="1"/>
          <p:nvPr>
            <p:ph type="title"/>
          </p:nvPr>
        </p:nvSpPr>
        <p:spPr>
          <a:xfrm>
            <a:off x="1219199" y="2867765"/>
            <a:ext cx="21945601" cy="1262897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22666374" y="12945456"/>
            <a:ext cx="498426" cy="48699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/>
          <a:lstStyle>
            <a:lvl1pPr algn="r" defTabSz="1219200"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239" name="Rectangle"/>
          <p:cNvSpPr/>
          <p:nvPr/>
        </p:nvSpPr>
        <p:spPr>
          <a:xfrm>
            <a:off x="483807" y="362858"/>
            <a:ext cx="23426061" cy="13008432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40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84" y="2"/>
            <a:ext cx="8766049" cy="13716002"/>
          </a:xfrm>
          <a:prstGeom prst="rect">
            <a:avLst/>
          </a:prstGeom>
          <a:ln w="12700"/>
        </p:spPr>
      </p:pic>
      <p:sp>
        <p:nvSpPr>
          <p:cNvPr id="241" name="Scanpath Comparis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7800"/>
            </a:lvl1pPr>
          </a:lstStyle>
          <a:p>
            <a:pPr/>
            <a:r>
              <a:t>Scanpath Comparison</a:t>
            </a:r>
          </a:p>
        </p:txBody>
      </p:sp>
      <p:sp>
        <p:nvSpPr>
          <p:cNvPr id="242" name="ScanMatch &amp; Multimatc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&amp; Multimatch</a:t>
            </a:r>
          </a:p>
        </p:txBody>
      </p:sp>
      <p:sp>
        <p:nvSpPr>
          <p:cNvPr id="243" name="By Robert Ahadizad Newport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2400"/>
            </a:lvl1pPr>
          </a:lstStyle>
          <a:p>
            <a:pPr/>
            <a:r>
              <a:t>By Robert Ahadizad Newport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anpath1.png" descr="scanpath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3342" y="7968112"/>
            <a:ext cx="7137649" cy="389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31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ScanMatch result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results</a:t>
            </a:r>
          </a:p>
        </p:txBody>
      </p:sp>
      <p:pic>
        <p:nvPicPr>
          <p:cNvPr id="3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Screen Shot 2020-11-30 at 4.35.58 PM.png" descr="Screen Shot 2020-11-30 at 4.35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8360" y="3363493"/>
            <a:ext cx="17068801" cy="9619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32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Multimatc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Multimatch</a:t>
            </a:r>
          </a:p>
        </p:txBody>
      </p:sp>
      <p:sp>
        <p:nvSpPr>
          <p:cNvPr id="330" name="MultiMatch identifies scanpaths that may be similar, but shifted in their locus (left), scale (middle), or saccadic amplitude (right).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MultiMatch identifies scanpaths that may be similar, but shifted in their locus (left), scale (middle), or saccadic amplitude (right).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Screen Shot 2020-11-30 at 4.54.00 PM.png" descr="Screen Shot 2020-11-30 at 4.54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8247" y="6884430"/>
            <a:ext cx="18517274" cy="487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5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972318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336" name="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Strategy</a:t>
            </a:r>
          </a:p>
        </p:txBody>
      </p:sp>
      <p:sp>
        <p:nvSpPr>
          <p:cNvPr id="337" name="Multimatch Dimensio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Multimatch Dimensions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: The vector difference between aligned pairs.…"/>
          <p:cNvSpPr txBox="1"/>
          <p:nvPr/>
        </p:nvSpPr>
        <p:spPr>
          <a:xfrm>
            <a:off x="4080440" y="3049236"/>
            <a:ext cx="19427454" cy="9493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5466" tIns="135466" rIns="135466" bIns="135466" anchor="ctr"/>
          <a:lstStyle/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Shape: The vector difference between aligned pairs.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Length: The difference in length between endpoints of aligned pairs.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Direction: The angular difference between aligned pairs.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Position: The Euclidean difference in position between aligned pairs.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Duration: The difference in duration of time spent on aligned pairs.</a:t>
            </a:r>
          </a:p>
        </p:txBody>
      </p:sp>
      <p:pic>
        <p:nvPicPr>
          <p:cNvPr id="341" name="Screen Shot 2020-11-30 at 5.07.24 PM.png" descr="Screen Shot 2020-11-30 at 5.07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0760" y="3649707"/>
            <a:ext cx="18542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Screen Shot 2020-11-30 at 5.07.28 PM.png" descr="Screen Shot 2020-11-30 at 5.07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1376" y="5822241"/>
            <a:ext cx="14097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Screen Shot 2020-11-30 at 5.07.34 PM.png" descr="Screen Shot 2020-11-30 at 5.07.3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1676" y="6894322"/>
            <a:ext cx="16891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reen Shot 2020-11-30 at 5.07.37 PM.png" descr="Screen Shot 2020-11-30 at 5.07.37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6992" y="9227225"/>
            <a:ext cx="17526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Screen Shot 2020-11-30 at 5.07.40 PM.png" descr="Screen Shot 2020-11-30 at 5.07.40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5326" y="10336775"/>
            <a:ext cx="1701801" cy="167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8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972318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349" name="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Strategy</a:t>
            </a:r>
          </a:p>
        </p:txBody>
      </p:sp>
      <p:sp>
        <p:nvSpPr>
          <p:cNvPr id="350" name="Multimatch heatmap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Multimatch heatmaps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Rectangle"/>
          <p:cNvSpPr txBox="1"/>
          <p:nvPr/>
        </p:nvSpPr>
        <p:spPr>
          <a:xfrm>
            <a:off x="1236313" y="3049236"/>
            <a:ext cx="22271581" cy="9493573"/>
          </a:xfrm>
          <a:prstGeom prst="rect">
            <a:avLst/>
          </a:prstGeom>
          <a:ln w="12700">
            <a:miter lim="400000"/>
          </a:ln>
        </p:spPr>
        <p:txBody>
          <a:bodyPr lIns="135466" tIns="135466" rIns="135466" bIns="135466" anchor="ctr"/>
          <a:lstStyle/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354" name="MultiMatch_Direction.jpg" descr="MultiMatch_Directi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477" y="5573190"/>
            <a:ext cx="6682055" cy="4612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MultiMatch_Duration.jpg" descr="MultiMatch_Dur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46999" y="5574679"/>
            <a:ext cx="6682054" cy="4612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MultiMatch_Length.jpg" descr="MultiMatch_Length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05639" y="5576537"/>
            <a:ext cx="6682054" cy="4612992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Direction"/>
          <p:cNvSpPr txBox="1"/>
          <p:nvPr/>
        </p:nvSpPr>
        <p:spPr>
          <a:xfrm>
            <a:off x="4326845" y="4624599"/>
            <a:ext cx="1884300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Direction</a:t>
            </a:r>
          </a:p>
        </p:txBody>
      </p:sp>
      <p:sp>
        <p:nvSpPr>
          <p:cNvPr id="358" name="Duration"/>
          <p:cNvSpPr txBox="1"/>
          <p:nvPr/>
        </p:nvSpPr>
        <p:spPr>
          <a:xfrm>
            <a:off x="10886992" y="4624599"/>
            <a:ext cx="1802068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Duration</a:t>
            </a:r>
          </a:p>
        </p:txBody>
      </p:sp>
      <p:sp>
        <p:nvSpPr>
          <p:cNvPr id="359" name="Length"/>
          <p:cNvSpPr txBox="1"/>
          <p:nvPr/>
        </p:nvSpPr>
        <p:spPr>
          <a:xfrm>
            <a:off x="18001875" y="4624599"/>
            <a:ext cx="1489584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6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363" name="OFFICE  I  FACULTY  I  DEPARTMENT"/>
          <p:cNvSpPr txBox="1"/>
          <p:nvPr/>
        </p:nvSpPr>
        <p:spPr>
          <a:xfrm>
            <a:off x="1219199" y="12823826"/>
            <a:ext cx="5723468" cy="50800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OFFICE  I  FACULTY  I  DEPARTMENT</a:t>
            </a:r>
          </a:p>
        </p:txBody>
      </p:sp>
      <p:sp>
        <p:nvSpPr>
          <p:cNvPr id="364" name="Rectangle"/>
          <p:cNvSpPr/>
          <p:nvPr/>
        </p:nvSpPr>
        <p:spPr>
          <a:xfrm>
            <a:off x="483807" y="388258"/>
            <a:ext cx="23450251" cy="12978191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Thank you…"/>
          <p:cNvSpPr txBox="1"/>
          <p:nvPr>
            <p:ph type="title"/>
          </p:nvPr>
        </p:nvSpPr>
        <p:spPr>
          <a:xfrm>
            <a:off x="1236132" y="3312265"/>
            <a:ext cx="21945601" cy="7091470"/>
          </a:xfrm>
          <a:prstGeom prst="rect">
            <a:avLst/>
          </a:prstGeom>
        </p:spPr>
        <p:txBody>
          <a:bodyPr/>
          <a:lstStyle/>
          <a:p>
            <a:pPr>
              <a:defRPr sz="7600"/>
            </a:pPr>
            <a:r>
              <a:t>Thank you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Dr Antonio di ieva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Dr Sidon Liu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Dr Carlo Russo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Dr Abdulla suman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Macquarie University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Department of Clinical Medicine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Faculty of Medicine, Health and Human Sciences</a:t>
            </a:r>
          </a:p>
        </p:txBody>
      </p:sp>
      <p:pic>
        <p:nvPicPr>
          <p:cNvPr id="3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8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4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Paper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Papers</a:t>
            </a:r>
          </a:p>
        </p:txBody>
      </p:sp>
      <p:sp>
        <p:nvSpPr>
          <p:cNvPr id="252" name="R. Dewhurst, M. Nyström, H. Jarodzka, T. Foulsham, R. Johansson, K. Holmqvist, It depends on how you look at it: Scanpath comparison in multiple dimensions with MultiMatch, a vector-based approach, Behavior Research Methods (2012).…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latin typeface="Georgia"/>
                <a:ea typeface="Georgia"/>
                <a:cs typeface="Georgia"/>
                <a:sym typeface="Georgia"/>
              </a:defRPr>
            </a:pPr>
            <a:r>
              <a:t>R. Dewhurst, M. Nyström, H. Jarodzka, T. Foulsham, R. Johansson, K. Holmqvist,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It depends on how you look at it: Scanpath comparison in multiple dimensions with MultiMatch, a vector-based approach</a:t>
            </a:r>
            <a:r>
              <a:t>, Behavior Research Methods (2012).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latin typeface="Georgia"/>
                <a:ea typeface="Georgia"/>
                <a:cs typeface="Georgia"/>
                <a:sym typeface="Georgia"/>
              </a:defRPr>
            </a:pPr>
            <a:r>
              <a:t>doi:10.3758/s13428-012-0212-2. </a:t>
            </a:r>
            <a:br/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latin typeface="Georgia"/>
                <a:ea typeface="Georgia"/>
                <a:cs typeface="Georgia"/>
                <a:sym typeface="Georgia"/>
              </a:defRPr>
            </a:pPr>
            <a:r>
              <a:t>F. Cristino, S. Mathôt, J. Theeuwes, I. D. Gilchrist,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ScanMatch: A novel method for comparing fixation sequences</a:t>
            </a:r>
            <a:r>
              <a:t>, Behavior Research Methods (2010).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latin typeface="Georgia"/>
                <a:ea typeface="Georgia"/>
                <a:cs typeface="Georgia"/>
                <a:sym typeface="Georgia"/>
              </a:defRPr>
            </a:pPr>
            <a:r>
              <a:t>doi:10.3758/BRM.42.3.692. 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5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What is a scanpath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scanpath?</a:t>
            </a:r>
          </a:p>
        </p:txBody>
      </p:sp>
      <p:sp>
        <p:nvSpPr>
          <p:cNvPr id="260" name="Both ScanMatch and MultiMatch define a scanpath as a sequential collection of cartesian (x, y) fixation points.…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Both ScanMatch and MultiMatch define a scanpath as a sequential collection of cartesian (x, y) fixation points.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Dimensionality reduction is done through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either semantic or gridded quantising with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ScanMatch, and agglomerative quantising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with MultiMatch.  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creen Shot 2020-11-30 at 4.09.01 PM.png" descr="Screen Shot 2020-11-30 at 4.09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51087" y="6117671"/>
            <a:ext cx="5966419" cy="5981836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66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scanpat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scanpath</a:t>
            </a:r>
          </a:p>
        </p:txBody>
      </p:sp>
      <p:sp>
        <p:nvSpPr>
          <p:cNvPr id="269" name="Rectangle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timulus.png" descr="stimul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29950" y="4114596"/>
            <a:ext cx="7265485" cy="4086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canpaths.jpg" descr="Scanpath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472" y="3491014"/>
            <a:ext cx="7112001" cy="533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76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Scanpath comparis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Scanpath comparison</a:t>
            </a:r>
          </a:p>
        </p:txBody>
      </p:sp>
      <p:sp>
        <p:nvSpPr>
          <p:cNvPr id="279" name="Known issues in scanpath comparison including chance, alignment problems, offset alignment issues, backwards, quantising, global to local agglomerative…"/>
          <p:cNvSpPr txBox="1"/>
          <p:nvPr>
            <p:ph type="body" idx="21"/>
          </p:nvPr>
        </p:nvSpPr>
        <p:spPr>
          <a:xfrm>
            <a:off x="1227669" y="3539510"/>
            <a:ext cx="21880958" cy="8727946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Known issues in scanpath comparison including chance, alignment problems, offset alignment issues, backwards, quantising, global to local agglomerative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issues, scale,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and duration.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20-11-30 at 5.26.03 PM.png" descr="Screen Shot 2020-11-30 at 5.26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2359" y="5641651"/>
            <a:ext cx="14008101" cy="661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4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8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ScanMatch string substit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string substitution</a:t>
            </a:r>
          </a:p>
        </p:txBody>
      </p:sp>
      <p:sp>
        <p:nvSpPr>
          <p:cNvPr id="288" name="The Levenshtein distance between two strings a, b:…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The Levenshtein distance between two strings a, b: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Sam → Bam (substitution of "S" for "B")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sit → sits (insertion of "s" at the end)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Screen Shot 2020-11-30 at 4.21.52 PM.png" descr="Screen Shot 2020-11-30 at 4.21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4030" y="8134549"/>
            <a:ext cx="17175784" cy="410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9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ScanMatch string substit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string substitution</a:t>
            </a:r>
          </a:p>
        </p:txBody>
      </p:sp>
      <p:sp>
        <p:nvSpPr>
          <p:cNvPr id="297" name="The Levenshtein distance between two strings a, b:…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The Levenshtein distance between two strings a, b: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Sam → Bam (substitution of "S" for "B")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sit → sits (insertion of "s" at the end)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30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canMatch string substit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string substitution</a:t>
            </a:r>
          </a:p>
        </p:txBody>
      </p:sp>
      <p:sp>
        <p:nvSpPr>
          <p:cNvPr id="305" name="A large gap penalty favours larger gaps in sequences with tightly related string pairs whereas a smaller gap penalty favours smaller or no gaps with the alignment of loosely related pairs.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A large gap penalty favours larger gaps in sequences with tightly related string pairs whereas a smaller gap penalty favours smaller or no gaps with the alignment of loosely related pairs.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Screen Shot 2020-11-30 at 4.21.52 PM.png" descr="Screen Shot 2020-11-30 at 4.21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5708" y="7950369"/>
            <a:ext cx="17175784" cy="410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311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ScanMatch string substit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string substitution</a:t>
            </a:r>
          </a:p>
        </p:txBody>
      </p:sp>
      <p:pic>
        <p:nvPicPr>
          <p:cNvPr id="314" name="Screen Shot 2020-11-30 at 4.27.52 PM.png" descr="Screen Shot 2020-11-30 at 4.27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234" y="3649874"/>
            <a:ext cx="13347701" cy="5168901"/>
          </a:xfrm>
          <a:prstGeom prst="rect">
            <a:avLst/>
          </a:prstGeom>
          <a:ln w="12700"/>
        </p:spPr>
      </p:pic>
      <p:pic>
        <p:nvPicPr>
          <p:cNvPr id="3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