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65"/>
  </p:notesMasterIdLst>
  <p:handoutMasterIdLst>
    <p:handoutMasterId r:id="rId66"/>
  </p:handoutMasterIdLst>
  <p:sldIdLst>
    <p:sldId id="1562" r:id="rId3"/>
    <p:sldId id="1599" r:id="rId4"/>
    <p:sldId id="1600" r:id="rId5"/>
    <p:sldId id="1601" r:id="rId6"/>
    <p:sldId id="1602" r:id="rId7"/>
    <p:sldId id="1603" r:id="rId8"/>
    <p:sldId id="1604" r:id="rId9"/>
    <p:sldId id="1605" r:id="rId10"/>
    <p:sldId id="1607" r:id="rId11"/>
    <p:sldId id="1606" r:id="rId12"/>
    <p:sldId id="1611" r:id="rId13"/>
    <p:sldId id="1608" r:id="rId14"/>
    <p:sldId id="1609" r:id="rId15"/>
    <p:sldId id="1556" r:id="rId16"/>
    <p:sldId id="1612" r:id="rId17"/>
    <p:sldId id="1613" r:id="rId18"/>
    <p:sldId id="265" r:id="rId19"/>
    <p:sldId id="263" r:id="rId20"/>
    <p:sldId id="1619" r:id="rId21"/>
    <p:sldId id="1560" r:id="rId22"/>
    <p:sldId id="1554" r:id="rId23"/>
    <p:sldId id="1614" r:id="rId24"/>
    <p:sldId id="1552" r:id="rId25"/>
    <p:sldId id="1620" r:id="rId26"/>
    <p:sldId id="1621" r:id="rId27"/>
    <p:sldId id="1622" r:id="rId28"/>
    <p:sldId id="1623" r:id="rId29"/>
    <p:sldId id="1624" r:id="rId30"/>
    <p:sldId id="1625" r:id="rId31"/>
    <p:sldId id="1626" r:id="rId32"/>
    <p:sldId id="1553" r:id="rId33"/>
    <p:sldId id="1627" r:id="rId34"/>
    <p:sldId id="1557" r:id="rId35"/>
    <p:sldId id="1551" r:id="rId36"/>
    <p:sldId id="1558" r:id="rId37"/>
    <p:sldId id="1559" r:id="rId38"/>
    <p:sldId id="1628" r:id="rId39"/>
    <p:sldId id="1561" r:id="rId40"/>
    <p:sldId id="1590" r:id="rId41"/>
    <p:sldId id="1591" r:id="rId42"/>
    <p:sldId id="1564" r:id="rId43"/>
    <p:sldId id="1565" r:id="rId44"/>
    <p:sldId id="1566" r:id="rId45"/>
    <p:sldId id="1568" r:id="rId46"/>
    <p:sldId id="1569" r:id="rId47"/>
    <p:sldId id="1570" r:id="rId48"/>
    <p:sldId id="1571" r:id="rId49"/>
    <p:sldId id="1629" r:id="rId50"/>
    <p:sldId id="1637" r:id="rId51"/>
    <p:sldId id="1547" r:id="rId52"/>
    <p:sldId id="1638" r:id="rId53"/>
    <p:sldId id="1639" r:id="rId54"/>
    <p:sldId id="1640" r:id="rId55"/>
    <p:sldId id="1633" r:id="rId56"/>
    <p:sldId id="1573" r:id="rId57"/>
    <p:sldId id="1574" r:id="rId58"/>
    <p:sldId id="1634" r:id="rId59"/>
    <p:sldId id="1592" r:id="rId60"/>
    <p:sldId id="1635" r:id="rId61"/>
    <p:sldId id="1641" r:id="rId62"/>
    <p:sldId id="1593" r:id="rId63"/>
    <p:sldId id="1636"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Lst>
        </p14:section>
        <p14:section name="SPFx API" id="{8E3AA920-E048-4638-9677-E7ABDDCA76E7}">
          <p14:sldIdLst>
            <p14:sldId id="1599"/>
            <p14:sldId id="1600"/>
            <p14:sldId id="1601"/>
            <p14:sldId id="1602"/>
            <p14:sldId id="1603"/>
            <p14:sldId id="1604"/>
            <p14:sldId id="1605"/>
            <p14:sldId id="1607"/>
            <p14:sldId id="1606"/>
            <p14:sldId id="1611"/>
            <p14:sldId id="1608"/>
            <p14:sldId id="1609"/>
            <p14:sldId id="1556"/>
            <p14:sldId id="1612"/>
            <p14:sldId id="1613"/>
            <p14:sldId id="265"/>
          </p14:sldIdLst>
        </p14:section>
        <p14:section name="Property Pane" id="{8D12A8CA-DEE6-4ECA-A77C-ED1C1D8F7C56}">
          <p14:sldIdLst>
            <p14:sldId id="263"/>
            <p14:sldId id="1619"/>
            <p14:sldId id="1560"/>
            <p14:sldId id="1554"/>
            <p14:sldId id="1614"/>
            <p14:sldId id="1552"/>
            <p14:sldId id="1620"/>
            <p14:sldId id="1621"/>
            <p14:sldId id="1622"/>
            <p14:sldId id="1623"/>
            <p14:sldId id="1624"/>
            <p14:sldId id="1625"/>
          </p14:sldIdLst>
        </p14:section>
        <p14:section name="UI Fabric Core" id="{34885BD1-DB17-4CBA-82C8-BF5CADF0FC2C}">
          <p14:sldIdLst>
            <p14:sldId id="1626"/>
            <p14:sldId id="1553"/>
            <p14:sldId id="1627"/>
            <p14:sldId id="1557"/>
            <p14:sldId id="1551"/>
            <p14:sldId id="1558"/>
            <p14:sldId id="1559"/>
            <p14:sldId id="1628"/>
            <p14:sldId id="1561"/>
            <p14:sldId id="1590"/>
            <p14:sldId id="1591"/>
            <p14:sldId id="1564"/>
            <p14:sldId id="1565"/>
            <p14:sldId id="1566"/>
            <p14:sldId id="1568"/>
            <p14:sldId id="1569"/>
            <p14:sldId id="1570"/>
            <p14:sldId id="1571"/>
            <p14:sldId id="1629"/>
          </p14:sldIdLst>
        </p14:section>
        <p14:section name="ReactJs" id="{0AFB734E-08F5-4C92-9FF1-4B5AD264A172}">
          <p14:sldIdLst>
            <p14:sldId id="1637"/>
            <p14:sldId id="1547"/>
            <p14:sldId id="1638"/>
            <p14:sldId id="1639"/>
            <p14:sldId id="1640"/>
            <p14:sldId id="1633"/>
            <p14:sldId id="1573"/>
            <p14:sldId id="1574"/>
            <p14:sldId id="1634"/>
            <p14:sldId id="1592"/>
            <p14:sldId id="1635"/>
          </p14:sldIdLst>
        </p14:section>
        <p14:section name="Fluent UI" id="{48727ABC-026E-41A2-AE45-9C7B98E0A15C}">
          <p14:sldIdLst>
            <p14:sldId id="1641"/>
            <p14:sldId id="1593"/>
            <p14:sldId id="1636"/>
          </p14:sldIdLst>
        </p14:section>
        <p14:section name="outro" id="{BF29E249-6E71-4BBE-B175-E1751A1C0B1C}">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DCA4B-1FC9-4D12-AB44-3C8D48C3EFFB}" v="3" dt="2020-09-23T10:40:33.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84724" autoAdjust="0"/>
  </p:normalViewPr>
  <p:slideViewPr>
    <p:cSldViewPr snapToGrid="0">
      <p:cViewPr varScale="1">
        <p:scale>
          <a:sx n="95" d="100"/>
          <a:sy n="95" d="100"/>
        </p:scale>
        <p:origin x="504"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824"/>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B8580-789D-274C-AC54-FC2E28C99974}" type="doc">
      <dgm:prSet loTypeId="urn:microsoft.com/office/officeart/2005/8/layout/default" loCatId="process" qsTypeId="urn:microsoft.com/office/officeart/2005/8/quickstyle/simple1" qsCatId="simple" csTypeId="urn:microsoft.com/office/officeart/2005/8/colors/accent1_2" csCatId="accent1"/>
      <dgm:spPr/>
      <dgm:t>
        <a:bodyPr/>
        <a:lstStyle/>
        <a:p>
          <a:endParaRPr lang="en-US"/>
        </a:p>
      </dgm:t>
    </dgm:pt>
    <dgm:pt modelId="{AABFB2A4-ECCC-CE42-8B77-58F3E0645E79}">
      <dgm:prSet/>
      <dgm:spPr/>
      <dgm:t>
        <a:bodyPr/>
        <a:lstStyle/>
        <a:p>
          <a:r>
            <a:rPr lang="en-US" baseline="0"/>
            <a:t>Built by Microsoft</a:t>
          </a:r>
          <a:endParaRPr lang="en-US"/>
        </a:p>
      </dgm:t>
    </dgm:pt>
    <dgm:pt modelId="{C08E9A8A-E1CB-3449-94CF-6655694CF00C}" type="parTrans" cxnId="{A4EEC133-1501-964C-BDAA-206C2F71389D}">
      <dgm:prSet/>
      <dgm:spPr/>
      <dgm:t>
        <a:bodyPr/>
        <a:lstStyle/>
        <a:p>
          <a:endParaRPr lang="en-US"/>
        </a:p>
      </dgm:t>
    </dgm:pt>
    <dgm:pt modelId="{4A152869-F716-A745-AF51-D857FAC45EC3}" type="sibTrans" cxnId="{A4EEC133-1501-964C-BDAA-206C2F71389D}">
      <dgm:prSet/>
      <dgm:spPr/>
      <dgm:t>
        <a:bodyPr/>
        <a:lstStyle/>
        <a:p>
          <a:endParaRPr lang="en-US"/>
        </a:p>
      </dgm:t>
    </dgm:pt>
    <dgm:pt modelId="{0A6814AB-9436-9246-A2DD-BD0B3A701875}">
      <dgm:prSet/>
      <dgm:spPr/>
      <dgm:t>
        <a:bodyPr/>
        <a:lstStyle/>
        <a:p>
          <a:r>
            <a:rPr lang="en-US" baseline="0"/>
            <a:t>All about styling instead of JavaScript</a:t>
          </a:r>
          <a:endParaRPr lang="en-US"/>
        </a:p>
      </dgm:t>
    </dgm:pt>
    <dgm:pt modelId="{FEA65152-D34C-894B-899A-84A116F5254C}" type="parTrans" cxnId="{2727D0A2-2080-D149-A16C-85DF29B12798}">
      <dgm:prSet/>
      <dgm:spPr/>
      <dgm:t>
        <a:bodyPr/>
        <a:lstStyle/>
        <a:p>
          <a:endParaRPr lang="en-US"/>
        </a:p>
      </dgm:t>
    </dgm:pt>
    <dgm:pt modelId="{4F98178D-61B7-CC41-B7C1-BF7E328BA5BF}" type="sibTrans" cxnId="{2727D0A2-2080-D149-A16C-85DF29B12798}">
      <dgm:prSet/>
      <dgm:spPr/>
      <dgm:t>
        <a:bodyPr/>
        <a:lstStyle/>
        <a:p>
          <a:endParaRPr lang="en-US"/>
        </a:p>
      </dgm:t>
    </dgm:pt>
    <dgm:pt modelId="{E154FDF4-9666-F143-B4FF-86CAE8DEF004}">
      <dgm:prSet/>
      <dgm:spPr/>
      <dgm:t>
        <a:bodyPr/>
        <a:lstStyle/>
        <a:p>
          <a:r>
            <a:rPr lang="en-US" baseline="0"/>
            <a:t>Integrates with other frameworks</a:t>
          </a:r>
          <a:endParaRPr lang="en-US"/>
        </a:p>
      </dgm:t>
    </dgm:pt>
    <dgm:pt modelId="{663DC31A-094B-774E-8651-68B345B6BE47}" type="parTrans" cxnId="{47FE1E11-7B0A-3C46-82C1-072F60FA8E74}">
      <dgm:prSet/>
      <dgm:spPr/>
      <dgm:t>
        <a:bodyPr/>
        <a:lstStyle/>
        <a:p>
          <a:endParaRPr lang="en-US"/>
        </a:p>
      </dgm:t>
    </dgm:pt>
    <dgm:pt modelId="{61C66F67-5BCF-E94E-99BA-2D8FE265A233}" type="sibTrans" cxnId="{47FE1E11-7B0A-3C46-82C1-072F60FA8E74}">
      <dgm:prSet/>
      <dgm:spPr/>
      <dgm:t>
        <a:bodyPr/>
        <a:lstStyle/>
        <a:p>
          <a:endParaRPr lang="en-US"/>
        </a:p>
      </dgm:t>
    </dgm:pt>
    <dgm:pt modelId="{6A104F3F-A66A-9643-BBCA-4921F2670D53}">
      <dgm:prSet/>
      <dgm:spPr/>
      <dgm:t>
        <a:bodyPr/>
        <a:lstStyle/>
        <a:p>
          <a:r>
            <a:rPr lang="en-US" baseline="0"/>
            <a:t>Language support</a:t>
          </a:r>
          <a:endParaRPr lang="en-US"/>
        </a:p>
      </dgm:t>
    </dgm:pt>
    <dgm:pt modelId="{75B9DD63-5FE0-A447-A2A1-5BED22D78F19}" type="parTrans" cxnId="{F672ECE6-0875-644F-A4B2-2A2DD5A7B8F3}">
      <dgm:prSet/>
      <dgm:spPr/>
      <dgm:t>
        <a:bodyPr/>
        <a:lstStyle/>
        <a:p>
          <a:endParaRPr lang="en-US"/>
        </a:p>
      </dgm:t>
    </dgm:pt>
    <dgm:pt modelId="{F907388E-80CE-B34D-B1D2-E99F5470F9CB}" type="sibTrans" cxnId="{F672ECE6-0875-644F-A4B2-2A2DD5A7B8F3}">
      <dgm:prSet/>
      <dgm:spPr/>
      <dgm:t>
        <a:bodyPr/>
        <a:lstStyle/>
        <a:p>
          <a:endParaRPr lang="en-US"/>
        </a:p>
      </dgm:t>
    </dgm:pt>
    <dgm:pt modelId="{43DF0E68-71DE-AB4C-A4DD-2E0A55A14179}" type="pres">
      <dgm:prSet presAssocID="{2DDB8580-789D-274C-AC54-FC2E28C99974}" presName="diagram" presStyleCnt="0">
        <dgm:presLayoutVars>
          <dgm:dir/>
          <dgm:resizeHandles val="exact"/>
        </dgm:presLayoutVars>
      </dgm:prSet>
      <dgm:spPr/>
    </dgm:pt>
    <dgm:pt modelId="{4470083B-6368-1B4D-A154-E95D6074F57F}" type="pres">
      <dgm:prSet presAssocID="{AABFB2A4-ECCC-CE42-8B77-58F3E0645E79}" presName="node" presStyleLbl="node1" presStyleIdx="0" presStyleCnt="4">
        <dgm:presLayoutVars>
          <dgm:bulletEnabled val="1"/>
        </dgm:presLayoutVars>
      </dgm:prSet>
      <dgm:spPr/>
    </dgm:pt>
    <dgm:pt modelId="{50FF1F9A-F236-C544-97E4-D69299AE43FE}" type="pres">
      <dgm:prSet presAssocID="{4A152869-F716-A745-AF51-D857FAC45EC3}" presName="sibTrans" presStyleCnt="0"/>
      <dgm:spPr/>
    </dgm:pt>
    <dgm:pt modelId="{6E44590B-24BA-EF43-9A2E-77A5D396C31C}" type="pres">
      <dgm:prSet presAssocID="{0A6814AB-9436-9246-A2DD-BD0B3A701875}" presName="node" presStyleLbl="node1" presStyleIdx="1" presStyleCnt="4">
        <dgm:presLayoutVars>
          <dgm:bulletEnabled val="1"/>
        </dgm:presLayoutVars>
      </dgm:prSet>
      <dgm:spPr/>
    </dgm:pt>
    <dgm:pt modelId="{C0DFBA09-76E2-C24E-88B0-AC9F4808C412}" type="pres">
      <dgm:prSet presAssocID="{4F98178D-61B7-CC41-B7C1-BF7E328BA5BF}" presName="sibTrans" presStyleCnt="0"/>
      <dgm:spPr/>
    </dgm:pt>
    <dgm:pt modelId="{2B1B4D1A-4A04-A842-9445-4AF812EFEAB0}" type="pres">
      <dgm:prSet presAssocID="{E154FDF4-9666-F143-B4FF-86CAE8DEF004}" presName="node" presStyleLbl="node1" presStyleIdx="2" presStyleCnt="4">
        <dgm:presLayoutVars>
          <dgm:bulletEnabled val="1"/>
        </dgm:presLayoutVars>
      </dgm:prSet>
      <dgm:spPr/>
    </dgm:pt>
    <dgm:pt modelId="{7C62ACB9-848B-D144-A52C-AF57D21D4EDC}" type="pres">
      <dgm:prSet presAssocID="{61C66F67-5BCF-E94E-99BA-2D8FE265A233}" presName="sibTrans" presStyleCnt="0"/>
      <dgm:spPr/>
    </dgm:pt>
    <dgm:pt modelId="{AB8084BD-8E85-504B-A4E7-EADF01BA4DCD}" type="pres">
      <dgm:prSet presAssocID="{6A104F3F-A66A-9643-BBCA-4921F2670D53}" presName="node" presStyleLbl="node1" presStyleIdx="3" presStyleCnt="4">
        <dgm:presLayoutVars>
          <dgm:bulletEnabled val="1"/>
        </dgm:presLayoutVars>
      </dgm:prSet>
      <dgm:spPr/>
    </dgm:pt>
  </dgm:ptLst>
  <dgm:cxnLst>
    <dgm:cxn modelId="{F3DDDD02-43BE-5C4C-9664-0C4CF4A8BBB8}" type="presOf" srcId="{E154FDF4-9666-F143-B4FF-86CAE8DEF004}" destId="{2B1B4D1A-4A04-A842-9445-4AF812EFEAB0}" srcOrd="0" destOrd="0" presId="urn:microsoft.com/office/officeart/2005/8/layout/default"/>
    <dgm:cxn modelId="{47FE1E11-7B0A-3C46-82C1-072F60FA8E74}" srcId="{2DDB8580-789D-274C-AC54-FC2E28C99974}" destId="{E154FDF4-9666-F143-B4FF-86CAE8DEF004}" srcOrd="2" destOrd="0" parTransId="{663DC31A-094B-774E-8651-68B345B6BE47}" sibTransId="{61C66F67-5BCF-E94E-99BA-2D8FE265A233}"/>
    <dgm:cxn modelId="{157E601D-BA8E-264C-B337-0CFEC23DF6B9}" type="presOf" srcId="{AABFB2A4-ECCC-CE42-8B77-58F3E0645E79}" destId="{4470083B-6368-1B4D-A154-E95D6074F57F}" srcOrd="0" destOrd="0" presId="urn:microsoft.com/office/officeart/2005/8/layout/default"/>
    <dgm:cxn modelId="{A4EEC133-1501-964C-BDAA-206C2F71389D}" srcId="{2DDB8580-789D-274C-AC54-FC2E28C99974}" destId="{AABFB2A4-ECCC-CE42-8B77-58F3E0645E79}" srcOrd="0" destOrd="0" parTransId="{C08E9A8A-E1CB-3449-94CF-6655694CF00C}" sibTransId="{4A152869-F716-A745-AF51-D857FAC45EC3}"/>
    <dgm:cxn modelId="{C7584838-6D21-B648-B3C8-637E66C44A0B}" type="presOf" srcId="{2DDB8580-789D-274C-AC54-FC2E28C99974}" destId="{43DF0E68-71DE-AB4C-A4DD-2E0A55A14179}" srcOrd="0" destOrd="0" presId="urn:microsoft.com/office/officeart/2005/8/layout/default"/>
    <dgm:cxn modelId="{ACF02986-F966-F949-A361-FB8FEA7CD750}" type="presOf" srcId="{6A104F3F-A66A-9643-BBCA-4921F2670D53}" destId="{AB8084BD-8E85-504B-A4E7-EADF01BA4DCD}" srcOrd="0" destOrd="0" presId="urn:microsoft.com/office/officeart/2005/8/layout/default"/>
    <dgm:cxn modelId="{2727D0A2-2080-D149-A16C-85DF29B12798}" srcId="{2DDB8580-789D-274C-AC54-FC2E28C99974}" destId="{0A6814AB-9436-9246-A2DD-BD0B3A701875}" srcOrd="1" destOrd="0" parTransId="{FEA65152-D34C-894B-899A-84A116F5254C}" sibTransId="{4F98178D-61B7-CC41-B7C1-BF7E328BA5BF}"/>
    <dgm:cxn modelId="{247C32BD-36D0-524E-A9A0-80FD1785D86B}" type="presOf" srcId="{0A6814AB-9436-9246-A2DD-BD0B3A701875}" destId="{6E44590B-24BA-EF43-9A2E-77A5D396C31C}" srcOrd="0" destOrd="0" presId="urn:microsoft.com/office/officeart/2005/8/layout/default"/>
    <dgm:cxn modelId="{F672ECE6-0875-644F-A4B2-2A2DD5A7B8F3}" srcId="{2DDB8580-789D-274C-AC54-FC2E28C99974}" destId="{6A104F3F-A66A-9643-BBCA-4921F2670D53}" srcOrd="3" destOrd="0" parTransId="{75B9DD63-5FE0-A447-A2A1-5BED22D78F19}" sibTransId="{F907388E-80CE-B34D-B1D2-E99F5470F9CB}"/>
    <dgm:cxn modelId="{3A6B3C30-600C-6740-A47F-508A7975B416}" type="presParOf" srcId="{43DF0E68-71DE-AB4C-A4DD-2E0A55A14179}" destId="{4470083B-6368-1B4D-A154-E95D6074F57F}" srcOrd="0" destOrd="0" presId="urn:microsoft.com/office/officeart/2005/8/layout/default"/>
    <dgm:cxn modelId="{7D28E39E-EEFA-EA4F-8D11-45614A0C4FB8}" type="presParOf" srcId="{43DF0E68-71DE-AB4C-A4DD-2E0A55A14179}" destId="{50FF1F9A-F236-C544-97E4-D69299AE43FE}" srcOrd="1" destOrd="0" presId="urn:microsoft.com/office/officeart/2005/8/layout/default"/>
    <dgm:cxn modelId="{8E507201-70C9-6945-86D0-016C36D91830}" type="presParOf" srcId="{43DF0E68-71DE-AB4C-A4DD-2E0A55A14179}" destId="{6E44590B-24BA-EF43-9A2E-77A5D396C31C}" srcOrd="2" destOrd="0" presId="urn:microsoft.com/office/officeart/2005/8/layout/default"/>
    <dgm:cxn modelId="{3054A33F-15B6-AC4B-9CF5-CAF7285BBA9A}" type="presParOf" srcId="{43DF0E68-71DE-AB4C-A4DD-2E0A55A14179}" destId="{C0DFBA09-76E2-C24E-88B0-AC9F4808C412}" srcOrd="3" destOrd="0" presId="urn:microsoft.com/office/officeart/2005/8/layout/default"/>
    <dgm:cxn modelId="{CB43487E-4966-7242-9670-2032CDA13706}" type="presParOf" srcId="{43DF0E68-71DE-AB4C-A4DD-2E0A55A14179}" destId="{2B1B4D1A-4A04-A842-9445-4AF812EFEAB0}" srcOrd="4" destOrd="0" presId="urn:microsoft.com/office/officeart/2005/8/layout/default"/>
    <dgm:cxn modelId="{6A5232B8-50A7-314F-9EE2-980C4602B6F1}" type="presParOf" srcId="{43DF0E68-71DE-AB4C-A4DD-2E0A55A14179}" destId="{7C62ACB9-848B-D144-A52C-AF57D21D4EDC}" srcOrd="5" destOrd="0" presId="urn:microsoft.com/office/officeart/2005/8/layout/default"/>
    <dgm:cxn modelId="{2A012887-5418-7B47-BC8B-4F59F6268F52}" type="presParOf" srcId="{43DF0E68-71DE-AB4C-A4DD-2E0A55A14179}" destId="{AB8084BD-8E85-504B-A4E7-EADF01BA4DC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E7ABA-259C-2D46-8838-78DA862CAA4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A1F32CA-5FE5-F644-8E6A-FB2B3B5232C5}">
      <dgm:prSet/>
      <dgm:spPr/>
      <dgm:t>
        <a:bodyPr/>
        <a:lstStyle/>
        <a:p>
          <a:r>
            <a:rPr lang="en-US" baseline="0"/>
            <a:t>Component design</a:t>
          </a:r>
          <a:endParaRPr lang="en-US"/>
        </a:p>
      </dgm:t>
    </dgm:pt>
    <dgm:pt modelId="{81EEEEE6-092E-1749-BF06-1ED6D1E9BDF2}" type="parTrans" cxnId="{0CDAE23D-050C-F043-8F55-CF50930AE87B}">
      <dgm:prSet/>
      <dgm:spPr/>
      <dgm:t>
        <a:bodyPr/>
        <a:lstStyle/>
        <a:p>
          <a:endParaRPr lang="en-US"/>
        </a:p>
      </dgm:t>
    </dgm:pt>
    <dgm:pt modelId="{44FF5AD5-E911-C34C-82CB-E5D8B4A1B8AD}" type="sibTrans" cxnId="{0CDAE23D-050C-F043-8F55-CF50930AE87B}">
      <dgm:prSet/>
      <dgm:spPr/>
      <dgm:t>
        <a:bodyPr/>
        <a:lstStyle/>
        <a:p>
          <a:endParaRPr lang="en-US"/>
        </a:p>
      </dgm:t>
    </dgm:pt>
    <dgm:pt modelId="{410AC37D-EFE3-E04B-B176-2439F1216C57}">
      <dgm:prSet/>
      <dgm:spPr/>
      <dgm:t>
        <a:bodyPr/>
        <a:lstStyle/>
        <a:p>
          <a:r>
            <a:rPr lang="en-US" baseline="0"/>
            <a:t>Splitting UIs</a:t>
          </a:r>
          <a:endParaRPr lang="en-US"/>
        </a:p>
      </dgm:t>
    </dgm:pt>
    <dgm:pt modelId="{BDD3B684-845A-B740-B2E5-A0DC92E1A6F9}" type="parTrans" cxnId="{A552E7E3-0625-854A-ABF7-545963330B84}">
      <dgm:prSet/>
      <dgm:spPr/>
      <dgm:t>
        <a:bodyPr/>
        <a:lstStyle/>
        <a:p>
          <a:endParaRPr lang="en-US"/>
        </a:p>
      </dgm:t>
    </dgm:pt>
    <dgm:pt modelId="{A26BD4CC-398D-124D-AB50-EE91D5B704B4}" type="sibTrans" cxnId="{A552E7E3-0625-854A-ABF7-545963330B84}">
      <dgm:prSet/>
      <dgm:spPr/>
      <dgm:t>
        <a:bodyPr/>
        <a:lstStyle/>
        <a:p>
          <a:endParaRPr lang="en-US"/>
        </a:p>
      </dgm:t>
    </dgm:pt>
    <dgm:pt modelId="{FD622341-C2BB-C448-8551-799248A15755}">
      <dgm:prSet/>
      <dgm:spPr/>
      <dgm:t>
        <a:bodyPr/>
        <a:lstStyle/>
        <a:p>
          <a:r>
            <a:rPr lang="en-US" baseline="0" dirty="0"/>
            <a:t>Designing flows and communications</a:t>
          </a:r>
          <a:endParaRPr lang="en-US" dirty="0"/>
        </a:p>
      </dgm:t>
    </dgm:pt>
    <dgm:pt modelId="{6B1D03CE-0923-594F-BDA6-34A92225B5A2}" type="parTrans" cxnId="{CFD49AFC-0790-2945-A6C9-A37F1009AA3D}">
      <dgm:prSet/>
      <dgm:spPr/>
      <dgm:t>
        <a:bodyPr/>
        <a:lstStyle/>
        <a:p>
          <a:endParaRPr lang="en-US"/>
        </a:p>
      </dgm:t>
    </dgm:pt>
    <dgm:pt modelId="{513269C5-D788-EA47-8DDD-A2D9CB8970E4}" type="sibTrans" cxnId="{CFD49AFC-0790-2945-A6C9-A37F1009AA3D}">
      <dgm:prSet/>
      <dgm:spPr/>
      <dgm:t>
        <a:bodyPr/>
        <a:lstStyle/>
        <a:p>
          <a:endParaRPr lang="en-US"/>
        </a:p>
      </dgm:t>
    </dgm:pt>
    <dgm:pt modelId="{504A0AA2-6C5B-F444-B110-A58DB5DBB572}" type="pres">
      <dgm:prSet presAssocID="{B8BE7ABA-259C-2D46-8838-78DA862CAA4A}" presName="outerComposite" presStyleCnt="0">
        <dgm:presLayoutVars>
          <dgm:chMax val="5"/>
          <dgm:dir/>
          <dgm:resizeHandles val="exact"/>
        </dgm:presLayoutVars>
      </dgm:prSet>
      <dgm:spPr/>
    </dgm:pt>
    <dgm:pt modelId="{33DFA462-350F-2E40-B3BC-A8BEF2EEAC0F}" type="pres">
      <dgm:prSet presAssocID="{B8BE7ABA-259C-2D46-8838-78DA862CAA4A}" presName="dummyMaxCanvas" presStyleCnt="0">
        <dgm:presLayoutVars/>
      </dgm:prSet>
      <dgm:spPr/>
    </dgm:pt>
    <dgm:pt modelId="{D720A50C-1EEC-6A47-9074-FFD3808EAC5B}" type="pres">
      <dgm:prSet presAssocID="{B8BE7ABA-259C-2D46-8838-78DA862CAA4A}" presName="ThreeNodes_1" presStyleLbl="node1" presStyleIdx="0" presStyleCnt="3">
        <dgm:presLayoutVars>
          <dgm:bulletEnabled val="1"/>
        </dgm:presLayoutVars>
      </dgm:prSet>
      <dgm:spPr/>
    </dgm:pt>
    <dgm:pt modelId="{899AE159-0D00-B842-9238-945799A192C4}" type="pres">
      <dgm:prSet presAssocID="{B8BE7ABA-259C-2D46-8838-78DA862CAA4A}" presName="ThreeNodes_2" presStyleLbl="node1" presStyleIdx="1" presStyleCnt="3">
        <dgm:presLayoutVars>
          <dgm:bulletEnabled val="1"/>
        </dgm:presLayoutVars>
      </dgm:prSet>
      <dgm:spPr/>
    </dgm:pt>
    <dgm:pt modelId="{C141266D-A880-3D46-9863-AE9906420ABA}" type="pres">
      <dgm:prSet presAssocID="{B8BE7ABA-259C-2D46-8838-78DA862CAA4A}" presName="ThreeNodes_3" presStyleLbl="node1" presStyleIdx="2" presStyleCnt="3">
        <dgm:presLayoutVars>
          <dgm:bulletEnabled val="1"/>
        </dgm:presLayoutVars>
      </dgm:prSet>
      <dgm:spPr/>
    </dgm:pt>
    <dgm:pt modelId="{6776E761-7DF5-A443-8F4B-647AB58166DA}" type="pres">
      <dgm:prSet presAssocID="{B8BE7ABA-259C-2D46-8838-78DA862CAA4A}" presName="ThreeConn_1-2" presStyleLbl="fgAccFollowNode1" presStyleIdx="0" presStyleCnt="2">
        <dgm:presLayoutVars>
          <dgm:bulletEnabled val="1"/>
        </dgm:presLayoutVars>
      </dgm:prSet>
      <dgm:spPr/>
    </dgm:pt>
    <dgm:pt modelId="{C7C950B6-C982-2946-BFA1-3B2287710731}" type="pres">
      <dgm:prSet presAssocID="{B8BE7ABA-259C-2D46-8838-78DA862CAA4A}" presName="ThreeConn_2-3" presStyleLbl="fgAccFollowNode1" presStyleIdx="1" presStyleCnt="2">
        <dgm:presLayoutVars>
          <dgm:bulletEnabled val="1"/>
        </dgm:presLayoutVars>
      </dgm:prSet>
      <dgm:spPr/>
    </dgm:pt>
    <dgm:pt modelId="{01F310DF-9AED-5341-8D66-516D67584135}" type="pres">
      <dgm:prSet presAssocID="{B8BE7ABA-259C-2D46-8838-78DA862CAA4A}" presName="ThreeNodes_1_text" presStyleLbl="node1" presStyleIdx="2" presStyleCnt="3">
        <dgm:presLayoutVars>
          <dgm:bulletEnabled val="1"/>
        </dgm:presLayoutVars>
      </dgm:prSet>
      <dgm:spPr/>
    </dgm:pt>
    <dgm:pt modelId="{C4EFBBFF-B896-B642-843F-B26BC37CD83B}" type="pres">
      <dgm:prSet presAssocID="{B8BE7ABA-259C-2D46-8838-78DA862CAA4A}" presName="ThreeNodes_2_text" presStyleLbl="node1" presStyleIdx="2" presStyleCnt="3">
        <dgm:presLayoutVars>
          <dgm:bulletEnabled val="1"/>
        </dgm:presLayoutVars>
      </dgm:prSet>
      <dgm:spPr/>
    </dgm:pt>
    <dgm:pt modelId="{44FCF7E6-6481-3040-9353-E3652AA6462F}" type="pres">
      <dgm:prSet presAssocID="{B8BE7ABA-259C-2D46-8838-78DA862CAA4A}" presName="ThreeNodes_3_text" presStyleLbl="node1" presStyleIdx="2" presStyleCnt="3">
        <dgm:presLayoutVars>
          <dgm:bulletEnabled val="1"/>
        </dgm:presLayoutVars>
      </dgm:prSet>
      <dgm:spPr/>
    </dgm:pt>
  </dgm:ptLst>
  <dgm:cxnLst>
    <dgm:cxn modelId="{70A3030C-0718-9E48-9525-72D12080B758}" type="presOf" srcId="{44FF5AD5-E911-C34C-82CB-E5D8B4A1B8AD}" destId="{6776E761-7DF5-A443-8F4B-647AB58166DA}" srcOrd="0" destOrd="0" presId="urn:microsoft.com/office/officeart/2005/8/layout/vProcess5"/>
    <dgm:cxn modelId="{FB4A1D3C-7B42-3444-8A8D-0DD7916ACDFA}" type="presOf" srcId="{FD622341-C2BB-C448-8551-799248A15755}" destId="{C141266D-A880-3D46-9863-AE9906420ABA}" srcOrd="0" destOrd="0" presId="urn:microsoft.com/office/officeart/2005/8/layout/vProcess5"/>
    <dgm:cxn modelId="{0CDAE23D-050C-F043-8F55-CF50930AE87B}" srcId="{B8BE7ABA-259C-2D46-8838-78DA862CAA4A}" destId="{EA1F32CA-5FE5-F644-8E6A-FB2B3B5232C5}" srcOrd="0" destOrd="0" parTransId="{81EEEEE6-092E-1749-BF06-1ED6D1E9BDF2}" sibTransId="{44FF5AD5-E911-C34C-82CB-E5D8B4A1B8AD}"/>
    <dgm:cxn modelId="{24DE0C44-F85F-924B-A938-90C6CB6E0FD2}" type="presOf" srcId="{EA1F32CA-5FE5-F644-8E6A-FB2B3B5232C5}" destId="{01F310DF-9AED-5341-8D66-516D67584135}" srcOrd="1" destOrd="0" presId="urn:microsoft.com/office/officeart/2005/8/layout/vProcess5"/>
    <dgm:cxn modelId="{5493D492-5587-7645-A41A-7654617073A2}" type="presOf" srcId="{FD622341-C2BB-C448-8551-799248A15755}" destId="{44FCF7E6-6481-3040-9353-E3652AA6462F}" srcOrd="1" destOrd="0" presId="urn:microsoft.com/office/officeart/2005/8/layout/vProcess5"/>
    <dgm:cxn modelId="{CA212D9A-2599-7143-A14E-0C00D7A2FA86}" type="presOf" srcId="{A26BD4CC-398D-124D-AB50-EE91D5B704B4}" destId="{C7C950B6-C982-2946-BFA1-3B2287710731}" srcOrd="0" destOrd="0" presId="urn:microsoft.com/office/officeart/2005/8/layout/vProcess5"/>
    <dgm:cxn modelId="{D5A55BA0-C037-9542-B815-4A24FE04AD19}" type="presOf" srcId="{410AC37D-EFE3-E04B-B176-2439F1216C57}" destId="{C4EFBBFF-B896-B642-843F-B26BC37CD83B}" srcOrd="1" destOrd="0" presId="urn:microsoft.com/office/officeart/2005/8/layout/vProcess5"/>
    <dgm:cxn modelId="{340911B7-62C6-F848-A254-E361D4D2C5A3}" type="presOf" srcId="{EA1F32CA-5FE5-F644-8E6A-FB2B3B5232C5}" destId="{D720A50C-1EEC-6A47-9074-FFD3808EAC5B}" srcOrd="0" destOrd="0" presId="urn:microsoft.com/office/officeart/2005/8/layout/vProcess5"/>
    <dgm:cxn modelId="{7C05D6B9-2D1D-F44E-8A55-818A52B541E2}" type="presOf" srcId="{410AC37D-EFE3-E04B-B176-2439F1216C57}" destId="{899AE159-0D00-B842-9238-945799A192C4}" srcOrd="0" destOrd="0" presId="urn:microsoft.com/office/officeart/2005/8/layout/vProcess5"/>
    <dgm:cxn modelId="{788B38D5-533D-1D44-8144-B154C8C33B2A}" type="presOf" srcId="{B8BE7ABA-259C-2D46-8838-78DA862CAA4A}" destId="{504A0AA2-6C5B-F444-B110-A58DB5DBB572}" srcOrd="0" destOrd="0" presId="urn:microsoft.com/office/officeart/2005/8/layout/vProcess5"/>
    <dgm:cxn modelId="{A552E7E3-0625-854A-ABF7-545963330B84}" srcId="{B8BE7ABA-259C-2D46-8838-78DA862CAA4A}" destId="{410AC37D-EFE3-E04B-B176-2439F1216C57}" srcOrd="1" destOrd="0" parTransId="{BDD3B684-845A-B740-B2E5-A0DC92E1A6F9}" sibTransId="{A26BD4CC-398D-124D-AB50-EE91D5B704B4}"/>
    <dgm:cxn modelId="{CFD49AFC-0790-2945-A6C9-A37F1009AA3D}" srcId="{B8BE7ABA-259C-2D46-8838-78DA862CAA4A}" destId="{FD622341-C2BB-C448-8551-799248A15755}" srcOrd="2" destOrd="0" parTransId="{6B1D03CE-0923-594F-BDA6-34A92225B5A2}" sibTransId="{513269C5-D788-EA47-8DDD-A2D9CB8970E4}"/>
    <dgm:cxn modelId="{9731B4DC-3F7E-9C4E-9CEE-928FFB6D4C96}" type="presParOf" srcId="{504A0AA2-6C5B-F444-B110-A58DB5DBB572}" destId="{33DFA462-350F-2E40-B3BC-A8BEF2EEAC0F}" srcOrd="0" destOrd="0" presId="urn:microsoft.com/office/officeart/2005/8/layout/vProcess5"/>
    <dgm:cxn modelId="{320ABA0B-07AB-7348-BD00-6AE5FA5A8ABE}" type="presParOf" srcId="{504A0AA2-6C5B-F444-B110-A58DB5DBB572}" destId="{D720A50C-1EEC-6A47-9074-FFD3808EAC5B}" srcOrd="1" destOrd="0" presId="urn:microsoft.com/office/officeart/2005/8/layout/vProcess5"/>
    <dgm:cxn modelId="{0793C135-3C0A-6F4A-BF90-08F9FE31BCF4}" type="presParOf" srcId="{504A0AA2-6C5B-F444-B110-A58DB5DBB572}" destId="{899AE159-0D00-B842-9238-945799A192C4}" srcOrd="2" destOrd="0" presId="urn:microsoft.com/office/officeart/2005/8/layout/vProcess5"/>
    <dgm:cxn modelId="{A39F28F3-1275-FD49-8971-754D222CBEFD}" type="presParOf" srcId="{504A0AA2-6C5B-F444-B110-A58DB5DBB572}" destId="{C141266D-A880-3D46-9863-AE9906420ABA}" srcOrd="3" destOrd="0" presId="urn:microsoft.com/office/officeart/2005/8/layout/vProcess5"/>
    <dgm:cxn modelId="{AEAEF909-0412-DD49-82D9-3D79B1024CB8}" type="presParOf" srcId="{504A0AA2-6C5B-F444-B110-A58DB5DBB572}" destId="{6776E761-7DF5-A443-8F4B-647AB58166DA}" srcOrd="4" destOrd="0" presId="urn:microsoft.com/office/officeart/2005/8/layout/vProcess5"/>
    <dgm:cxn modelId="{9E6D989C-F556-1A4A-85F3-93D725F433BE}" type="presParOf" srcId="{504A0AA2-6C5B-F444-B110-A58DB5DBB572}" destId="{C7C950B6-C982-2946-BFA1-3B2287710731}" srcOrd="5" destOrd="0" presId="urn:microsoft.com/office/officeart/2005/8/layout/vProcess5"/>
    <dgm:cxn modelId="{39D4D124-869E-B142-BADE-75D71196C3F8}" type="presParOf" srcId="{504A0AA2-6C5B-F444-B110-A58DB5DBB572}" destId="{01F310DF-9AED-5341-8D66-516D67584135}" srcOrd="6" destOrd="0" presId="urn:microsoft.com/office/officeart/2005/8/layout/vProcess5"/>
    <dgm:cxn modelId="{8E465341-2711-C249-8A20-D3C4AC3B8BD1}" type="presParOf" srcId="{504A0AA2-6C5B-F444-B110-A58DB5DBB572}" destId="{C4EFBBFF-B896-B642-843F-B26BC37CD83B}" srcOrd="7" destOrd="0" presId="urn:microsoft.com/office/officeart/2005/8/layout/vProcess5"/>
    <dgm:cxn modelId="{9A5B5DC3-DCD8-954F-A708-410C74967A96}" type="presParOf" srcId="{504A0AA2-6C5B-F444-B110-A58DB5DBB572}" destId="{44FCF7E6-6481-3040-9353-E3652AA6462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0083B-6368-1B4D-A154-E95D6074F57F}">
      <dsp:nvSpPr>
        <dsp:cNvPr id="0" name=""/>
        <dsp:cNvSpPr/>
      </dsp:nvSpPr>
      <dsp:spPr>
        <a:xfrm>
          <a:off x="1728188" y="1864"/>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Built by Microsoft</a:t>
          </a:r>
          <a:endParaRPr lang="en-US" sz="4300" kern="1200"/>
        </a:p>
      </dsp:txBody>
      <dsp:txXfrm>
        <a:off x="1728188" y="1864"/>
        <a:ext cx="3865535" cy="2319321"/>
      </dsp:txXfrm>
    </dsp:sp>
    <dsp:sp modelId="{6E44590B-24BA-EF43-9A2E-77A5D396C31C}">
      <dsp:nvSpPr>
        <dsp:cNvPr id="0" name=""/>
        <dsp:cNvSpPr/>
      </dsp:nvSpPr>
      <dsp:spPr>
        <a:xfrm>
          <a:off x="5980276" y="1864"/>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All about styling instead of JavaScript</a:t>
          </a:r>
          <a:endParaRPr lang="en-US" sz="4300" kern="1200"/>
        </a:p>
      </dsp:txBody>
      <dsp:txXfrm>
        <a:off x="5980276" y="1864"/>
        <a:ext cx="3865535" cy="2319321"/>
      </dsp:txXfrm>
    </dsp:sp>
    <dsp:sp modelId="{2B1B4D1A-4A04-A842-9445-4AF812EFEAB0}">
      <dsp:nvSpPr>
        <dsp:cNvPr id="0" name=""/>
        <dsp:cNvSpPr/>
      </dsp:nvSpPr>
      <dsp:spPr>
        <a:xfrm>
          <a:off x="1728188" y="2707738"/>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Integrates with other frameworks</a:t>
          </a:r>
          <a:endParaRPr lang="en-US" sz="4300" kern="1200"/>
        </a:p>
      </dsp:txBody>
      <dsp:txXfrm>
        <a:off x="1728188" y="2707738"/>
        <a:ext cx="3865535" cy="2319321"/>
      </dsp:txXfrm>
    </dsp:sp>
    <dsp:sp modelId="{AB8084BD-8E85-504B-A4E7-EADF01BA4DCD}">
      <dsp:nvSpPr>
        <dsp:cNvPr id="0" name=""/>
        <dsp:cNvSpPr/>
      </dsp:nvSpPr>
      <dsp:spPr>
        <a:xfrm>
          <a:off x="5980276" y="2707738"/>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Language support</a:t>
          </a:r>
          <a:endParaRPr lang="en-US" sz="4300" kern="1200"/>
        </a:p>
      </dsp:txBody>
      <dsp:txXfrm>
        <a:off x="5980276" y="2707738"/>
        <a:ext cx="3865535" cy="2319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0A50C-1EEC-6A47-9074-FFD3808EAC5B}">
      <dsp:nvSpPr>
        <dsp:cNvPr id="0" name=""/>
        <dsp:cNvSpPr/>
      </dsp:nvSpPr>
      <dsp:spPr>
        <a:xfrm>
          <a:off x="0" y="0"/>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Component design</a:t>
          </a:r>
          <a:endParaRPr lang="en-US" sz="3600" kern="1200"/>
        </a:p>
      </dsp:txBody>
      <dsp:txXfrm>
        <a:off x="42686" y="42686"/>
        <a:ext cx="8265247" cy="1372031"/>
      </dsp:txXfrm>
    </dsp:sp>
    <dsp:sp modelId="{899AE159-0D00-B842-9238-945799A192C4}">
      <dsp:nvSpPr>
        <dsp:cNvPr id="0" name=""/>
        <dsp:cNvSpPr/>
      </dsp:nvSpPr>
      <dsp:spPr>
        <a:xfrm>
          <a:off x="868049" y="1700304"/>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Splitting UIs</a:t>
          </a:r>
          <a:endParaRPr lang="en-US" sz="3600" kern="1200"/>
        </a:p>
      </dsp:txBody>
      <dsp:txXfrm>
        <a:off x="910735" y="1742990"/>
        <a:ext cx="7937165" cy="1372031"/>
      </dsp:txXfrm>
    </dsp:sp>
    <dsp:sp modelId="{C141266D-A880-3D46-9863-AE9906420ABA}">
      <dsp:nvSpPr>
        <dsp:cNvPr id="0" name=""/>
        <dsp:cNvSpPr/>
      </dsp:nvSpPr>
      <dsp:spPr>
        <a:xfrm>
          <a:off x="1736099" y="3400608"/>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dirty="0"/>
            <a:t>Designing flows and communications</a:t>
          </a:r>
          <a:endParaRPr lang="en-US" sz="3600" kern="1200" dirty="0"/>
        </a:p>
      </dsp:txBody>
      <dsp:txXfrm>
        <a:off x="1778785" y="3443294"/>
        <a:ext cx="7937165" cy="1372031"/>
      </dsp:txXfrm>
    </dsp:sp>
    <dsp:sp modelId="{6776E761-7DF5-A443-8F4B-647AB58166DA}">
      <dsp:nvSpPr>
        <dsp:cNvPr id="0" name=""/>
        <dsp:cNvSpPr/>
      </dsp:nvSpPr>
      <dsp:spPr>
        <a:xfrm>
          <a:off x="8890587" y="1105197"/>
          <a:ext cx="947312" cy="947312"/>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03732" y="1105197"/>
        <a:ext cx="521022" cy="712852"/>
      </dsp:txXfrm>
    </dsp:sp>
    <dsp:sp modelId="{C7C950B6-C982-2946-BFA1-3B2287710731}">
      <dsp:nvSpPr>
        <dsp:cNvPr id="0" name=""/>
        <dsp:cNvSpPr/>
      </dsp:nvSpPr>
      <dsp:spPr>
        <a:xfrm>
          <a:off x="9758637" y="2795785"/>
          <a:ext cx="947312" cy="947312"/>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71782" y="2795785"/>
        <a:ext cx="521022" cy="7128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9/23/2020 8:48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9/23/2020 7:00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facebook.github.io/react/doc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Here you can see the difference between the different page modes when the previous code runs on a web part. In this example, the web part has been added to a classic page. Notice how the page's and web part's display mode don't always match up. This is because a web part can be in read or edit mode when the page is also in edit mode: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3232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following figure shows a web part running in the local workbench on the left, and another running in a real SharePoint environment on the right: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12727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includes a reference to the context of the current page where the component is running. Use the `context` object, available from the component's base class, to access the page context:</a:t>
            </a:r>
          </a:p>
          <a:p>
            <a:endParaRPr lang="en-US" dirty="0"/>
          </a:p>
          <a:p>
            <a:r>
              <a:rPr lang="en-US" dirty="0"/>
              <a:t>Custom components can access the following properties on the page context:</a:t>
            </a:r>
          </a:p>
          <a:p>
            <a:endParaRPr lang="en-US" dirty="0"/>
          </a:p>
          <a:p>
            <a:r>
              <a:rPr lang="en-US" dirty="0"/>
              <a:t>- web title</a:t>
            </a:r>
          </a:p>
          <a:p>
            <a:r>
              <a:rPr lang="en-US" dirty="0"/>
              <a:t>- web absolute URL</a:t>
            </a:r>
          </a:p>
          <a:p>
            <a:r>
              <a:rPr lang="en-US" dirty="0"/>
              <a:t>- web server-relative URL</a:t>
            </a:r>
          </a:p>
          <a:p>
            <a:r>
              <a:rPr lang="en-US" dirty="0"/>
              <a:t>- current user login name</a:t>
            </a:r>
          </a:p>
          <a:p>
            <a:endParaRPr lang="en-US" dirty="0"/>
          </a:p>
          <a:p>
            <a:r>
              <a:rPr lang="en-US" dirty="0"/>
              <a:t>The `context` property is available in both the local workbench and SharePoint-hosted workbench. When testing a component in the local workbench, mock data is returned. For example, the title of the current site and details of the current user never change because they are hard-coded in the SharePoint Framework API. </a:t>
            </a:r>
          </a:p>
          <a:p>
            <a:endParaRPr lang="en-US" dirty="0"/>
          </a:p>
          <a:p>
            <a:r>
              <a:rPr lang="en-US" dirty="0"/>
              <a:t>The `context` property will always return real data when testing the component in the SharePoint-hosted workbench.</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web part running in the local workbench compared to running in the SharePoint-hosted workbench. Notice the local workbench version has a site title of **Local Workbench**. </a:t>
            </a:r>
          </a:p>
          <a:p>
            <a:endParaRPr lang="en-US" dirty="0"/>
          </a:p>
          <a:p>
            <a:r>
              <a:rPr lang="en-US" dirty="0"/>
              <a:t>In the other version of the web part, it's running in a real SharePoint page. This can be in the SharePoint-hosted workbench or on a web part page. Notice the title of the current site is different from the local workbench and will match the title of the site where the web part is currently running.</a:t>
            </a:r>
          </a:p>
          <a:p>
            <a:r>
              <a:rPr lang="en-US" dirty="0"/>
              <a: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742595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`Log` class contains four static methods for logging: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**info**: log information</a:t>
            </a:r>
          </a:p>
          <a:p>
            <a:r>
              <a:rPr lang="en-US" sz="900" b="0" i="0" kern="1200" dirty="0">
                <a:solidFill>
                  <a:schemeClr val="tx1"/>
                </a:solidFill>
                <a:effectLst/>
                <a:latin typeface="Segoe UI Light" pitchFamily="34" charset="0"/>
                <a:ea typeface="+mn-ea"/>
                <a:cs typeface="+mn-cs"/>
              </a:rPr>
              <a:t>- **warn**: log warnings</a:t>
            </a:r>
          </a:p>
          <a:p>
            <a:r>
              <a:rPr lang="en-US" sz="900" b="0" i="0" kern="1200" dirty="0">
                <a:solidFill>
                  <a:schemeClr val="tx1"/>
                </a:solidFill>
                <a:effectLst/>
                <a:latin typeface="Segoe UI Light" pitchFamily="34" charset="0"/>
                <a:ea typeface="+mn-ea"/>
                <a:cs typeface="+mn-cs"/>
              </a:rPr>
              <a:t>- **error**: log errors</a:t>
            </a:r>
          </a:p>
          <a:p>
            <a:r>
              <a:rPr lang="en-US" sz="900" b="0" i="0" kern="1200" dirty="0">
                <a:solidFill>
                  <a:schemeClr val="tx1"/>
                </a:solidFill>
                <a:effectLst/>
                <a:latin typeface="Segoe UI Light" pitchFamily="34" charset="0"/>
                <a:ea typeface="+mn-ea"/>
                <a:cs typeface="+mn-cs"/>
              </a:rPr>
              <a:t>- **verbose**: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written to the JavaScript console. You can see the logging messages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**source**: the source of the logging information (*max 20 characters*), such as the method or the class name</a:t>
            </a:r>
          </a:p>
          <a:p>
            <a:r>
              <a:rPr lang="en-US" sz="900" b="0" i="0" kern="1200" dirty="0">
                <a:solidFill>
                  <a:schemeClr val="tx1"/>
                </a:solidFill>
                <a:effectLst/>
                <a:latin typeface="Segoe UI Light" pitchFamily="34" charset="0"/>
                <a:ea typeface="+mn-ea"/>
                <a:cs typeface="+mn-cs"/>
              </a:rPr>
              <a:t>- **message**: the actual message to log (*max 100 characters*)</a:t>
            </a:r>
          </a:p>
          <a:p>
            <a:r>
              <a:rPr lang="en-US" sz="900" b="0" i="0" kern="1200" dirty="0">
                <a:solidFill>
                  <a:schemeClr val="tx1"/>
                </a:solidFill>
                <a:effectLst/>
                <a:latin typeface="Segoe UI Light" pitchFamily="34" charset="0"/>
                <a:ea typeface="+mn-ea"/>
                <a:cs typeface="+mn-cs"/>
              </a:rPr>
              <a:t>- **scope**: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error method takes an `Error` object instead of the message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To use the SharePoint Framework logging infrastructure, import the `Log` object from the **@</a:t>
            </a:r>
            <a:r>
              <a:rPr lang="en-US" sz="900" b="0" i="0" kern="1200" dirty="0" err="1">
                <a:solidFill>
                  <a:schemeClr val="tx1"/>
                </a:solidFill>
                <a:effectLst/>
                <a:latin typeface="Segoe UI Light" pitchFamily="34" charset="0"/>
                <a:ea typeface="+mn-ea"/>
                <a:cs typeface="+mn-cs"/>
              </a:rPr>
              <a:t>microsoft</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sp</a:t>
            </a:r>
            <a:r>
              <a:rPr lang="en-US" sz="900" b="0" i="0" kern="1200" dirty="0">
                <a:solidFill>
                  <a:schemeClr val="tx1"/>
                </a:solidFill>
                <a:effectLst/>
                <a:latin typeface="Segoe UI Light" pitchFamily="34" charset="0"/>
                <a:ea typeface="+mn-ea"/>
                <a:cs typeface="+mn-cs"/>
              </a:rPr>
              <a:t>-core-library** package. Each of the methods will write a different type of logging message to the JavaScript console, as you can see here: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When your component needs to programmatically load an external JavaScript or CSS file, you can use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object. This object can be found in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microsoft</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a:t>
            </a:r>
            <a:r>
              <a:rPr lang="en-US" sz="900" b="1" kern="1200" dirty="0">
                <a:solidFill>
                  <a:schemeClr val="tx1"/>
                </a:solidFill>
                <a:effectLst/>
                <a:latin typeface="Segoe UI Light" pitchFamily="34" charset="0"/>
                <a:ea typeface="+mn-ea"/>
                <a:cs typeface="+mn-cs"/>
              </a:rPr>
              <a:t>-loader**</a:t>
            </a:r>
            <a:r>
              <a:rPr lang="en-US" sz="900" b="0" kern="1200" dirty="0">
                <a:solidFill>
                  <a:schemeClr val="tx1"/>
                </a:solidFill>
                <a:effectLst/>
                <a:latin typeface="Segoe UI Light" pitchFamily="34" charset="0"/>
                <a:ea typeface="+mn-ea"/>
                <a:cs typeface="+mn-cs"/>
              </a:rPr>
              <a:t> package.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contains two methods: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and `</a:t>
            </a:r>
            <a:r>
              <a:rPr lang="en-US" sz="900" b="0" kern="1200" dirty="0" err="1">
                <a:solidFill>
                  <a:schemeClr val="tx1"/>
                </a:solidFill>
                <a:effectLst/>
                <a:latin typeface="Segoe UI Light" pitchFamily="34" charset="0"/>
                <a:ea typeface="+mn-ea"/>
                <a:cs typeface="+mn-cs"/>
              </a:rPr>
              <a:t>loadCss</a:t>
            </a:r>
            <a:r>
              <a:rPr lang="en-US" sz="900" b="0" kern="1200" dirty="0">
                <a:solidFill>
                  <a:schemeClr val="tx1"/>
                </a:solidFill>
                <a:effectLst/>
                <a:latin typeface="Segoe UI Light" pitchFamily="34" charset="0"/>
                <a:ea typeface="+mn-ea"/>
                <a:cs typeface="+mn-cs"/>
              </a:rPr>
              <a:t>()`. Both methods accept a string parameter of the URL of the file to load and return a JavaScript promise once the file has been loaded.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method accepts a second parameter that you can use to specify the object that the script should be assigned to when it is exported.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how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is wrapped in the `if (!</a:t>
            </a:r>
            <a:r>
              <a:rPr lang="en-US" sz="900" b="0" kern="1200" dirty="0" err="1">
                <a:solidFill>
                  <a:schemeClr val="tx1"/>
                </a:solidFill>
                <a:effectLst/>
                <a:latin typeface="Segoe UI Light" pitchFamily="34" charset="0"/>
                <a:ea typeface="+mn-ea"/>
                <a:cs typeface="+mn-cs"/>
              </a:rPr>
              <a:t>this.renderedOnce</a:t>
            </a:r>
            <a:r>
              <a:rPr lang="en-US" sz="900" b="0" kern="1200" dirty="0">
                <a:solidFill>
                  <a:schemeClr val="tx1"/>
                </a:solidFill>
                <a:effectLst/>
                <a:latin typeface="Segoe UI Light" pitchFamily="34" charset="0"/>
                <a:ea typeface="+mn-ea"/>
                <a:cs typeface="+mn-cs"/>
              </a:rPr>
              <a:t>)` clause. The `render` function of client-side web parts is called initially whenever a web part is added to the page, but also every time a web part property is changed in the property pane. Because we only want to load the scripts with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one time, we use the `</a:t>
            </a:r>
            <a:r>
              <a:rPr lang="en-US" sz="900" b="0" kern="1200" dirty="0" err="1">
                <a:solidFill>
                  <a:schemeClr val="tx1"/>
                </a:solidFill>
                <a:effectLst/>
                <a:latin typeface="Segoe UI Light" pitchFamily="34" charset="0"/>
                <a:ea typeface="+mn-ea"/>
                <a:cs typeface="+mn-cs"/>
              </a:rPr>
              <a:t>renderedOnce</a:t>
            </a:r>
            <a:r>
              <a:rPr lang="en-US" sz="900" b="0" kern="1200" dirty="0">
                <a:solidFill>
                  <a:schemeClr val="tx1"/>
                </a:solidFill>
                <a:effectLst/>
                <a:latin typeface="Segoe UI Light" pitchFamily="34" charset="0"/>
                <a:ea typeface="+mn-ea"/>
                <a:cs typeface="+mn-cs"/>
              </a:rPr>
              <a:t>` property to verify that the web part is rendering initially and then load the required modules.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When loading jQuery using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we load it as a global script associated with the `jQuery` variable.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that after loading the jQuery library and before loading a CSS file for the jQuery UI project, we store the reference to jQuery in the `</a:t>
            </a:r>
            <a:r>
              <a:rPr lang="en-US" sz="900" b="0" kern="1200" dirty="0" err="1">
                <a:solidFill>
                  <a:schemeClr val="tx1"/>
                </a:solidFill>
                <a:effectLst/>
                <a:latin typeface="Segoe UI Light" pitchFamily="34" charset="0"/>
                <a:ea typeface="+mn-ea"/>
                <a:cs typeface="+mn-cs"/>
              </a:rPr>
              <a:t>this.jQuery</a:t>
            </a:r>
            <a:r>
              <a:rPr lang="en-US" sz="900" b="0" kern="1200" dirty="0">
                <a:solidFill>
                  <a:schemeClr val="tx1"/>
                </a:solidFill>
                <a:effectLst/>
                <a:latin typeface="Segoe UI Light" pitchFamily="34" charset="0"/>
                <a:ea typeface="+mn-ea"/>
                <a:cs typeface="+mn-cs"/>
              </a:rPr>
              <a:t>` variable.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property pane in your SharePoint Framework client-side web part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for client-side web parts includes the following property pane field controls you can use in your custom web parts:</a:t>
            </a:r>
          </a:p>
          <a:p>
            <a:endParaRPr lang="en-US" dirty="0"/>
          </a:p>
          <a:p>
            <a:r>
              <a:rPr lang="en-US" dirty="0"/>
              <a:t>- label</a:t>
            </a:r>
          </a:p>
          <a:p>
            <a:r>
              <a:rPr lang="en-US" dirty="0"/>
              <a:t>- textbox</a:t>
            </a:r>
          </a:p>
          <a:p>
            <a:r>
              <a:rPr lang="en-US" dirty="0"/>
              <a:t>- checkbox</a:t>
            </a:r>
          </a:p>
          <a:p>
            <a:r>
              <a:rPr lang="en-US" dirty="0"/>
              <a:t>- dropdown</a:t>
            </a:r>
          </a:p>
          <a:p>
            <a:r>
              <a:rPr lang="en-US" dirty="0"/>
              <a:t>- link</a:t>
            </a:r>
          </a:p>
          <a:p>
            <a:r>
              <a:rPr lang="en-US" dirty="0"/>
              <a:t>- slider</a:t>
            </a:r>
          </a:p>
          <a:p>
            <a:r>
              <a:rPr lang="en-US" dirty="0"/>
              <a:t>- toggle</a:t>
            </a:r>
          </a:p>
          <a:p>
            <a:endParaRPr lang="en-US" dirty="0"/>
          </a:p>
          <a:p>
            <a:r>
              <a:rPr lang="en-US" dirty="0"/>
              <a:t>Developers can also create custom field controls for more complex scenarios. For example, maybe you want to implement a cascading dropdown where the selection of the first control impacts the available choices on the second selector.</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6671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about some of the features included in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 can implement custom properties on your web part and enable users to modify their values using the property pane.</a:t>
            </a:r>
          </a:p>
          <a:p>
            <a:endParaRPr lang="en-US" dirty="0"/>
          </a:p>
          <a:p>
            <a:r>
              <a:rPr lang="en-US" dirty="0"/>
              <a:t>The first step is to define the web part interface that's created as part of the web part creation process. This interface is located in the same file as the web part class. These properties will be mapped to specific field controls in your property pane.</a:t>
            </a:r>
          </a:p>
          <a:p>
            <a:endParaRPr lang="en-US" dirty="0"/>
          </a:p>
          <a:p>
            <a:r>
              <a:rPr lang="en-US" dirty="0"/>
              <a:t>Next, you need to import the field control objects into your web part's class. These controls are located in the **@</a:t>
            </a:r>
            <a:r>
              <a:rPr lang="en-US" dirty="0" err="1"/>
              <a:t>microsoft</a:t>
            </a:r>
            <a:r>
              <a:rPr lang="en-US" dirty="0"/>
              <a:t>/</a:t>
            </a:r>
            <a:r>
              <a:rPr lang="en-US" dirty="0" err="1"/>
              <a:t>sp</a:t>
            </a:r>
            <a:r>
              <a:rPr lang="en-US" dirty="0"/>
              <a:t>-webpart-base** package.</a:t>
            </a:r>
          </a:p>
          <a:p>
            <a:endParaRPr lang="en-US" dirty="0"/>
          </a:p>
          <a:p>
            <a:r>
              <a:rPr lang="en-US" dirty="0"/>
              <a:t>The last step is to add controls to the `</a:t>
            </a:r>
            <a:r>
              <a:rPr lang="en-US" dirty="0" err="1"/>
              <a:t>groupFields</a:t>
            </a:r>
            <a:r>
              <a:rPr lang="en-US" dirty="0"/>
              <a:t>` array in a group for a page returned in the `</a:t>
            </a:r>
            <a:r>
              <a:rPr lang="en-US" dirty="0" err="1"/>
              <a:t>getPropertyPaneConfiguration</a:t>
            </a:r>
            <a:r>
              <a:rPr lang="en-US" dirty="0"/>
              <a:t>()` method. The first argument in each control's reference is the name of the property it maps to.</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21576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is defined by your web part using a specific method. The SharePoint Framework will call the `</a:t>
            </a:r>
            <a:r>
              <a:rPr lang="en-US" dirty="0" err="1"/>
              <a:t>getPropertyPaneConfiguration</a:t>
            </a:r>
            <a:r>
              <a:rPr lang="en-US" dirty="0"/>
              <a:t>()` method on your web part to retrieve an object that implements the `</a:t>
            </a:r>
            <a:r>
              <a:rPr lang="en-US" dirty="0" err="1"/>
              <a:t>IPropertyPaneConfiguration</a:t>
            </a:r>
            <a:r>
              <a:rPr lang="en-US" dirty="0"/>
              <a:t>` interface.</a:t>
            </a:r>
          </a:p>
          <a:p>
            <a:endParaRPr lang="en-US" dirty="0"/>
          </a:p>
          <a:p>
            <a:r>
              <a:rPr lang="en-US" dirty="0"/>
              <a:t>The returned object contains a single property `pages` that returns an array of property pane pages:</a:t>
            </a:r>
          </a:p>
          <a:p>
            <a:endParaRPr lang="en-US" dirty="0"/>
          </a:p>
          <a:p>
            <a:r>
              <a:rPr lang="en-US" dirty="0"/>
              <a:t>Each page has an optional `header` property and a `groups` array. Each group can have a name and collection of fields assigned to it.</a:t>
            </a:r>
          </a:p>
          <a:p>
            <a:endParaRPr lang="en-US" dirty="0"/>
          </a:p>
          <a:p>
            <a:r>
              <a:rPr lang="en-US" dirty="0"/>
              <a:t>In the previous code, notice the single group has a name and a single text field control. This field control is mapped to the `description` property on the web part, defined in the web part's interface.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11281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to customizing the property pane is to define how you want to handle changes to the properties in the property pane. The property pane has two different modes: **reactive** &amp; **non-reactive**.</a:t>
            </a:r>
          </a:p>
          <a:p>
            <a:endParaRPr lang="en-US" dirty="0"/>
          </a:p>
          <a:p>
            <a:r>
              <a:rPr lang="en-US" b="0" dirty="0">
                <a:solidFill>
                  <a:srgbClr val="000000"/>
                </a:solidFill>
                <a:effectLst/>
                <a:latin typeface="Consolas" panose="020B0609020204030204" pitchFamily="49" charset="0"/>
              </a:rPr>
              <a:t>The default mode is reactive. In this mode, changes the value of the property pane controls are immediately applied to the associated properties of the web part.</a:t>
            </a:r>
          </a:p>
          <a:p>
            <a:endParaRPr lang="en-US" dirty="0"/>
          </a:p>
          <a:p>
            <a:r>
              <a:rPr lang="en-US" dirty="0"/>
              <a:t>In the non-reactive mode, changes to field controls are not immediately applied to the associated property of the control. Instead, the user must select the **Apply** button at the bottom of the property pane that is only rendered when the web part's property pane is in non-reactive mode.</a:t>
            </a:r>
          </a:p>
          <a:p>
            <a:endParaRPr lang="en-US" dirty="0"/>
          </a:p>
          <a:p>
            <a:r>
              <a:rPr lang="en-US" dirty="0"/>
              <a:t>&gt; [!NOTE]</a:t>
            </a:r>
          </a:p>
          <a:p>
            <a:r>
              <a:rPr lang="en-US" dirty="0"/>
              <a:t>&gt; The non-reactive mode of client-side web part property panes matches how legacy server-side web part property panes worked.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1076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 property pane from the default reactive mode to be non-reactive, you'll override a property on the web part's base class: `</a:t>
            </a:r>
            <a:r>
              <a:rPr lang="en-US" dirty="0" err="1"/>
              <a:t>disableReactivePropertyChanges</a:t>
            </a:r>
            <a:r>
              <a:rPr lang="en-US" dirty="0"/>
              <a:t>`. This property is set to `false` by default, but overriding it to return `true` will set the property pane to non-reactive.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47763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you can use third-party controls from the popular PnP </a:t>
            </a:r>
            <a:r>
              <a:rPr lang="en-US" sz="900" b="0" kern="1200" dirty="0" err="1">
                <a:solidFill>
                  <a:schemeClr val="tx1"/>
                </a:solidFill>
                <a:effectLst/>
                <a:latin typeface="Segoe UI Light" pitchFamily="34" charset="0"/>
                <a:ea typeface="+mn-ea"/>
                <a:cs typeface="+mn-cs"/>
              </a:rPr>
              <a:t>SPFx</a:t>
            </a:r>
            <a:r>
              <a:rPr lang="en-US" sz="900" b="0" kern="1200" dirty="0">
                <a:solidFill>
                  <a:schemeClr val="tx1"/>
                </a:solidFill>
                <a:effectLst/>
                <a:latin typeface="Segoe UI Light" pitchFamily="34" charset="0"/>
                <a:ea typeface="+mn-ea"/>
                <a:cs typeface="+mn-cs"/>
              </a:rPr>
              <a:t> reusable property pane controls project.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field controls included in the SharePoint Framework API are basic input controls. They enable developers to provide users an experience to edit public properties on the web part. These basic controls don't contain any special logic or detail about the current SharePoint site.</a:t>
            </a:r>
          </a:p>
          <a:p>
            <a:endParaRPr lang="en-US" dirty="0"/>
          </a:p>
          <a:p>
            <a:r>
              <a:rPr lang="en-US" dirty="0"/>
              <a:t>For example, if you wanted to provide an experience for your users to select an existing SharePoint list from the current site from a list in the property pane, you'll have to write the code to retrieve all the SharePoint lists and display them in the property pane.</a:t>
            </a:r>
          </a:p>
          <a:p>
            <a:endParaRPr lang="en-US" dirty="0"/>
          </a:p>
          <a:p>
            <a:r>
              <a:rPr lang="en-US" b="0" dirty="0">
                <a:solidFill>
                  <a:srgbClr val="000000"/>
                </a:solidFill>
                <a:effectLst/>
                <a:latin typeface="Consolas" panose="020B0609020204030204" pitchFamily="49" charset="0"/>
              </a:rPr>
              <a:t>This common requirement could be simplified so that a developer could create a custom property pane field control that, when added to the property pane, contained the logic to retrieve all lists from the current SharePoint site and display them in a dropdown control. You could also include settings on the control to include or exclude hidden lists, exclude SharePoint infrastructure lists such as the Master Page Gallery or Client Side Assets library, or other settings.</a:t>
            </a:r>
          </a:p>
          <a:p>
            <a:endParaRPr lang="en-US" dirty="0"/>
          </a:p>
          <a:p>
            <a:r>
              <a:rPr lang="en-US" dirty="0"/>
              <a:t>These *smart controls* can then be used across multiple SharePoint Framework client-side web part projects, simplifying the code in those projects because they don't have to populate the property pane with a list of all SharePoint lists int he site.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Patterns and Practices (PnP) group provides an open source library containing reusable controls for use in the SharePoint Framework client-side web part property pane. These controls include this reusable logic that is tied to the current SharePoint site.</a:t>
            </a:r>
          </a:p>
          <a:p>
            <a:endParaRPr lang="en-US" dirty="0"/>
          </a:p>
          <a:p>
            <a:r>
              <a:rPr lang="en-US" dirty="0"/>
              <a:t>You can learn more about these controls at **https://</a:t>
            </a:r>
            <a:r>
              <a:rPr lang="en-US" dirty="0" err="1"/>
              <a:t>sharepoint.github.io</a:t>
            </a:r>
            <a:r>
              <a:rPr lang="en-US" dirty="0"/>
              <a:t>/</a:t>
            </a:r>
            <a:r>
              <a:rPr lang="en-US" dirty="0" err="1"/>
              <a:t>sp</a:t>
            </a:r>
            <a:r>
              <a:rPr lang="en-US" dirty="0"/>
              <a:t>-dev-</a:t>
            </a:r>
            <a:r>
              <a:rPr lang="en-US" dirty="0" err="1"/>
              <a:t>fx</a:t>
            </a:r>
            <a:r>
              <a:rPr lang="en-US" dirty="0"/>
              <a:t>-property-controls**.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92833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library contains multiple controls that you can use in your projects. Some of the controls include:</a:t>
            </a:r>
          </a:p>
          <a:p>
            <a:endParaRPr lang="en-US" dirty="0"/>
          </a:p>
          <a:p>
            <a:r>
              <a:rPr lang="en-US" dirty="0"/>
              <a:t>- **</a:t>
            </a:r>
            <a:r>
              <a:rPr lang="en-US" dirty="0" err="1"/>
              <a:t>PropertyFieldColorPicker</a:t>
            </a:r>
            <a:r>
              <a:rPr lang="en-US" dirty="0"/>
              <a:t>**: Select a color from a swatch or using the RGB values.</a:t>
            </a:r>
          </a:p>
          <a:p>
            <a:r>
              <a:rPr lang="en-US" dirty="0"/>
              <a:t>- **</a:t>
            </a:r>
            <a:r>
              <a:rPr lang="en-US" dirty="0" err="1"/>
              <a:t>PropertyFieldDateTimePicker</a:t>
            </a:r>
            <a:r>
              <a:rPr lang="en-US" dirty="0"/>
              <a:t>**: Select a date and time from a friendly picker control.</a:t>
            </a:r>
          </a:p>
          <a:p>
            <a:r>
              <a:rPr lang="en-US" dirty="0"/>
              <a:t>- **</a:t>
            </a:r>
            <a:r>
              <a:rPr lang="en-US" dirty="0" err="1"/>
              <a:t>PropertyFieldListPicker</a:t>
            </a:r>
            <a:r>
              <a:rPr lang="en-US" dirty="0"/>
              <a:t>**: Select a SharePoint list or lists from the current site.</a:t>
            </a:r>
          </a:p>
          <a:p>
            <a:r>
              <a:rPr lang="en-US" dirty="0"/>
              <a:t>- **</a:t>
            </a:r>
            <a:r>
              <a:rPr lang="en-US" dirty="0" err="1"/>
              <a:t>PropertyFieldPeoplePicker</a:t>
            </a:r>
            <a:r>
              <a:rPr lang="en-US" dirty="0"/>
              <a:t>**: Select people or groups from the current site's directory.</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795256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PnP reusable property pane controls in your project, you start by first installing the NPM package that contains the controls:</a:t>
            </a:r>
          </a:p>
          <a:p>
            <a:endParaRPr lang="en-US" dirty="0"/>
          </a:p>
          <a:p>
            <a:r>
              <a:rPr lang="en-US" dirty="0"/>
              <a:t>Next, import only the controls into the web part file that you want to use.</a:t>
            </a:r>
          </a:p>
          <a:p>
            <a:endParaRPr lang="en-US" dirty="0"/>
          </a:p>
          <a:p>
            <a:r>
              <a:rPr lang="en-US" dirty="0"/>
              <a:t>&gt; [!TIP]</a:t>
            </a:r>
          </a:p>
          <a:p>
            <a:r>
              <a:rPr lang="en-US" dirty="0"/>
              <a:t>&gt; Ensure you only import the controls you want to use. When you import only specific objects, the bundling process will only include those objects and their dependencies in the resulting bundle. Otherwise, the entire library, including the controls you aren't using in your project, will be included in the bundle.</a:t>
            </a:r>
          </a:p>
          <a:p>
            <a:endParaRPr lang="en-US" dirty="0"/>
          </a:p>
          <a:p>
            <a:r>
              <a:rPr lang="en-US" dirty="0"/>
              <a:t>Finally, add the control to the list of `</a:t>
            </a:r>
            <a:r>
              <a:rPr lang="en-US" dirty="0" err="1"/>
              <a:t>groupFields</a:t>
            </a:r>
            <a:r>
              <a:rPr lang="en-US" dirty="0"/>
              <a:t>` in the `</a:t>
            </a:r>
            <a:r>
              <a:rPr lang="en-US" dirty="0" err="1"/>
              <a:t>getPropertyPaneConfiguration</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291066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SharePoint Framework includes many utility APIs and libraries that make developing SharePoint Framework components easier. These utilities are available from the Framework API and from external libraries.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12907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talk about what we make available to developers, there are two broad categories:</a:t>
            </a:r>
            <a:r>
              <a:rPr lang="en-US" baseline="0" dirty="0"/>
              <a:t> core and components</a:t>
            </a:r>
          </a:p>
          <a:p>
            <a:endParaRPr lang="en-US" baseline="0" dirty="0"/>
          </a:p>
          <a:p>
            <a:r>
              <a:rPr lang="en-US" baseline="0" dirty="0"/>
              <a:t>Core is the basic, fundamental elements of our design language that </a:t>
            </a:r>
            <a:r>
              <a:rPr lang="en-US" baseline="0" dirty="0" err="1"/>
              <a:t>devs</a:t>
            </a:r>
            <a:r>
              <a:rPr lang="en-US" baseline="0" dirty="0"/>
              <a:t> (MS </a:t>
            </a:r>
            <a:r>
              <a:rPr lang="en-US" baseline="0" dirty="0" err="1"/>
              <a:t>devs</a:t>
            </a:r>
            <a:r>
              <a:rPr lang="en-US" baseline="0" dirty="0"/>
              <a:t> included) can use to integrate apps, web parts, and custom solutions into Office/Office 365 and (of course) SP experiences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750575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key feature of React is composition of components. Components written by different people should work well together.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Add functionality to a component without causing rippling changes throughout the codebase.</a:t>
            </a:r>
          </a:p>
          <a:p>
            <a:r>
              <a:rPr lang="en-US" sz="900" b="0" i="0" kern="1200" dirty="0">
                <a:solidFill>
                  <a:schemeClr val="tx1"/>
                </a:solidFill>
                <a:effectLst/>
                <a:latin typeface="Segoe UI Light" pitchFamily="34" charset="0"/>
                <a:ea typeface="+mn-ea"/>
                <a:cs typeface="+mn-cs"/>
              </a:rPr>
              <a:t>For example, it should be possible to introduce some local state into a component without changing any of the components using it. Similarly, it should be possible to add some initialization and teardown code to any component when necessary.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There is nothing "bad" about using state or lifecycle hooks in components. Like any powerful features, they should be used in moderation.</a:t>
            </a:r>
          </a:p>
          <a:p>
            <a:endParaRPr lang="en-US" dirty="0"/>
          </a:p>
          <a:p>
            <a:r>
              <a:rPr lang="en-US" sz="900" b="0" i="0" kern="1200" dirty="0">
                <a:solidFill>
                  <a:schemeClr val="tx1"/>
                </a:solidFill>
                <a:effectLst/>
                <a:latin typeface="Segoe UI Light" pitchFamily="34" charset="0"/>
                <a:ea typeface="+mn-ea"/>
                <a:cs typeface="+mn-cs"/>
              </a:rPr>
              <a:t> In React, components describe any </a:t>
            </a:r>
            <a:r>
              <a:rPr lang="en-US" sz="900" b="0" i="0" kern="1200" dirty="0" err="1">
                <a:solidFill>
                  <a:schemeClr val="tx1"/>
                </a:solidFill>
                <a:effectLst/>
                <a:latin typeface="Segoe UI Light" pitchFamily="34" charset="0"/>
                <a:ea typeface="+mn-ea"/>
                <a:cs typeface="+mn-cs"/>
              </a:rPr>
              <a:t>composable</a:t>
            </a:r>
            <a:r>
              <a:rPr lang="en-US" sz="900" b="0" i="0" kern="1200" dirty="0">
                <a:solidFill>
                  <a:schemeClr val="tx1"/>
                </a:solidFill>
                <a:effectLst/>
                <a:latin typeface="Segoe UI Light" pitchFamily="34" charset="0"/>
                <a:ea typeface="+mn-ea"/>
                <a:cs typeface="+mn-cs"/>
              </a:rPr>
              <a:t> behavior, and this includes rendering, lifecycle, and state.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776878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thing you'll want to do is to draw boxes around every component (and subcomponent) in the mock and give them all names. If you're working with a designer, they may have already done this, so go talk to them! Their Photoshop layer names may end up being the names of your React components!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But how do you know what should be its own component? Just use the same techniques for deciding if you should create a new function or object. One such technique is the </a:t>
            </a:r>
            <a:r>
              <a:rPr lang="en-US" sz="900" b="0" i="0" u="none" strike="noStrike" kern="1200" dirty="0">
                <a:solidFill>
                  <a:schemeClr val="tx1"/>
                </a:solidFill>
                <a:effectLst/>
                <a:latin typeface="Segoe UI Light" pitchFamily="34" charset="0"/>
                <a:ea typeface="+mn-ea"/>
                <a:cs typeface="+mn-cs"/>
                <a:hlinkClick r:id="rId3"/>
              </a:rPr>
              <a:t>single responsibility principle</a:t>
            </a:r>
            <a:r>
              <a:rPr lang="en-US" sz="900" b="0" i="0" kern="1200" dirty="0">
                <a:solidFill>
                  <a:schemeClr val="tx1"/>
                </a:solidFill>
                <a:effectLst/>
                <a:latin typeface="Segoe UI Light" pitchFamily="34" charset="0"/>
                <a:ea typeface="+mn-ea"/>
                <a:cs typeface="+mn-cs"/>
              </a:rPr>
              <a:t>, that is, a component should ideally only do one thing. If it ends up growing, it should be decomposed into smaller subcomponents.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Since you're often displaying a JSON data model to a user, you'll find that if your model was built correctly, your UI (and therefore your component structure) will map nicely. That's because UI and data models tend to adhere to the same </a:t>
            </a:r>
            <a:r>
              <a:rPr lang="en-US" sz="900" b="0" i="1" kern="1200" dirty="0">
                <a:solidFill>
                  <a:schemeClr val="tx1"/>
                </a:solidFill>
                <a:effectLst/>
                <a:latin typeface="Segoe UI Light" pitchFamily="34" charset="0"/>
                <a:ea typeface="+mn-ea"/>
                <a:cs typeface="+mn-cs"/>
              </a:rPr>
              <a:t>information architecture</a:t>
            </a:r>
            <a:r>
              <a:rPr lang="en-US" sz="900" b="0" i="0" kern="1200" dirty="0">
                <a:solidFill>
                  <a:schemeClr val="tx1"/>
                </a:solidFill>
                <a:effectLst/>
                <a:latin typeface="Segoe UI Light" pitchFamily="34" charset="0"/>
                <a:ea typeface="+mn-ea"/>
                <a:cs typeface="+mn-cs"/>
              </a:rPr>
              <a:t>, which means the work of separating your UI into components is often trivial. Just break it up into components that represent exactly one piece of your data model.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see here that we have five components in our simple app. We've italicized the data each component represents.</a:t>
            </a:r>
          </a:p>
          <a:p>
            <a:r>
              <a:rPr lang="en-US" sz="900" b="1" i="0" kern="1200" dirty="0" err="1">
                <a:solidFill>
                  <a:schemeClr val="tx1"/>
                </a:solidFill>
                <a:effectLst/>
                <a:latin typeface="Segoe UI Light" pitchFamily="34" charset="0"/>
                <a:ea typeface="+mn-ea"/>
                <a:cs typeface="+mn-cs"/>
              </a:rPr>
              <a:t>FilterableProductTable</a:t>
            </a:r>
            <a:r>
              <a:rPr lang="en-US" sz="900" b="1" i="0" kern="1200" dirty="0">
                <a:solidFill>
                  <a:schemeClr val="tx1"/>
                </a:solidFill>
                <a:effectLst/>
                <a:latin typeface="Segoe UI Light" pitchFamily="34" charset="0"/>
                <a:ea typeface="+mn-ea"/>
                <a:cs typeface="+mn-cs"/>
              </a:rPr>
              <a:t> (orange):</a:t>
            </a:r>
            <a:r>
              <a:rPr lang="en-US" sz="900" b="0" i="0" kern="1200" dirty="0">
                <a:solidFill>
                  <a:schemeClr val="tx1"/>
                </a:solidFill>
                <a:effectLst/>
                <a:latin typeface="Segoe UI Light" pitchFamily="34" charset="0"/>
                <a:ea typeface="+mn-ea"/>
                <a:cs typeface="+mn-cs"/>
              </a:rPr>
              <a:t> contains the entirety of the example</a:t>
            </a:r>
          </a:p>
          <a:p>
            <a:r>
              <a:rPr lang="en-US" sz="900" b="1" i="0" kern="1200" dirty="0" err="1">
                <a:solidFill>
                  <a:schemeClr val="tx1"/>
                </a:solidFill>
                <a:effectLst/>
                <a:latin typeface="Segoe UI Light" pitchFamily="34" charset="0"/>
                <a:ea typeface="+mn-ea"/>
                <a:cs typeface="+mn-cs"/>
              </a:rPr>
              <a:t>SearchBar</a:t>
            </a:r>
            <a:r>
              <a:rPr lang="en-US" sz="900" b="1" i="0" kern="1200" dirty="0">
                <a:solidFill>
                  <a:schemeClr val="tx1"/>
                </a:solidFill>
                <a:effectLst/>
                <a:latin typeface="Segoe UI Light" pitchFamily="34" charset="0"/>
                <a:ea typeface="+mn-ea"/>
                <a:cs typeface="+mn-cs"/>
              </a:rPr>
              <a:t> (blue):</a:t>
            </a:r>
            <a:r>
              <a:rPr lang="en-US" sz="900" b="0" i="0" kern="1200" dirty="0">
                <a:solidFill>
                  <a:schemeClr val="tx1"/>
                </a:solidFill>
                <a:effectLst/>
                <a:latin typeface="Segoe UI Light" pitchFamily="34" charset="0"/>
                <a:ea typeface="+mn-ea"/>
                <a:cs typeface="+mn-cs"/>
              </a:rPr>
              <a:t> receives all </a:t>
            </a:r>
            <a:r>
              <a:rPr lang="en-US" sz="900" b="0" i="1" kern="1200" dirty="0">
                <a:solidFill>
                  <a:schemeClr val="tx1"/>
                </a:solidFill>
                <a:effectLst/>
                <a:latin typeface="Segoe UI Light" pitchFamily="34" charset="0"/>
                <a:ea typeface="+mn-ea"/>
                <a:cs typeface="+mn-cs"/>
              </a:rPr>
              <a:t>user input</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ProductTable</a:t>
            </a:r>
            <a:r>
              <a:rPr lang="en-US" sz="900" b="1" i="0" kern="1200" dirty="0">
                <a:solidFill>
                  <a:schemeClr val="tx1"/>
                </a:solidFill>
                <a:effectLst/>
                <a:latin typeface="Segoe UI Light" pitchFamily="34" charset="0"/>
                <a:ea typeface="+mn-ea"/>
                <a:cs typeface="+mn-cs"/>
              </a:rPr>
              <a:t> (green):</a:t>
            </a:r>
            <a:r>
              <a:rPr lang="en-US" sz="900" b="0" i="0" kern="1200" dirty="0">
                <a:solidFill>
                  <a:schemeClr val="tx1"/>
                </a:solidFill>
                <a:effectLst/>
                <a:latin typeface="Segoe UI Light" pitchFamily="34" charset="0"/>
                <a:ea typeface="+mn-ea"/>
                <a:cs typeface="+mn-cs"/>
              </a:rPr>
              <a:t> displays and filters the </a:t>
            </a:r>
            <a:r>
              <a:rPr lang="en-US" sz="900" b="0" i="1" kern="1200" dirty="0">
                <a:solidFill>
                  <a:schemeClr val="tx1"/>
                </a:solidFill>
                <a:effectLst/>
                <a:latin typeface="Segoe UI Light" pitchFamily="34" charset="0"/>
                <a:ea typeface="+mn-ea"/>
                <a:cs typeface="+mn-cs"/>
              </a:rPr>
              <a:t>data collection</a:t>
            </a:r>
            <a:r>
              <a:rPr lang="en-US" sz="900" b="0" i="0" kern="1200" dirty="0">
                <a:solidFill>
                  <a:schemeClr val="tx1"/>
                </a:solidFill>
                <a:effectLst/>
                <a:latin typeface="Segoe UI Light" pitchFamily="34" charset="0"/>
                <a:ea typeface="+mn-ea"/>
                <a:cs typeface="+mn-cs"/>
              </a:rPr>
              <a:t> based on </a:t>
            </a:r>
            <a:r>
              <a:rPr lang="en-US" sz="900" b="0" i="1" kern="1200" dirty="0">
                <a:solidFill>
                  <a:schemeClr val="tx1"/>
                </a:solidFill>
                <a:effectLst/>
                <a:latin typeface="Segoe UI Light" pitchFamily="34" charset="0"/>
                <a:ea typeface="+mn-ea"/>
                <a:cs typeface="+mn-cs"/>
              </a:rPr>
              <a:t>user input</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ProductCategoryRow</a:t>
            </a:r>
            <a:r>
              <a:rPr lang="en-US" sz="900" b="1" i="0" kern="1200" dirty="0">
                <a:solidFill>
                  <a:schemeClr val="tx1"/>
                </a:solidFill>
                <a:effectLst/>
                <a:latin typeface="Segoe UI Light" pitchFamily="34" charset="0"/>
                <a:ea typeface="+mn-ea"/>
                <a:cs typeface="+mn-cs"/>
              </a:rPr>
              <a:t> (turquoise):</a:t>
            </a:r>
            <a:r>
              <a:rPr lang="en-US" sz="900" b="0" i="0" kern="1200" dirty="0">
                <a:solidFill>
                  <a:schemeClr val="tx1"/>
                </a:solidFill>
                <a:effectLst/>
                <a:latin typeface="Segoe UI Light" pitchFamily="34" charset="0"/>
                <a:ea typeface="+mn-ea"/>
                <a:cs typeface="+mn-cs"/>
              </a:rPr>
              <a:t> displays a heading for each </a:t>
            </a:r>
            <a:r>
              <a:rPr lang="en-US" sz="900" b="0" i="1" kern="1200" dirty="0">
                <a:solidFill>
                  <a:schemeClr val="tx1"/>
                </a:solidFill>
                <a:effectLst/>
                <a:latin typeface="Segoe UI Light" pitchFamily="34" charset="0"/>
                <a:ea typeface="+mn-ea"/>
                <a:cs typeface="+mn-cs"/>
              </a:rPr>
              <a:t>category</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ProductRow</a:t>
            </a:r>
            <a:r>
              <a:rPr lang="en-US" sz="900" b="1" i="0" kern="1200" dirty="0">
                <a:solidFill>
                  <a:schemeClr val="tx1"/>
                </a:solidFill>
                <a:effectLst/>
                <a:latin typeface="Segoe UI Light" pitchFamily="34" charset="0"/>
                <a:ea typeface="+mn-ea"/>
                <a:cs typeface="+mn-cs"/>
              </a:rPr>
              <a:t> (red):</a:t>
            </a:r>
            <a:r>
              <a:rPr lang="en-US" sz="900" b="0" i="0" kern="1200" dirty="0">
                <a:solidFill>
                  <a:schemeClr val="tx1"/>
                </a:solidFill>
                <a:effectLst/>
                <a:latin typeface="Segoe UI Light" pitchFamily="34" charset="0"/>
                <a:ea typeface="+mn-ea"/>
                <a:cs typeface="+mn-cs"/>
              </a:rPr>
              <a:t> displays a row for each </a:t>
            </a:r>
            <a:r>
              <a:rPr lang="en-US" sz="900" b="0" i="1" kern="1200" dirty="0">
                <a:solidFill>
                  <a:schemeClr val="tx1"/>
                </a:solidFill>
                <a:effectLst/>
                <a:latin typeface="Segoe UI Light" pitchFamily="34" charset="0"/>
                <a:ea typeface="+mn-ea"/>
                <a:cs typeface="+mn-cs"/>
              </a:rPr>
              <a:t>product</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If you look at </a:t>
            </a:r>
            <a:r>
              <a:rPr lang="en-US" sz="900" b="0" i="0" kern="1200" dirty="0" err="1">
                <a:solidFill>
                  <a:schemeClr val="tx1"/>
                </a:solidFill>
                <a:effectLst/>
                <a:latin typeface="Segoe UI Light" pitchFamily="34" charset="0"/>
                <a:ea typeface="+mn-ea"/>
                <a:cs typeface="+mn-cs"/>
              </a:rPr>
              <a:t>ProductTable</a:t>
            </a:r>
            <a:r>
              <a:rPr lang="en-US" sz="900" b="0" i="0" kern="1200" dirty="0">
                <a:solidFill>
                  <a:schemeClr val="tx1"/>
                </a:solidFill>
                <a:effectLst/>
                <a:latin typeface="Segoe UI Light" pitchFamily="34" charset="0"/>
                <a:ea typeface="+mn-ea"/>
                <a:cs typeface="+mn-cs"/>
              </a:rPr>
              <a:t>, you'll see that the table header (containing the "Name" and "Price" labels) isn't its own component. This is a matter of preference, and there's an argument to be made either way. For this example, we left it as part of </a:t>
            </a:r>
            <a:r>
              <a:rPr lang="en-US" sz="900" b="0" i="0" kern="1200" dirty="0" err="1">
                <a:solidFill>
                  <a:schemeClr val="tx1"/>
                </a:solidFill>
                <a:effectLst/>
                <a:latin typeface="Segoe UI Light" pitchFamily="34" charset="0"/>
                <a:ea typeface="+mn-ea"/>
                <a:cs typeface="+mn-cs"/>
              </a:rPr>
              <a:t>ProductTablebecause</a:t>
            </a:r>
            <a:r>
              <a:rPr lang="en-US" sz="900" b="0" i="0" kern="1200" dirty="0">
                <a:solidFill>
                  <a:schemeClr val="tx1"/>
                </a:solidFill>
                <a:effectLst/>
                <a:latin typeface="Segoe UI Light" pitchFamily="34" charset="0"/>
                <a:ea typeface="+mn-ea"/>
                <a:cs typeface="+mn-cs"/>
              </a:rPr>
              <a:t> it is part of rendering the </a:t>
            </a:r>
            <a:r>
              <a:rPr lang="en-US" sz="900" b="0" i="1" kern="1200" dirty="0">
                <a:solidFill>
                  <a:schemeClr val="tx1"/>
                </a:solidFill>
                <a:effectLst/>
                <a:latin typeface="Segoe UI Light" pitchFamily="34" charset="0"/>
                <a:ea typeface="+mn-ea"/>
                <a:cs typeface="+mn-cs"/>
              </a:rPr>
              <a:t>data collection</a:t>
            </a:r>
            <a:r>
              <a:rPr lang="en-US" sz="900" b="0" i="0" kern="1200" dirty="0">
                <a:solidFill>
                  <a:schemeClr val="tx1"/>
                </a:solidFill>
                <a:effectLst/>
                <a:latin typeface="Segoe UI Light" pitchFamily="34" charset="0"/>
                <a:ea typeface="+mn-ea"/>
                <a:cs typeface="+mn-cs"/>
              </a:rPr>
              <a:t> which is </a:t>
            </a:r>
            <a:r>
              <a:rPr lang="en-US" sz="900" b="0" i="0" kern="1200" dirty="0" err="1">
                <a:solidFill>
                  <a:schemeClr val="tx1"/>
                </a:solidFill>
                <a:effectLst/>
                <a:latin typeface="Segoe UI Light" pitchFamily="34" charset="0"/>
                <a:ea typeface="+mn-ea"/>
                <a:cs typeface="+mn-cs"/>
              </a:rPr>
              <a:t>ProductTable's</a:t>
            </a:r>
            <a:r>
              <a:rPr lang="en-US" sz="900" b="0" i="0" kern="1200" dirty="0">
                <a:solidFill>
                  <a:schemeClr val="tx1"/>
                </a:solidFill>
                <a:effectLst/>
                <a:latin typeface="Segoe UI Light" pitchFamily="34" charset="0"/>
                <a:ea typeface="+mn-ea"/>
                <a:cs typeface="+mn-cs"/>
              </a:rPr>
              <a:t> responsibility. However, if this header grows to be complex (i.e. if we were to add affordances for sorting), it would certainly make sense to make this its own </a:t>
            </a:r>
            <a:r>
              <a:rPr lang="en-US" sz="900" b="0" i="0" kern="1200" dirty="0" err="1">
                <a:solidFill>
                  <a:schemeClr val="tx1"/>
                </a:solidFill>
                <a:effectLst/>
                <a:latin typeface="Segoe UI Light" pitchFamily="34" charset="0"/>
                <a:ea typeface="+mn-ea"/>
                <a:cs typeface="+mn-cs"/>
              </a:rPr>
              <a:t>ProductTableHeader</a:t>
            </a:r>
            <a:r>
              <a:rPr lang="en-US" sz="900" b="0" i="0" kern="1200" dirty="0">
                <a:solidFill>
                  <a:schemeClr val="tx1"/>
                </a:solidFill>
                <a:effectLst/>
                <a:latin typeface="Segoe UI Light" pitchFamily="34" charset="0"/>
                <a:ea typeface="+mn-ea"/>
                <a:cs typeface="+mn-cs"/>
              </a:rPr>
              <a:t> component.</a:t>
            </a:r>
          </a:p>
          <a:p>
            <a:r>
              <a:rPr lang="en-US" sz="900" b="0" i="0" kern="1200" dirty="0">
                <a:solidFill>
                  <a:schemeClr val="tx1"/>
                </a:solidFill>
                <a:effectLst/>
                <a:latin typeface="Segoe UI Light" pitchFamily="34" charset="0"/>
                <a:ea typeface="+mn-ea"/>
                <a:cs typeface="+mn-cs"/>
              </a:rPr>
              <a:t>Now that we've identified the components in our mock, let's arrange them into a hierarchy. This is easy. Components that appear within another component in the mock should appear as a child in the hierarchy:</a:t>
            </a:r>
          </a:p>
          <a:p>
            <a:r>
              <a:rPr lang="en-US" sz="900" b="0" i="0" kern="1200" dirty="0" err="1">
                <a:solidFill>
                  <a:schemeClr val="tx1"/>
                </a:solidFill>
                <a:effectLst/>
                <a:latin typeface="Segoe UI Light" pitchFamily="34" charset="0"/>
                <a:ea typeface="+mn-ea"/>
                <a:cs typeface="+mn-cs"/>
              </a:rPr>
              <a:t>FilterableProductTable</a:t>
            </a:r>
            <a:endParaRPr lang="en-US" sz="900" b="0" i="0" kern="1200" dirty="0">
              <a:solidFill>
                <a:schemeClr val="tx1"/>
              </a:solidFill>
              <a:effectLst/>
              <a:latin typeface="Segoe UI Light" pitchFamily="34" charset="0"/>
              <a:ea typeface="+mn-ea"/>
              <a:cs typeface="+mn-cs"/>
            </a:endParaRPr>
          </a:p>
          <a:p>
            <a:pPr lvl="1"/>
            <a:r>
              <a:rPr lang="en-US" sz="900" b="0" i="0" kern="1200" dirty="0" err="1">
                <a:solidFill>
                  <a:schemeClr val="tx1"/>
                </a:solidFill>
                <a:effectLst/>
                <a:latin typeface="Segoe UI Light" pitchFamily="34" charset="0"/>
                <a:ea typeface="+mn-ea"/>
                <a:cs typeface="+mn-cs"/>
              </a:rPr>
              <a:t>SearchBar</a:t>
            </a:r>
            <a:endParaRPr lang="en-US" sz="900" b="0" i="0" kern="1200" dirty="0">
              <a:solidFill>
                <a:schemeClr val="tx1"/>
              </a:solidFill>
              <a:effectLst/>
              <a:latin typeface="Segoe UI Light" pitchFamily="34" charset="0"/>
              <a:ea typeface="+mn-ea"/>
              <a:cs typeface="+mn-cs"/>
            </a:endParaRPr>
          </a:p>
          <a:p>
            <a:pPr lvl="1"/>
            <a:r>
              <a:rPr lang="en-US" sz="900" b="0" i="0" kern="1200" dirty="0" err="1">
                <a:solidFill>
                  <a:schemeClr val="tx1"/>
                </a:solidFill>
                <a:effectLst/>
                <a:latin typeface="Segoe UI Light" pitchFamily="34" charset="0"/>
                <a:ea typeface="+mn-ea"/>
                <a:cs typeface="+mn-cs"/>
              </a:rPr>
              <a:t>ProductTable</a:t>
            </a:r>
            <a:endParaRPr lang="en-US" sz="900" b="0" i="0" kern="1200" dirty="0">
              <a:solidFill>
                <a:schemeClr val="tx1"/>
              </a:solidFill>
              <a:effectLst/>
              <a:latin typeface="Segoe UI Light" pitchFamily="34" charset="0"/>
              <a:ea typeface="+mn-ea"/>
              <a:cs typeface="+mn-cs"/>
            </a:endParaRPr>
          </a:p>
          <a:p>
            <a:pPr lvl="2"/>
            <a:r>
              <a:rPr lang="en-US" sz="900" b="0" i="0" kern="1200" dirty="0" err="1">
                <a:solidFill>
                  <a:schemeClr val="tx1"/>
                </a:solidFill>
                <a:effectLst/>
                <a:latin typeface="Segoe UI Light" pitchFamily="34" charset="0"/>
                <a:ea typeface="+mn-ea"/>
                <a:cs typeface="+mn-cs"/>
              </a:rPr>
              <a:t>ProductCategoryRow</a:t>
            </a:r>
            <a:endParaRPr lang="en-US" sz="900" b="0" i="0" kern="1200" dirty="0">
              <a:solidFill>
                <a:schemeClr val="tx1"/>
              </a:solidFill>
              <a:effectLst/>
              <a:latin typeface="Segoe UI Light" pitchFamily="34" charset="0"/>
              <a:ea typeface="+mn-ea"/>
              <a:cs typeface="+mn-cs"/>
            </a:endParaRPr>
          </a:p>
          <a:p>
            <a:pPr lvl="2"/>
            <a:r>
              <a:rPr lang="en-US" sz="900" b="0" i="0" kern="1200" dirty="0" err="1">
                <a:solidFill>
                  <a:schemeClr val="tx1"/>
                </a:solidFill>
                <a:effectLst/>
                <a:latin typeface="Segoe UI Light" pitchFamily="34" charset="0"/>
                <a:ea typeface="+mn-ea"/>
                <a:cs typeface="+mn-cs"/>
              </a:rPr>
              <a:t>ProductRow</a:t>
            </a:r>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968761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Now that you have your component hierarchy, it's time to implement your app. The easiest way is to build a version that takes your data model and renders the UI but has no interactivity. It's best to decouple these processes because building a static version requires a lot of typing and no thinking, and adding interactivity requires a lot of thinking and not a lot of typing. We'll see why.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build a static version of your app that renders your data model, you'll want to build components that reuse other components and pass data using </a:t>
            </a:r>
            <a:r>
              <a:rPr lang="en-US" sz="900" b="0" i="1" kern="1200" dirty="0">
                <a:solidFill>
                  <a:schemeClr val="tx1"/>
                </a:solidFill>
                <a:effectLst/>
                <a:latin typeface="Segoe UI Light" pitchFamily="34" charset="0"/>
                <a:ea typeface="+mn-ea"/>
                <a:cs typeface="+mn-cs"/>
              </a:rPr>
              <a:t>props</a:t>
            </a:r>
            <a:r>
              <a:rPr lang="en-US" sz="900" b="0" i="0" kern="1200" dirty="0">
                <a:solidFill>
                  <a:schemeClr val="tx1"/>
                </a:solidFill>
                <a:effectLst/>
                <a:latin typeface="Segoe UI Light" pitchFamily="34" charset="0"/>
                <a:ea typeface="+mn-ea"/>
                <a:cs typeface="+mn-cs"/>
              </a:rPr>
              <a:t>. </a:t>
            </a:r>
            <a:r>
              <a:rPr lang="en-US" sz="900" b="0" i="1" kern="1200" dirty="0">
                <a:solidFill>
                  <a:schemeClr val="tx1"/>
                </a:solidFill>
                <a:effectLst/>
                <a:latin typeface="Segoe UI Light" pitchFamily="34" charset="0"/>
                <a:ea typeface="+mn-ea"/>
                <a:cs typeface="+mn-cs"/>
              </a:rPr>
              <a:t>props</a:t>
            </a:r>
            <a:r>
              <a:rPr lang="en-US" sz="900" b="0" i="0" kern="1200" dirty="0">
                <a:solidFill>
                  <a:schemeClr val="tx1"/>
                </a:solidFill>
                <a:effectLst/>
                <a:latin typeface="Segoe UI Light" pitchFamily="34" charset="0"/>
                <a:ea typeface="+mn-ea"/>
                <a:cs typeface="+mn-cs"/>
              </a:rPr>
              <a:t> are a way of passing data from parent to child. If you're familiar with the concept of </a:t>
            </a:r>
            <a:r>
              <a:rPr lang="en-US" sz="900" b="0" i="1" kern="1200" dirty="0">
                <a:solidFill>
                  <a:schemeClr val="tx1"/>
                </a:solidFill>
                <a:effectLst/>
                <a:latin typeface="Segoe UI Light" pitchFamily="34" charset="0"/>
                <a:ea typeface="+mn-ea"/>
                <a:cs typeface="+mn-cs"/>
              </a:rPr>
              <a:t>state</a:t>
            </a:r>
            <a:r>
              <a:rPr lang="en-US" sz="900" b="0" i="0" kern="1200" dirty="0">
                <a:solidFill>
                  <a:schemeClr val="tx1"/>
                </a:solidFill>
                <a:effectLst/>
                <a:latin typeface="Segoe UI Light" pitchFamily="34" charset="0"/>
                <a:ea typeface="+mn-ea"/>
                <a:cs typeface="+mn-cs"/>
              </a:rPr>
              <a:t>, </a:t>
            </a:r>
            <a:r>
              <a:rPr lang="en-US" sz="900" b="1" i="0" kern="1200" dirty="0">
                <a:solidFill>
                  <a:schemeClr val="tx1"/>
                </a:solidFill>
                <a:effectLst/>
                <a:latin typeface="Segoe UI Light" pitchFamily="34" charset="0"/>
                <a:ea typeface="+mn-ea"/>
                <a:cs typeface="+mn-cs"/>
              </a:rPr>
              <a:t>don't use state at all</a:t>
            </a:r>
            <a:r>
              <a:rPr lang="en-US" sz="900" b="0" i="0" kern="1200" dirty="0">
                <a:solidFill>
                  <a:schemeClr val="tx1"/>
                </a:solidFill>
                <a:effectLst/>
                <a:latin typeface="Segoe UI Light" pitchFamily="34" charset="0"/>
                <a:ea typeface="+mn-ea"/>
                <a:cs typeface="+mn-cs"/>
              </a:rPr>
              <a:t> to build this static version. State is reserved only for interactivity, that is, data that changes over time. Since this is a static version of the app, you don't need it.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build top-down or bottom-up. That is, you can either start with building the components higher up in the hierarchy (i.e. starting with </a:t>
            </a:r>
            <a:r>
              <a:rPr lang="en-US" sz="900" b="0" i="0" kern="1200" dirty="0" err="1">
                <a:solidFill>
                  <a:schemeClr val="tx1"/>
                </a:solidFill>
                <a:effectLst/>
                <a:latin typeface="Segoe UI Light" pitchFamily="34" charset="0"/>
                <a:ea typeface="+mn-ea"/>
                <a:cs typeface="+mn-cs"/>
              </a:rPr>
              <a:t>FilterableProductTable</a:t>
            </a:r>
            <a:r>
              <a:rPr lang="en-US" sz="900" b="0" i="0" kern="1200" dirty="0">
                <a:solidFill>
                  <a:schemeClr val="tx1"/>
                </a:solidFill>
                <a:effectLst/>
                <a:latin typeface="Segoe UI Light" pitchFamily="34" charset="0"/>
                <a:ea typeface="+mn-ea"/>
                <a:cs typeface="+mn-cs"/>
              </a:rPr>
              <a:t>) or with the ones lower in it (</a:t>
            </a:r>
            <a:r>
              <a:rPr lang="en-US" sz="900" b="0" i="0" kern="1200" dirty="0" err="1">
                <a:solidFill>
                  <a:schemeClr val="tx1"/>
                </a:solidFill>
                <a:effectLst/>
                <a:latin typeface="Segoe UI Light" pitchFamily="34" charset="0"/>
                <a:ea typeface="+mn-ea"/>
                <a:cs typeface="+mn-cs"/>
              </a:rPr>
              <a:t>ProductRow</a:t>
            </a:r>
            <a:r>
              <a:rPr lang="en-US" sz="900" b="0" i="0" kern="1200" dirty="0">
                <a:solidFill>
                  <a:schemeClr val="tx1"/>
                </a:solidFill>
                <a:effectLst/>
                <a:latin typeface="Segoe UI Light" pitchFamily="34" charset="0"/>
                <a:ea typeface="+mn-ea"/>
                <a:cs typeface="+mn-cs"/>
              </a:rPr>
              <a:t>). In simpler examples, it's usually easier to go top-down, and on larger projects, it's easier to go bottom-up and write tests as you build.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At the end of this step, you'll have a library of reusable components that render your data model. The components will only have render() methods since this is a static version of your app. The component at the top of the hierarchy (</a:t>
            </a:r>
            <a:r>
              <a:rPr lang="en-US" sz="900" b="0" i="0" kern="1200" dirty="0" err="1">
                <a:solidFill>
                  <a:schemeClr val="tx1"/>
                </a:solidFill>
                <a:effectLst/>
                <a:latin typeface="Segoe UI Light" pitchFamily="34" charset="0"/>
                <a:ea typeface="+mn-ea"/>
                <a:cs typeface="+mn-cs"/>
              </a:rPr>
              <a:t>FilterableProductTable</a:t>
            </a:r>
            <a:r>
              <a:rPr lang="en-US" sz="900" b="0" i="0" kern="1200" dirty="0">
                <a:solidFill>
                  <a:schemeClr val="tx1"/>
                </a:solidFill>
                <a:effectLst/>
                <a:latin typeface="Segoe UI Light" pitchFamily="34" charset="0"/>
                <a:ea typeface="+mn-ea"/>
                <a:cs typeface="+mn-cs"/>
              </a:rPr>
              <a:t>) will take your data model as a prop. If you make a change to your underlying data model and call </a:t>
            </a:r>
            <a:r>
              <a:rPr lang="en-US" sz="900" b="0" i="0" kern="1200" dirty="0" err="1">
                <a:solidFill>
                  <a:schemeClr val="tx1"/>
                </a:solidFill>
                <a:effectLst/>
                <a:latin typeface="Segoe UI Light" pitchFamily="34" charset="0"/>
                <a:ea typeface="+mn-ea"/>
                <a:cs typeface="+mn-cs"/>
              </a:rPr>
              <a:t>ReactDOM.render</a:t>
            </a:r>
            <a:r>
              <a:rPr lang="en-US" sz="900" b="0" i="0" kern="1200" dirty="0">
                <a:solidFill>
                  <a:schemeClr val="tx1"/>
                </a:solidFill>
                <a:effectLst/>
                <a:latin typeface="Segoe UI Light" pitchFamily="34" charset="0"/>
                <a:ea typeface="+mn-ea"/>
                <a:cs typeface="+mn-cs"/>
              </a:rPr>
              <a:t>() again, the UI will be updated. It's easy to see how your UI is updated and where to make changes since there's nothing complicated going on. </a:t>
            </a:r>
            <a:r>
              <a:rPr lang="en-US" sz="900" b="0" i="0" kern="1200" dirty="0" err="1">
                <a:solidFill>
                  <a:schemeClr val="tx1"/>
                </a:solidFill>
                <a:effectLst/>
                <a:latin typeface="Segoe UI Light" pitchFamily="34" charset="0"/>
                <a:ea typeface="+mn-ea"/>
                <a:cs typeface="+mn-cs"/>
              </a:rPr>
              <a:t>React's</a:t>
            </a:r>
            <a:r>
              <a:rPr lang="en-US" sz="900" b="0" i="0" kern="1200" dirty="0">
                <a:solidFill>
                  <a:schemeClr val="tx1"/>
                </a:solidFill>
                <a:effectLst/>
                <a:latin typeface="Segoe UI Light" pitchFamily="34" charset="0"/>
                <a:ea typeface="+mn-ea"/>
                <a:cs typeface="+mn-cs"/>
              </a:rPr>
              <a:t> </a:t>
            </a:r>
            <a:r>
              <a:rPr lang="en-US" sz="900" b="1" i="0" kern="1200" dirty="0">
                <a:solidFill>
                  <a:schemeClr val="tx1"/>
                </a:solidFill>
                <a:effectLst/>
                <a:latin typeface="Segoe UI Light" pitchFamily="34" charset="0"/>
                <a:ea typeface="+mn-ea"/>
                <a:cs typeface="+mn-cs"/>
              </a:rPr>
              <a:t>one-way data flow</a:t>
            </a:r>
            <a:r>
              <a:rPr lang="en-US" sz="900" b="0" i="0" kern="1200" dirty="0">
                <a:solidFill>
                  <a:schemeClr val="tx1"/>
                </a:solidFill>
                <a:effectLst/>
                <a:latin typeface="Segoe UI Light" pitchFamily="34" charset="0"/>
                <a:ea typeface="+mn-ea"/>
                <a:cs typeface="+mn-cs"/>
              </a:rPr>
              <a:t> (also called </a:t>
            </a:r>
            <a:r>
              <a:rPr lang="en-US" sz="900" b="0" i="1" kern="1200" dirty="0">
                <a:solidFill>
                  <a:schemeClr val="tx1"/>
                </a:solidFill>
                <a:effectLst/>
                <a:latin typeface="Segoe UI Light" pitchFamily="34" charset="0"/>
                <a:ea typeface="+mn-ea"/>
                <a:cs typeface="+mn-cs"/>
              </a:rPr>
              <a:t>one-way binding</a:t>
            </a:r>
            <a:r>
              <a:rPr lang="en-US" sz="900" b="0" i="0" kern="1200" dirty="0">
                <a:solidFill>
                  <a:schemeClr val="tx1"/>
                </a:solidFill>
                <a:effectLst/>
                <a:latin typeface="Segoe UI Light" pitchFamily="34" charset="0"/>
                <a:ea typeface="+mn-ea"/>
                <a:cs typeface="+mn-cs"/>
              </a:rPr>
              <a:t>) keeps everything modular and fast.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Simply refer to the </a:t>
            </a:r>
            <a:r>
              <a:rPr lang="en-US" sz="900" b="0" i="0" u="none" strike="noStrike" kern="1200" dirty="0">
                <a:solidFill>
                  <a:schemeClr val="tx1"/>
                </a:solidFill>
                <a:effectLst/>
                <a:latin typeface="Segoe UI Light" pitchFamily="34" charset="0"/>
                <a:ea typeface="+mn-ea"/>
                <a:cs typeface="+mn-cs"/>
                <a:hlinkClick r:id="rId3"/>
              </a:rPr>
              <a:t>React docs</a:t>
            </a:r>
            <a:r>
              <a:rPr lang="en-US" sz="900" b="0" i="0" kern="1200" dirty="0">
                <a:solidFill>
                  <a:schemeClr val="tx1"/>
                </a:solidFill>
                <a:effectLst/>
                <a:latin typeface="Segoe UI Light" pitchFamily="34" charset="0"/>
                <a:ea typeface="+mn-ea"/>
                <a:cs typeface="+mn-cs"/>
              </a:rPr>
              <a:t> if you need help executing this step.</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473592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Let's start with a simple React client-side web part. The properties on the web part, in this case the `description` property is set on the public property of the React control.</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1172000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React control, implement two React lifecycle event handlers. The method `</a:t>
            </a:r>
            <a:r>
              <a:rPr lang="en-US" dirty="0" err="1"/>
              <a:t>componentDidMount</a:t>
            </a:r>
            <a:r>
              <a:rPr lang="en-US" dirty="0"/>
              <a:t>()` is called when the control is initially loaded on the page, while the `</a:t>
            </a:r>
            <a:r>
              <a:rPr lang="en-US" dirty="0" err="1"/>
              <a:t>componentDidUpdate</a:t>
            </a:r>
            <a:r>
              <a:rPr lang="en-US" dirty="0"/>
              <a:t>()` is called when the properties on the component change. In this case, both methods will call the `</a:t>
            </a:r>
            <a:r>
              <a:rPr lang="en-US" dirty="0" err="1"/>
              <a:t>doSomething</a:t>
            </a:r>
            <a:r>
              <a:rPr lang="en-US" dirty="0"/>
              <a:t>()` method that will handle the property's value: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250188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first utility we'll cover is the status renderers. These indicators are ideal for use when you have an error to display or when your component is doing a long-running asynchronous operation.</a:t>
            </a:r>
          </a:p>
          <a:p>
            <a:pPr marL="0" marR="0" lvl="0" indent="0" algn="l" defTabSz="932742" rtl="0" eaLnBrk="1" fontAlgn="auto" latinLnBrk="0" hangingPunct="1">
              <a:lnSpc>
                <a:spcPct val="90000"/>
              </a:lnSpc>
              <a:spcBef>
                <a:spcPts val="0"/>
              </a:spcBef>
              <a:spcAft>
                <a:spcPts val="340"/>
              </a:spcAft>
              <a:buClrTx/>
              <a:buSzTx/>
              <a:buFontTx/>
              <a:buNone/>
              <a:tabLst/>
              <a:defRPr/>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status renderers are available from the web part's </a:t>
            </a:r>
            <a:r>
              <a:rPr lang="en-US" b="0" dirty="0">
                <a:solidFill>
                  <a:srgbClr val="800000"/>
                </a:solidFill>
                <a:effectLst/>
                <a:latin typeface="Consolas" panose="020B0609020204030204" pitchFamily="49" charset="0"/>
              </a:rPr>
              <a:t>`context`</a:t>
            </a:r>
            <a:r>
              <a:rPr lang="en-US" b="0" dirty="0">
                <a:solidFill>
                  <a:srgbClr val="000000"/>
                </a:solidFill>
                <a:effectLst/>
                <a:latin typeface="Consolas" panose="020B0609020204030204" pitchFamily="49" charset="0"/>
              </a:rPr>
              <a:t> property so there's nothing to import or add to your project to use them. When used, the status renderer will take up the entire web part user experience. There are two types of renderers available to developers: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**loading indicators**</a:t>
            </a:r>
            <a:r>
              <a:rPr lang="en-US" b="0" dirty="0">
                <a:solidFill>
                  <a:srgbClr val="000000"/>
                </a:solidFill>
                <a:effectLst/>
                <a:latin typeface="Consolas" panose="020B0609020204030204" pitchFamily="49" charset="0"/>
              </a:rPr>
              <a:t>: used when initializing or loading content in your web part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**error indicator**</a:t>
            </a:r>
            <a:r>
              <a:rPr lang="en-US" b="0" dirty="0">
                <a:solidFill>
                  <a:srgbClr val="000000"/>
                </a:solidFill>
                <a:effectLst/>
                <a:latin typeface="Consolas" panose="020B0609020204030204" pitchFamily="49" charset="0"/>
              </a:rPr>
              <a:t>: used to display error messages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9982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indicators are used when you need to initialize your web part and you want to provide some feedback to the user that something is happening. For example, a loading indicator can be shown when a web part is first added to the page, but needs to fetch information from Microsoft Graph, a remote API, when it first loads.</a:t>
            </a:r>
          </a:p>
          <a:p>
            <a:endParaRPr lang="en-US" dirty="0"/>
          </a:p>
          <a:p>
            <a:r>
              <a:rPr lang="en-US" dirty="0"/>
              <a:t>Instead of the user seeing a blank box on the page with no feedback that something is happening, you can show a loading indicator with an animated image and the message "Loading data.." to to user.</a:t>
            </a:r>
          </a:p>
          <a:p>
            <a:endParaRPr lang="en-US" dirty="0"/>
          </a:p>
          <a:p>
            <a:r>
              <a:rPr lang="en-US" dirty="0"/>
              <a:t>The two methods you'll use to control the indicator are `</a:t>
            </a:r>
            <a:r>
              <a:rPr lang="en-US" dirty="0" err="1"/>
              <a:t>displayLoadingIndicator</a:t>
            </a:r>
            <a:r>
              <a:rPr lang="en-US" dirty="0"/>
              <a:t>()` and `</a:t>
            </a:r>
            <a:r>
              <a:rPr lang="en-US" dirty="0" err="1"/>
              <a:t>clearLoadingIndicator</a:t>
            </a:r>
            <a:r>
              <a:rPr lang="en-US" dirty="0"/>
              <a:t>()`. Both methods are available from the `context` property on the web part.</a:t>
            </a:r>
          </a:p>
          <a:p>
            <a:endParaRPr lang="en-US" dirty="0"/>
          </a:p>
          <a:p>
            <a:r>
              <a:rPr lang="en-US" dirty="0"/>
              <a:t>The first parameter of both methods is the DOM element where the indicator should be placed. In this case, the indicator is taking up the entire area reserved for rendering the web part on the page.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indicators are used when you need to display errors to your users. They work the same way as loading indicators and are available from the `context` property on the web part.</a:t>
            </a:r>
          </a:p>
          <a:p>
            <a:endParaRPr lang="en-US" dirty="0"/>
          </a:p>
          <a:p>
            <a:r>
              <a:rPr lang="en-US" sz="900" b="0" kern="1200" dirty="0">
                <a:solidFill>
                  <a:schemeClr val="tx1"/>
                </a:solidFill>
                <a:effectLst/>
                <a:latin typeface="Segoe UI Light" pitchFamily="34" charset="0"/>
                <a:ea typeface="+mn-ea"/>
                <a:cs typeface="+mn-cs"/>
              </a:rPr>
              <a:t>Like the loading indicator, the first parameter of both methods is the DOM element where the indicator should be placed.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is a great JavaScript utility library that you can use to perform operations on various objects such as arrays, numbers, and strings.</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SharePoint Framework includes a repackage version of the the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utility library that contains a subset of the most common and essential functions from larger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to improve performance.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To use functions from the library, make sure you only import those functions that you will use in the current file. This will ensure you load only the minimally required code and not the entire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subset library on the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offers developers a way to determine the current display mode of a page. You can use this information to display a different experience for your users if the page is in read mode or edit mode.</a:t>
            </a:r>
          </a:p>
          <a:p>
            <a:endParaRPr lang="en-US" dirty="0"/>
          </a:p>
          <a:p>
            <a:r>
              <a:rPr lang="en-US" dirty="0"/>
              <a:t>To do this, use the `</a:t>
            </a:r>
            <a:r>
              <a:rPr lang="en-US" dirty="0" err="1"/>
              <a:t>displayMode</a:t>
            </a:r>
            <a:r>
              <a:rPr lang="en-US" dirty="0"/>
              <a:t>` property on the current component and compare it to one of the options on the enumeration `</a:t>
            </a:r>
            <a:r>
              <a:rPr lang="en-US" dirty="0" err="1"/>
              <a:t>DisplayMode</a:t>
            </a:r>
            <a:r>
              <a:rPr lang="en-US" dirty="0"/>
              <a:t>` available from the **@</a:t>
            </a:r>
            <a:r>
              <a:rPr lang="en-US" dirty="0" err="1"/>
              <a:t>microsoft</a:t>
            </a:r>
            <a:r>
              <a:rPr lang="en-US" dirty="0"/>
              <a:t>/</a:t>
            </a:r>
            <a:r>
              <a:rPr lang="en-US" dirty="0" err="1"/>
              <a:t>sp</a:t>
            </a:r>
            <a:r>
              <a:rPr lang="en-US" dirty="0"/>
              <a:t>-core-library** package:</a:t>
            </a:r>
          </a:p>
          <a:p>
            <a:endParaRPr lang="en-US" dirty="0"/>
          </a:p>
          <a:p>
            <a:r>
              <a:rPr lang="en-US" dirty="0"/>
              <a:t>&gt; [!IMPORTANT]</a:t>
            </a:r>
          </a:p>
          <a:p>
            <a:r>
              <a:rPr lang="en-US" dirty="0"/>
              <a:t>&gt; In a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While on a modern page, the display mode of the web part follows the same mode as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7:00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97742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31305870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8.xml"/><Relationship Id="rId5" Type="http://schemas.openxmlformats.org/officeDocument/2006/relationships/image" Target="../media/image31.png"/><Relationship Id="rId4" Type="http://schemas.openxmlformats.org/officeDocument/2006/relationships/hyperlink" Target="https://aka.ms/m365pnp"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harepoint.github.io/sp-dev-fx-property-controls" TargetMode="External"/><Relationship Id="rId2" Type="http://schemas.openxmlformats.org/officeDocument/2006/relationships/notesSlide" Target="../notesSlides/notesSlide26.xml"/><Relationship Id="rId1" Type="http://schemas.openxmlformats.org/officeDocument/2006/relationships/slideLayout" Target="../slideLayouts/slideLayout28.xml"/><Relationship Id="rId4" Type="http://schemas.openxmlformats.org/officeDocument/2006/relationships/image" Target="../media/image35.tiff"/></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8.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OfficeDev/Office-UI-Fabric" TargetMode="External"/><Relationship Id="rId2" Type="http://schemas.openxmlformats.org/officeDocument/2006/relationships/hyperlink" Target="https://github.com/OfficeDev/Office-UI-Fabric/releases" TargetMode="Externa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28.xml"/><Relationship Id="rId7" Type="http://schemas.openxmlformats.org/officeDocument/2006/relationships/image" Target="../media/image4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notesSlide" Target="../notesSlides/notesSlide31.xml"/><Relationship Id="rId9"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2" Type="http://schemas.openxmlformats.org/officeDocument/2006/relationships/notesSlide" Target="../notesSlides/notesSlide34.xml"/><Relationship Id="rId1" Type="http://schemas.openxmlformats.org/officeDocument/2006/relationships/slideLayout" Target="../slideLayouts/slideLayout28.xml"/><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github.com/OfficeDev/Office-UI-Fabric" TargetMode="Externa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4" name="Picture 3">
            <a:extLst>
              <a:ext uri="{FF2B5EF4-FFF2-40B4-BE49-F238E27FC236}">
                <a16:creationId xmlns:a16="http://schemas.microsoft.com/office/drawing/2014/main" id="{C4973148-6FEA-476C-8942-9DDC314EE321}"/>
              </a:ext>
            </a:extLst>
          </p:cNvPr>
          <p:cNvPicPr>
            <a:picLocks noChangeAspect="1"/>
          </p:cNvPicPr>
          <p:nvPr/>
        </p:nvPicPr>
        <p:blipFill>
          <a:blip r:embed="rId3"/>
          <a:stretch>
            <a:fillRect/>
          </a:stretch>
        </p:blipFill>
        <p:spPr>
          <a:xfrm>
            <a:off x="723081" y="1676854"/>
            <a:ext cx="3797409" cy="1820408"/>
          </a:xfrm>
          <a:prstGeom prst="rect">
            <a:avLst/>
          </a:prstGeom>
        </p:spPr>
      </p:pic>
      <p:pic>
        <p:nvPicPr>
          <p:cNvPr id="12" name="Picture 11">
            <a:extLst>
              <a:ext uri="{FF2B5EF4-FFF2-40B4-BE49-F238E27FC236}">
                <a16:creationId xmlns:a16="http://schemas.microsoft.com/office/drawing/2014/main" id="{2EA83DA1-D507-45CA-BA55-E8C0E4C26EE2}"/>
              </a:ext>
            </a:extLst>
          </p:cNvPr>
          <p:cNvPicPr>
            <a:picLocks noChangeAspect="1"/>
          </p:cNvPicPr>
          <p:nvPr/>
        </p:nvPicPr>
        <p:blipFill>
          <a:blip r:embed="rId3"/>
          <a:stretch>
            <a:fillRect/>
          </a:stretch>
        </p:blipFill>
        <p:spPr>
          <a:xfrm>
            <a:off x="723080" y="4601541"/>
            <a:ext cx="3797409" cy="1820408"/>
          </a:xfrm>
          <a:prstGeom prst="rect">
            <a:avLst/>
          </a:prstGeom>
        </p:spPr>
      </p:pic>
      <p:pic>
        <p:nvPicPr>
          <p:cNvPr id="6" name="Picture 5">
            <a:extLst>
              <a:ext uri="{FF2B5EF4-FFF2-40B4-BE49-F238E27FC236}">
                <a16:creationId xmlns:a16="http://schemas.microsoft.com/office/drawing/2014/main" id="{4B1DFD60-5F9F-4DB8-8C14-64C846A2F57D}"/>
              </a:ext>
            </a:extLst>
          </p:cNvPr>
          <p:cNvPicPr>
            <a:picLocks noChangeAspect="1"/>
          </p:cNvPicPr>
          <p:nvPr/>
        </p:nvPicPr>
        <p:blipFill>
          <a:blip r:embed="rId4"/>
          <a:stretch>
            <a:fillRect/>
          </a:stretch>
        </p:blipFill>
        <p:spPr>
          <a:xfrm>
            <a:off x="5652851" y="2167456"/>
            <a:ext cx="5680754" cy="2772843"/>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62802" y="1300686"/>
            <a:ext cx="4385175"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the local Workbench</a:t>
            </a:r>
          </a:p>
        </p:txBody>
      </p:sp>
      <p:sp>
        <p:nvSpPr>
          <p:cNvPr id="12" name="Rectangle 11"/>
          <p:cNvSpPr/>
          <p:nvPr/>
        </p:nvSpPr>
        <p:spPr>
          <a:xfrm>
            <a:off x="5654731" y="1300686"/>
            <a:ext cx="6509472" cy="590931"/>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the SharePoint Workbench in an Office 365 developer</a:t>
            </a:r>
          </a:p>
        </p:txBody>
      </p:sp>
      <p:pic>
        <p:nvPicPr>
          <p:cNvPr id="7" name="Picture 6">
            <a:extLst>
              <a:ext uri="{FF2B5EF4-FFF2-40B4-BE49-F238E27FC236}">
                <a16:creationId xmlns:a16="http://schemas.microsoft.com/office/drawing/2014/main" id="{0AC14D7D-EEB1-475A-ACA0-10BB6252AC87}"/>
              </a:ext>
            </a:extLst>
          </p:cNvPr>
          <p:cNvPicPr>
            <a:picLocks noChangeAspect="1"/>
          </p:cNvPicPr>
          <p:nvPr/>
        </p:nvPicPr>
        <p:blipFill>
          <a:blip r:embed="rId3"/>
          <a:stretch>
            <a:fillRect/>
          </a:stretch>
        </p:blipFill>
        <p:spPr>
          <a:xfrm>
            <a:off x="465138" y="2058813"/>
            <a:ext cx="4853076" cy="2947490"/>
          </a:xfrm>
          <a:prstGeom prst="rect">
            <a:avLst/>
          </a:prstGeom>
        </p:spPr>
      </p:pic>
      <p:pic>
        <p:nvPicPr>
          <p:cNvPr id="8" name="Picture 7">
            <a:extLst>
              <a:ext uri="{FF2B5EF4-FFF2-40B4-BE49-F238E27FC236}">
                <a16:creationId xmlns:a16="http://schemas.microsoft.com/office/drawing/2014/main" id="{543927EB-44D4-43DA-9819-E269C63E1B58}"/>
              </a:ext>
            </a:extLst>
          </p:cNvPr>
          <p:cNvPicPr>
            <a:picLocks noChangeAspect="1"/>
          </p:cNvPicPr>
          <p:nvPr/>
        </p:nvPicPr>
        <p:blipFill>
          <a:blip r:embed="rId4"/>
          <a:stretch>
            <a:fillRect/>
          </a:stretch>
        </p:blipFill>
        <p:spPr>
          <a:xfrm>
            <a:off x="5654731" y="2023517"/>
            <a:ext cx="5432369" cy="2947490"/>
          </a:xfrm>
          <a:prstGeom prst="rect">
            <a:avLst/>
          </a:prstGeom>
        </p:spPr>
      </p:pic>
      <p:pic>
        <p:nvPicPr>
          <p:cNvPr id="2" name="Picture 1">
            <a:extLst>
              <a:ext uri="{FF2B5EF4-FFF2-40B4-BE49-F238E27FC236}">
                <a16:creationId xmlns:a16="http://schemas.microsoft.com/office/drawing/2014/main" id="{39529183-62B2-48BA-98B5-A2CBEA8D90D3}"/>
              </a:ext>
            </a:extLst>
          </p:cNvPr>
          <p:cNvPicPr>
            <a:picLocks noChangeAspect="1"/>
          </p:cNvPicPr>
          <p:nvPr/>
        </p:nvPicPr>
        <p:blipFill>
          <a:blip r:embed="rId5"/>
          <a:stretch>
            <a:fillRect/>
          </a:stretch>
        </p:blipFill>
        <p:spPr>
          <a:xfrm>
            <a:off x="1433122" y="5102907"/>
            <a:ext cx="8947231" cy="1687875"/>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268587"/>
          </a:xfrm>
        </p:spPr>
        <p:txBody>
          <a:bodyPr/>
          <a:lstStyle/>
          <a:p>
            <a:r>
              <a:rPr lang="en-US" altLang="zh-CN" dirty="0"/>
              <a:t>A</a:t>
            </a:r>
            <a:r>
              <a:rPr lang="en-US" dirty="0"/>
              <a:t>vailable with mock data in local Workbench</a:t>
            </a:r>
          </a:p>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const </a:t>
            </a:r>
            <a:r>
              <a:rPr lang="en-US" dirty="0" err="1">
                <a:latin typeface="Courier New" panose="02070309020205020404" pitchFamily="49" charset="0"/>
                <a:cs typeface="Courier New" panose="02070309020205020404" pitchFamily="49" charset="0"/>
              </a:rPr>
              <a:t>siteTitle</a:t>
            </a:r>
            <a:r>
              <a:rPr lang="en-US" dirty="0">
                <a:latin typeface="Courier New" panose="02070309020205020404" pitchFamily="49" charset="0"/>
                <a:cs typeface="Courier New" panose="02070309020205020404" pitchFamily="49" charset="0"/>
              </a:rPr>
              <a:t>: string = </a:t>
            </a:r>
            <a:r>
              <a:rPr lang="en-US" dirty="0" err="1">
                <a:latin typeface="Courier New" panose="02070309020205020404" pitchFamily="49" charset="0"/>
                <a:cs typeface="Courier New" panose="02070309020205020404" pitchFamily="49" charset="0"/>
              </a:rPr>
              <a:t>this.context.pageContext.web.title</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Context</a:t>
            </a:r>
          </a:p>
        </p:txBody>
      </p:sp>
      <p:sp>
        <p:nvSpPr>
          <p:cNvPr id="6" name="TextBox 5"/>
          <p:cNvSpPr txBox="1"/>
          <p:nvPr/>
        </p:nvSpPr>
        <p:spPr>
          <a:xfrm>
            <a:off x="284140" y="1541768"/>
            <a:ext cx="49438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part running in the local Workbench</a:t>
            </a:r>
          </a:p>
        </p:txBody>
      </p:sp>
      <p:sp>
        <p:nvSpPr>
          <p:cNvPr id="7" name="TextBox 6"/>
          <p:cNvSpPr txBox="1"/>
          <p:nvPr/>
        </p:nvSpPr>
        <p:spPr>
          <a:xfrm>
            <a:off x="5419586" y="1541769"/>
            <a:ext cx="660747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Web part in the SharePoint Workbench, a modern, or a classic page</a:t>
            </a:r>
            <a:endParaRPr lang="en-US" sz="2000" dirty="0">
              <a:gradFill>
                <a:gsLst>
                  <a:gs pos="2917">
                    <a:schemeClr val="tx1"/>
                  </a:gs>
                  <a:gs pos="30000">
                    <a:schemeClr val="tx1"/>
                  </a:gs>
                </a:gsLst>
                <a:lin ang="5400000" scaled="0"/>
              </a:gradFill>
            </a:endParaRPr>
          </a:p>
        </p:txBody>
      </p:sp>
      <p:pic>
        <p:nvPicPr>
          <p:cNvPr id="9" name="Picture 8">
            <a:extLst>
              <a:ext uri="{FF2B5EF4-FFF2-40B4-BE49-F238E27FC236}">
                <a16:creationId xmlns:a16="http://schemas.microsoft.com/office/drawing/2014/main" id="{24CE407E-3FCD-4521-AF16-DC102A7A6607}"/>
              </a:ext>
            </a:extLst>
          </p:cNvPr>
          <p:cNvPicPr>
            <a:picLocks noChangeAspect="1"/>
          </p:cNvPicPr>
          <p:nvPr/>
        </p:nvPicPr>
        <p:blipFill>
          <a:blip r:embed="rId3"/>
          <a:stretch>
            <a:fillRect/>
          </a:stretch>
        </p:blipFill>
        <p:spPr>
          <a:xfrm>
            <a:off x="465138" y="2133016"/>
            <a:ext cx="4551362" cy="3277511"/>
          </a:xfrm>
          <a:prstGeom prst="rect">
            <a:avLst/>
          </a:prstGeom>
        </p:spPr>
      </p:pic>
      <p:pic>
        <p:nvPicPr>
          <p:cNvPr id="10" name="Picture 9">
            <a:extLst>
              <a:ext uri="{FF2B5EF4-FFF2-40B4-BE49-F238E27FC236}">
                <a16:creationId xmlns:a16="http://schemas.microsoft.com/office/drawing/2014/main" id="{DFCE0873-4A67-42AA-AA1A-7F1CD8218851}"/>
              </a:ext>
            </a:extLst>
          </p:cNvPr>
          <p:cNvPicPr>
            <a:picLocks noChangeAspect="1"/>
          </p:cNvPicPr>
          <p:nvPr/>
        </p:nvPicPr>
        <p:blipFill>
          <a:blip r:embed="rId4"/>
          <a:stretch>
            <a:fillRect/>
          </a:stretch>
        </p:blipFill>
        <p:spPr>
          <a:xfrm>
            <a:off x="5607238" y="2133015"/>
            <a:ext cx="5156086" cy="3277511"/>
          </a:xfrm>
          <a:prstGeom prst="rect">
            <a:avLst/>
          </a:prstGeom>
        </p:spPr>
      </p:pic>
    </p:spTree>
    <p:extLst>
      <p:ext uri="{BB962C8B-B14F-4D97-AF65-F5344CB8AC3E}">
        <p14:creationId xmlns:p14="http://schemas.microsoft.com/office/powerpoint/2010/main" val="42023532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a built-in logging mechanism</a:t>
            </a:r>
          </a:p>
          <a:p>
            <a:r>
              <a:rPr lang="en-US" dirty="0"/>
              <a:t>All logging is output to the JavaScript console</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10740141" cy="2411052"/>
          </a:xfrm>
          <a:prstGeom prst="rect">
            <a:avLst/>
          </a:prstGeom>
        </p:spPr>
      </p:pic>
      <p:pic>
        <p:nvPicPr>
          <p:cNvPr id="8" name="Picture 7">
            <a:extLst>
              <a:ext uri="{FF2B5EF4-FFF2-40B4-BE49-F238E27FC236}">
                <a16:creationId xmlns:a16="http://schemas.microsoft.com/office/drawing/2014/main" id="{9A878F00-7C13-2444-B208-26051610E3D3}"/>
              </a:ext>
            </a:extLst>
          </p:cNvPr>
          <p:cNvPicPr>
            <a:picLocks noChangeAspect="1"/>
          </p:cNvPicPr>
          <p:nvPr/>
        </p:nvPicPr>
        <p:blipFill>
          <a:blip r:embed="rId4"/>
          <a:stretch>
            <a:fillRect/>
          </a:stretch>
        </p:blipFill>
        <p:spPr>
          <a:xfrm>
            <a:off x="547328" y="4265618"/>
            <a:ext cx="11028138" cy="2003445"/>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Introducing the Property Pane</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Web Part</a:t>
            </a:r>
            <a:br>
              <a:rPr lang="en-US" sz="2000" dirty="0"/>
            </a:br>
            <a:r>
              <a:rPr lang="en-US" sz="2000" dirty="0"/>
              <a:t>property pane</a:t>
            </a:r>
          </a:p>
          <a:p>
            <a:pPr>
              <a:spcBef>
                <a:spcPts val="1200"/>
              </a:spcBef>
            </a:pPr>
            <a:r>
              <a:rPr lang="en-US" sz="2000" dirty="0"/>
              <a:t>Implementing custom properties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a:xfrm>
            <a:off x="464399" y="1212849"/>
            <a:ext cx="8659504" cy="5853910"/>
          </a:xfrm>
        </p:spPr>
        <p:txBody>
          <a:bodyPr/>
          <a:lstStyle/>
          <a:p>
            <a:pPr marL="342900" indent="-342900">
              <a:buFont typeface="Arial" pitchFamily="34" charset="0"/>
              <a:buChar char="•"/>
            </a:pPr>
            <a:r>
              <a:rPr lang="en-US" dirty="0">
                <a:gradFill>
                  <a:gsLst>
                    <a:gs pos="1250">
                      <a:schemeClr val="tx1"/>
                    </a:gs>
                    <a:gs pos="100000">
                      <a:schemeClr val="tx1"/>
                    </a:gs>
                  </a:gsLst>
                  <a:lin ang="5400000" scaled="0"/>
                </a:gradFill>
              </a:rPr>
              <a:t>The property pane has three key elements</a:t>
            </a:r>
          </a:p>
          <a:p>
            <a:pPr marL="809271" lvl="1" indent="-342900">
              <a:buFont typeface="Arial" pitchFamily="34" charset="0"/>
              <a:buChar char="•"/>
            </a:pPr>
            <a:r>
              <a:rPr lang="en-US" b="1" dirty="0"/>
              <a:t>Pages, Headers, Groups</a:t>
            </a:r>
            <a:endParaRPr lang="en-US" dirty="0"/>
          </a:p>
          <a:p>
            <a:pPr marL="342900" indent="-342900">
              <a:buFont typeface="Arial" pitchFamily="34" charset="0"/>
              <a:buChar char="•"/>
            </a:pPr>
            <a:r>
              <a:rPr lang="en-US" dirty="0">
                <a:gradFill>
                  <a:gsLst>
                    <a:gs pos="1250">
                      <a:schemeClr val="tx1"/>
                    </a:gs>
                    <a:gs pos="100000">
                      <a:schemeClr val="tx1"/>
                    </a:gs>
                  </a:gsLst>
                  <a:lin ang="5400000" scaled="0"/>
                </a:gradFill>
              </a:rPr>
              <a:t>Property panes </a:t>
            </a:r>
            <a:r>
              <a:rPr lang="en-US" b="1" i="1" dirty="0">
                <a:gradFill>
                  <a:gsLst>
                    <a:gs pos="1250">
                      <a:schemeClr val="tx1"/>
                    </a:gs>
                    <a:gs pos="100000">
                      <a:schemeClr val="tx1"/>
                    </a:gs>
                  </a:gsLst>
                  <a:lin ang="5400000" scaled="0"/>
                </a:gradFill>
              </a:rPr>
              <a:t>must</a:t>
            </a:r>
            <a:r>
              <a:rPr lang="en-US" dirty="0">
                <a:gradFill>
                  <a:gsLst>
                    <a:gs pos="1250">
                      <a:schemeClr val="tx1"/>
                    </a:gs>
                    <a:gs pos="100000">
                      <a:schemeClr val="tx1"/>
                    </a:gs>
                  </a:gsLst>
                  <a:lin ang="5400000" scaled="0"/>
                </a:gradFill>
              </a:rPr>
              <a:t> contain a </a:t>
            </a:r>
            <a:r>
              <a:rPr lang="en-US" b="1" dirty="0">
                <a:gradFill>
                  <a:gsLst>
                    <a:gs pos="1250">
                      <a:schemeClr val="tx1"/>
                    </a:gs>
                    <a:gs pos="100000">
                      <a:schemeClr val="tx1"/>
                    </a:gs>
                  </a:gsLst>
                  <a:lin ang="5400000" scaled="0"/>
                </a:gradFill>
              </a:rPr>
              <a:t>page </a:t>
            </a:r>
            <a:r>
              <a:rPr lang="en-US" dirty="0">
                <a:gradFill>
                  <a:gsLst>
                    <a:gs pos="1250">
                      <a:schemeClr val="tx1"/>
                    </a:gs>
                    <a:gs pos="100000">
                      <a:schemeClr val="tx1"/>
                    </a:gs>
                  </a:gsLst>
                  <a:lin ang="5400000" scaled="0"/>
                </a:gradFill>
              </a:rPr>
              <a:t>and at least one group, the header is optional</a:t>
            </a:r>
          </a:p>
          <a:p>
            <a:r>
              <a:rPr lang="en-US" dirty="0"/>
              <a:t>Property pane supports the following field types out-of-the-box</a:t>
            </a:r>
          </a:p>
          <a:p>
            <a:pPr lvl="1"/>
            <a:r>
              <a:rPr lang="en-US" dirty="0"/>
              <a:t>Label</a:t>
            </a:r>
          </a:p>
          <a:p>
            <a:pPr lvl="1"/>
            <a:r>
              <a:rPr lang="en-US" dirty="0"/>
              <a:t>Textbox</a:t>
            </a:r>
          </a:p>
          <a:p>
            <a:pPr lvl="1"/>
            <a:r>
              <a:rPr lang="en-US" dirty="0"/>
              <a:t>Multi-line Textbox</a:t>
            </a:r>
          </a:p>
          <a:p>
            <a:pPr lvl="1"/>
            <a:r>
              <a:rPr lang="en-US" dirty="0"/>
              <a:t>Checkbox</a:t>
            </a:r>
          </a:p>
          <a:p>
            <a:pPr lvl="1"/>
            <a:r>
              <a:rPr lang="en-US" dirty="0"/>
              <a:t>Dropdown</a:t>
            </a:r>
          </a:p>
          <a:p>
            <a:pPr lvl="1"/>
            <a:r>
              <a:rPr lang="en-US" dirty="0"/>
              <a:t>Link</a:t>
            </a:r>
          </a:p>
          <a:p>
            <a:pPr lvl="1"/>
            <a:r>
              <a:rPr lang="en-US" dirty="0"/>
              <a:t>Slider</a:t>
            </a:r>
          </a:p>
          <a:p>
            <a:pPr lvl="1"/>
            <a:r>
              <a:rPr lang="en-US" dirty="0"/>
              <a:t>Toggle</a:t>
            </a:r>
          </a:p>
          <a:p>
            <a:pPr lvl="1"/>
            <a:r>
              <a:rPr lang="en-US" dirty="0"/>
              <a:t>Custom</a:t>
            </a:r>
          </a:p>
          <a:p>
            <a:r>
              <a:rPr lang="en-US" dirty="0"/>
              <a:t>Also possible to create your own custom field types</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3" name="Picture 2">
            <a:extLst>
              <a:ext uri="{FF2B5EF4-FFF2-40B4-BE49-F238E27FC236}">
                <a16:creationId xmlns:a16="http://schemas.microsoft.com/office/drawing/2014/main" id="{4B1FF732-DDBB-40F6-8584-A3915EC7C614}"/>
              </a:ext>
            </a:extLst>
          </p:cNvPr>
          <p:cNvPicPr>
            <a:picLocks noChangeAspect="1"/>
          </p:cNvPicPr>
          <p:nvPr/>
        </p:nvPicPr>
        <p:blipFill>
          <a:blip r:embed="rId3"/>
          <a:stretch>
            <a:fillRect/>
          </a:stretch>
        </p:blipFill>
        <p:spPr>
          <a:xfrm>
            <a:off x="8932744" y="177573"/>
            <a:ext cx="2793682" cy="6639377"/>
          </a:xfrm>
          <a:prstGeom prst="rect">
            <a:avLst/>
          </a:prstGeom>
        </p:spPr>
      </p:pic>
    </p:spTree>
    <p:extLst>
      <p:ext uri="{BB962C8B-B14F-4D97-AF65-F5344CB8AC3E}">
        <p14:creationId xmlns:p14="http://schemas.microsoft.com/office/powerpoint/2010/main" val="4485490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the SharePoint Framework API</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SharePoint Framework utilities, indicators and libraries</a:t>
            </a:r>
          </a:p>
          <a:p>
            <a:pPr>
              <a:spcBef>
                <a:spcPts val="1200"/>
              </a:spcBef>
            </a:pPr>
            <a:r>
              <a:rPr lang="en-US" sz="2000" dirty="0"/>
              <a:t>Page modes</a:t>
            </a:r>
          </a:p>
          <a:p>
            <a:pPr>
              <a:spcBef>
                <a:spcPts val="1200"/>
              </a:spcBef>
            </a:pPr>
            <a:r>
              <a:rPr lang="en-US" sz="2000" dirty="0"/>
              <a:t>Page context</a:t>
            </a:r>
          </a:p>
          <a:p>
            <a:pPr>
              <a:spcBef>
                <a:spcPts val="1200"/>
              </a:spcBef>
            </a:pPr>
            <a:r>
              <a:rPr lang="en-US" sz="2000" dirty="0"/>
              <a:t>Environment types</a:t>
            </a:r>
          </a:p>
          <a:p>
            <a:pPr>
              <a:spcBef>
                <a:spcPts val="1200"/>
              </a:spcBef>
            </a:pPr>
            <a:r>
              <a:rPr lang="en-US" sz="2000" dirty="0"/>
              <a:t>Logging</a:t>
            </a:r>
          </a:p>
          <a:p>
            <a:pPr>
              <a:spcBef>
                <a:spcPts val="1200"/>
              </a:spcBef>
            </a:pPr>
            <a:r>
              <a:rPr lang="en-US" sz="2000" dirty="0"/>
              <a:t>Programmatically loading libraries</a:t>
            </a:r>
          </a:p>
        </p:txBody>
      </p:sp>
    </p:spTree>
    <p:extLst>
      <p:ext uri="{BB962C8B-B14F-4D97-AF65-F5344CB8AC3E}">
        <p14:creationId xmlns:p14="http://schemas.microsoft.com/office/powerpoint/2010/main" val="3216746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119508"/>
          </a:xfrm>
        </p:spPr>
        <p:txBody>
          <a:bodyPr/>
          <a:lstStyle/>
          <a:p>
            <a:r>
              <a:rPr lang="en-US" dirty="0"/>
              <a:t>Define an interface in your web part that includes one or more </a:t>
            </a:r>
            <a:br>
              <a:rPr lang="en-US" dirty="0"/>
            </a:br>
            <a:r>
              <a:rPr lang="en-US" dirty="0"/>
              <a:t>target properties</a:t>
            </a:r>
          </a:p>
          <a:p>
            <a:endParaRPr lang="en-US" dirty="0"/>
          </a:p>
          <a:p>
            <a:r>
              <a:rPr lang="en-US" dirty="0"/>
              <a:t>Import the corresponding field types in the web part class</a:t>
            </a:r>
          </a:p>
          <a:p>
            <a:pPr lvl="1"/>
            <a:r>
              <a:rPr lang="en-US" dirty="0" err="1">
                <a:latin typeface="Courier New" panose="02070309020205020404" pitchFamily="49" charset="0"/>
                <a:cs typeface="Courier New" panose="02070309020205020404" pitchFamily="49" charset="0"/>
              </a:rPr>
              <a:t>PropertyPaneXX</a:t>
            </a:r>
            <a:r>
              <a:rPr lang="en-US" dirty="0">
                <a:latin typeface="Courier New" panose="02070309020205020404" pitchFamily="49" charset="0"/>
                <a:cs typeface="Courier New" panose="02070309020205020404" pitchFamily="49" charset="0"/>
              </a:rPr>
              <a:t> </a:t>
            </a:r>
            <a:r>
              <a:rPr lang="en-US" dirty="0"/>
              <a:t>field types are available as modules in the </a:t>
            </a:r>
            <a:r>
              <a:rPr lang="en-US" dirty="0">
                <a:latin typeface="Courier New" panose="02070309020205020404" pitchFamily="49" charset="0"/>
                <a:cs typeface="Courier New" panose="02070309020205020404" pitchFamily="49" charset="0"/>
              </a:rPr>
              <a:t>@microsoft/sp-webpart-base</a:t>
            </a:r>
            <a:r>
              <a:rPr lang="en-US" dirty="0"/>
              <a:t> library</a:t>
            </a:r>
          </a:p>
          <a:p>
            <a:endParaRPr lang="en-US" dirty="0"/>
          </a:p>
          <a:p>
            <a:r>
              <a:rPr lang="en-US" dirty="0"/>
              <a:t>Modify the default </a:t>
            </a:r>
            <a:r>
              <a:rPr lang="en-US" dirty="0" err="1">
                <a:latin typeface="Courier New" panose="02070309020205020404" pitchFamily="49" charset="0"/>
                <a:cs typeface="Courier New" panose="02070309020205020404" pitchFamily="49" charset="0"/>
              </a:rPr>
              <a:t>getPropertyPaneConfiguration</a:t>
            </a:r>
            <a:r>
              <a:rPr lang="en-US" dirty="0"/>
              <a:t> method and add the properties to the </a:t>
            </a:r>
            <a:r>
              <a:rPr lang="en-US" dirty="0" err="1">
                <a:latin typeface="Courier New" panose="02070309020205020404" pitchFamily="49" charset="0"/>
                <a:cs typeface="Courier New" panose="02070309020205020404" pitchFamily="49" charset="0"/>
              </a:rPr>
              <a:t>groupFields</a:t>
            </a:r>
            <a:r>
              <a:rPr lang="en-US" dirty="0"/>
              <a:t> array</a:t>
            </a:r>
          </a:p>
        </p:txBody>
      </p:sp>
      <p:sp>
        <p:nvSpPr>
          <p:cNvPr id="4" name="Title 3"/>
          <p:cNvSpPr>
            <a:spLocks noGrp="1"/>
          </p:cNvSpPr>
          <p:nvPr>
            <p:ph type="title"/>
          </p:nvPr>
        </p:nvSpPr>
        <p:spPr/>
        <p:txBody>
          <a:bodyPr/>
          <a:lstStyle/>
          <a:p>
            <a:r>
              <a:rPr lang="en-US" dirty="0"/>
              <a:t>Implementing properties</a:t>
            </a:r>
          </a:p>
        </p:txBody>
      </p:sp>
    </p:spTree>
    <p:extLst>
      <p:ext uri="{BB962C8B-B14F-4D97-AF65-F5344CB8AC3E}">
        <p14:creationId xmlns:p14="http://schemas.microsoft.com/office/powerpoint/2010/main" val="32478150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header, groups, and fields</a:t>
            </a:r>
            <a:endParaRPr lang="fi-FI" dirty="0"/>
          </a:p>
        </p:txBody>
      </p:sp>
      <p:sp>
        <p:nvSpPr>
          <p:cNvPr id="6" name="TextBox 5"/>
          <p:cNvSpPr txBox="1"/>
          <p:nvPr/>
        </p:nvSpPr>
        <p:spPr>
          <a:xfrm>
            <a:off x="4490045" y="1120998"/>
            <a:ext cx="7776864" cy="5681555"/>
          </a:xfrm>
          <a:prstGeom prst="rect">
            <a:avLst/>
          </a:prstGeom>
          <a:noFill/>
        </p:spPr>
        <p:txBody>
          <a:bodyPr wrap="square" lIns="182880" tIns="146304" rIns="182880" bIns="146304" rtlCol="0">
            <a:spAutoFit/>
          </a:bodyPr>
          <a:lstStyle/>
          <a:p>
            <a:r>
              <a:rPr lang="en-US" sz="1400" dirty="0">
                <a:latin typeface="Consolas" panose="020B0609020204030204" pitchFamily="49" charset="0"/>
              </a:rPr>
              <a:t>protected get </a:t>
            </a:r>
            <a:r>
              <a:rPr lang="en-US" sz="1400" dirty="0" err="1">
                <a:latin typeface="Consolas" panose="020B0609020204030204" pitchFamily="49" charset="0"/>
              </a:rPr>
              <a:t>getPropertyPaneConfiguration</a:t>
            </a:r>
            <a:r>
              <a:rPr lang="en-US" sz="1400" dirty="0">
                <a:latin typeface="Consolas" panose="020B0609020204030204" pitchFamily="49" charset="0"/>
              </a:rPr>
              <a:t>(): </a:t>
            </a:r>
            <a:r>
              <a:rPr lang="en-US" sz="1400" dirty="0" err="1">
                <a:latin typeface="Consolas" panose="020B0609020204030204" pitchFamily="49" charset="0"/>
              </a:rPr>
              <a:t>IPropertyPaneConfiguration</a:t>
            </a:r>
            <a:r>
              <a:rPr lang="en-US" sz="1400" dirty="0">
                <a:latin typeface="Consolas" panose="020B0609020204030204" pitchFamily="49" charset="0"/>
              </a:rPr>
              <a:t> {</a:t>
            </a:r>
          </a:p>
          <a:p>
            <a:r>
              <a:rPr lang="en-US" sz="1400" dirty="0">
                <a:latin typeface="Consolas" panose="020B0609020204030204" pitchFamily="49" charset="0"/>
              </a:rPr>
              <a:t>     return {</a:t>
            </a:r>
          </a:p>
          <a:p>
            <a:r>
              <a:rPr lang="en-US" sz="1400" dirty="0">
                <a:latin typeface="Consolas" panose="020B0609020204030204" pitchFamily="49" charset="0"/>
              </a:rPr>
              <a:t>       pages: [</a:t>
            </a:r>
          </a:p>
          <a:p>
            <a:r>
              <a:rPr lang="en-US" sz="1400" dirty="0">
                <a:latin typeface="Consolas" panose="020B0609020204030204" pitchFamily="49" charset="0"/>
              </a:rPr>
              <a:t>         {</a:t>
            </a:r>
          </a:p>
          <a:p>
            <a:r>
              <a:rPr lang="en-US" sz="1400" dirty="0">
                <a:latin typeface="Consolas" panose="020B0609020204030204" pitchFamily="49" charset="0"/>
              </a:rPr>
              <a:t>           header: {</a:t>
            </a:r>
          </a:p>
          <a:p>
            <a:r>
              <a:rPr lang="en-US" sz="1400" dirty="0">
                <a:latin typeface="Consolas" panose="020B0609020204030204" pitchFamily="49" charset="0"/>
              </a:rPr>
              <a:t>             description: </a:t>
            </a:r>
            <a:r>
              <a:rPr lang="en-US" sz="1400" dirty="0" err="1">
                <a:latin typeface="Consolas" panose="020B0609020204030204" pitchFamily="49" charset="0"/>
              </a:rPr>
              <a:t>strings.PropertyPaneDescription</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groups: [</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groupName</a:t>
            </a:r>
            <a:r>
              <a:rPr lang="en-US" sz="1400" dirty="0">
                <a:latin typeface="Consolas" panose="020B0609020204030204" pitchFamily="49" charset="0"/>
              </a:rPr>
              <a:t>: </a:t>
            </a:r>
            <a:r>
              <a:rPr lang="en-US" sz="1400" dirty="0" err="1">
                <a:latin typeface="Consolas" panose="020B0609020204030204" pitchFamily="49" charset="0"/>
              </a:rPr>
              <a:t>strings.BasicGroupName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groupFields</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PropertyPaneTextField</a:t>
            </a:r>
            <a:r>
              <a:rPr lang="en-US" sz="1400" dirty="0">
                <a:latin typeface="Consolas" panose="020B0609020204030204" pitchFamily="49" charset="0"/>
              </a:rPr>
              <a:t>('description', {</a:t>
            </a:r>
          </a:p>
          <a:p>
            <a:r>
              <a:rPr lang="en-US" sz="1400" dirty="0">
                <a:latin typeface="Consolas" panose="020B0609020204030204" pitchFamily="49" charset="0"/>
              </a:rPr>
              <a:t>                   label: </a:t>
            </a:r>
            <a:r>
              <a:rPr lang="en-US" sz="1400" dirty="0" err="1">
                <a:latin typeface="Consolas" panose="020B0609020204030204" pitchFamily="49" charset="0"/>
              </a:rPr>
              <a:t>strings.DescriptionFieldLabel</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PropertyPaneLabel</a:t>
            </a:r>
            <a:r>
              <a:rPr lang="en-US" sz="1400" dirty="0">
                <a:latin typeface="Consolas" panose="020B0609020204030204" pitchFamily="49" charset="0"/>
              </a:rPr>
              <a:t>('</a:t>
            </a:r>
            <a:r>
              <a:rPr lang="en-US" sz="1400" dirty="0" err="1">
                <a:latin typeface="Consolas" panose="020B0609020204030204" pitchFamily="49" charset="0"/>
              </a:rPr>
              <a:t>labelField</a:t>
            </a:r>
            <a:r>
              <a:rPr lang="en-US" sz="1400" dirty="0">
                <a:latin typeface="Consolas" panose="020B0609020204030204" pitchFamily="49" charset="0"/>
              </a:rPr>
              <a:t>', {</a:t>
            </a:r>
          </a:p>
          <a:p>
            <a:r>
              <a:rPr lang="en-US" sz="1400" dirty="0">
                <a:latin typeface="Consolas" panose="020B0609020204030204" pitchFamily="49" charset="0"/>
              </a:rPr>
              <a:t>                   text: 'Label text'</a:t>
            </a:r>
          </a:p>
          <a:p>
            <a:r>
              <a:rPr lang="en-US" sz="1400" dirty="0">
                <a:latin typeface="Consolas" panose="020B0609020204030204" pitchFamily="49" charset="0"/>
              </a:rPr>
              <a:t>                 })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endParaRPr lang="en-US" sz="4400" dirty="0">
              <a:latin typeface="+mj-lt"/>
            </a:endParaRPr>
          </a:p>
        </p:txBody>
      </p:sp>
      <p:pic>
        <p:nvPicPr>
          <p:cNvPr id="4" name="Picture 3"/>
          <p:cNvPicPr>
            <a:picLocks noChangeAspect="1"/>
          </p:cNvPicPr>
          <p:nvPr/>
        </p:nvPicPr>
        <p:blipFill>
          <a:blip r:embed="rId3"/>
          <a:stretch>
            <a:fillRect/>
          </a:stretch>
        </p:blipFill>
        <p:spPr>
          <a:xfrm>
            <a:off x="785235" y="2345134"/>
            <a:ext cx="3194214" cy="2394073"/>
          </a:xfrm>
          <a:prstGeom prst="rect">
            <a:avLst/>
          </a:prstGeom>
        </p:spPr>
      </p:pic>
    </p:spTree>
    <p:extLst>
      <p:ext uri="{BB962C8B-B14F-4D97-AF65-F5344CB8AC3E}">
        <p14:creationId xmlns:p14="http://schemas.microsoft.com/office/powerpoint/2010/main" val="36971784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property pane has two interaction modes:</a:t>
            </a:r>
          </a:p>
          <a:p>
            <a:pPr lvl="2"/>
            <a:r>
              <a:rPr lang="en-US" dirty="0"/>
              <a:t>Reactive</a:t>
            </a:r>
          </a:p>
          <a:p>
            <a:pPr lvl="2"/>
            <a:r>
              <a:rPr lang="en-US" dirty="0"/>
              <a:t>Non-reactive</a:t>
            </a:r>
          </a:p>
          <a:p>
            <a:pPr lvl="1"/>
            <a:endParaRPr lang="en-US" dirty="0"/>
          </a:p>
          <a:p>
            <a:r>
              <a:rPr lang="en-US" dirty="0"/>
              <a:t>Reactive mode: every change = change event is triggered</a:t>
            </a:r>
          </a:p>
          <a:p>
            <a:pPr lvl="1"/>
            <a:r>
              <a:rPr lang="en-US" dirty="0"/>
              <a:t>Reactive behavior automatically updates the web part user interface with the new property field values</a:t>
            </a:r>
          </a:p>
          <a:p>
            <a:pPr lvl="1"/>
            <a:endParaRPr lang="en-US" dirty="0"/>
          </a:p>
          <a:p>
            <a:r>
              <a:rPr lang="en-US" dirty="0"/>
              <a:t>Non-reactive mode: does not update the web part user interface automatically unless the user confirms the changes</a:t>
            </a:r>
          </a:p>
          <a:p>
            <a:pPr lvl="1"/>
            <a:r>
              <a:rPr lang="en-US" dirty="0"/>
              <a:t>While reactive mode is sufficient for many scenarios, at times you will need non-reactive behavior. </a:t>
            </a:r>
          </a:p>
        </p:txBody>
      </p:sp>
      <p:sp>
        <p:nvSpPr>
          <p:cNvPr id="2" name="Title 1"/>
          <p:cNvSpPr>
            <a:spLocks noGrp="1"/>
          </p:cNvSpPr>
          <p:nvPr>
            <p:ph type="title"/>
          </p:nvPr>
        </p:nvSpPr>
        <p:spPr/>
        <p:txBody>
          <a:bodyPr/>
          <a:lstStyle/>
          <a:p>
            <a:r>
              <a:rPr lang="en-US" dirty="0"/>
              <a:t>Handling property field changes</a:t>
            </a:r>
          </a:p>
        </p:txBody>
      </p:sp>
    </p:spTree>
    <p:extLst>
      <p:ext uri="{BB962C8B-B14F-4D97-AF65-F5344CB8AC3E}">
        <p14:creationId xmlns:p14="http://schemas.microsoft.com/office/powerpoint/2010/main" val="13296412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263551"/>
          </a:xfrm>
        </p:spPr>
        <p:txBody>
          <a:bodyPr/>
          <a:lstStyle/>
          <a:p>
            <a:r>
              <a:rPr lang="en-US" dirty="0"/>
              <a:t>Default mode = reactive mode</a:t>
            </a:r>
          </a:p>
          <a:p>
            <a:r>
              <a:rPr lang="en-US" dirty="0"/>
              <a:t>Override the default behavior by adding the  </a:t>
            </a:r>
            <a:r>
              <a:rPr lang="en-US" dirty="0" err="1">
                <a:latin typeface="Courier New" panose="02070309020205020404" pitchFamily="49" charset="0"/>
                <a:cs typeface="Courier New" panose="02070309020205020404" pitchFamily="49" charset="0"/>
              </a:rPr>
              <a:t>disableReactivePropertyChanges</a:t>
            </a:r>
            <a:r>
              <a:rPr lang="en-US" dirty="0"/>
              <a:t> method to the web part class</a:t>
            </a:r>
          </a:p>
        </p:txBody>
      </p:sp>
      <p:sp>
        <p:nvSpPr>
          <p:cNvPr id="2" name="Title 1"/>
          <p:cNvSpPr>
            <a:spLocks noGrp="1"/>
          </p:cNvSpPr>
          <p:nvPr>
            <p:ph type="title"/>
          </p:nvPr>
        </p:nvSpPr>
        <p:spPr/>
        <p:txBody>
          <a:bodyPr/>
          <a:lstStyle/>
          <a:p>
            <a:r>
              <a:rPr lang="en-US" dirty="0"/>
              <a:t>Property pane modes</a:t>
            </a:r>
            <a:endParaRPr lang="fi-FI" dirty="0"/>
          </a:p>
        </p:txBody>
      </p:sp>
      <p:pic>
        <p:nvPicPr>
          <p:cNvPr id="5" name="Picture 4"/>
          <p:cNvPicPr>
            <a:picLocks noChangeAspect="1"/>
          </p:cNvPicPr>
          <p:nvPr/>
        </p:nvPicPr>
        <p:blipFill>
          <a:blip r:embed="rId3"/>
          <a:stretch>
            <a:fillRect/>
          </a:stretch>
        </p:blipFill>
        <p:spPr>
          <a:xfrm>
            <a:off x="1853927" y="2885194"/>
            <a:ext cx="8728619" cy="1224136"/>
          </a:xfrm>
          <a:prstGeom prst="rect">
            <a:avLst/>
          </a:prstGeom>
        </p:spPr>
      </p:pic>
    </p:spTree>
    <p:extLst>
      <p:ext uri="{BB962C8B-B14F-4D97-AF65-F5344CB8AC3E}">
        <p14:creationId xmlns:p14="http://schemas.microsoft.com/office/powerpoint/2010/main" val="13928564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Leverage the </a:t>
            </a:r>
            <a:r>
              <a:rPr lang="en-US" sz="2800" dirty="0" err="1"/>
              <a:t>SPFx</a:t>
            </a:r>
            <a:r>
              <a:rPr lang="en-US" sz="2800" dirty="0"/>
              <a:t> PnP Reusable Property Pane Controls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Reusable PnP Controls</a:t>
            </a:r>
          </a:p>
          <a:p>
            <a:pPr>
              <a:spcBef>
                <a:spcPts val="1200"/>
              </a:spcBef>
            </a:pPr>
            <a:r>
              <a:rPr lang="en-US" sz="2000" dirty="0"/>
              <a:t>Leveraging PnP Controls</a:t>
            </a:r>
          </a:p>
        </p:txBody>
      </p:sp>
    </p:spTree>
    <p:extLst>
      <p:ext uri="{BB962C8B-B14F-4D97-AF65-F5344CB8AC3E}">
        <p14:creationId xmlns:p14="http://schemas.microsoft.com/office/powerpoint/2010/main" val="3034535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a:xfrm>
            <a:off x="464400" y="1212850"/>
            <a:ext cx="8889741" cy="2723823"/>
          </a:xfrm>
        </p:spPr>
        <p:txBody>
          <a:bodyPr/>
          <a:lstStyle/>
          <a:p>
            <a:r>
              <a:rPr lang="en-US" dirty="0"/>
              <a:t>Property pane controls included in SharePoint Framework API are basic input controls	</a:t>
            </a:r>
          </a:p>
          <a:p>
            <a:pPr lvl="1"/>
            <a:r>
              <a:rPr lang="en-US" dirty="0"/>
              <a:t>Textbox, drop downs, sliders, toggles, links, labels, </a:t>
            </a:r>
            <a:r>
              <a:rPr lang="en-US" dirty="0" err="1"/>
              <a:t>etc</a:t>
            </a:r>
            <a:r>
              <a:rPr lang="en-US" dirty="0"/>
              <a:t>…</a:t>
            </a:r>
          </a:p>
          <a:p>
            <a:pPr lvl="1"/>
            <a:endParaRPr lang="en-US" dirty="0"/>
          </a:p>
          <a:p>
            <a:r>
              <a:rPr lang="en-US" dirty="0"/>
              <a:t>Don’t contain logic or details about current SharePoint site</a:t>
            </a:r>
          </a:p>
          <a:p>
            <a:pPr lvl="1"/>
            <a:r>
              <a:rPr lang="en-US" dirty="0"/>
              <a:t>Simple controls developers can use in web parts</a:t>
            </a:r>
          </a:p>
          <a:p>
            <a:pPr lvl="1"/>
            <a:r>
              <a:rPr lang="en-US" dirty="0"/>
              <a:t>Developers can add logic to initialize them (populate dropdown list with the lists from current site) to create “smart controls”</a:t>
            </a:r>
          </a:p>
        </p:txBody>
      </p:sp>
      <p:sp>
        <p:nvSpPr>
          <p:cNvPr id="2" name="Title 1"/>
          <p:cNvSpPr>
            <a:spLocks noGrp="1"/>
          </p:cNvSpPr>
          <p:nvPr>
            <p:ph type="title"/>
          </p:nvPr>
        </p:nvSpPr>
        <p:spPr>
          <a:xfrm>
            <a:off x="464400" y="633600"/>
            <a:ext cx="11574000" cy="387798"/>
          </a:xfrm>
        </p:spPr>
        <p:txBody>
          <a:bodyPr/>
          <a:lstStyle/>
          <a:p>
            <a:r>
              <a:rPr lang="en-US" dirty="0"/>
              <a:t>Why?</a:t>
            </a:r>
            <a:endParaRPr lang="fi-FI" dirty="0"/>
          </a:p>
        </p:txBody>
      </p:sp>
      <p:pic>
        <p:nvPicPr>
          <p:cNvPr id="5" name="Picture 4" descr="A close up of a sign&#10;&#10;Description automatically generated">
            <a:extLst>
              <a:ext uri="{FF2B5EF4-FFF2-40B4-BE49-F238E27FC236}">
                <a16:creationId xmlns:a16="http://schemas.microsoft.com/office/drawing/2014/main" id="{FA424781-D87F-4D75-9144-3C443B9A9997}"/>
              </a:ext>
            </a:extLst>
          </p:cNvPr>
          <p:cNvPicPr>
            <a:picLocks noChangeAspect="1"/>
          </p:cNvPicPr>
          <p:nvPr/>
        </p:nvPicPr>
        <p:blipFill>
          <a:blip r:embed="rId3"/>
          <a:stretch>
            <a:fillRect/>
          </a:stretch>
        </p:blipFill>
        <p:spPr>
          <a:xfrm>
            <a:off x="1436979" y="4042021"/>
            <a:ext cx="1694887" cy="2210132"/>
          </a:xfrm>
          <a:prstGeom prst="rect">
            <a:avLst/>
          </a:prstGeom>
        </p:spPr>
      </p:pic>
      <p:sp>
        <p:nvSpPr>
          <p:cNvPr id="6" name="TextBox 5">
            <a:extLst>
              <a:ext uri="{FF2B5EF4-FFF2-40B4-BE49-F238E27FC236}">
                <a16:creationId xmlns:a16="http://schemas.microsoft.com/office/drawing/2014/main" id="{366125E7-760D-49C0-B903-8F158E713854}"/>
              </a:ext>
            </a:extLst>
          </p:cNvPr>
          <p:cNvSpPr txBox="1"/>
          <p:nvPr/>
        </p:nvSpPr>
        <p:spPr>
          <a:xfrm>
            <a:off x="3251192" y="4457594"/>
            <a:ext cx="5647174" cy="1181862"/>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rgbClr val="FF0000"/>
                </a:solidFill>
              </a:rPr>
              <a:t>Parker to the rescue!  </a:t>
            </a:r>
            <a:r>
              <a:rPr lang="en-US" sz="3200" dirty="0">
                <a:solidFill>
                  <a:srgbClr val="FF0000"/>
                </a:solidFill>
                <a:hlinkClick r:id="rId4"/>
              </a:rPr>
              <a:t>https://aka.ms/m365pnp</a:t>
            </a:r>
            <a:r>
              <a:rPr lang="en-US" sz="3200" dirty="0">
                <a:solidFill>
                  <a:srgbClr val="FF0000"/>
                </a:solidFill>
              </a:rPr>
              <a:t> </a:t>
            </a:r>
          </a:p>
        </p:txBody>
      </p:sp>
      <p:pic>
        <p:nvPicPr>
          <p:cNvPr id="3" name="Picture 2">
            <a:extLst>
              <a:ext uri="{FF2B5EF4-FFF2-40B4-BE49-F238E27FC236}">
                <a16:creationId xmlns:a16="http://schemas.microsoft.com/office/drawing/2014/main" id="{9B307183-7622-4D5D-A6FC-05E984FC6271}"/>
              </a:ext>
            </a:extLst>
          </p:cNvPr>
          <p:cNvPicPr>
            <a:picLocks noChangeAspect="1"/>
          </p:cNvPicPr>
          <p:nvPr/>
        </p:nvPicPr>
        <p:blipFill>
          <a:blip r:embed="rId5"/>
          <a:stretch>
            <a:fillRect/>
          </a:stretch>
        </p:blipFill>
        <p:spPr>
          <a:xfrm>
            <a:off x="9592792" y="87138"/>
            <a:ext cx="2793682" cy="6639377"/>
          </a:xfrm>
          <a:prstGeom prst="rect">
            <a:avLst/>
          </a:prstGeom>
        </p:spPr>
      </p:pic>
    </p:spTree>
    <p:extLst>
      <p:ext uri="{BB962C8B-B14F-4D97-AF65-F5344CB8AC3E}">
        <p14:creationId xmlns:p14="http://schemas.microsoft.com/office/powerpoint/2010/main" val="3942932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C94954-945E-6846-A5E5-E4729CBC3F96}"/>
              </a:ext>
            </a:extLst>
          </p:cNvPr>
          <p:cNvSpPr>
            <a:spLocks noGrp="1"/>
          </p:cNvSpPr>
          <p:nvPr>
            <p:ph type="body" sz="quarter" idx="10"/>
          </p:nvPr>
        </p:nvSpPr>
        <p:spPr/>
        <p:txBody>
          <a:bodyPr/>
          <a:lstStyle/>
          <a:p>
            <a:r>
              <a:rPr lang="en-US" dirty="0"/>
              <a:t>Open source community library</a:t>
            </a:r>
          </a:p>
          <a:p>
            <a:endParaRPr lang="en-US" dirty="0"/>
          </a:p>
          <a:p>
            <a:r>
              <a:rPr lang="en-US" dirty="0"/>
              <a:t>Managed by the SharePoint </a:t>
            </a:r>
            <a:br>
              <a:rPr lang="en-US" dirty="0"/>
            </a:br>
            <a:r>
              <a:rPr lang="en-US" dirty="0"/>
              <a:t>Patterns &amp; Practices(PnP) team</a:t>
            </a:r>
          </a:p>
          <a:p>
            <a:endParaRPr lang="en-US" dirty="0"/>
          </a:p>
          <a:p>
            <a:r>
              <a:rPr lang="en-US" dirty="0"/>
              <a:t>Includes reusable controls with logic tied to existing SharePoint site</a:t>
            </a:r>
          </a:p>
          <a:p>
            <a:endParaRPr lang="en-US" dirty="0"/>
          </a:p>
          <a:p>
            <a:r>
              <a:rPr lang="en-US" dirty="0">
                <a:hlinkClick r:id="rId3"/>
              </a:rPr>
              <a:t>https://sharepoint.github.io/sp-dev-fx-property-controls</a:t>
            </a:r>
            <a:r>
              <a:rPr lang="en-US" dirty="0"/>
              <a:t> </a:t>
            </a:r>
          </a:p>
        </p:txBody>
      </p:sp>
      <p:sp>
        <p:nvSpPr>
          <p:cNvPr id="3" name="Title 2">
            <a:extLst>
              <a:ext uri="{FF2B5EF4-FFF2-40B4-BE49-F238E27FC236}">
                <a16:creationId xmlns:a16="http://schemas.microsoft.com/office/drawing/2014/main" id="{D3CEB240-EB2E-3A45-8ED2-234E5FB3572E}"/>
              </a:ext>
            </a:extLst>
          </p:cNvPr>
          <p:cNvSpPr>
            <a:spLocks noGrp="1"/>
          </p:cNvSpPr>
          <p:nvPr>
            <p:ph type="title"/>
          </p:nvPr>
        </p:nvSpPr>
        <p:spPr>
          <a:xfrm>
            <a:off x="464400" y="633600"/>
            <a:ext cx="11574000" cy="387798"/>
          </a:xfrm>
        </p:spPr>
        <p:txBody>
          <a:bodyPr/>
          <a:lstStyle/>
          <a:p>
            <a:r>
              <a:rPr lang="en-US" dirty="0"/>
              <a:t>Property Pane Controls for </a:t>
            </a:r>
            <a:r>
              <a:rPr lang="en-US" dirty="0" err="1"/>
              <a:t>SPFx</a:t>
            </a:r>
            <a:endParaRPr lang="en-US" dirty="0"/>
          </a:p>
        </p:txBody>
      </p:sp>
      <p:pic>
        <p:nvPicPr>
          <p:cNvPr id="4" name="Picture 3">
            <a:extLst>
              <a:ext uri="{FF2B5EF4-FFF2-40B4-BE49-F238E27FC236}">
                <a16:creationId xmlns:a16="http://schemas.microsoft.com/office/drawing/2014/main" id="{311A4A71-DF67-2446-9C9C-3E9BC5736B6D}"/>
              </a:ext>
            </a:extLst>
          </p:cNvPr>
          <p:cNvPicPr>
            <a:picLocks noChangeAspect="1"/>
          </p:cNvPicPr>
          <p:nvPr/>
        </p:nvPicPr>
        <p:blipFill>
          <a:blip r:embed="rId4"/>
          <a:stretch>
            <a:fillRect/>
          </a:stretch>
        </p:blipFill>
        <p:spPr>
          <a:xfrm>
            <a:off x="7073198" y="1212850"/>
            <a:ext cx="3575548" cy="1115571"/>
          </a:xfrm>
          <a:prstGeom prst="rect">
            <a:avLst/>
          </a:prstGeom>
        </p:spPr>
      </p:pic>
    </p:spTree>
    <p:extLst>
      <p:ext uri="{BB962C8B-B14F-4D97-AF65-F5344CB8AC3E}">
        <p14:creationId xmlns:p14="http://schemas.microsoft.com/office/powerpoint/2010/main" val="8341324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95CED-A4DC-334E-BC0A-D9242C872543}"/>
              </a:ext>
            </a:extLst>
          </p:cNvPr>
          <p:cNvSpPr>
            <a:spLocks noGrp="1"/>
          </p:cNvSpPr>
          <p:nvPr>
            <p:ph type="body" sz="quarter" idx="10"/>
          </p:nvPr>
        </p:nvSpPr>
        <p:spPr/>
        <p:txBody>
          <a:bodyPr/>
          <a:lstStyle/>
          <a:p>
            <a:r>
              <a:rPr lang="en-US" dirty="0" err="1"/>
              <a:t>PropertyFieldColorPicker</a:t>
            </a:r>
            <a:endParaRPr lang="en-US" dirty="0"/>
          </a:p>
          <a:p>
            <a:pPr lvl="1"/>
            <a:r>
              <a:rPr lang="en-US" dirty="0"/>
              <a:t>Generates a color picker</a:t>
            </a:r>
          </a:p>
          <a:p>
            <a:r>
              <a:rPr lang="en-US" dirty="0" err="1"/>
              <a:t>PropertyFieldDateTimePicker</a:t>
            </a:r>
            <a:endParaRPr lang="en-US" dirty="0"/>
          </a:p>
          <a:p>
            <a:pPr lvl="1"/>
            <a:r>
              <a:rPr lang="en-US" dirty="0"/>
              <a:t>Create a datetime picker</a:t>
            </a:r>
          </a:p>
          <a:p>
            <a:r>
              <a:rPr lang="en-US" dirty="0" err="1"/>
              <a:t>PropertyFieldListPicker</a:t>
            </a:r>
            <a:endParaRPr lang="en-US" dirty="0"/>
          </a:p>
          <a:p>
            <a:pPr lvl="1"/>
            <a:r>
              <a:rPr lang="en-US" dirty="0"/>
              <a:t>Displays dropdown of lists from current SharePoint site</a:t>
            </a:r>
          </a:p>
          <a:p>
            <a:pPr lvl="1"/>
            <a:r>
              <a:rPr lang="en-US" dirty="0"/>
              <a:t>Supports single or multi-select</a:t>
            </a:r>
          </a:p>
          <a:p>
            <a:r>
              <a:rPr lang="en-US" dirty="0" err="1"/>
              <a:t>PropertyFieldPeoplePicker</a:t>
            </a:r>
            <a:endParaRPr lang="en-US" dirty="0"/>
          </a:p>
          <a:p>
            <a:pPr lvl="1"/>
            <a:r>
              <a:rPr lang="en-US" dirty="0"/>
              <a:t>Lists users &amp; groups from the current SharePoint site</a:t>
            </a:r>
          </a:p>
          <a:p>
            <a:r>
              <a:rPr lang="en-US" i="1" dirty="0"/>
              <a:t>… and many more!</a:t>
            </a:r>
          </a:p>
        </p:txBody>
      </p:sp>
      <p:sp>
        <p:nvSpPr>
          <p:cNvPr id="3" name="Title 2">
            <a:extLst>
              <a:ext uri="{FF2B5EF4-FFF2-40B4-BE49-F238E27FC236}">
                <a16:creationId xmlns:a16="http://schemas.microsoft.com/office/drawing/2014/main" id="{2415F62C-6C3C-4D48-A4B2-150A482BFC87}"/>
              </a:ext>
            </a:extLst>
          </p:cNvPr>
          <p:cNvSpPr>
            <a:spLocks noGrp="1"/>
          </p:cNvSpPr>
          <p:nvPr>
            <p:ph type="title"/>
          </p:nvPr>
        </p:nvSpPr>
        <p:spPr/>
        <p:txBody>
          <a:bodyPr/>
          <a:lstStyle/>
          <a:p>
            <a:r>
              <a:rPr lang="en-US" dirty="0"/>
              <a:t>Popular Controls from the PnP Library</a:t>
            </a:r>
          </a:p>
        </p:txBody>
      </p:sp>
      <p:pic>
        <p:nvPicPr>
          <p:cNvPr id="4" name="Picture 3">
            <a:extLst>
              <a:ext uri="{FF2B5EF4-FFF2-40B4-BE49-F238E27FC236}">
                <a16:creationId xmlns:a16="http://schemas.microsoft.com/office/drawing/2014/main" id="{4CFCD198-BBF4-D541-B46D-D47848B61F6E}"/>
              </a:ext>
            </a:extLst>
          </p:cNvPr>
          <p:cNvPicPr>
            <a:picLocks noChangeAspect="1"/>
          </p:cNvPicPr>
          <p:nvPr/>
        </p:nvPicPr>
        <p:blipFill>
          <a:blip r:embed="rId3"/>
          <a:stretch>
            <a:fillRect/>
          </a:stretch>
        </p:blipFill>
        <p:spPr>
          <a:xfrm>
            <a:off x="7506118" y="1247395"/>
            <a:ext cx="4500143" cy="983041"/>
          </a:xfrm>
          <a:prstGeom prst="rect">
            <a:avLst/>
          </a:prstGeom>
        </p:spPr>
      </p:pic>
      <p:pic>
        <p:nvPicPr>
          <p:cNvPr id="5" name="Picture 4">
            <a:extLst>
              <a:ext uri="{FF2B5EF4-FFF2-40B4-BE49-F238E27FC236}">
                <a16:creationId xmlns:a16="http://schemas.microsoft.com/office/drawing/2014/main" id="{39A35E8C-E106-0E43-8C4C-C8B2EBA19FEC}"/>
              </a:ext>
            </a:extLst>
          </p:cNvPr>
          <p:cNvPicPr>
            <a:picLocks noChangeAspect="1"/>
          </p:cNvPicPr>
          <p:nvPr/>
        </p:nvPicPr>
        <p:blipFill>
          <a:blip r:embed="rId4"/>
          <a:stretch>
            <a:fillRect/>
          </a:stretch>
        </p:blipFill>
        <p:spPr>
          <a:xfrm>
            <a:off x="7675560" y="2230436"/>
            <a:ext cx="4330703" cy="1257301"/>
          </a:xfrm>
          <a:prstGeom prst="rect">
            <a:avLst/>
          </a:prstGeom>
        </p:spPr>
      </p:pic>
      <p:pic>
        <p:nvPicPr>
          <p:cNvPr id="6" name="Picture 5">
            <a:extLst>
              <a:ext uri="{FF2B5EF4-FFF2-40B4-BE49-F238E27FC236}">
                <a16:creationId xmlns:a16="http://schemas.microsoft.com/office/drawing/2014/main" id="{93390DEA-B625-1D41-98EA-EC9FB473F119}"/>
              </a:ext>
            </a:extLst>
          </p:cNvPr>
          <p:cNvPicPr>
            <a:picLocks noChangeAspect="1"/>
          </p:cNvPicPr>
          <p:nvPr/>
        </p:nvPicPr>
        <p:blipFill>
          <a:blip r:embed="rId5"/>
          <a:stretch>
            <a:fillRect/>
          </a:stretch>
        </p:blipFill>
        <p:spPr>
          <a:xfrm>
            <a:off x="7715754" y="3381375"/>
            <a:ext cx="3960431" cy="3819406"/>
          </a:xfrm>
          <a:prstGeom prst="rect">
            <a:avLst/>
          </a:prstGeom>
        </p:spPr>
      </p:pic>
    </p:spTree>
    <p:extLst>
      <p:ext uri="{BB962C8B-B14F-4D97-AF65-F5344CB8AC3E}">
        <p14:creationId xmlns:p14="http://schemas.microsoft.com/office/powerpoint/2010/main" val="262296186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Adding to your project</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install as NPM package</a:t>
            </a:r>
          </a:p>
          <a:p>
            <a:r>
              <a:rPr lang="en-US" sz="1400" dirty="0" err="1"/>
              <a:t>npm</a:t>
            </a:r>
            <a:r>
              <a:rPr lang="en-US" sz="1400" dirty="0"/>
              <a:t> install @</a:t>
            </a:r>
            <a:r>
              <a:rPr lang="en-US" sz="1400" dirty="0" err="1"/>
              <a:t>pnp</a:t>
            </a:r>
            <a:r>
              <a:rPr lang="en-US" sz="1400" dirty="0"/>
              <a:t>/</a:t>
            </a:r>
            <a:r>
              <a:rPr lang="en-US" sz="1400" dirty="0" err="1"/>
              <a:t>spfx</a:t>
            </a:r>
            <a:r>
              <a:rPr lang="en-US" sz="1400" dirty="0"/>
              <a:t>-property-controls --save --save-exact</a:t>
            </a:r>
          </a:p>
          <a:p>
            <a:endParaRPr lang="en-US" sz="1400" b="1" dirty="0"/>
          </a:p>
          <a:p>
            <a:r>
              <a:rPr lang="en-US" sz="1400" dirty="0">
                <a:solidFill>
                  <a:srgbClr val="FF0000"/>
                </a:solidFill>
              </a:rPr>
              <a:t>// import reference in web part</a:t>
            </a:r>
          </a:p>
          <a:p>
            <a:r>
              <a:rPr lang="en-US" sz="1400" dirty="0">
                <a:solidFill>
                  <a:schemeClr val="tx1"/>
                </a:solidFill>
              </a:rPr>
              <a:t>import { </a:t>
            </a:r>
            <a:r>
              <a:rPr lang="en-US" sz="1400" dirty="0" err="1">
                <a:solidFill>
                  <a:schemeClr val="tx1"/>
                </a:solidFill>
              </a:rPr>
              <a:t>PropertyFieldListPicker</a:t>
            </a:r>
            <a:r>
              <a:rPr lang="en-US" sz="1400" dirty="0">
                <a:solidFill>
                  <a:schemeClr val="tx1"/>
                </a:solidFill>
              </a:rPr>
              <a:t>, </a:t>
            </a:r>
            <a:r>
              <a:rPr lang="en-US" sz="1400" dirty="0" err="1">
                <a:solidFill>
                  <a:schemeClr val="tx1"/>
                </a:solidFill>
              </a:rPr>
              <a:t>PropertyFieldListPickerOrderBy</a:t>
            </a:r>
            <a:r>
              <a:rPr lang="en-US" sz="1400" dirty="0">
                <a:solidFill>
                  <a:schemeClr val="tx1"/>
                </a:solidFill>
              </a:rPr>
              <a:t> } from '@</a:t>
            </a:r>
            <a:r>
              <a:rPr lang="en-US" sz="1400" dirty="0" err="1">
                <a:solidFill>
                  <a:schemeClr val="tx1"/>
                </a:solidFill>
              </a:rPr>
              <a:t>pnp</a:t>
            </a:r>
            <a:r>
              <a:rPr lang="en-US" sz="1400" dirty="0">
                <a:solidFill>
                  <a:schemeClr val="tx1"/>
                </a:solidFill>
              </a:rPr>
              <a:t>/</a:t>
            </a:r>
            <a:r>
              <a:rPr lang="en-US" sz="1400" dirty="0" err="1">
                <a:solidFill>
                  <a:schemeClr val="tx1"/>
                </a:solidFill>
              </a:rPr>
              <a:t>spfx</a:t>
            </a:r>
            <a:r>
              <a:rPr lang="en-US" sz="1400" dirty="0">
                <a:solidFill>
                  <a:schemeClr val="tx1"/>
                </a:solidFill>
              </a:rPr>
              <a:t>-property-controls/lib/</a:t>
            </a:r>
            <a:r>
              <a:rPr lang="en-US" sz="1400" dirty="0" err="1">
                <a:solidFill>
                  <a:schemeClr val="tx1"/>
                </a:solidFill>
              </a:rPr>
              <a:t>PropertyFieldListPicker</a:t>
            </a:r>
            <a:r>
              <a:rPr lang="en-US" sz="1400" dirty="0">
                <a:solidFill>
                  <a:schemeClr val="tx1"/>
                </a:solidFill>
              </a:rPr>
              <a:t>’;</a:t>
            </a:r>
          </a:p>
          <a:p>
            <a:endParaRPr lang="en-US" sz="1400" dirty="0">
              <a:solidFill>
                <a:srgbClr val="FF0000"/>
              </a:solidFill>
            </a:endParaRPr>
          </a:p>
          <a:p>
            <a:r>
              <a:rPr lang="en-US" sz="1400" dirty="0">
                <a:solidFill>
                  <a:srgbClr val="FF0000"/>
                </a:solidFill>
              </a:rPr>
              <a:t>// add to property pane configuration</a:t>
            </a:r>
          </a:p>
          <a:p>
            <a:r>
              <a:rPr lang="en-US" sz="1400" dirty="0" err="1">
                <a:solidFill>
                  <a:schemeClr val="tx1"/>
                </a:solidFill>
              </a:rPr>
              <a:t>PropertyFieldListPicker</a:t>
            </a:r>
            <a:r>
              <a:rPr lang="en-US" sz="1400" dirty="0">
                <a:solidFill>
                  <a:schemeClr val="tx1"/>
                </a:solidFill>
              </a:rPr>
              <a:t>('lists', {</a:t>
            </a:r>
          </a:p>
          <a:p>
            <a:r>
              <a:rPr lang="en-US" sz="1400" dirty="0">
                <a:solidFill>
                  <a:schemeClr val="tx1"/>
                </a:solidFill>
              </a:rPr>
              <a:t>  label: 'Select a list',</a:t>
            </a:r>
          </a:p>
          <a:p>
            <a:r>
              <a:rPr lang="en-US" sz="1400" dirty="0">
                <a:solidFill>
                  <a:schemeClr val="tx1"/>
                </a:solidFill>
              </a:rPr>
              <a:t>  </a:t>
            </a:r>
            <a:r>
              <a:rPr lang="en-US" sz="1400" dirty="0" err="1">
                <a:solidFill>
                  <a:schemeClr val="tx1"/>
                </a:solidFill>
              </a:rPr>
              <a:t>selectedList</a:t>
            </a:r>
            <a:r>
              <a:rPr lang="en-US" sz="1400" dirty="0">
                <a:solidFill>
                  <a:schemeClr val="tx1"/>
                </a:solidFill>
              </a:rPr>
              <a:t>: </a:t>
            </a:r>
            <a:r>
              <a:rPr lang="en-US" sz="1400" dirty="0" err="1">
                <a:solidFill>
                  <a:schemeClr val="tx1"/>
                </a:solidFill>
              </a:rPr>
              <a:t>this.properties.lists</a:t>
            </a:r>
            <a:r>
              <a:rPr lang="en-US" sz="1400" dirty="0">
                <a:solidFill>
                  <a:schemeClr val="tx1"/>
                </a:solidFill>
              </a:rPr>
              <a:t>,</a:t>
            </a:r>
          </a:p>
          <a:p>
            <a:r>
              <a:rPr lang="en-US" sz="1400" dirty="0">
                <a:solidFill>
                  <a:schemeClr val="tx1"/>
                </a:solidFill>
              </a:rPr>
              <a:t>  </a:t>
            </a:r>
            <a:r>
              <a:rPr lang="en-US" sz="1400" dirty="0" err="1">
                <a:solidFill>
                  <a:schemeClr val="tx1"/>
                </a:solidFill>
              </a:rPr>
              <a:t>includeHidden</a:t>
            </a:r>
            <a:r>
              <a:rPr lang="en-US" sz="1400" dirty="0">
                <a:solidFill>
                  <a:schemeClr val="tx1"/>
                </a:solidFill>
              </a:rPr>
              <a:t>: false,</a:t>
            </a:r>
          </a:p>
          <a:p>
            <a:r>
              <a:rPr lang="en-US" sz="1400" dirty="0">
                <a:solidFill>
                  <a:schemeClr val="tx1"/>
                </a:solidFill>
              </a:rPr>
              <a:t>  </a:t>
            </a:r>
            <a:r>
              <a:rPr lang="en-US" sz="1400" dirty="0" err="1">
                <a:solidFill>
                  <a:schemeClr val="tx1"/>
                </a:solidFill>
              </a:rPr>
              <a:t>orderBy</a:t>
            </a:r>
            <a:r>
              <a:rPr lang="en-US" sz="1400" dirty="0">
                <a:solidFill>
                  <a:schemeClr val="tx1"/>
                </a:solidFill>
              </a:rPr>
              <a:t>: </a:t>
            </a:r>
            <a:r>
              <a:rPr lang="en-US" sz="1400" dirty="0" err="1">
                <a:solidFill>
                  <a:schemeClr val="tx1"/>
                </a:solidFill>
              </a:rPr>
              <a:t>PropertyFieldListPickerOrderBy.Title</a:t>
            </a:r>
            <a:r>
              <a:rPr lang="en-US" sz="1400" dirty="0">
                <a:solidFill>
                  <a:schemeClr val="tx1"/>
                </a:solidFill>
              </a:rPr>
              <a:t>,</a:t>
            </a:r>
          </a:p>
          <a:p>
            <a:r>
              <a:rPr lang="en-US" sz="1400" dirty="0">
                <a:solidFill>
                  <a:schemeClr val="tx1"/>
                </a:solidFill>
              </a:rPr>
              <a:t>  disabled: false,</a:t>
            </a:r>
          </a:p>
          <a:p>
            <a:r>
              <a:rPr lang="en-US" sz="1400" dirty="0">
                <a:solidFill>
                  <a:schemeClr val="tx1"/>
                </a:solidFill>
              </a:rPr>
              <a:t>  </a:t>
            </a:r>
            <a:r>
              <a:rPr lang="en-US" sz="1400" dirty="0" err="1">
                <a:solidFill>
                  <a:schemeClr val="tx1"/>
                </a:solidFill>
              </a:rPr>
              <a:t>onPropertyChange</a:t>
            </a:r>
            <a:r>
              <a:rPr lang="en-US" sz="1400" dirty="0">
                <a:solidFill>
                  <a:schemeClr val="tx1"/>
                </a:solidFill>
              </a:rPr>
              <a:t>: </a:t>
            </a:r>
            <a:r>
              <a:rPr lang="en-US" sz="1400" dirty="0" err="1">
                <a:solidFill>
                  <a:schemeClr val="tx1"/>
                </a:solidFill>
              </a:rPr>
              <a:t>this.onPropertyPaneFieldChanged.bind</a:t>
            </a:r>
            <a:r>
              <a:rPr lang="en-US" sz="1400" dirty="0">
                <a:solidFill>
                  <a:schemeClr val="tx1"/>
                </a:solidFill>
              </a:rPr>
              <a:t>(this),</a:t>
            </a:r>
          </a:p>
          <a:p>
            <a:r>
              <a:rPr lang="en-US" sz="1400" dirty="0">
                <a:solidFill>
                  <a:schemeClr val="tx1"/>
                </a:solidFill>
              </a:rPr>
              <a:t>  properties: </a:t>
            </a:r>
            <a:r>
              <a:rPr lang="en-US" sz="1400" dirty="0" err="1">
                <a:solidFill>
                  <a:schemeClr val="tx1"/>
                </a:solidFill>
              </a:rPr>
              <a:t>this.properties</a:t>
            </a:r>
            <a:r>
              <a:rPr lang="en-US" sz="1400" dirty="0">
                <a:solidFill>
                  <a:schemeClr val="tx1"/>
                </a:solidFill>
              </a:rPr>
              <a:t>,</a:t>
            </a:r>
          </a:p>
          <a:p>
            <a:r>
              <a:rPr lang="en-US" sz="1400" dirty="0">
                <a:solidFill>
                  <a:schemeClr val="tx1"/>
                </a:solidFill>
              </a:rPr>
              <a:t>  context: </a:t>
            </a:r>
            <a:r>
              <a:rPr lang="en-US" sz="1400" dirty="0" err="1">
                <a:solidFill>
                  <a:schemeClr val="tx1"/>
                </a:solidFill>
              </a:rPr>
              <a:t>this.context</a:t>
            </a:r>
            <a:r>
              <a:rPr lang="en-US" sz="1400" dirty="0">
                <a:solidFill>
                  <a:schemeClr val="tx1"/>
                </a:solidFill>
              </a:rPr>
              <a:t>,</a:t>
            </a:r>
          </a:p>
          <a:p>
            <a:r>
              <a:rPr lang="en-US" sz="1400" dirty="0">
                <a:solidFill>
                  <a:schemeClr val="tx1"/>
                </a:solidFill>
              </a:rPr>
              <a:t>  </a:t>
            </a:r>
            <a:r>
              <a:rPr lang="en-US" sz="1400" dirty="0" err="1">
                <a:solidFill>
                  <a:schemeClr val="tx1"/>
                </a:solidFill>
              </a:rPr>
              <a:t>onGetErrorMessage</a:t>
            </a:r>
            <a:r>
              <a:rPr lang="en-US" sz="1400" dirty="0">
                <a:solidFill>
                  <a:schemeClr val="tx1"/>
                </a:solidFill>
              </a:rPr>
              <a:t>: null,</a:t>
            </a:r>
          </a:p>
          <a:p>
            <a:r>
              <a:rPr lang="en-US" sz="1400" dirty="0">
                <a:solidFill>
                  <a:schemeClr val="tx1"/>
                </a:solidFill>
              </a:rPr>
              <a:t>  </a:t>
            </a:r>
            <a:r>
              <a:rPr lang="en-US" sz="1400" dirty="0" err="1">
                <a:solidFill>
                  <a:schemeClr val="tx1"/>
                </a:solidFill>
              </a:rPr>
              <a:t>deferredValidationTime</a:t>
            </a:r>
            <a:r>
              <a:rPr lang="en-US" sz="1400" dirty="0">
                <a:solidFill>
                  <a:schemeClr val="tx1"/>
                </a:solidFill>
              </a:rPr>
              <a:t>: 0,</a:t>
            </a:r>
          </a:p>
          <a:p>
            <a:r>
              <a:rPr lang="en-US" sz="1400" dirty="0">
                <a:solidFill>
                  <a:schemeClr val="tx1"/>
                </a:solidFill>
              </a:rPr>
              <a:t>  key: '</a:t>
            </a:r>
            <a:r>
              <a:rPr lang="en-US" sz="1400" dirty="0" err="1">
                <a:solidFill>
                  <a:schemeClr val="tx1"/>
                </a:solidFill>
              </a:rPr>
              <a:t>listPickerFieldId</a:t>
            </a:r>
            <a:r>
              <a:rPr lang="en-US" sz="1400" dirty="0">
                <a:solidFill>
                  <a:schemeClr val="tx1"/>
                </a:solidFill>
              </a:rPr>
              <a:t>'</a:t>
            </a:r>
          </a:p>
          <a:p>
            <a:r>
              <a:rPr lang="en-US" sz="1400" dirty="0">
                <a:solidFill>
                  <a:schemeClr val="tx1"/>
                </a:solidFill>
              </a:rPr>
              <a:t>})</a:t>
            </a:r>
          </a:p>
        </p:txBody>
      </p:sp>
    </p:spTree>
    <p:extLst>
      <p:ext uri="{BB962C8B-B14F-4D97-AF65-F5344CB8AC3E}">
        <p14:creationId xmlns:p14="http://schemas.microsoft.com/office/powerpoint/2010/main" val="12449218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br>
              <a:rPr lang="en-US" sz="2400"/>
            </a:br>
            <a:r>
              <a:rPr lang="en-US" sz="2400"/>
              <a:t>Working </a:t>
            </a:r>
            <a:r>
              <a:rPr lang="en-US" sz="2400" dirty="0"/>
              <a:t>with the Property </a:t>
            </a:r>
            <a:r>
              <a:rPr lang="en-US" sz="2400"/>
              <a:t>pane </a:t>
            </a:r>
            <a:br>
              <a:rPr lang="en-US" sz="2400"/>
            </a:br>
            <a:br>
              <a:rPr lang="en-US" sz="2400" dirty="0"/>
            </a:br>
            <a:r>
              <a:rPr lang="en-US" sz="2400" dirty="0"/>
              <a:t>Leveraging the SPFx PnP Reusable Property Pane Controls</a:t>
            </a:r>
            <a:endParaRPr lang="en-US" dirty="0"/>
          </a:p>
        </p:txBody>
      </p:sp>
    </p:spTree>
    <p:extLst>
      <p:ext uri="{BB962C8B-B14F-4D97-AF65-F5344CB8AC3E}">
        <p14:creationId xmlns:p14="http://schemas.microsoft.com/office/powerpoint/2010/main" val="11728873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Using React and Office UI Fabric React Components</a:t>
            </a:r>
            <a:br>
              <a:rPr lang="en-US" sz="2800" dirty="0"/>
            </a:b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Office UI Fabric</a:t>
            </a:r>
          </a:p>
          <a:p>
            <a:pPr>
              <a:spcBef>
                <a:spcPts val="1200"/>
              </a:spcBef>
            </a:pPr>
            <a:endParaRPr lang="en-US" sz="2000" dirty="0"/>
          </a:p>
          <a:p>
            <a:pPr>
              <a:spcBef>
                <a:spcPts val="1200"/>
              </a:spcBef>
            </a:pPr>
            <a:r>
              <a:rPr lang="en-US" sz="2000" dirty="0"/>
              <a:t>Fabric React</a:t>
            </a:r>
          </a:p>
          <a:p>
            <a:pPr>
              <a:spcBef>
                <a:spcPts val="1200"/>
              </a:spcBef>
            </a:pPr>
            <a:endParaRPr lang="en-US" sz="2000" dirty="0"/>
          </a:p>
          <a:p>
            <a:pPr>
              <a:spcBef>
                <a:spcPts val="1200"/>
              </a:spcBef>
            </a:pPr>
            <a:r>
              <a:rPr lang="en-US" sz="2000" dirty="0"/>
              <a:t>Adding Fabric React to </a:t>
            </a:r>
            <a:r>
              <a:rPr lang="en-US" sz="2000" dirty="0" err="1"/>
              <a:t>SPFx</a:t>
            </a:r>
            <a:r>
              <a:rPr lang="en-US" sz="2000" dirty="0"/>
              <a:t> Projects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8AD33738-8010-E14B-8D01-AB22EBA9E7D4}"/>
              </a:ext>
            </a:extLst>
          </p:cNvPr>
          <p:cNvGraphicFramePr/>
          <p:nvPr/>
        </p:nvGraphicFramePr>
        <p:xfrm>
          <a:off x="464400" y="1212850"/>
          <a:ext cx="11574000" cy="5028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What is the Office UI Fabric?</a:t>
            </a:r>
          </a:p>
        </p:txBody>
      </p:sp>
    </p:spTree>
    <p:extLst>
      <p:ext uri="{BB962C8B-B14F-4D97-AF65-F5344CB8AC3E}">
        <p14:creationId xmlns:p14="http://schemas.microsoft.com/office/powerpoint/2010/main" val="34788674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231654"/>
          </a:xfrm>
        </p:spPr>
        <p:txBody>
          <a:bodyPr/>
          <a:lstStyle/>
          <a:p>
            <a:r>
              <a:rPr lang="en-US" dirty="0"/>
              <a:t>The Office UI Fabric project is developed and maintained by Microsoft</a:t>
            </a:r>
            <a:br>
              <a:rPr lang="en-US" dirty="0"/>
            </a:br>
            <a:r>
              <a:rPr lang="en-US" dirty="0"/>
              <a:t>in order to...</a:t>
            </a:r>
          </a:p>
          <a:p>
            <a:pPr lvl="1"/>
            <a:endParaRPr lang="en-US" dirty="0"/>
          </a:p>
          <a:p>
            <a:pPr lvl="1"/>
            <a:r>
              <a:rPr lang="en-US" dirty="0"/>
              <a:t>Help the development community build Office Add-ins and Office 365 web apps that integrate seamlessly with Office</a:t>
            </a:r>
          </a:p>
          <a:p>
            <a:pPr lvl="1"/>
            <a:endParaRPr lang="en-US" dirty="0"/>
          </a:p>
          <a:p>
            <a:pPr lvl="1"/>
            <a:r>
              <a:rPr lang="en-US" dirty="0"/>
              <a:t>Provide a point of reference for the evolving Office 365 design language that anyone can reference</a:t>
            </a:r>
          </a:p>
          <a:p>
            <a:pPr lvl="1"/>
            <a:endParaRPr lang="en-US" dirty="0"/>
          </a:p>
          <a:p>
            <a:pPr lvl="1"/>
            <a:r>
              <a:rPr lang="en-US" dirty="0"/>
              <a:t>Enable the community to contribute to better experiences for everyone who builds for Office</a:t>
            </a:r>
          </a:p>
          <a:p>
            <a:pPr lvl="1"/>
            <a:endParaRPr lang="en-US" dirty="0"/>
          </a:p>
        </p:txBody>
      </p:sp>
      <p:sp>
        <p:nvSpPr>
          <p:cNvPr id="3" name="Title 2"/>
          <p:cNvSpPr>
            <a:spLocks noGrp="1"/>
          </p:cNvSpPr>
          <p:nvPr>
            <p:ph type="title"/>
          </p:nvPr>
        </p:nvSpPr>
        <p:spPr/>
        <p:txBody>
          <a:bodyPr/>
          <a:lstStyle/>
          <a:p>
            <a:r>
              <a:rPr lang="en-US" dirty="0"/>
              <a:t>Open Source</a:t>
            </a:r>
          </a:p>
        </p:txBody>
      </p:sp>
    </p:spTree>
    <p:extLst>
      <p:ext uri="{BB962C8B-B14F-4D97-AF65-F5344CB8AC3E}">
        <p14:creationId xmlns:p14="http://schemas.microsoft.com/office/powerpoint/2010/main" val="11698164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822585"/>
          </a:xfrm>
        </p:spPr>
        <p:txBody>
          <a:bodyPr/>
          <a:lstStyle/>
          <a:p>
            <a:r>
              <a:rPr lang="en-US" dirty="0"/>
              <a:t>Microsoft releases changes to the design language, components, and other assets frequently, and will make these updates available to the community.</a:t>
            </a:r>
          </a:p>
          <a:p>
            <a:r>
              <a:rPr lang="en-US" dirty="0"/>
              <a:t>If features are deprecated MS notes that in the change log, and the feature will be removed from the next major release.</a:t>
            </a:r>
          </a:p>
          <a:p>
            <a:endParaRPr lang="en-US" dirty="0"/>
          </a:p>
          <a:p>
            <a:r>
              <a:rPr lang="en-US" dirty="0"/>
              <a:t>Change Log</a:t>
            </a:r>
          </a:p>
          <a:p>
            <a:pPr lvl="1"/>
            <a:r>
              <a:rPr lang="en-US" dirty="0">
                <a:hlinkClick r:id="rId2"/>
              </a:rPr>
              <a:t>https://github.com/OfficeDev/Office-UI-Fabric/releases</a:t>
            </a:r>
            <a:r>
              <a:rPr lang="en-US" dirty="0"/>
              <a:t> </a:t>
            </a:r>
          </a:p>
          <a:p>
            <a:endParaRPr lang="en-US" dirty="0"/>
          </a:p>
          <a:p>
            <a:r>
              <a:rPr lang="en-US" dirty="0"/>
              <a:t>Contribute In the GitHub Repository</a:t>
            </a:r>
          </a:p>
          <a:p>
            <a:pPr lvl="1"/>
            <a:r>
              <a:rPr lang="en-US" dirty="0">
                <a:hlinkClick r:id="rId3"/>
              </a:rPr>
              <a:t>https://github.com/OfficeDev/Office-UI-Fabric</a:t>
            </a:r>
            <a:r>
              <a:rPr lang="en-US" dirty="0"/>
              <a:t> </a:t>
            </a:r>
          </a:p>
        </p:txBody>
      </p:sp>
      <p:sp>
        <p:nvSpPr>
          <p:cNvPr id="3" name="Title 2"/>
          <p:cNvSpPr>
            <a:spLocks noGrp="1"/>
          </p:cNvSpPr>
          <p:nvPr>
            <p:ph type="title"/>
          </p:nvPr>
        </p:nvSpPr>
        <p:spPr/>
        <p:txBody>
          <a:bodyPr/>
          <a:lstStyle/>
          <a:p>
            <a:r>
              <a:rPr lang="en-US" dirty="0"/>
              <a:t>Monitor Releases and Contribute</a:t>
            </a:r>
          </a:p>
        </p:txBody>
      </p:sp>
    </p:spTree>
    <p:extLst>
      <p:ext uri="{BB962C8B-B14F-4D97-AF65-F5344CB8AC3E}">
        <p14:creationId xmlns:p14="http://schemas.microsoft.com/office/powerpoint/2010/main" val="257195984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Fabric Core styling</a:t>
            </a:r>
          </a:p>
        </p:txBody>
      </p:sp>
      <p:sp>
        <p:nvSpPr>
          <p:cNvPr id="7" name="Text Placeholder 4"/>
          <p:cNvSpPr txBox="1">
            <a:spLocks/>
          </p:cNvSpPr>
          <p:nvPr/>
        </p:nvSpPr>
        <p:spPr>
          <a:xfrm>
            <a:off x="274639" y="120478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Fonts and typography</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Segoe font family + type ramp, official Office 365 iconography</a:t>
            </a:r>
          </a:p>
        </p:txBody>
      </p:sp>
      <p:sp>
        <p:nvSpPr>
          <p:cNvPr id="8" name="Text Placeholder 4"/>
          <p:cNvSpPr txBox="1">
            <a:spLocks/>
          </p:cNvSpPr>
          <p:nvPr/>
        </p:nvSpPr>
        <p:spPr>
          <a:xfrm>
            <a:off x="274639" y="230206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Color</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Official Office 365 color palette</a:t>
            </a:r>
          </a:p>
        </p:txBody>
      </p:sp>
      <p:sp>
        <p:nvSpPr>
          <p:cNvPr id="9" name="Text Placeholder 4"/>
          <p:cNvSpPr txBox="1">
            <a:spLocks/>
          </p:cNvSpPr>
          <p:nvPr/>
        </p:nvSpPr>
        <p:spPr>
          <a:xfrm>
            <a:off x="274639" y="339934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Branded assets</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Product symbols + product </a:t>
            </a:r>
            <a:r>
              <a:rPr lang="en-US" sz="2000" dirty="0" err="1">
                <a:gradFill>
                  <a:gsLst>
                    <a:gs pos="5417">
                      <a:schemeClr val="tx1"/>
                    </a:gs>
                    <a:gs pos="28000">
                      <a:schemeClr val="tx1"/>
                    </a:gs>
                  </a:gsLst>
                  <a:lin ang="5400000" scaled="0"/>
                </a:gradFill>
                <a:latin typeface="Segoe UI"/>
              </a:rPr>
              <a:t>filetype</a:t>
            </a:r>
            <a:r>
              <a:rPr lang="en-US" sz="2000" dirty="0">
                <a:gradFill>
                  <a:gsLst>
                    <a:gs pos="5417">
                      <a:schemeClr val="tx1"/>
                    </a:gs>
                    <a:gs pos="28000">
                      <a:schemeClr val="tx1"/>
                    </a:gs>
                  </a:gsLst>
                  <a:lin ang="5400000" scaled="0"/>
                </a:gradFill>
                <a:latin typeface="Segoe UI"/>
              </a:rPr>
              <a:t> symbols</a:t>
            </a:r>
          </a:p>
        </p:txBody>
      </p:sp>
      <p:sp>
        <p:nvSpPr>
          <p:cNvPr id="10" name="Text Placeholder 4"/>
          <p:cNvSpPr txBox="1">
            <a:spLocks/>
          </p:cNvSpPr>
          <p:nvPr/>
        </p:nvSpPr>
        <p:spPr>
          <a:xfrm>
            <a:off x="274639" y="449662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Animations</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Official Office 365 selection of </a:t>
            </a:r>
            <a:r>
              <a:rPr lang="en-US" sz="2000" dirty="0" err="1">
                <a:gradFill>
                  <a:gsLst>
                    <a:gs pos="5417">
                      <a:schemeClr val="tx1"/>
                    </a:gs>
                    <a:gs pos="28000">
                      <a:schemeClr val="tx1"/>
                    </a:gs>
                  </a:gsLst>
                  <a:lin ang="5400000" scaled="0"/>
                </a:gradFill>
                <a:latin typeface="Segoe UI"/>
              </a:rPr>
              <a:t>easings</a:t>
            </a:r>
            <a:r>
              <a:rPr lang="en-US" sz="2000" dirty="0">
                <a:gradFill>
                  <a:gsLst>
                    <a:gs pos="5417">
                      <a:schemeClr val="tx1"/>
                    </a:gs>
                    <a:gs pos="28000">
                      <a:schemeClr val="tx1"/>
                    </a:gs>
                  </a:gsLst>
                  <a:lin ang="5400000" scaled="0"/>
                </a:gradFill>
                <a:latin typeface="Segoe UI"/>
              </a:rPr>
              <a:t> and animations</a:t>
            </a:r>
          </a:p>
        </p:txBody>
      </p:sp>
      <p:sp>
        <p:nvSpPr>
          <p:cNvPr id="11" name="Text Placeholder 4"/>
          <p:cNvSpPr txBox="1">
            <a:spLocks/>
          </p:cNvSpPr>
          <p:nvPr/>
        </p:nvSpPr>
        <p:spPr>
          <a:xfrm>
            <a:off x="274639" y="559390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Responsive grid</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Tailored to Office 365 silhouettes</a:t>
            </a:r>
          </a:p>
        </p:txBody>
      </p:sp>
      <p:pic>
        <p:nvPicPr>
          <p:cNvPr id="13" name="Picture 12"/>
          <p:cNvPicPr>
            <a:picLocks noChangeAspect="1"/>
          </p:cNvPicPr>
          <p:nvPr/>
        </p:nvPicPr>
        <p:blipFill rotWithShape="1">
          <a:blip r:embed="rId5"/>
          <a:srcRect l="31975"/>
          <a:stretch/>
        </p:blipFill>
        <p:spPr>
          <a:xfrm>
            <a:off x="10232394" y="5358345"/>
            <a:ext cx="1701248" cy="1111513"/>
          </a:xfrm>
          <a:prstGeom prst="rect">
            <a:avLst/>
          </a:prstGeom>
        </p:spPr>
      </p:pic>
      <p:pic>
        <p:nvPicPr>
          <p:cNvPr id="14" name="slideRightIn4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687539" y="4463127"/>
            <a:ext cx="1753260" cy="1164274"/>
          </a:xfrm>
          <a:prstGeom prst="rect">
            <a:avLst/>
          </a:prstGeom>
        </p:spPr>
      </p:pic>
      <p:pic>
        <p:nvPicPr>
          <p:cNvPr id="4" name="Picture 3"/>
          <p:cNvPicPr>
            <a:picLocks noChangeAspect="1"/>
          </p:cNvPicPr>
          <p:nvPr/>
        </p:nvPicPr>
        <p:blipFill rotWithShape="1">
          <a:blip r:embed="rId7"/>
          <a:srcRect b="56915"/>
          <a:stretch/>
        </p:blipFill>
        <p:spPr>
          <a:xfrm>
            <a:off x="10113396" y="1048990"/>
            <a:ext cx="1831852" cy="949454"/>
          </a:xfrm>
          <a:prstGeom prst="rect">
            <a:avLst/>
          </a:prstGeom>
        </p:spPr>
      </p:pic>
      <p:pic>
        <p:nvPicPr>
          <p:cNvPr id="18" name="Picture 17"/>
          <p:cNvPicPr>
            <a:picLocks noChangeAspect="1"/>
          </p:cNvPicPr>
          <p:nvPr/>
        </p:nvPicPr>
        <p:blipFill rotWithShape="1">
          <a:blip r:embed="rId8"/>
          <a:srcRect l="67040" t="3754" r="1135" b="2734"/>
          <a:stretch/>
        </p:blipFill>
        <p:spPr>
          <a:xfrm>
            <a:off x="8687539" y="2105753"/>
            <a:ext cx="1735987" cy="1219200"/>
          </a:xfrm>
          <a:prstGeom prst="rect">
            <a:avLst/>
          </a:prstGeom>
        </p:spPr>
      </p:pic>
      <p:pic>
        <p:nvPicPr>
          <p:cNvPr id="3" name="Picture 2"/>
          <p:cNvPicPr>
            <a:picLocks noChangeAspect="1"/>
          </p:cNvPicPr>
          <p:nvPr/>
        </p:nvPicPr>
        <p:blipFill>
          <a:blip r:embed="rId9"/>
          <a:stretch>
            <a:fillRect/>
          </a:stretch>
        </p:blipFill>
        <p:spPr>
          <a:xfrm>
            <a:off x="9952036" y="3405829"/>
            <a:ext cx="2131359" cy="914400"/>
          </a:xfrm>
          <a:prstGeom prst="rect">
            <a:avLst/>
          </a:prstGeom>
        </p:spPr>
      </p:pic>
    </p:spTree>
    <p:extLst>
      <p:ext uri="{BB962C8B-B14F-4D97-AF65-F5344CB8AC3E}">
        <p14:creationId xmlns:p14="http://schemas.microsoft.com/office/powerpoint/2010/main" val="249188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 presetClass="mediacall" presetSubtype="0" fill="hold" nodeType="withEffect">
                                  <p:stCondLst>
                                    <p:cond delay="0"/>
                                  </p:stCondLst>
                                  <p:childTnLst>
                                    <p:cmd type="call" cmd="playFrom(0.0)">
                                      <p:cBhvr>
                                        <p:cTn id="36" dur="2987" fill="hold"/>
                                        <p:tgtEl>
                                          <p:spTgt spid="14"/>
                                        </p:tgtEl>
                                      </p:cBhvr>
                                    </p:cmd>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45" repeatCount="indefinite" fill="hold" display="0">
                  <p:stCondLst>
                    <p:cond delay="indefinite"/>
                  </p:stCondLst>
                </p:cTn>
                <p:tgtEl>
                  <p:spTgt spid="14"/>
                </p:tgtEl>
              </p:cMediaNode>
            </p:video>
          </p:childTnLst>
        </p:cTn>
      </p:par>
    </p:tnLst>
    <p:bldLst>
      <p:bldP spid="7" grpId="0" animBg="1"/>
      <p:bldP spid="8" grpId="0" animBg="1"/>
      <p:bldP spid="9" grpId="0" animBg="1"/>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6130909"/>
          </a:xfrm>
        </p:spPr>
        <p:txBody>
          <a:bodyPr/>
          <a:lstStyle/>
          <a:p>
            <a:r>
              <a:rPr lang="en-US" dirty="0"/>
              <a:t>Office UI Fabric provides styles to allow you to implement the following things in your applications:</a:t>
            </a:r>
          </a:p>
          <a:p>
            <a:endParaRPr lang="en-US" dirty="0"/>
          </a:p>
          <a:p>
            <a:r>
              <a:rPr lang="en-US" dirty="0"/>
              <a:t>Typography</a:t>
            </a:r>
          </a:p>
          <a:p>
            <a:endParaRPr lang="en-US" dirty="0"/>
          </a:p>
          <a:p>
            <a:r>
              <a:rPr lang="en-US" dirty="0"/>
              <a:t>Color</a:t>
            </a:r>
          </a:p>
          <a:p>
            <a:endParaRPr lang="en-US" dirty="0"/>
          </a:p>
          <a:p>
            <a:r>
              <a:rPr lang="en-US" dirty="0"/>
              <a:t>Icons</a:t>
            </a:r>
          </a:p>
          <a:p>
            <a:endParaRPr lang="en-US" dirty="0"/>
          </a:p>
          <a:p>
            <a:r>
              <a:rPr lang="en-US" dirty="0"/>
              <a:t>Animations</a:t>
            </a:r>
          </a:p>
          <a:p>
            <a:endParaRPr lang="en-US" dirty="0"/>
          </a:p>
          <a:p>
            <a:r>
              <a:rPr lang="en-US" dirty="0"/>
              <a:t>Responsive Grid</a:t>
            </a:r>
          </a:p>
          <a:p>
            <a:endParaRPr lang="en-US" dirty="0"/>
          </a:p>
          <a:p>
            <a:r>
              <a:rPr lang="en-US" dirty="0"/>
              <a:t>Localization</a:t>
            </a:r>
          </a:p>
          <a:p>
            <a:endParaRPr lang="en-US" dirty="0"/>
          </a:p>
        </p:txBody>
      </p:sp>
      <p:sp>
        <p:nvSpPr>
          <p:cNvPr id="2" name="Title 1"/>
          <p:cNvSpPr>
            <a:spLocks noGrp="1"/>
          </p:cNvSpPr>
          <p:nvPr>
            <p:ph type="title"/>
          </p:nvPr>
        </p:nvSpPr>
        <p:spPr/>
        <p:txBody>
          <a:bodyPr/>
          <a:lstStyle/>
          <a:p>
            <a:r>
              <a:rPr lang="en-US" dirty="0"/>
              <a:t>Styles</a:t>
            </a:r>
          </a:p>
        </p:txBody>
      </p:sp>
    </p:spTree>
    <p:extLst>
      <p:ext uri="{BB962C8B-B14F-4D97-AF65-F5344CB8AC3E}">
        <p14:creationId xmlns:p14="http://schemas.microsoft.com/office/powerpoint/2010/main" val="228082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661993"/>
          </a:xfrm>
        </p:spPr>
        <p:txBody>
          <a:bodyPr/>
          <a:lstStyle/>
          <a:p>
            <a:r>
              <a:rPr lang="en-US" dirty="0"/>
              <a:t>Base font classes</a:t>
            </a:r>
          </a:p>
          <a:p>
            <a:endParaRPr lang="en-US" dirty="0"/>
          </a:p>
          <a:p>
            <a:r>
              <a:rPr lang="en-US" dirty="0"/>
              <a:t>Fabric includes 10 base font classes that represent the type ramp for the Office Design Language. Each base class sets a default size, weight, and color.</a:t>
            </a:r>
          </a:p>
        </p:txBody>
      </p:sp>
      <p:sp>
        <p:nvSpPr>
          <p:cNvPr id="2" name="Title 1"/>
          <p:cNvSpPr>
            <a:spLocks noGrp="1"/>
          </p:cNvSpPr>
          <p:nvPr>
            <p:ph type="title"/>
          </p:nvPr>
        </p:nvSpPr>
        <p:spPr/>
        <p:txBody>
          <a:bodyPr/>
          <a:lstStyle/>
          <a:p>
            <a:r>
              <a:rPr lang="en-US" dirty="0"/>
              <a:t>Typography</a:t>
            </a:r>
          </a:p>
        </p:txBody>
      </p:sp>
      <p:pic>
        <p:nvPicPr>
          <p:cNvPr id="5" name="Picture 4"/>
          <p:cNvPicPr>
            <a:picLocks noChangeAspect="1"/>
          </p:cNvPicPr>
          <p:nvPr/>
        </p:nvPicPr>
        <p:blipFill>
          <a:blip r:embed="rId2"/>
          <a:stretch>
            <a:fillRect/>
          </a:stretch>
        </p:blipFill>
        <p:spPr>
          <a:xfrm>
            <a:off x="2448639" y="3411549"/>
            <a:ext cx="7539197" cy="2704784"/>
          </a:xfrm>
          <a:prstGeom prst="rect">
            <a:avLst/>
          </a:prstGeom>
        </p:spPr>
      </p:pic>
    </p:spTree>
    <p:extLst>
      <p:ext uri="{BB962C8B-B14F-4D97-AF65-F5344CB8AC3E}">
        <p14:creationId xmlns:p14="http://schemas.microsoft.com/office/powerpoint/2010/main" val="342774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329595"/>
          </a:xfrm>
        </p:spPr>
        <p:txBody>
          <a:bodyPr/>
          <a:lstStyle/>
          <a:p>
            <a:r>
              <a:rPr lang="en-US" dirty="0"/>
              <a:t>Helper font classes</a:t>
            </a:r>
          </a:p>
          <a:p>
            <a:endParaRPr lang="en-US" dirty="0"/>
          </a:p>
          <a:p>
            <a:r>
              <a:rPr lang="en-US" dirty="0"/>
              <a:t>Use one of several helper font classes to change the text weight</a:t>
            </a:r>
          </a:p>
        </p:txBody>
      </p:sp>
      <p:sp>
        <p:nvSpPr>
          <p:cNvPr id="2" name="Title 1"/>
          <p:cNvSpPr>
            <a:spLocks noGrp="1"/>
          </p:cNvSpPr>
          <p:nvPr>
            <p:ph type="title"/>
          </p:nvPr>
        </p:nvSpPr>
        <p:spPr/>
        <p:txBody>
          <a:bodyPr/>
          <a:lstStyle/>
          <a:p>
            <a:r>
              <a:rPr lang="en-US" dirty="0"/>
              <a:t>Typography</a:t>
            </a:r>
          </a:p>
        </p:txBody>
      </p:sp>
      <p:pic>
        <p:nvPicPr>
          <p:cNvPr id="5" name="Picture 4"/>
          <p:cNvPicPr>
            <a:picLocks noChangeAspect="1"/>
          </p:cNvPicPr>
          <p:nvPr/>
        </p:nvPicPr>
        <p:blipFill>
          <a:blip r:embed="rId2"/>
          <a:stretch>
            <a:fillRect/>
          </a:stretch>
        </p:blipFill>
        <p:spPr>
          <a:xfrm>
            <a:off x="4259600" y="2981760"/>
            <a:ext cx="3917274" cy="2697012"/>
          </a:xfrm>
          <a:prstGeom prst="rect">
            <a:avLst/>
          </a:prstGeom>
        </p:spPr>
      </p:pic>
    </p:spTree>
    <p:extLst>
      <p:ext uri="{BB962C8B-B14F-4D97-AF65-F5344CB8AC3E}">
        <p14:creationId xmlns:p14="http://schemas.microsoft.com/office/powerpoint/2010/main" val="15234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7457087" cy="4284250"/>
          </a:xfrm>
        </p:spPr>
        <p:txBody>
          <a:bodyPr/>
          <a:lstStyle/>
          <a:p>
            <a:r>
              <a:rPr lang="en-US" dirty="0"/>
              <a:t>Includes 9 theme colors and 11 neutral colors</a:t>
            </a:r>
          </a:p>
          <a:p>
            <a:endParaRPr lang="en-US" dirty="0"/>
          </a:p>
          <a:p>
            <a:r>
              <a:rPr lang="en-US" dirty="0"/>
              <a:t>Each has helper classes for text, border, background, and hover states </a:t>
            </a:r>
          </a:p>
          <a:p>
            <a:endParaRPr lang="en-US" dirty="0"/>
          </a:p>
          <a:p>
            <a:r>
              <a:rPr lang="en-US" dirty="0"/>
              <a:t>These color classes act as hooks into the Office 365 suite-wide theming system</a:t>
            </a:r>
          </a:p>
          <a:p>
            <a:endParaRPr lang="en-US" dirty="0"/>
          </a:p>
          <a:p>
            <a:r>
              <a:rPr lang="en-US" dirty="0"/>
              <a:t>When the theming system is enabled and your app or Add-in is consuming the suite navigation, these classes pick up the user's chosen theme</a:t>
            </a:r>
          </a:p>
        </p:txBody>
      </p:sp>
      <p:sp>
        <p:nvSpPr>
          <p:cNvPr id="2" name="Title 1"/>
          <p:cNvSpPr>
            <a:spLocks noGrp="1"/>
          </p:cNvSpPr>
          <p:nvPr>
            <p:ph type="title"/>
          </p:nvPr>
        </p:nvSpPr>
        <p:spPr/>
        <p:txBody>
          <a:bodyPr/>
          <a:lstStyle/>
          <a:p>
            <a:r>
              <a:rPr lang="en-US" dirty="0"/>
              <a:t>Color</a:t>
            </a:r>
          </a:p>
        </p:txBody>
      </p:sp>
      <p:pic>
        <p:nvPicPr>
          <p:cNvPr id="1026" name="Picture 2" descr="C:\Users\vesaj\AppData\Local\Temp\SNAGHTML1543d9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581" y="754061"/>
            <a:ext cx="4036622" cy="557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39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661993"/>
          </a:xfrm>
        </p:spPr>
        <p:txBody>
          <a:bodyPr/>
          <a:lstStyle/>
          <a:p>
            <a:r>
              <a:rPr lang="en-US" dirty="0"/>
              <a:t>Theme colors</a:t>
            </a:r>
          </a:p>
          <a:p>
            <a:endParaRPr lang="en-US" dirty="0"/>
          </a:p>
          <a:p>
            <a:r>
              <a:rPr lang="en-US" dirty="0"/>
              <a:t>Use theme colors in wayfinding, navigation, and key interactions like primary actions and current or selected indicators</a:t>
            </a:r>
          </a:p>
        </p:txBody>
      </p:sp>
      <p:sp>
        <p:nvSpPr>
          <p:cNvPr id="2" name="Title 1"/>
          <p:cNvSpPr>
            <a:spLocks noGrp="1"/>
          </p:cNvSpPr>
          <p:nvPr>
            <p:ph type="title"/>
          </p:nvPr>
        </p:nvSpPr>
        <p:spPr/>
        <p:txBody>
          <a:bodyPr/>
          <a:lstStyle/>
          <a:p>
            <a:r>
              <a:rPr lang="en-US" dirty="0"/>
              <a:t>Color</a:t>
            </a:r>
          </a:p>
        </p:txBody>
      </p:sp>
      <p:pic>
        <p:nvPicPr>
          <p:cNvPr id="5" name="Picture 4"/>
          <p:cNvPicPr>
            <a:picLocks noChangeAspect="1"/>
          </p:cNvPicPr>
          <p:nvPr/>
        </p:nvPicPr>
        <p:blipFill>
          <a:blip r:embed="rId2"/>
          <a:stretch>
            <a:fillRect/>
          </a:stretch>
        </p:blipFill>
        <p:spPr>
          <a:xfrm>
            <a:off x="2506931" y="3021649"/>
            <a:ext cx="7422612" cy="3419842"/>
          </a:xfrm>
          <a:prstGeom prst="rect">
            <a:avLst/>
          </a:prstGeom>
        </p:spPr>
      </p:pic>
    </p:spTree>
    <p:extLst>
      <p:ext uri="{BB962C8B-B14F-4D97-AF65-F5344CB8AC3E}">
        <p14:creationId xmlns:p14="http://schemas.microsoft.com/office/powerpoint/2010/main" val="185806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4708981"/>
          </a:xfrm>
        </p:spPr>
        <p:txBody>
          <a:bodyPr/>
          <a:lstStyle/>
          <a:p>
            <a:r>
              <a:rPr lang="en-US" dirty="0"/>
              <a:t>Use when a web part is loading information from SharePoint or to display errors if a web part runs into issues that could prevent it from working properly</a:t>
            </a:r>
          </a:p>
          <a:p>
            <a:endParaRPr lang="en-US" dirty="0"/>
          </a:p>
          <a:p>
            <a:r>
              <a:rPr lang="en-US" dirty="0"/>
              <a:t>Available via the web part context property</a:t>
            </a:r>
          </a:p>
          <a:p>
            <a:endParaRPr lang="en-US" dirty="0"/>
          </a:p>
          <a:p>
            <a:r>
              <a:rPr lang="en-US" dirty="0"/>
              <a:t>Use the entire web part UX</a:t>
            </a:r>
          </a:p>
          <a:p>
            <a:endParaRPr lang="en-US" dirty="0"/>
          </a:p>
          <a:p>
            <a:r>
              <a:rPr lang="en-US" dirty="0"/>
              <a:t>Loading indicators</a:t>
            </a:r>
          </a:p>
          <a:p>
            <a:pPr lvl="1"/>
            <a:r>
              <a:rPr lang="en-US" dirty="0"/>
              <a:t>Useful when you are initializing or loading any content in your web part.</a:t>
            </a:r>
          </a:p>
          <a:p>
            <a:endParaRPr lang="en-US" dirty="0"/>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068259"/>
          </a:xfrm>
        </p:spPr>
        <p:txBody>
          <a:bodyPr/>
          <a:lstStyle/>
          <a:p>
            <a:r>
              <a:rPr lang="en-US" dirty="0"/>
              <a:t>Neutral Colors</a:t>
            </a:r>
          </a:p>
          <a:p>
            <a:r>
              <a:rPr lang="en-US" dirty="0"/>
              <a:t>Neutral colors include black, gray, and white. Use darker shades of gray for primary content, such as text and titles</a:t>
            </a:r>
          </a:p>
          <a:p>
            <a:r>
              <a:rPr lang="en-US" dirty="0"/>
              <a:t>Use black sparingly for high-impact strings (labels, names) and hover states</a:t>
            </a:r>
          </a:p>
          <a:p>
            <a:r>
              <a:rPr lang="en-US" dirty="0"/>
              <a:t>Use lighter shades of gray for supporting graphic elements and page areas</a:t>
            </a:r>
          </a:p>
        </p:txBody>
      </p:sp>
      <p:sp>
        <p:nvSpPr>
          <p:cNvPr id="2" name="Title 1"/>
          <p:cNvSpPr>
            <a:spLocks noGrp="1"/>
          </p:cNvSpPr>
          <p:nvPr>
            <p:ph type="title"/>
          </p:nvPr>
        </p:nvSpPr>
        <p:spPr/>
        <p:txBody>
          <a:bodyPr/>
          <a:lstStyle/>
          <a:p>
            <a:r>
              <a:rPr lang="en-US" dirty="0"/>
              <a:t>Color</a:t>
            </a:r>
          </a:p>
        </p:txBody>
      </p:sp>
      <p:pic>
        <p:nvPicPr>
          <p:cNvPr id="6" name="Picture 5"/>
          <p:cNvPicPr>
            <a:picLocks noChangeAspect="1"/>
          </p:cNvPicPr>
          <p:nvPr/>
        </p:nvPicPr>
        <p:blipFill>
          <a:blip r:embed="rId2"/>
          <a:stretch>
            <a:fillRect/>
          </a:stretch>
        </p:blipFill>
        <p:spPr>
          <a:xfrm>
            <a:off x="2487501" y="4225138"/>
            <a:ext cx="7461473" cy="2238442"/>
          </a:xfrm>
          <a:prstGeom prst="rect">
            <a:avLst/>
          </a:prstGeom>
        </p:spPr>
      </p:pic>
    </p:spTree>
    <p:extLst>
      <p:ext uri="{BB962C8B-B14F-4D97-AF65-F5344CB8AC3E}">
        <p14:creationId xmlns:p14="http://schemas.microsoft.com/office/powerpoint/2010/main" val="148199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329595"/>
          </a:xfrm>
        </p:spPr>
        <p:txBody>
          <a:bodyPr/>
          <a:lstStyle/>
          <a:p>
            <a:r>
              <a:rPr lang="en-US" dirty="0"/>
              <a:t>Accent Colors</a:t>
            </a:r>
          </a:p>
          <a:p>
            <a:endParaRPr lang="en-US" dirty="0"/>
          </a:p>
          <a:p>
            <a:r>
              <a:rPr lang="en-US" dirty="0"/>
              <a:t>Fabric also includes accent colors from the Microsoft color palette</a:t>
            </a:r>
          </a:p>
        </p:txBody>
      </p:sp>
      <p:sp>
        <p:nvSpPr>
          <p:cNvPr id="2" name="Title 1"/>
          <p:cNvSpPr>
            <a:spLocks noGrp="1"/>
          </p:cNvSpPr>
          <p:nvPr>
            <p:ph type="title"/>
          </p:nvPr>
        </p:nvSpPr>
        <p:spPr/>
        <p:txBody>
          <a:bodyPr/>
          <a:lstStyle/>
          <a:p>
            <a:r>
              <a:rPr lang="en-US" dirty="0"/>
              <a:t>Color</a:t>
            </a:r>
          </a:p>
        </p:txBody>
      </p:sp>
      <p:pic>
        <p:nvPicPr>
          <p:cNvPr id="7" name="Picture 6"/>
          <p:cNvPicPr>
            <a:picLocks noChangeAspect="1"/>
          </p:cNvPicPr>
          <p:nvPr/>
        </p:nvPicPr>
        <p:blipFill>
          <a:blip r:embed="rId2"/>
          <a:stretch>
            <a:fillRect/>
          </a:stretch>
        </p:blipFill>
        <p:spPr>
          <a:xfrm>
            <a:off x="2487501" y="2815696"/>
            <a:ext cx="7461473" cy="3373208"/>
          </a:xfrm>
          <a:prstGeom prst="rect">
            <a:avLst/>
          </a:prstGeom>
        </p:spPr>
      </p:pic>
    </p:spTree>
    <p:extLst>
      <p:ext uri="{BB962C8B-B14F-4D97-AF65-F5344CB8AC3E}">
        <p14:creationId xmlns:p14="http://schemas.microsoft.com/office/powerpoint/2010/main" val="101548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Fabric uses a custom font for its iconography</a:t>
            </a:r>
          </a:p>
          <a:p>
            <a:endParaRPr lang="en-US" dirty="0"/>
          </a:p>
          <a:p>
            <a:r>
              <a:rPr lang="en-US" dirty="0"/>
              <a:t>Font contains glyphs that you can scale, color, and style in any way</a:t>
            </a:r>
          </a:p>
          <a:p>
            <a:endParaRPr lang="en-US" dirty="0"/>
          </a:p>
          <a:p>
            <a:r>
              <a:rPr lang="en-US" dirty="0"/>
              <a:t>You can even flip them for right-to-left localization </a:t>
            </a:r>
          </a:p>
        </p:txBody>
      </p:sp>
      <p:sp>
        <p:nvSpPr>
          <p:cNvPr id="2" name="Title 1"/>
          <p:cNvSpPr>
            <a:spLocks noGrp="1"/>
          </p:cNvSpPr>
          <p:nvPr>
            <p:ph type="title"/>
          </p:nvPr>
        </p:nvSpPr>
        <p:spPr/>
        <p:txBody>
          <a:bodyPr/>
          <a:lstStyle/>
          <a:p>
            <a:r>
              <a:rPr lang="en-US" dirty="0"/>
              <a:t>Icons</a:t>
            </a:r>
          </a:p>
        </p:txBody>
      </p:sp>
      <p:pic>
        <p:nvPicPr>
          <p:cNvPr id="9" name="Picture 8"/>
          <p:cNvPicPr>
            <a:picLocks noChangeAspect="1"/>
          </p:cNvPicPr>
          <p:nvPr/>
        </p:nvPicPr>
        <p:blipFill>
          <a:blip r:embed="rId2"/>
          <a:stretch>
            <a:fillRect/>
          </a:stretch>
        </p:blipFill>
        <p:spPr>
          <a:xfrm>
            <a:off x="2510818" y="3406841"/>
            <a:ext cx="7414839" cy="3093403"/>
          </a:xfrm>
          <a:prstGeom prst="rect">
            <a:avLst/>
          </a:prstGeom>
        </p:spPr>
      </p:pic>
    </p:spTree>
    <p:extLst>
      <p:ext uri="{BB962C8B-B14F-4D97-AF65-F5344CB8AC3E}">
        <p14:creationId xmlns:p14="http://schemas.microsoft.com/office/powerpoint/2010/main" val="266495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To use the icons, combine the base </a:t>
            </a:r>
            <a:r>
              <a:rPr lang="en-US" dirty="0" err="1"/>
              <a:t>ms</a:t>
            </a:r>
            <a:r>
              <a:rPr lang="en-US" dirty="0"/>
              <a:t>-Icon class with a modifier class for the specific icon.</a:t>
            </a:r>
          </a:p>
        </p:txBody>
      </p:sp>
      <p:sp>
        <p:nvSpPr>
          <p:cNvPr id="2" name="Title 1"/>
          <p:cNvSpPr>
            <a:spLocks noGrp="1"/>
          </p:cNvSpPr>
          <p:nvPr>
            <p:ph type="title"/>
          </p:nvPr>
        </p:nvSpPr>
        <p:spPr/>
        <p:txBody>
          <a:bodyPr/>
          <a:lstStyle/>
          <a:p>
            <a:r>
              <a:rPr lang="en-US" dirty="0"/>
              <a:t>Icons</a:t>
            </a:r>
          </a:p>
        </p:txBody>
      </p:sp>
      <p:sp>
        <p:nvSpPr>
          <p:cNvPr id="6" name="Rectangle 5"/>
          <p:cNvSpPr/>
          <p:nvPr/>
        </p:nvSpPr>
        <p:spPr>
          <a:xfrm>
            <a:off x="2315764" y="2479529"/>
            <a:ext cx="7560425" cy="382308"/>
          </a:xfrm>
          <a:prstGeom prst="rect">
            <a:avLst/>
          </a:prstGeom>
        </p:spPr>
        <p:txBody>
          <a:bodyPr wrap="square">
            <a:spAutoFit/>
          </a:bodyPr>
          <a:lstStyle/>
          <a:p>
            <a:r>
              <a:rPr lang="en-US" sz="1836" dirty="0">
                <a:solidFill>
                  <a:srgbClr val="000000"/>
                </a:solidFill>
                <a:latin typeface="Consolas" panose="020B0609020204030204" pitchFamily="49" charset="0"/>
              </a:rPr>
              <a:t>&lt;</a:t>
            </a:r>
            <a:r>
              <a:rPr lang="en-US" sz="1836" b="1" dirty="0" err="1">
                <a:solidFill>
                  <a:srgbClr val="000000"/>
                </a:solidFill>
                <a:latin typeface="Consolas" panose="020B0609020204030204" pitchFamily="49" charset="0"/>
              </a:rPr>
              <a:t>i</a:t>
            </a:r>
            <a:r>
              <a:rPr lang="en-US" sz="1836" dirty="0">
                <a:solidFill>
                  <a:srgbClr val="000000"/>
                </a:solidFill>
                <a:latin typeface="Consolas" panose="020B0609020204030204" pitchFamily="49" charset="0"/>
              </a:rPr>
              <a:t> class=</a:t>
            </a:r>
            <a:r>
              <a:rPr lang="en-US" sz="1836" dirty="0">
                <a:solidFill>
                  <a:srgbClr val="880000"/>
                </a:solidFill>
                <a:latin typeface="Consolas" panose="020B0609020204030204" pitchFamily="49" charset="0"/>
              </a:rPr>
              <a:t>"</a:t>
            </a:r>
            <a:r>
              <a:rPr lang="en-US" sz="1836" dirty="0" err="1">
                <a:solidFill>
                  <a:srgbClr val="880000"/>
                </a:solidFill>
                <a:latin typeface="Consolas" panose="020B0609020204030204" pitchFamily="49" charset="0"/>
              </a:rPr>
              <a:t>ms</a:t>
            </a:r>
            <a:r>
              <a:rPr lang="en-US" sz="1836" dirty="0">
                <a:solidFill>
                  <a:srgbClr val="880000"/>
                </a:solidFill>
                <a:latin typeface="Consolas" panose="020B0609020204030204" pitchFamily="49" charset="0"/>
              </a:rPr>
              <a:t>-Icon </a:t>
            </a:r>
            <a:r>
              <a:rPr lang="en-US" sz="1836" dirty="0" err="1">
                <a:solidFill>
                  <a:srgbClr val="880000"/>
                </a:solidFill>
                <a:latin typeface="Consolas" panose="020B0609020204030204" pitchFamily="49" charset="0"/>
              </a:rPr>
              <a:t>ms</a:t>
            </a:r>
            <a:r>
              <a:rPr lang="en-US" sz="1836" dirty="0">
                <a:solidFill>
                  <a:srgbClr val="880000"/>
                </a:solidFill>
                <a:latin typeface="Consolas" panose="020B0609020204030204" pitchFamily="49" charset="0"/>
              </a:rPr>
              <a:t>-Icon--mail"</a:t>
            </a:r>
            <a:r>
              <a:rPr lang="en-US" sz="1836" dirty="0">
                <a:solidFill>
                  <a:srgbClr val="000000"/>
                </a:solidFill>
                <a:latin typeface="Consolas" panose="020B0609020204030204" pitchFamily="49" charset="0"/>
              </a:rPr>
              <a:t> aria-hidden=</a:t>
            </a:r>
            <a:r>
              <a:rPr lang="en-US" sz="1836" dirty="0">
                <a:solidFill>
                  <a:srgbClr val="880000"/>
                </a:solidFill>
                <a:latin typeface="Consolas" panose="020B0609020204030204" pitchFamily="49" charset="0"/>
              </a:rPr>
              <a:t>"true"</a:t>
            </a:r>
            <a:r>
              <a:rPr lang="en-US" sz="1836" dirty="0">
                <a:solidFill>
                  <a:srgbClr val="000000"/>
                </a:solidFill>
                <a:latin typeface="Consolas" panose="020B0609020204030204" pitchFamily="49" charset="0"/>
              </a:rPr>
              <a:t>&gt;&lt;/</a:t>
            </a:r>
            <a:r>
              <a:rPr lang="en-US" sz="1836" b="1" dirty="0" err="1">
                <a:solidFill>
                  <a:srgbClr val="000000"/>
                </a:solidFill>
                <a:latin typeface="Consolas" panose="020B0609020204030204" pitchFamily="49" charset="0"/>
              </a:rPr>
              <a:t>i</a:t>
            </a:r>
            <a:r>
              <a:rPr lang="en-US" sz="1836" dirty="0">
                <a:solidFill>
                  <a:srgbClr val="000000"/>
                </a:solidFill>
                <a:latin typeface="Consolas" panose="020B0609020204030204" pitchFamily="49" charset="0"/>
              </a:rPr>
              <a:t>&gt;</a:t>
            </a:r>
            <a:endParaRPr lang="en-US" sz="1836" dirty="0"/>
          </a:p>
        </p:txBody>
      </p:sp>
      <p:sp>
        <p:nvSpPr>
          <p:cNvPr id="8" name="Rectangle 7"/>
          <p:cNvSpPr/>
          <p:nvPr/>
        </p:nvSpPr>
        <p:spPr>
          <a:xfrm>
            <a:off x="275480" y="3030509"/>
            <a:ext cx="11640993" cy="1246787"/>
          </a:xfrm>
          <a:prstGeom prst="rect">
            <a:avLst/>
          </a:prstGeom>
        </p:spPr>
        <p:txBody>
          <a:bodyPr wrap="square">
            <a:spAutoFit/>
          </a:bodyPr>
          <a:lstStyle/>
          <a:p>
            <a:r>
              <a:rPr lang="en-US" sz="2400" dirty="0">
                <a:gradFill>
                  <a:gsLst>
                    <a:gs pos="1250">
                      <a:schemeClr val="tx1"/>
                    </a:gs>
                    <a:gs pos="99000">
                      <a:schemeClr val="tx1"/>
                    </a:gs>
                  </a:gsLst>
                  <a:lin ang="5400000" scaled="0"/>
                </a:gradFill>
                <a:latin typeface="+mj-lt"/>
              </a:rPr>
              <a:t>Note the aria-hidden attribute, which prevents screen readers from reading the icon. In cases where meaning is conveyed only through the icon, such as an icon-only navigation bar, be sure to apply an aria-label to the button for accessibility.</a:t>
            </a:r>
          </a:p>
        </p:txBody>
      </p:sp>
      <p:pic>
        <p:nvPicPr>
          <p:cNvPr id="5" name="Picture 4"/>
          <p:cNvPicPr>
            <a:picLocks noChangeAspect="1"/>
          </p:cNvPicPr>
          <p:nvPr/>
        </p:nvPicPr>
        <p:blipFill>
          <a:blip r:embed="rId2"/>
          <a:stretch>
            <a:fillRect/>
          </a:stretch>
        </p:blipFill>
        <p:spPr>
          <a:xfrm>
            <a:off x="2530248" y="4429028"/>
            <a:ext cx="7375978" cy="2098539"/>
          </a:xfrm>
          <a:prstGeom prst="rect">
            <a:avLst/>
          </a:prstGeom>
        </p:spPr>
      </p:pic>
    </p:spTree>
    <p:extLst>
      <p:ext uri="{BB962C8B-B14F-4D97-AF65-F5344CB8AC3E}">
        <p14:creationId xmlns:p14="http://schemas.microsoft.com/office/powerpoint/2010/main" val="219114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806922"/>
          </a:xfrm>
        </p:spPr>
        <p:txBody>
          <a:bodyPr/>
          <a:lstStyle/>
          <a:p>
            <a:r>
              <a:rPr lang="en-US" dirty="0"/>
              <a:t>When choosing a motion for side panels, consider the origin of </a:t>
            </a:r>
            <a:br>
              <a:rPr lang="en-US" dirty="0"/>
            </a:br>
            <a:r>
              <a:rPr lang="en-US" dirty="0"/>
              <a:t>the triggering element</a:t>
            </a:r>
          </a:p>
          <a:p>
            <a:endParaRPr lang="en-US" dirty="0"/>
          </a:p>
          <a:p>
            <a:r>
              <a:rPr lang="en-US" dirty="0"/>
              <a:t>Use the motion to create a link between the action and the resulting UI </a:t>
            </a:r>
          </a:p>
          <a:p>
            <a:endParaRPr lang="en-US" dirty="0"/>
          </a:p>
          <a:p>
            <a:r>
              <a:rPr lang="en-US" dirty="0"/>
              <a:t>For example, if the triggering element is on the right side of the interface, consider having the panel move in from the right</a:t>
            </a:r>
          </a:p>
        </p:txBody>
      </p:sp>
      <p:sp>
        <p:nvSpPr>
          <p:cNvPr id="2" name="Title 1"/>
          <p:cNvSpPr>
            <a:spLocks noGrp="1"/>
          </p:cNvSpPr>
          <p:nvPr>
            <p:ph type="title"/>
          </p:nvPr>
        </p:nvSpPr>
        <p:spPr/>
        <p:txBody>
          <a:bodyPr/>
          <a:lstStyle/>
          <a:p>
            <a:r>
              <a:rPr lang="en-US" dirty="0"/>
              <a:t>Side panel animations</a:t>
            </a:r>
          </a:p>
        </p:txBody>
      </p:sp>
      <p:pic>
        <p:nvPicPr>
          <p:cNvPr id="5" name="Picture 4"/>
          <p:cNvPicPr>
            <a:picLocks noChangeAspect="1"/>
          </p:cNvPicPr>
          <p:nvPr/>
        </p:nvPicPr>
        <p:blipFill>
          <a:blip r:embed="rId2"/>
          <a:stretch>
            <a:fillRect/>
          </a:stretch>
        </p:blipFill>
        <p:spPr>
          <a:xfrm>
            <a:off x="548571" y="5110831"/>
            <a:ext cx="5818947" cy="755826"/>
          </a:xfrm>
          <a:prstGeom prst="rect">
            <a:avLst/>
          </a:prstGeom>
        </p:spPr>
      </p:pic>
      <p:sp>
        <p:nvSpPr>
          <p:cNvPr id="6" name="Rectangle 5"/>
          <p:cNvSpPr/>
          <p:nvPr/>
        </p:nvSpPr>
        <p:spPr bwMode="auto">
          <a:xfrm>
            <a:off x="6793342" y="4791220"/>
            <a:ext cx="5144862" cy="139504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7" name="Rectangle 6"/>
          <p:cNvSpPr/>
          <p:nvPr/>
        </p:nvSpPr>
        <p:spPr bwMode="auto">
          <a:xfrm>
            <a:off x="6793342" y="4791220"/>
            <a:ext cx="1301759" cy="1395048"/>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8246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806922"/>
          </a:xfrm>
        </p:spPr>
        <p:txBody>
          <a:bodyPr/>
          <a:lstStyle/>
          <a:p>
            <a:r>
              <a:rPr lang="en-US" dirty="0"/>
              <a:t>When choosing a motion for dialogs, consider the origin and </a:t>
            </a:r>
            <a:br>
              <a:rPr lang="en-US" dirty="0"/>
            </a:br>
            <a:r>
              <a:rPr lang="en-US" dirty="0"/>
              <a:t>tone of the content</a:t>
            </a:r>
          </a:p>
          <a:p>
            <a:endParaRPr lang="en-US" dirty="0"/>
          </a:p>
          <a:p>
            <a:r>
              <a:rPr lang="en-US" dirty="0"/>
              <a:t>For a warning or error dialog, a quick fade in might be appropriate</a:t>
            </a:r>
          </a:p>
          <a:p>
            <a:endParaRPr lang="en-US" dirty="0"/>
          </a:p>
          <a:p>
            <a:r>
              <a:rPr lang="en-US" dirty="0"/>
              <a:t>If the dialog appears when a user chooses an item to get more information, a scale-up might be appropriate</a:t>
            </a:r>
          </a:p>
        </p:txBody>
      </p:sp>
      <p:sp>
        <p:nvSpPr>
          <p:cNvPr id="2" name="Title 1"/>
          <p:cNvSpPr>
            <a:spLocks noGrp="1"/>
          </p:cNvSpPr>
          <p:nvPr>
            <p:ph type="title"/>
          </p:nvPr>
        </p:nvSpPr>
        <p:spPr/>
        <p:txBody>
          <a:bodyPr/>
          <a:lstStyle/>
          <a:p>
            <a:r>
              <a:rPr lang="en-US" dirty="0"/>
              <a:t>Dialog animations</a:t>
            </a:r>
          </a:p>
        </p:txBody>
      </p:sp>
      <p:pic>
        <p:nvPicPr>
          <p:cNvPr id="2050" name="Picture 2" descr="C:\Users\topsh\AppData\Local\Temp\SNAGHTML5625f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80" y="5056444"/>
            <a:ext cx="6217356" cy="8646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93342" y="4791220"/>
            <a:ext cx="5144862" cy="139504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806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Fabric comes with a mobile-first, 12-column, responsive grid that you can use to create flexible layouts for a variety of screen sizes and device types</a:t>
            </a:r>
          </a:p>
        </p:txBody>
      </p:sp>
      <p:sp>
        <p:nvSpPr>
          <p:cNvPr id="2" name="Title 1"/>
          <p:cNvSpPr>
            <a:spLocks noGrp="1"/>
          </p:cNvSpPr>
          <p:nvPr>
            <p:ph type="title"/>
          </p:nvPr>
        </p:nvSpPr>
        <p:spPr/>
        <p:txBody>
          <a:bodyPr/>
          <a:lstStyle/>
          <a:p>
            <a:r>
              <a:rPr lang="en-US" dirty="0"/>
              <a:t>Responsive Grid</a:t>
            </a:r>
          </a:p>
        </p:txBody>
      </p:sp>
      <p:pic>
        <p:nvPicPr>
          <p:cNvPr id="5" name="Picture 4"/>
          <p:cNvPicPr>
            <a:picLocks noChangeAspect="1"/>
          </p:cNvPicPr>
          <p:nvPr/>
        </p:nvPicPr>
        <p:blipFill>
          <a:blip r:embed="rId2"/>
          <a:stretch>
            <a:fillRect/>
          </a:stretch>
        </p:blipFill>
        <p:spPr>
          <a:xfrm>
            <a:off x="2448639" y="2998624"/>
            <a:ext cx="7539197" cy="3217760"/>
          </a:xfrm>
          <a:prstGeom prst="rect">
            <a:avLst/>
          </a:prstGeom>
        </p:spPr>
      </p:pic>
    </p:spTree>
    <p:extLst>
      <p:ext uri="{BB962C8B-B14F-4D97-AF65-F5344CB8AC3E}">
        <p14:creationId xmlns:p14="http://schemas.microsoft.com/office/powerpoint/2010/main" val="239366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3951851"/>
          </a:xfrm>
        </p:spPr>
        <p:txBody>
          <a:bodyPr/>
          <a:lstStyle/>
          <a:p>
            <a:r>
              <a:rPr lang="en-US" dirty="0"/>
              <a:t>Right-to-left support</a:t>
            </a:r>
          </a:p>
          <a:p>
            <a:endParaRPr lang="en-US" dirty="0"/>
          </a:p>
          <a:p>
            <a:r>
              <a:rPr lang="en-US" dirty="0"/>
              <a:t>Fabric comes with an alternate CSS file for pages written in right-to-left (RTL) languages, such as Arabic and Hebrew</a:t>
            </a:r>
          </a:p>
          <a:p>
            <a:endParaRPr lang="en-US" dirty="0"/>
          </a:p>
          <a:p>
            <a:r>
              <a:rPr lang="en-US" dirty="0"/>
              <a:t>This reverses the order of columns in the responsive grid, making it easy to create an RTL layout without writing additional templates</a:t>
            </a:r>
          </a:p>
          <a:p>
            <a:endParaRPr lang="en-US" dirty="0"/>
          </a:p>
          <a:p>
            <a:r>
              <a:rPr lang="en-US" dirty="0"/>
              <a:t>Future versions of Fabric will also reverse some icons and provide additional helper utilities</a:t>
            </a:r>
          </a:p>
        </p:txBody>
      </p:sp>
      <p:sp>
        <p:nvSpPr>
          <p:cNvPr id="2" name="Title 1"/>
          <p:cNvSpPr>
            <a:spLocks noGrp="1"/>
          </p:cNvSpPr>
          <p:nvPr>
            <p:ph type="title"/>
          </p:nvPr>
        </p:nvSpPr>
        <p:spPr/>
        <p:txBody>
          <a:bodyPr/>
          <a:lstStyle/>
          <a:p>
            <a:r>
              <a:rPr lang="en-US" dirty="0"/>
              <a:t>Localization</a:t>
            </a:r>
          </a:p>
        </p:txBody>
      </p:sp>
    </p:spTree>
    <p:extLst>
      <p:ext uri="{BB962C8B-B14F-4D97-AF65-F5344CB8AC3E}">
        <p14:creationId xmlns:p14="http://schemas.microsoft.com/office/powerpoint/2010/main" val="104874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400657"/>
          </a:xfrm>
        </p:spPr>
        <p:txBody>
          <a:bodyPr/>
          <a:lstStyle/>
          <a:p>
            <a:r>
              <a:rPr lang="en-US" dirty="0"/>
              <a:t>Language-optimized fonts</a:t>
            </a:r>
          </a:p>
          <a:p>
            <a:r>
              <a:rPr lang="en-US" dirty="0"/>
              <a:t>By default, Fabric presents all text using the Western European character set of Segoe UI</a:t>
            </a:r>
          </a:p>
          <a:p>
            <a:r>
              <a:rPr lang="en-US" dirty="0"/>
              <a:t>For languages with other characters, Fabric will either serve a version of Segoe UI with a different character set or use a system font</a:t>
            </a:r>
          </a:p>
          <a:p>
            <a:r>
              <a:rPr lang="en-US" dirty="0"/>
              <a:t>Fabric supports many language codes, which utilize different font stacks</a:t>
            </a:r>
          </a:p>
        </p:txBody>
      </p:sp>
      <p:sp>
        <p:nvSpPr>
          <p:cNvPr id="2" name="Title 1"/>
          <p:cNvSpPr>
            <a:spLocks noGrp="1"/>
          </p:cNvSpPr>
          <p:nvPr>
            <p:ph type="title"/>
          </p:nvPr>
        </p:nvSpPr>
        <p:spPr/>
        <p:txBody>
          <a:bodyPr/>
          <a:lstStyle/>
          <a:p>
            <a:r>
              <a:rPr lang="en-US" dirty="0"/>
              <a:t>Localization</a:t>
            </a:r>
          </a:p>
        </p:txBody>
      </p:sp>
      <p:pic>
        <p:nvPicPr>
          <p:cNvPr id="5" name="Picture 4"/>
          <p:cNvPicPr>
            <a:picLocks noChangeAspect="1"/>
          </p:cNvPicPr>
          <p:nvPr/>
        </p:nvPicPr>
        <p:blipFill>
          <a:blip r:embed="rId2"/>
          <a:stretch>
            <a:fillRect/>
          </a:stretch>
        </p:blipFill>
        <p:spPr>
          <a:xfrm>
            <a:off x="2499159" y="4196308"/>
            <a:ext cx="7438156" cy="2176263"/>
          </a:xfrm>
          <a:prstGeom prst="rect">
            <a:avLst/>
          </a:prstGeom>
        </p:spPr>
      </p:pic>
    </p:spTree>
    <p:extLst>
      <p:ext uri="{BB962C8B-B14F-4D97-AF65-F5344CB8AC3E}">
        <p14:creationId xmlns:p14="http://schemas.microsoft.com/office/powerpoint/2010/main" val="122688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React 101 &amp; Basic React Web Part Structure</a:t>
            </a:r>
            <a:br>
              <a:rPr lang="en-US" sz="2800" dirty="0"/>
            </a:b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React 101</a:t>
            </a:r>
          </a:p>
          <a:p>
            <a:pPr>
              <a:spcBef>
                <a:spcPts val="1200"/>
              </a:spcBef>
            </a:pPr>
            <a:r>
              <a:rPr lang="en-US" sz="2000" dirty="0"/>
              <a:t>How to create a React web part</a:t>
            </a:r>
          </a:p>
          <a:p>
            <a:pPr>
              <a:spcBef>
                <a:spcPts val="1200"/>
              </a:spcBef>
            </a:pPr>
            <a:r>
              <a:rPr lang="en-US" sz="2000" dirty="0"/>
              <a:t>Structure of the basic template</a:t>
            </a:r>
          </a:p>
        </p:txBody>
      </p:sp>
    </p:spTree>
    <p:extLst>
      <p:ext uri="{BB962C8B-B14F-4D97-AF65-F5344CB8AC3E}">
        <p14:creationId xmlns:p14="http://schemas.microsoft.com/office/powerpoint/2010/main" val="6237427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735860"/>
          </a:xfrm>
        </p:spPr>
        <p:txBody>
          <a:bodyPr/>
          <a:lstStyle/>
          <a:p>
            <a:r>
              <a:rPr lang="en-US" dirty="0"/>
              <a:t>Display the loading indicator: </a:t>
            </a:r>
            <a:r>
              <a:rPr lang="en-US" dirty="0" err="1">
                <a:latin typeface="Courier New" panose="02070309020205020404" pitchFamily="49" charset="0"/>
                <a:cs typeface="Courier New" panose="02070309020205020404" pitchFamily="49" charset="0"/>
              </a:rPr>
              <a:t>displayLoadingIndicator</a:t>
            </a:r>
            <a:r>
              <a:rPr lang="en-US" dirty="0">
                <a:latin typeface="Courier New" panose="02070309020205020404" pitchFamily="49" charset="0"/>
                <a:cs typeface="Courier New" panose="02070309020205020404" pitchFamily="49" charset="0"/>
              </a:rPr>
              <a:t>()</a:t>
            </a:r>
          </a:p>
          <a:p>
            <a:r>
              <a:rPr lang="en-US" dirty="0"/>
              <a:t>Clear the loading indicator: </a:t>
            </a:r>
            <a:r>
              <a:rPr lang="en-US" dirty="0" err="1">
                <a:latin typeface="Courier New" panose="02070309020205020404" pitchFamily="49" charset="0"/>
                <a:cs typeface="Courier New" panose="02070309020205020404" pitchFamily="49" charset="0"/>
              </a:rPr>
              <a:t>clearLoadingIndicator</a:t>
            </a:r>
            <a:r>
              <a:rPr lang="en-US" dirty="0">
                <a:latin typeface="Courier New" panose="02070309020205020404" pitchFamily="49" charset="0"/>
                <a:cs typeface="Courier New" panose="02070309020205020404" pitchFamily="49" charset="0"/>
              </a:rPr>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90002990-9CCD-8F4F-857C-19E515DE7DC9}"/>
              </a:ext>
            </a:extLst>
          </p:cNvPr>
          <p:cNvGraphicFramePr/>
          <p:nvPr/>
        </p:nvGraphicFramePr>
        <p:xfrm>
          <a:off x="464400" y="1212850"/>
          <a:ext cx="11574000" cy="4858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Steps to design and build React based web parts</a:t>
            </a:r>
            <a:endParaRPr lang="fi-FI" dirty="0"/>
          </a:p>
        </p:txBody>
      </p:sp>
    </p:spTree>
    <p:extLst>
      <p:ext uri="{BB962C8B-B14F-4D97-AF65-F5344CB8AC3E}">
        <p14:creationId xmlns:p14="http://schemas.microsoft.com/office/powerpoint/2010/main" val="289448608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201150"/>
          </a:xfrm>
        </p:spPr>
        <p:txBody>
          <a:bodyPr/>
          <a:lstStyle/>
          <a:p>
            <a:r>
              <a:rPr lang="en-US" dirty="0"/>
              <a:t>Components written by different people should work well together</a:t>
            </a:r>
          </a:p>
          <a:p>
            <a:endParaRPr lang="en-US" dirty="0"/>
          </a:p>
          <a:p>
            <a:r>
              <a:rPr lang="en-US" dirty="0"/>
              <a:t>Add functionality to a component without causing rippling changes throughout the codebase</a:t>
            </a:r>
          </a:p>
          <a:p>
            <a:endParaRPr lang="en-US" dirty="0"/>
          </a:p>
          <a:p>
            <a:r>
              <a:rPr lang="en-US" dirty="0"/>
              <a:t>Use state and lifecycle hooks in moderation</a:t>
            </a:r>
          </a:p>
          <a:p>
            <a:endParaRPr lang="en-US" dirty="0"/>
          </a:p>
          <a:p>
            <a:r>
              <a:rPr lang="en-US" dirty="0"/>
              <a:t>Components describe any composable behavior</a:t>
            </a:r>
          </a:p>
          <a:p>
            <a:pPr lvl="1"/>
            <a:r>
              <a:rPr lang="en-US" dirty="0"/>
              <a:t>Rendering</a:t>
            </a:r>
          </a:p>
          <a:p>
            <a:pPr lvl="1"/>
            <a:r>
              <a:rPr lang="en-US" dirty="0"/>
              <a:t>Lifecycle</a:t>
            </a:r>
          </a:p>
          <a:p>
            <a:pPr lvl="1"/>
            <a:r>
              <a:rPr lang="en-US" dirty="0"/>
              <a:t>State </a:t>
            </a:r>
          </a:p>
        </p:txBody>
      </p:sp>
      <p:sp>
        <p:nvSpPr>
          <p:cNvPr id="3" name="Title 2"/>
          <p:cNvSpPr>
            <a:spLocks noGrp="1"/>
          </p:cNvSpPr>
          <p:nvPr>
            <p:ph type="title"/>
          </p:nvPr>
        </p:nvSpPr>
        <p:spPr/>
        <p:txBody>
          <a:bodyPr/>
          <a:lstStyle/>
          <a:p>
            <a:r>
              <a:rPr lang="en-US" dirty="0"/>
              <a:t>React Design Principles</a:t>
            </a:r>
          </a:p>
        </p:txBody>
      </p:sp>
    </p:spTree>
    <p:extLst>
      <p:ext uri="{BB962C8B-B14F-4D97-AF65-F5344CB8AC3E}">
        <p14:creationId xmlns:p14="http://schemas.microsoft.com/office/powerpoint/2010/main" val="91953053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2142125"/>
          </a:xfrm>
        </p:spPr>
        <p:txBody>
          <a:bodyPr/>
          <a:lstStyle/>
          <a:p>
            <a:r>
              <a:rPr lang="en-US" dirty="0"/>
              <a:t>Draw boxes around components and name them</a:t>
            </a:r>
          </a:p>
          <a:p>
            <a:r>
              <a:rPr lang="en-US" dirty="0"/>
              <a:t>Use the </a:t>
            </a:r>
            <a:r>
              <a:rPr lang="en-US" dirty="0">
                <a:hlinkClick r:id="rId3"/>
              </a:rPr>
              <a:t>single responsibility principle</a:t>
            </a:r>
            <a:r>
              <a:rPr lang="en-US" dirty="0"/>
              <a:t>: component only do one thing</a:t>
            </a:r>
          </a:p>
          <a:p>
            <a:r>
              <a:rPr lang="en-US" dirty="0"/>
              <a:t>UI and data models tend to adhere to the same information architecture</a:t>
            </a:r>
          </a:p>
          <a:p>
            <a:r>
              <a:rPr lang="en-US" dirty="0"/>
              <a:t>Create components that represent exactly one piece of your data model</a:t>
            </a:r>
          </a:p>
          <a:p>
            <a:r>
              <a:rPr lang="en-US" dirty="0"/>
              <a:t>Arrange components into a hierarchy</a:t>
            </a:r>
          </a:p>
        </p:txBody>
      </p:sp>
      <p:sp>
        <p:nvSpPr>
          <p:cNvPr id="3" name="Title 2"/>
          <p:cNvSpPr>
            <a:spLocks noGrp="1"/>
          </p:cNvSpPr>
          <p:nvPr>
            <p:ph type="title"/>
          </p:nvPr>
        </p:nvSpPr>
        <p:spPr>
          <a:xfrm>
            <a:off x="464400" y="633600"/>
            <a:ext cx="11574000" cy="387798"/>
          </a:xfrm>
        </p:spPr>
        <p:txBody>
          <a:bodyPr/>
          <a:lstStyle/>
          <a:p>
            <a:r>
              <a:rPr lang="en-US" dirty="0"/>
              <a:t>Break The UI Into A Component Hierarchy</a:t>
            </a:r>
          </a:p>
        </p:txBody>
      </p:sp>
      <p:pic>
        <p:nvPicPr>
          <p:cNvPr id="4" name="Picture 3"/>
          <p:cNvPicPr>
            <a:picLocks noChangeAspect="1"/>
          </p:cNvPicPr>
          <p:nvPr/>
        </p:nvPicPr>
        <p:blipFill>
          <a:blip r:embed="rId4"/>
          <a:stretch>
            <a:fillRect/>
          </a:stretch>
        </p:blipFill>
        <p:spPr>
          <a:xfrm>
            <a:off x="745629" y="3702831"/>
            <a:ext cx="2565532" cy="3010055"/>
          </a:xfrm>
          <a:prstGeom prst="rect">
            <a:avLst/>
          </a:prstGeom>
        </p:spPr>
      </p:pic>
      <p:sp>
        <p:nvSpPr>
          <p:cNvPr id="8" name="Rectangle 7"/>
          <p:cNvSpPr/>
          <p:nvPr/>
        </p:nvSpPr>
        <p:spPr>
          <a:xfrm>
            <a:off x="3415836" y="3915196"/>
            <a:ext cx="8778669" cy="2585323"/>
          </a:xfrm>
          <a:prstGeom prst="rect">
            <a:avLst/>
          </a:prstGeom>
        </p:spPr>
        <p:txBody>
          <a:bodyPr wrap="square">
            <a:spAutoFit/>
          </a:bodyPr>
          <a:lstStyle/>
          <a:p>
            <a:r>
              <a:rPr lang="en-US" b="1" dirty="0" err="1"/>
              <a:t>FilterableProductTable</a:t>
            </a:r>
            <a:r>
              <a:rPr lang="en-US" dirty="0"/>
              <a:t> (</a:t>
            </a:r>
            <a:r>
              <a:rPr lang="en-US" dirty="0">
                <a:solidFill>
                  <a:schemeClr val="accent6"/>
                </a:solidFill>
              </a:rPr>
              <a:t>orange</a:t>
            </a:r>
            <a:r>
              <a:rPr lang="en-US" dirty="0"/>
              <a:t>): contains the entirety of the example</a:t>
            </a:r>
          </a:p>
          <a:p>
            <a:r>
              <a:rPr lang="en-US" b="1" dirty="0"/>
              <a:t>   </a:t>
            </a:r>
            <a:br>
              <a:rPr lang="en-US" b="1" dirty="0"/>
            </a:br>
            <a:r>
              <a:rPr lang="en-US" b="1" dirty="0"/>
              <a:t>   </a:t>
            </a:r>
            <a:r>
              <a:rPr lang="en-US" b="1" dirty="0" err="1"/>
              <a:t>SearchBar</a:t>
            </a:r>
            <a:r>
              <a:rPr lang="en-US" dirty="0"/>
              <a:t> (</a:t>
            </a:r>
            <a:r>
              <a:rPr lang="en-US" dirty="0">
                <a:solidFill>
                  <a:schemeClr val="accent1"/>
                </a:solidFill>
              </a:rPr>
              <a:t>blue</a:t>
            </a:r>
            <a:r>
              <a:rPr lang="en-US" dirty="0"/>
              <a:t>): receives all user input</a:t>
            </a:r>
          </a:p>
          <a:p>
            <a:r>
              <a:rPr lang="en-US" b="1" dirty="0"/>
              <a:t>   </a:t>
            </a:r>
            <a:br>
              <a:rPr lang="en-US" b="1" dirty="0"/>
            </a:br>
            <a:r>
              <a:rPr lang="en-US" b="1" dirty="0"/>
              <a:t>   </a:t>
            </a:r>
            <a:r>
              <a:rPr lang="en-US" b="1" dirty="0" err="1"/>
              <a:t>ProductTable</a:t>
            </a:r>
            <a:r>
              <a:rPr lang="en-US" dirty="0"/>
              <a:t> (</a:t>
            </a:r>
            <a:r>
              <a:rPr lang="en-US" dirty="0">
                <a:solidFill>
                  <a:schemeClr val="accent2">
                    <a:lumMod val="60000"/>
                    <a:lumOff val="40000"/>
                  </a:schemeClr>
                </a:solidFill>
              </a:rPr>
              <a:t>green</a:t>
            </a:r>
            <a:r>
              <a:rPr lang="en-US" dirty="0"/>
              <a:t>): displays and filters the data collection based on user input</a:t>
            </a:r>
          </a:p>
          <a:p>
            <a:r>
              <a:rPr lang="en-US" b="1" dirty="0"/>
              <a:t>   </a:t>
            </a:r>
            <a:br>
              <a:rPr lang="en-US" b="1" dirty="0"/>
            </a:br>
            <a:r>
              <a:rPr lang="en-US" b="1" dirty="0"/>
              <a:t>      </a:t>
            </a:r>
            <a:r>
              <a:rPr lang="en-US" b="1" dirty="0" err="1"/>
              <a:t>ProductCategoryRow</a:t>
            </a:r>
            <a:r>
              <a:rPr lang="en-US" dirty="0"/>
              <a:t> (</a:t>
            </a:r>
            <a:r>
              <a:rPr lang="en-US" dirty="0">
                <a:solidFill>
                  <a:srgbClr val="00B0F0"/>
                </a:solidFill>
              </a:rPr>
              <a:t>turquoise</a:t>
            </a:r>
            <a:r>
              <a:rPr lang="en-US" dirty="0"/>
              <a:t>): displays a heading for each category</a:t>
            </a:r>
          </a:p>
          <a:p>
            <a:r>
              <a:rPr lang="en-US" b="1" dirty="0"/>
              <a:t>   </a:t>
            </a:r>
            <a:br>
              <a:rPr lang="en-US" b="1" dirty="0"/>
            </a:br>
            <a:r>
              <a:rPr lang="en-US" b="1" dirty="0"/>
              <a:t>      </a:t>
            </a:r>
            <a:r>
              <a:rPr lang="en-US" b="1" dirty="0" err="1"/>
              <a:t>ProductRow</a:t>
            </a:r>
            <a:r>
              <a:rPr lang="en-US" dirty="0"/>
              <a:t> (</a:t>
            </a:r>
            <a:r>
              <a:rPr lang="en-US" dirty="0">
                <a:solidFill>
                  <a:srgbClr val="FF0000"/>
                </a:solidFill>
              </a:rPr>
              <a:t>red</a:t>
            </a:r>
            <a:r>
              <a:rPr lang="en-US" dirty="0"/>
              <a:t>): displays a row for each product</a:t>
            </a:r>
          </a:p>
        </p:txBody>
      </p:sp>
    </p:spTree>
    <p:extLst>
      <p:ext uri="{BB962C8B-B14F-4D97-AF65-F5344CB8AC3E}">
        <p14:creationId xmlns:p14="http://schemas.microsoft.com/office/powerpoint/2010/main" val="253193936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Build a version that takes your data model and renders the UI but has no interactivity </a:t>
            </a:r>
          </a:p>
          <a:p>
            <a:r>
              <a:rPr lang="en-US" dirty="0"/>
              <a:t>Build components that reuse other components and pass data using props, don't use state at all to build this static version</a:t>
            </a:r>
          </a:p>
          <a:p>
            <a:r>
              <a:rPr lang="en-US" dirty="0"/>
              <a:t>The component at the top of the hierarchy (</a:t>
            </a:r>
            <a:r>
              <a:rPr lang="en-US" dirty="0" err="1"/>
              <a:t>FilterableProductTable</a:t>
            </a:r>
            <a:r>
              <a:rPr lang="en-US" dirty="0"/>
              <a:t>) will take your data model as a prop</a:t>
            </a:r>
          </a:p>
          <a:p>
            <a:endParaRPr lang="en-US" dirty="0"/>
          </a:p>
          <a:p>
            <a:endParaRPr lang="en-US" dirty="0"/>
          </a:p>
        </p:txBody>
      </p:sp>
      <p:sp>
        <p:nvSpPr>
          <p:cNvPr id="3" name="Title 2"/>
          <p:cNvSpPr>
            <a:spLocks noGrp="1"/>
          </p:cNvSpPr>
          <p:nvPr>
            <p:ph type="title"/>
          </p:nvPr>
        </p:nvSpPr>
        <p:spPr>
          <a:xfrm>
            <a:off x="464400" y="633600"/>
            <a:ext cx="11574000" cy="387798"/>
          </a:xfrm>
        </p:spPr>
        <p:txBody>
          <a:bodyPr/>
          <a:lstStyle/>
          <a:p>
            <a:r>
              <a:rPr lang="en-US" dirty="0"/>
              <a:t>Build A Static Version in React</a:t>
            </a:r>
          </a:p>
        </p:txBody>
      </p:sp>
      <p:sp>
        <p:nvSpPr>
          <p:cNvPr id="7" name="Rectangle 3"/>
          <p:cNvSpPr>
            <a:spLocks noChangeArrowheads="1"/>
          </p:cNvSpPr>
          <p:nvPr/>
        </p:nvSpPr>
        <p:spPr bwMode="auto">
          <a:xfrm>
            <a:off x="6074221" y="3186591"/>
            <a:ext cx="5795206" cy="3739485"/>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DCA7E"/>
                </a:solidFill>
                <a:effectLst/>
                <a:latin typeface="Consolas" panose="020B0609020204030204" pitchFamily="49" charset="0"/>
              </a:rPr>
              <a:t>class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809BBD"/>
                </a:solidFill>
                <a:effectLst/>
                <a:latin typeface="Consolas" panose="020B0609020204030204" pitchFamily="49" charset="0"/>
              </a:rPr>
              <a:t>ProductCategoryRow</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extends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React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Component</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render</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return</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&gt;&lt;</a:t>
            </a:r>
            <a:r>
              <a:rPr kumimoji="0" lang="en-US" altLang="en-US" sz="1100" b="0" i="0" u="none" strike="noStrike" cap="none" normalizeH="0" baseline="0" dirty="0" err="1">
                <a:ln>
                  <a:noFill/>
                </a:ln>
                <a:solidFill>
                  <a:srgbClr val="A7925A"/>
                </a:solidFill>
                <a:effectLst/>
                <a:latin typeface="Consolas" panose="020B0609020204030204" pitchFamily="49" charset="0"/>
              </a:rPr>
              <a:t>th</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colSpan</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6B38A"/>
                </a:solidFill>
                <a:effectLst/>
                <a:latin typeface="Consolas" panose="020B0609020204030204" pitchFamily="49" charset="0"/>
              </a:rPr>
              <a:t>"2"</a:t>
            </a:r>
            <a:r>
              <a:rPr kumimoji="0" lang="en-US" altLang="en-US" sz="1100" b="0" i="0" u="none" strike="noStrike" cap="none" normalizeH="0" baseline="0" dirty="0">
                <a:ln>
                  <a:noFill/>
                </a:ln>
                <a:solidFill>
                  <a:srgbClr val="A7925A"/>
                </a:solidFill>
                <a:effectLst/>
                <a:latin typeface="Consolas" panose="020B0609020204030204" pitchFamily="49" charset="0"/>
              </a:rPr>
              <a:t>&gt;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category</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th</a:t>
            </a:r>
            <a:r>
              <a:rPr kumimoji="0" lang="en-US" altLang="en-US" sz="1100" b="0" i="0" u="none" strike="noStrike" cap="none" normalizeH="0" baseline="0" dirty="0">
                <a:ln>
                  <a:noFill/>
                </a:ln>
                <a:solidFill>
                  <a:srgbClr val="A7925A"/>
                </a:solidFill>
                <a:effectLst/>
                <a:latin typeface="Consolas" panose="020B0609020204030204" pitchFamily="49" charset="0"/>
              </a:rPr>
              <a:t>&gt;&lt;/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DDCA7E"/>
                </a:solidFill>
                <a:effectLst/>
                <a:latin typeface="Consolas" panose="020B0609020204030204" pitchFamily="49" charset="0"/>
              </a:rPr>
              <a:t>class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809BBD"/>
                </a:solidFill>
                <a:effectLst/>
                <a:latin typeface="Consolas" panose="020B0609020204030204" pitchFamily="49" charset="0"/>
              </a:rPr>
              <a:t>ProductRow</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extends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React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Component</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render</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var</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809BBD"/>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CCCCCC"/>
                </a:solidFill>
                <a:effectLst/>
                <a:latin typeface="Consolas" panose="020B0609020204030204" pitchFamily="49" charset="0"/>
              </a:rPr>
              <a:t>=</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product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stocked</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CCCCCC"/>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this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props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product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&lt;span</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style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DDCA7E"/>
                </a:solidFill>
                <a:effectLst/>
                <a:latin typeface="Consolas" panose="020B0609020204030204" pitchFamily="49" charset="0"/>
              </a:rPr>
              <a:t>color</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6B38A"/>
                </a:solidFill>
                <a:effectLst/>
                <a:latin typeface="Consolas" panose="020B0609020204030204" pitchFamily="49" charset="0"/>
              </a:rPr>
              <a:t>'red'</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this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props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product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&lt;/span&gt;</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return</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&lt;td&gt;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DDCA7E"/>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&lt;/td&gt;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&lt;td&gt;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product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price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&lt;/td&gt;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35581165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ED930A6-B0EB-FB47-AF71-4E1AB9C83A1A}"/>
              </a:ext>
            </a:extLst>
          </p:cNvPr>
          <p:cNvSpPr>
            <a:spLocks noGrp="1"/>
          </p:cNvSpPr>
          <p:nvPr>
            <p:ph type="body" sz="quarter" idx="10"/>
          </p:nvPr>
        </p:nvSpPr>
        <p:spPr>
          <a:xfrm>
            <a:off x="464400" y="1212850"/>
            <a:ext cx="11574000" cy="4241161"/>
          </a:xfrm>
        </p:spPr>
        <p:txBody>
          <a:bodyPr/>
          <a:lstStyle/>
          <a:p>
            <a:r>
              <a:rPr lang="en-US" dirty="0"/>
              <a:t>Properties</a:t>
            </a:r>
          </a:p>
          <a:p>
            <a:pPr lvl="1"/>
            <a:r>
              <a:rPr lang="en-US" dirty="0"/>
              <a:t>Public settings on components</a:t>
            </a:r>
          </a:p>
          <a:p>
            <a:pPr lvl="2"/>
            <a:r>
              <a:rPr lang="en-US" dirty="0"/>
              <a:t>Similar to HTML element attributes</a:t>
            </a:r>
          </a:p>
          <a:p>
            <a:pPr lvl="1"/>
            <a:r>
              <a:rPr lang="en-US" dirty="0"/>
              <a:t>Use to provide values into component</a:t>
            </a:r>
          </a:p>
          <a:p>
            <a:pPr lvl="1"/>
            <a:r>
              <a:rPr lang="en-US" dirty="0"/>
              <a:t>Use to publish events to consumers</a:t>
            </a:r>
          </a:p>
          <a:p>
            <a:pPr lvl="1"/>
            <a:r>
              <a:rPr lang="en-US" dirty="0"/>
              <a:t>Defined on the component via TypeScript interfaces </a:t>
            </a:r>
          </a:p>
          <a:p>
            <a:pPr lvl="1"/>
            <a:endParaRPr lang="en-US" dirty="0"/>
          </a:p>
          <a:p>
            <a:r>
              <a:rPr lang="en-US" dirty="0"/>
              <a:t>State</a:t>
            </a:r>
          </a:p>
          <a:p>
            <a:pPr lvl="1"/>
            <a:r>
              <a:rPr lang="en-US" dirty="0"/>
              <a:t>State object of a component is a special property bag</a:t>
            </a:r>
          </a:p>
          <a:p>
            <a:pPr lvl="1"/>
            <a:r>
              <a:rPr lang="en-US" dirty="0"/>
              <a:t>React detects when the state changes &amp; triggers a (re)render of the component</a:t>
            </a:r>
          </a:p>
          <a:p>
            <a:pPr lvl="1"/>
            <a:r>
              <a:rPr lang="en-US" dirty="0"/>
              <a:t>Change the state using the component’s </a:t>
            </a:r>
            <a:r>
              <a:rPr lang="en-US" dirty="0" err="1">
                <a:latin typeface="Courier New" panose="02070309020205020404" pitchFamily="49" charset="0"/>
                <a:cs typeface="Courier New" panose="02070309020205020404" pitchFamily="49" charset="0"/>
              </a:rPr>
              <a:t>setState</a:t>
            </a:r>
            <a:r>
              <a:rPr lang="en-US" dirty="0">
                <a:latin typeface="Courier New" panose="02070309020205020404" pitchFamily="49" charset="0"/>
                <a:cs typeface="Courier New" panose="02070309020205020404" pitchFamily="49" charset="0"/>
              </a:rPr>
              <a:t>()</a:t>
            </a:r>
            <a:r>
              <a:rPr lang="en-US" dirty="0"/>
              <a:t> method</a:t>
            </a:r>
          </a:p>
          <a:p>
            <a:pPr lvl="1"/>
            <a:r>
              <a:rPr lang="en-US" dirty="0"/>
              <a:t>Defined on the component via TypeScript interfaces </a:t>
            </a:r>
          </a:p>
          <a:p>
            <a:pPr lvl="1"/>
            <a:endParaRPr lang="en-US" dirty="0"/>
          </a:p>
        </p:txBody>
      </p:sp>
      <p:sp>
        <p:nvSpPr>
          <p:cNvPr id="3" name="Title 2"/>
          <p:cNvSpPr>
            <a:spLocks noGrp="1"/>
          </p:cNvSpPr>
          <p:nvPr>
            <p:ph type="title"/>
          </p:nvPr>
        </p:nvSpPr>
        <p:spPr/>
        <p:txBody>
          <a:bodyPr/>
          <a:lstStyle/>
          <a:p>
            <a:r>
              <a:rPr lang="en-US" dirty="0"/>
              <a:t>React Components Are Dynamic</a:t>
            </a:r>
          </a:p>
        </p:txBody>
      </p:sp>
    </p:spTree>
    <p:extLst>
      <p:ext uri="{BB962C8B-B14F-4D97-AF65-F5344CB8AC3E}">
        <p14:creationId xmlns:p14="http://schemas.microsoft.com/office/powerpoint/2010/main" val="376401900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Pass the property value to React component when the React component is created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45629" y="2742462"/>
            <a:ext cx="11305256" cy="1815882"/>
          </a:xfrm>
          <a:prstGeom prst="rect">
            <a:avLst/>
          </a:prstGeom>
        </p:spPr>
        <p:txBody>
          <a:bodyPr wrap="square">
            <a:spAutoFit/>
          </a:bodyPr>
          <a:lstStyle/>
          <a:p>
            <a:r>
              <a:rPr lang="en-US" sz="1400" dirty="0">
                <a:latin typeface="Consolas" panose="020B0609020204030204" pitchFamily="49" charset="0"/>
              </a:rPr>
              <a:t>public render(): void {</a:t>
            </a:r>
          </a:p>
          <a:p>
            <a:r>
              <a:rPr lang="en-US" sz="1400" dirty="0">
                <a:latin typeface="Consolas" panose="020B0609020204030204" pitchFamily="49" charset="0"/>
              </a:rPr>
              <a:t>      const element: </a:t>
            </a:r>
            <a:r>
              <a:rPr lang="en-US" sz="1400" dirty="0" err="1">
                <a:latin typeface="Consolas" panose="020B0609020204030204" pitchFamily="49" charset="0"/>
              </a:rPr>
              <a:t>React.ReactElement</a:t>
            </a:r>
            <a:r>
              <a:rPr lang="en-US" sz="1400" dirty="0">
                <a:latin typeface="Consolas" panose="020B0609020204030204" pitchFamily="49" charset="0"/>
              </a:rPr>
              <a:t>&lt;</a:t>
            </a:r>
            <a:r>
              <a:rPr lang="en-US" sz="1400" dirty="0" err="1">
                <a:latin typeface="Consolas" panose="020B0609020204030204" pitchFamily="49" charset="0"/>
              </a:rPr>
              <a:t>IHelloWorldWebPartProps</a:t>
            </a:r>
            <a:r>
              <a:rPr lang="en-US" sz="1400" dirty="0">
                <a:latin typeface="Consolas" panose="020B0609020204030204" pitchFamily="49" charset="0"/>
              </a:rPr>
              <a:t>&gt; = </a:t>
            </a:r>
            <a:r>
              <a:rPr lang="en-US" sz="1400" dirty="0" err="1">
                <a:latin typeface="Consolas" panose="020B0609020204030204" pitchFamily="49" charset="0"/>
              </a:rPr>
              <a:t>React.createElement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HelloWorldComponent</a:t>
            </a:r>
            <a:r>
              <a:rPr lang="en-US" sz="1400" dirty="0">
                <a:latin typeface="Consolas" panose="020B0609020204030204" pitchFamily="49" charset="0"/>
              </a:rPr>
              <a:t>, {</a:t>
            </a:r>
          </a:p>
          <a:p>
            <a:r>
              <a:rPr lang="en-US" sz="1400" dirty="0">
                <a:latin typeface="Consolas" panose="020B0609020204030204" pitchFamily="49" charset="0"/>
              </a:rPr>
              <a:t>          description: </a:t>
            </a:r>
            <a:r>
              <a:rPr lang="en-US" sz="1400" dirty="0" err="1">
                <a:latin typeface="Consolas" panose="020B0609020204030204" pitchFamily="49" charset="0"/>
              </a:rPr>
              <a:t>this.properties.description</a:t>
            </a:r>
            <a:endParaRPr lang="en-US" sz="1400" dirty="0">
              <a:latin typeface="Consolas" panose="020B0609020204030204" pitchFamily="49" charset="0"/>
            </a:endParaRP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ReactDom.render</a:t>
            </a:r>
            <a:r>
              <a:rPr lang="en-US" sz="1400" dirty="0">
                <a:latin typeface="Consolas" panose="020B0609020204030204" pitchFamily="49" charset="0"/>
              </a:rPr>
              <a:t>(element, </a:t>
            </a:r>
            <a:r>
              <a:rPr lang="en-US" sz="1400" dirty="0" err="1">
                <a:latin typeface="Consolas" panose="020B0609020204030204" pitchFamily="49" charset="0"/>
              </a:rPr>
              <a:t>this.domElement</a:t>
            </a:r>
            <a:r>
              <a:rPr lang="en-US" sz="1400" dirty="0">
                <a:latin typeface="Consolas" panose="020B0609020204030204" pitchFamily="49" charset="0"/>
              </a:rPr>
              <a:t>);</a:t>
            </a:r>
          </a:p>
          <a:p>
            <a:r>
              <a:rPr lang="en-US" sz="1400" dirty="0">
                <a:latin typeface="Consolas" panose="020B0609020204030204" pitchFamily="49" charset="0"/>
              </a:rPr>
              <a:t>}</a:t>
            </a:r>
            <a:endParaRPr lang="en-US" sz="3600" dirty="0"/>
          </a:p>
        </p:txBody>
      </p:sp>
      <p:cxnSp>
        <p:nvCxnSpPr>
          <p:cNvPr id="6" name="Straight Arrow Connector 5"/>
          <p:cNvCxnSpPr>
            <a:cxnSpLocks/>
          </p:cNvCxnSpPr>
          <p:nvPr/>
        </p:nvCxnSpPr>
        <p:spPr>
          <a:xfrm flipH="1" flipV="1">
            <a:off x="5858197" y="3329182"/>
            <a:ext cx="1476053" cy="86181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2797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Handle the property values in the React component when the component starts and whenever the property value is updated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6" name="Rectangle 5"/>
          <p:cNvSpPr/>
          <p:nvPr/>
        </p:nvSpPr>
        <p:spPr>
          <a:xfrm>
            <a:off x="745629" y="2633166"/>
            <a:ext cx="11161240" cy="3539430"/>
          </a:xfrm>
          <a:prstGeom prst="rect">
            <a:avLst/>
          </a:prstGeom>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componentDidMount</a:t>
            </a:r>
            <a:r>
              <a:rPr lang="en-US" sz="1600" dirty="0">
                <a:latin typeface="Consolas" panose="020B0609020204030204" pitchFamily="49" charset="0"/>
              </a:rPr>
              <a:t>(): void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public </a:t>
            </a:r>
            <a:r>
              <a:rPr lang="en-US" sz="1600" dirty="0" err="1">
                <a:latin typeface="Consolas" panose="020B0609020204030204" pitchFamily="49" charset="0"/>
              </a:rPr>
              <a:t>componentDidUpdate</a:t>
            </a:r>
            <a:r>
              <a:rPr lang="en-US" sz="1600" dirty="0">
                <a:latin typeface="Consolas" panose="020B0609020204030204" pitchFamily="49" charset="0"/>
              </a:rPr>
              <a:t>(</a:t>
            </a:r>
            <a:r>
              <a:rPr lang="en-US" sz="1600" dirty="0" err="1">
                <a:latin typeface="Consolas" panose="020B0609020204030204" pitchFamily="49" charset="0"/>
              </a:rPr>
              <a:t>prevProps</a:t>
            </a:r>
            <a:r>
              <a:rPr lang="en-US" sz="1600" dirty="0">
                <a:latin typeface="Consolas" panose="020B0609020204030204" pitchFamily="49" charset="0"/>
              </a:rPr>
              <a:t>: </a:t>
            </a:r>
            <a:r>
              <a:rPr lang="en-US" sz="1600" dirty="0" err="1">
                <a:latin typeface="Consolas" panose="020B0609020204030204" pitchFamily="49" charset="0"/>
              </a:rPr>
              <a:t>IHelloWorldWebPartProps</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prevState</a:t>
            </a:r>
            <a:r>
              <a:rPr lang="en-US" sz="1600" dirty="0">
                <a:latin typeface="Consolas" panose="020B0609020204030204" pitchFamily="49" charset="0"/>
              </a:rPr>
              <a:t>: </a:t>
            </a:r>
            <a:r>
              <a:rPr lang="en-US" sz="1600" dirty="0" err="1">
                <a:latin typeface="Consolas" panose="020B0609020204030204" pitchFamily="49" charset="0"/>
              </a:rPr>
              <a:t>IHelloWorldWebPartState</a:t>
            </a:r>
            <a:r>
              <a:rPr lang="en-US" sz="1600" dirty="0">
                <a:latin typeface="Consolas" panose="020B0609020204030204" pitchFamily="49" charset="0"/>
              </a:rPr>
              <a:t>): void {</a:t>
            </a:r>
          </a:p>
          <a:p>
            <a:r>
              <a:rPr lang="en-US" sz="1600" dirty="0">
                <a:latin typeface="Consolas" panose="020B0609020204030204" pitchFamily="49" charset="0"/>
              </a:rPr>
              <a:t>    if (</a:t>
            </a:r>
            <a:r>
              <a:rPr lang="en-US" sz="1600" dirty="0" err="1">
                <a:latin typeface="Consolas" panose="020B0609020204030204" pitchFamily="49" charset="0"/>
              </a:rPr>
              <a:t>this.props.description</a:t>
            </a:r>
            <a:r>
              <a:rPr lang="en-US" sz="1600" dirty="0">
                <a:latin typeface="Consolas" panose="020B0609020204030204" pitchFamily="49" charset="0"/>
              </a:rPr>
              <a:t> !== </a:t>
            </a:r>
            <a:r>
              <a:rPr lang="en-US" sz="1600" dirty="0" err="1">
                <a:latin typeface="Consolas" panose="020B0609020204030204" pitchFamily="49" charset="0"/>
              </a:rPr>
              <a:t>prevProps.description</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private </a:t>
            </a:r>
            <a:r>
              <a:rPr lang="en-US" sz="1600" dirty="0" err="1">
                <a:latin typeface="Consolas" panose="020B0609020204030204" pitchFamily="49" charset="0"/>
              </a:rPr>
              <a:t>doSomething</a:t>
            </a:r>
            <a:r>
              <a:rPr lang="en-US" sz="1600" dirty="0">
                <a:latin typeface="Consolas" panose="020B0609020204030204" pitchFamily="49" charset="0"/>
              </a:rPr>
              <a:t>(description: string): void {</a:t>
            </a:r>
          </a:p>
          <a:p>
            <a:r>
              <a:rPr lang="en-US" sz="1600" dirty="0">
                <a:latin typeface="Consolas" panose="020B0609020204030204" pitchFamily="49" charset="0"/>
              </a:rPr>
              <a:t>    // Do something with the property</a:t>
            </a:r>
          </a:p>
          <a:p>
            <a:r>
              <a:rPr lang="en-US" sz="1600" dirty="0">
                <a:latin typeface="Consolas" panose="020B0609020204030204" pitchFamily="49" charset="0"/>
              </a:rPr>
              <a:t>}</a:t>
            </a:r>
            <a:endParaRPr lang="en-US" sz="4000" dirty="0"/>
          </a:p>
        </p:txBody>
      </p:sp>
      <p:cxnSp>
        <p:nvCxnSpPr>
          <p:cNvPr id="7" name="Straight Arrow Connector 6"/>
          <p:cNvCxnSpPr>
            <a:cxnSpLocks/>
          </p:cNvCxnSpPr>
          <p:nvPr/>
        </p:nvCxnSpPr>
        <p:spPr>
          <a:xfrm flipH="1" flipV="1">
            <a:off x="6146229" y="3065214"/>
            <a:ext cx="1368152" cy="306636"/>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flipV="1">
            <a:off x="7514381" y="4433366"/>
            <a:ext cx="1486744" cy="510109"/>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flipV="1">
            <a:off x="5066109" y="5753574"/>
            <a:ext cx="1525191" cy="771051"/>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61395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986B1-8757-AB4D-B28E-43B0D58A19B6}"/>
              </a:ext>
            </a:extLst>
          </p:cNvPr>
          <p:cNvSpPr>
            <a:spLocks noGrp="1"/>
          </p:cNvSpPr>
          <p:nvPr>
            <p:ph type="body" sz="quarter" idx="10"/>
          </p:nvPr>
        </p:nvSpPr>
        <p:spPr>
          <a:xfrm>
            <a:off x="464400" y="1212850"/>
            <a:ext cx="11574000" cy="5287601"/>
          </a:xfrm>
        </p:spPr>
        <p:txBody>
          <a:bodyPr/>
          <a:lstStyle/>
          <a:p>
            <a:pPr marL="0" indent="0">
              <a:buNone/>
            </a:pPr>
            <a:r>
              <a:rPr lang="en-US" sz="1600" dirty="0">
                <a:latin typeface="Courier New" panose="02070309020205020404" pitchFamily="49" charset="0"/>
                <a:cs typeface="Courier New" panose="02070309020205020404" pitchFamily="49" charset="0"/>
              </a:rPr>
              <a:t>export interface </a:t>
            </a:r>
            <a:r>
              <a:rPr lang="en-US" sz="1600" b="1"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colors: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IColor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export class </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extends </a:t>
            </a:r>
            <a:r>
              <a:rPr lang="en-US" sz="1600" dirty="0" err="1">
                <a:latin typeface="Courier New" panose="02070309020205020404" pitchFamily="49" charset="0"/>
                <a:cs typeface="Courier New" panose="02070309020205020404" pitchFamily="49" charset="0"/>
              </a:rPr>
              <a:t>React.Component</a:t>
            </a:r>
            <a:r>
              <a:rPr lang="en-US" sz="1600"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public render(): </a:t>
            </a:r>
            <a:r>
              <a:rPr lang="en-US" sz="1600" dirty="0" err="1">
                <a:latin typeface="Courier New" panose="02070309020205020404" pitchFamily="49" charset="0"/>
                <a:cs typeface="Courier New" panose="02070309020205020404" pitchFamily="49" charset="0"/>
              </a:rPr>
              <a:t>React.ReactElement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return (</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ul</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this.props.colors</a:t>
            </a:r>
            <a:r>
              <a:rPr lang="en-US" sz="1600" dirty="0" err="1">
                <a:latin typeface="Courier New" panose="02070309020205020404" pitchFamily="49" charset="0"/>
                <a:cs typeface="Courier New" panose="02070309020205020404" pitchFamily="49" charset="0"/>
              </a:rPr>
              <a:t>.map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colorItem</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&lt;li&gt;{ </a:t>
            </a:r>
            <a:r>
              <a:rPr lang="en-US" sz="1600" dirty="0" err="1">
                <a:latin typeface="Courier New" panose="02070309020205020404" pitchFamily="49" charset="0"/>
                <a:cs typeface="Courier New" panose="02070309020205020404" pitchFamily="49" charset="0"/>
              </a:rPr>
              <a:t>colorItem.title</a:t>
            </a:r>
            <a:r>
              <a:rPr lang="en-US" sz="1600" dirty="0">
                <a:latin typeface="Courier New" panose="02070309020205020404" pitchFamily="49" charset="0"/>
                <a:cs typeface="Courier New" panose="02070309020205020404" pitchFamily="49" charset="0"/>
              </a:rPr>
              <a:t> }&lt;/li&gt;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ul</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colors={</a:t>
            </a:r>
            <a:r>
              <a:rPr lang="en-US" sz="1600" b="1" dirty="0" err="1">
                <a:latin typeface="Courier New" panose="02070309020205020404" pitchFamily="49" charset="0"/>
                <a:cs typeface="Courier New" panose="02070309020205020404" pitchFamily="49" charset="0"/>
              </a:rPr>
              <a:t>this._colors</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/&gt;</a:t>
            </a:r>
          </a:p>
        </p:txBody>
      </p:sp>
      <p:sp>
        <p:nvSpPr>
          <p:cNvPr id="3" name="Title 2">
            <a:extLst>
              <a:ext uri="{FF2B5EF4-FFF2-40B4-BE49-F238E27FC236}">
                <a16:creationId xmlns:a16="http://schemas.microsoft.com/office/drawing/2014/main" id="{92BF9BF2-0EB6-E947-8E09-0C1C54B5FFEC}"/>
              </a:ext>
            </a:extLst>
          </p:cNvPr>
          <p:cNvSpPr>
            <a:spLocks noGrp="1"/>
          </p:cNvSpPr>
          <p:nvPr>
            <p:ph type="title"/>
          </p:nvPr>
        </p:nvSpPr>
        <p:spPr>
          <a:xfrm>
            <a:off x="464400" y="633600"/>
            <a:ext cx="11574000" cy="387798"/>
          </a:xfrm>
        </p:spPr>
        <p:txBody>
          <a:bodyPr/>
          <a:lstStyle/>
          <a:p>
            <a:r>
              <a:rPr lang="en-US" dirty="0"/>
              <a:t>Component Properties</a:t>
            </a:r>
          </a:p>
        </p:txBody>
      </p:sp>
    </p:spTree>
    <p:extLst>
      <p:ext uri="{BB962C8B-B14F-4D97-AF65-F5344CB8AC3E}">
        <p14:creationId xmlns:p14="http://schemas.microsoft.com/office/powerpoint/2010/main" val="369378087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986B1-8757-AB4D-B28E-43B0D58A19B6}"/>
              </a:ext>
            </a:extLst>
          </p:cNvPr>
          <p:cNvSpPr>
            <a:spLocks noGrp="1"/>
          </p:cNvSpPr>
          <p:nvPr>
            <p:ph type="body" sz="quarter" idx="10"/>
          </p:nvPr>
        </p:nvSpPr>
        <p:spPr>
          <a:xfrm>
            <a:off x="464400" y="1212850"/>
            <a:ext cx="11574000" cy="5287601"/>
          </a:xfrm>
        </p:spPr>
        <p:txBody>
          <a:bodyPr/>
          <a:lstStyle/>
          <a:p>
            <a:pPr marL="0" indent="0">
              <a:buNone/>
            </a:pPr>
            <a:r>
              <a:rPr lang="en-US" sz="1600" b="1" dirty="0">
                <a:latin typeface="Courier New" panose="02070309020205020404" pitchFamily="49" charset="0"/>
                <a:cs typeface="Courier New" panose="02070309020205020404" pitchFamily="49" charset="0"/>
              </a:rPr>
              <a:t>export type </a:t>
            </a:r>
            <a:r>
              <a:rPr lang="en-US" sz="1600" b="1" dirty="0" err="1">
                <a:latin typeface="Courier New" panose="02070309020205020404" pitchFamily="49" charset="0"/>
                <a:cs typeface="Courier New" panose="02070309020205020404" pitchFamily="49" charset="0"/>
              </a:rPr>
              <a:t>RemoveColorCallback</a:t>
            </a:r>
            <a:r>
              <a:rPr lang="en-US" sz="1600" b="1" dirty="0">
                <a:latin typeface="Courier New" panose="02070309020205020404" pitchFamily="49" charset="0"/>
                <a:cs typeface="Courier New" panose="02070309020205020404" pitchFamily="49" charset="0"/>
              </a:rPr>
              <a:t> = (color: </a:t>
            </a:r>
            <a:r>
              <a:rPr lang="en-US" sz="1600" b="1" dirty="0" err="1">
                <a:latin typeface="Courier New" panose="02070309020205020404" pitchFamily="49" charset="0"/>
                <a:cs typeface="Courier New" panose="02070309020205020404" pitchFamily="49" charset="0"/>
              </a:rPr>
              <a:t>IColor</a:t>
            </a:r>
            <a:r>
              <a:rPr lang="en-US" sz="1600" b="1" dirty="0">
                <a:latin typeface="Courier New" panose="02070309020205020404" pitchFamily="49" charset="0"/>
                <a:cs typeface="Courier New" panose="02070309020205020404" pitchFamily="49" charset="0"/>
              </a:rPr>
              <a:t>) =&gt; void;</a:t>
            </a:r>
          </a:p>
          <a:p>
            <a:pPr marL="0" indent="0">
              <a:buNone/>
            </a:pPr>
            <a:r>
              <a:rPr lang="en-US" sz="1600" dirty="0">
                <a:latin typeface="Courier New" panose="02070309020205020404" pitchFamily="49" charset="0"/>
                <a:cs typeface="Courier New" panose="02070309020205020404" pitchFamily="49" charset="0"/>
              </a:rPr>
              <a:t>export interface </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colors: </a:t>
            </a:r>
            <a:r>
              <a:rPr lang="en-US" sz="1600" dirty="0" err="1">
                <a:latin typeface="Courier New" panose="02070309020205020404" pitchFamily="49" charset="0"/>
                <a:cs typeface="Courier New" panose="02070309020205020404" pitchFamily="49" charset="0"/>
              </a:rPr>
              <a:t>IColor</a:t>
            </a:r>
            <a:r>
              <a:rPr lang="en-US" sz="1600"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onRemoveColor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RemoveColorCallback</a:t>
            </a:r>
            <a:r>
              <a:rPr lang="en-US" sz="1600" b="1"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export class </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extends </a:t>
            </a:r>
            <a:r>
              <a:rPr lang="en-US" sz="1600" dirty="0" err="1">
                <a:latin typeface="Courier New" panose="02070309020205020404" pitchFamily="49" charset="0"/>
                <a:cs typeface="Courier New" panose="02070309020205020404" pitchFamily="49" charset="0"/>
              </a:rPr>
              <a:t>React.Component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public render(): </a:t>
            </a:r>
            <a:r>
              <a:rPr lang="en-US" sz="1600" dirty="0" err="1">
                <a:latin typeface="Courier New" panose="02070309020205020404" pitchFamily="49" charset="0"/>
                <a:cs typeface="Courier New" panose="02070309020205020404" pitchFamily="49" charset="0"/>
              </a:rPr>
              <a:t>React.ReactElement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return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this.props.colors.map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colorItem</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&lt;button value={</a:t>
            </a:r>
            <a:r>
              <a:rPr lang="en-US" sz="1600" dirty="0" err="1">
                <a:latin typeface="Courier New" panose="02070309020205020404" pitchFamily="49" charset="0"/>
                <a:cs typeface="Courier New" panose="02070309020205020404" pitchFamily="49" charset="0"/>
              </a:rPr>
              <a:t>colorItem.title</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onClick</a:t>
            </a:r>
            <a:r>
              <a:rPr lang="en-US" sz="1600" b="1" dirty="0">
                <a:latin typeface="Courier New" panose="02070309020205020404" pitchFamily="49" charset="0"/>
                <a:cs typeface="Courier New" panose="02070309020205020404" pitchFamily="49" charset="0"/>
              </a:rPr>
              <a:t>={() =&gt; this._</a:t>
            </a:r>
            <a:r>
              <a:rPr lang="en-US" sz="1600" b="1" dirty="0" err="1">
                <a:latin typeface="Courier New" panose="02070309020205020404" pitchFamily="49" charset="0"/>
                <a:cs typeface="Courier New" panose="02070309020205020404" pitchFamily="49" charset="0"/>
              </a:rPr>
              <a:t>onButtonClick</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colorItem</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private _</a:t>
            </a:r>
            <a:r>
              <a:rPr lang="en-US" sz="1600" b="1" dirty="0" err="1">
                <a:latin typeface="Courier New" panose="02070309020205020404" pitchFamily="49" charset="0"/>
                <a:cs typeface="Courier New" panose="02070309020205020404" pitchFamily="49" charset="0"/>
              </a:rPr>
              <a:t>onButtonClick</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color:IColor</a:t>
            </a:r>
            <a:r>
              <a:rPr lang="en-US" sz="1600" b="1" dirty="0">
                <a:latin typeface="Courier New" panose="02070309020205020404" pitchFamily="49" charset="0"/>
                <a:cs typeface="Courier New" panose="02070309020205020404" pitchFamily="49" charset="0"/>
              </a:rPr>
              <a:t>): void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this.props.onRemoveColor</a:t>
            </a:r>
            <a:r>
              <a:rPr lang="en-US" sz="1600" b="1" dirty="0">
                <a:latin typeface="Courier New" panose="02070309020205020404" pitchFamily="49" charset="0"/>
                <a:cs typeface="Courier New" panose="02070309020205020404" pitchFamily="49" charset="0"/>
              </a:rPr>
              <a:t>(color);</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colors={</a:t>
            </a:r>
            <a:r>
              <a:rPr lang="en-US" sz="1600" dirty="0" err="1">
                <a:latin typeface="Courier New" panose="02070309020205020404" pitchFamily="49" charset="0"/>
                <a:cs typeface="Courier New" panose="02070309020205020404" pitchFamily="49" charset="0"/>
              </a:rPr>
              <a:t>this._colors</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onRemoveColor</a:t>
            </a:r>
            <a:r>
              <a:rPr lang="en-US" sz="1600" b="1" dirty="0">
                <a:latin typeface="Courier New" panose="02070309020205020404" pitchFamily="49" charset="0"/>
                <a:cs typeface="Courier New" panose="02070309020205020404" pitchFamily="49" charset="0"/>
              </a:rPr>
              <a:t>={ this._</a:t>
            </a:r>
            <a:r>
              <a:rPr lang="en-US" sz="1600" b="1" dirty="0" err="1">
                <a:latin typeface="Courier New" panose="02070309020205020404" pitchFamily="49" charset="0"/>
                <a:cs typeface="Courier New" panose="02070309020205020404" pitchFamily="49" charset="0"/>
              </a:rPr>
              <a:t>removeColor</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/&gt;</a:t>
            </a:r>
          </a:p>
        </p:txBody>
      </p:sp>
      <p:sp>
        <p:nvSpPr>
          <p:cNvPr id="3" name="Title 2">
            <a:extLst>
              <a:ext uri="{FF2B5EF4-FFF2-40B4-BE49-F238E27FC236}">
                <a16:creationId xmlns:a16="http://schemas.microsoft.com/office/drawing/2014/main" id="{92BF9BF2-0EB6-E947-8E09-0C1C54B5FFEC}"/>
              </a:ext>
            </a:extLst>
          </p:cNvPr>
          <p:cNvSpPr>
            <a:spLocks noGrp="1"/>
          </p:cNvSpPr>
          <p:nvPr>
            <p:ph type="title"/>
          </p:nvPr>
        </p:nvSpPr>
        <p:spPr>
          <a:xfrm>
            <a:off x="464400" y="633600"/>
            <a:ext cx="11574000" cy="387798"/>
          </a:xfrm>
        </p:spPr>
        <p:txBody>
          <a:bodyPr/>
          <a:lstStyle/>
          <a:p>
            <a:r>
              <a:rPr lang="en-US" dirty="0"/>
              <a:t>Component Properties to Publish Events</a:t>
            </a:r>
          </a:p>
        </p:txBody>
      </p:sp>
    </p:spTree>
    <p:extLst>
      <p:ext uri="{BB962C8B-B14F-4D97-AF65-F5344CB8AC3E}">
        <p14:creationId xmlns:p14="http://schemas.microsoft.com/office/powerpoint/2010/main" val="331715672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4C9652-2A92-FF42-B407-1AE28C338B8F}"/>
              </a:ext>
            </a:extLst>
          </p:cNvPr>
          <p:cNvSpPr>
            <a:spLocks noGrp="1"/>
          </p:cNvSpPr>
          <p:nvPr>
            <p:ph type="body" sz="quarter" idx="10"/>
          </p:nvPr>
        </p:nvSpPr>
        <p:spPr>
          <a:xfrm>
            <a:off x="464400" y="1212850"/>
            <a:ext cx="11574000" cy="5780044"/>
          </a:xfrm>
        </p:spPr>
        <p:txBody>
          <a:bodyPr/>
          <a:lstStyle/>
          <a:p>
            <a:pPr marL="0" indent="0">
              <a:buNone/>
            </a:pPr>
            <a:r>
              <a:rPr lang="en-US" sz="1600" b="1" dirty="0">
                <a:latin typeface="Courier New" panose="02070309020205020404" pitchFamily="49" charset="0"/>
                <a:cs typeface="Courier New" panose="02070309020205020404" pitchFamily="49" charset="0"/>
              </a:rPr>
              <a:t>export interface </a:t>
            </a:r>
            <a:r>
              <a:rPr lang="en-US" sz="1600" b="1" dirty="0" err="1">
                <a:latin typeface="Courier New" panose="02070309020205020404" pitchFamily="49" charset="0"/>
                <a:cs typeface="Courier New" panose="02070309020205020404" pitchFamily="49" charset="0"/>
              </a:rPr>
              <a:t>IReactWebPartDemoState</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colors: </a:t>
            </a:r>
            <a:r>
              <a:rPr lang="en-US" sz="1600" b="1" dirty="0" err="1">
                <a:latin typeface="Courier New" panose="02070309020205020404" pitchFamily="49" charset="0"/>
                <a:cs typeface="Courier New" panose="02070309020205020404" pitchFamily="49" charset="0"/>
              </a:rPr>
              <a:t>IColor</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export default class </a:t>
            </a:r>
            <a:r>
              <a:rPr lang="en-US" sz="1600" dirty="0" err="1">
                <a:latin typeface="Courier New" panose="02070309020205020404" pitchFamily="49" charset="0"/>
                <a:cs typeface="Courier New" panose="02070309020205020404" pitchFamily="49" charset="0"/>
              </a:rPr>
              <a:t>ReactWebPartDemo</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extends </a:t>
            </a:r>
            <a:r>
              <a:rPr lang="en-US" sz="1600" dirty="0" err="1">
                <a:latin typeface="Courier New" panose="02070309020205020404" pitchFamily="49" charset="0"/>
                <a:cs typeface="Courier New" panose="02070309020205020404" pitchFamily="49" charset="0"/>
              </a:rPr>
              <a:t>React.Component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IReactWebPartDemoProps</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IReactWebPartDemoState</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constructor(props: </a:t>
            </a:r>
            <a:r>
              <a:rPr lang="en-US" sz="1600" dirty="0" err="1">
                <a:latin typeface="Courier New" panose="02070309020205020404" pitchFamily="49" charset="0"/>
                <a:cs typeface="Courier New" panose="02070309020205020404" pitchFamily="49" charset="0"/>
              </a:rPr>
              <a:t>IReactWebPartDemoProps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super(props);</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this.state</a:t>
            </a:r>
            <a:r>
              <a:rPr lang="en-US" sz="1600" b="1" dirty="0">
                <a:latin typeface="Courier New" panose="02070309020205020404" pitchFamily="49" charset="0"/>
                <a:cs typeface="Courier New" panose="02070309020205020404" pitchFamily="49" charset="0"/>
              </a:rPr>
              <a:t> = { colors: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public render(): </a:t>
            </a:r>
            <a:r>
              <a:rPr lang="en-US" sz="1600" dirty="0" err="1">
                <a:latin typeface="Courier New" panose="02070309020205020404" pitchFamily="49" charset="0"/>
                <a:cs typeface="Courier New" panose="02070309020205020404" pitchFamily="49" charset="0"/>
              </a:rPr>
              <a:t>React.ReactElement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IReactWebPartDemoProps</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return (</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colors={ </a:t>
            </a:r>
            <a:r>
              <a:rPr lang="en-US" sz="1600" dirty="0" err="1">
                <a:latin typeface="Courier New" panose="02070309020205020404" pitchFamily="49" charset="0"/>
                <a:cs typeface="Courier New" panose="02070309020205020404" pitchFamily="49" charset="0"/>
              </a:rPr>
              <a:t>this.state.colors</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onRemoveColor</a:t>
            </a:r>
            <a:r>
              <a:rPr lang="en-US" sz="1600" b="1" dirty="0">
                <a:latin typeface="Courier New" panose="02070309020205020404" pitchFamily="49" charset="0"/>
                <a:cs typeface="Courier New" panose="02070309020205020404" pitchFamily="49" charset="0"/>
              </a:rPr>
              <a:t>={ this._</a:t>
            </a:r>
            <a:r>
              <a:rPr lang="en-US" sz="1600" b="1" dirty="0" err="1">
                <a:latin typeface="Courier New" panose="02070309020205020404" pitchFamily="49" charset="0"/>
                <a:cs typeface="Courier New" panose="02070309020205020404" pitchFamily="49" charset="0"/>
              </a:rPr>
              <a:t>removeColor</a:t>
            </a:r>
            <a:r>
              <a:rPr lang="en-US" sz="1600" b="1" dirty="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private _</a:t>
            </a:r>
            <a:r>
              <a:rPr lang="en-US" sz="1600" b="1" dirty="0" err="1">
                <a:latin typeface="Courier New" panose="02070309020205020404" pitchFamily="49" charset="0"/>
                <a:cs typeface="Courier New" panose="02070309020205020404" pitchFamily="49" charset="0"/>
              </a:rPr>
              <a:t>removeColor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colorToRemove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IColor</a:t>
            </a:r>
            <a:r>
              <a:rPr lang="en-US" sz="1600" dirty="0">
                <a:latin typeface="Courier New" panose="02070309020205020404" pitchFamily="49" charset="0"/>
                <a:cs typeface="Courier New" panose="02070309020205020404" pitchFamily="49" charset="0"/>
              </a:rPr>
              <a:t>): void =&gt;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newColors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this.state.colors.filter</a:t>
            </a:r>
            <a:r>
              <a:rPr lang="en-US" sz="1600" dirty="0">
                <a:latin typeface="Courier New" panose="02070309020205020404" pitchFamily="49" charset="0"/>
                <a:cs typeface="Courier New" panose="02070309020205020404" pitchFamily="49" charset="0"/>
              </a:rPr>
              <a:t>(color =&gt; color != </a:t>
            </a:r>
            <a:r>
              <a:rPr lang="en-US" sz="1600" dirty="0" err="1">
                <a:latin typeface="Courier New" panose="02070309020205020404" pitchFamily="49" charset="0"/>
                <a:cs typeface="Courier New" panose="02070309020205020404" pitchFamily="49" charset="0"/>
              </a:rPr>
              <a:t>colorToRemove</a:t>
            </a:r>
            <a:r>
              <a:rPr lang="en-US" sz="1600"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this.setState</a:t>
            </a:r>
            <a:r>
              <a:rPr lang="en-US" sz="1600" b="1" dirty="0">
                <a:latin typeface="Courier New" panose="02070309020205020404" pitchFamily="49" charset="0"/>
                <a:cs typeface="Courier New" panose="02070309020205020404" pitchFamily="49" charset="0"/>
              </a:rPr>
              <a:t>({ colors: </a:t>
            </a:r>
            <a:r>
              <a:rPr lang="en-US" sz="1600" b="1" dirty="0" err="1">
                <a:latin typeface="Courier New" panose="02070309020205020404" pitchFamily="49" charset="0"/>
                <a:cs typeface="Courier New" panose="02070309020205020404" pitchFamily="49" charset="0"/>
              </a:rPr>
              <a:t>newColors</a:t>
            </a:r>
            <a:r>
              <a:rPr lang="en-US" sz="1600" b="1"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8D4959E5-DD9F-A04F-8BF0-7AEA2B9946EE}"/>
              </a:ext>
            </a:extLst>
          </p:cNvPr>
          <p:cNvSpPr>
            <a:spLocks noGrp="1"/>
          </p:cNvSpPr>
          <p:nvPr>
            <p:ph type="title"/>
          </p:nvPr>
        </p:nvSpPr>
        <p:spPr>
          <a:xfrm>
            <a:off x="464400" y="633600"/>
            <a:ext cx="11574000" cy="387798"/>
          </a:xfrm>
        </p:spPr>
        <p:txBody>
          <a:bodyPr/>
          <a:lstStyle/>
          <a:p>
            <a:r>
              <a:rPr lang="en-US" dirty="0"/>
              <a:t>Component State</a:t>
            </a:r>
          </a:p>
        </p:txBody>
      </p:sp>
    </p:spTree>
    <p:extLst>
      <p:ext uri="{BB962C8B-B14F-4D97-AF65-F5344CB8AC3E}">
        <p14:creationId xmlns:p14="http://schemas.microsoft.com/office/powerpoint/2010/main" val="931121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latin typeface="Courier New" panose="02070309020205020404" pitchFamily="49" charset="0"/>
                <a:cs typeface="Courier New" panose="02070309020205020404" pitchFamily="49" charset="0"/>
              </a:rPr>
              <a:t>renderError</a:t>
            </a:r>
            <a:r>
              <a:rPr lang="en-US" dirty="0">
                <a:latin typeface="Courier New" panose="02070309020205020404" pitchFamily="49" charset="0"/>
                <a:cs typeface="Courier New" panose="02070309020205020404" pitchFamily="49" charset="0"/>
              </a:rPr>
              <a:t>()</a:t>
            </a:r>
          </a:p>
          <a:p>
            <a:r>
              <a:rPr lang="en-US" dirty="0"/>
              <a:t>Clear an error, call </a:t>
            </a:r>
            <a:r>
              <a:rPr lang="en-US" dirty="0" err="1">
                <a:latin typeface="Courier New" panose="02070309020205020404" pitchFamily="49" charset="0"/>
                <a:cs typeface="Courier New" panose="02070309020205020404" pitchFamily="49" charset="0"/>
              </a:rPr>
              <a:t>clearError</a:t>
            </a:r>
            <a:r>
              <a:rPr lang="en-US" dirty="0">
                <a:latin typeface="Courier New" panose="02070309020205020404" pitchFamily="49" charset="0"/>
                <a:cs typeface="Courier New" panose="02070309020205020404" pitchFamily="49" charset="0"/>
              </a:rPr>
              <a:t>()</a:t>
            </a:r>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5" name="Picture 4">
            <a:extLst>
              <a:ext uri="{FF2B5EF4-FFF2-40B4-BE49-F238E27FC236}">
                <a16:creationId xmlns:a16="http://schemas.microsoft.com/office/drawing/2014/main" id="{9AECD2F1-22A8-48DE-AE0D-7934E0D0FD84}"/>
              </a:ext>
            </a:extLst>
          </p:cNvPr>
          <p:cNvPicPr>
            <a:picLocks noChangeAspect="1"/>
          </p:cNvPicPr>
          <p:nvPr/>
        </p:nvPicPr>
        <p:blipFill>
          <a:blip r:embed="rId3"/>
          <a:stretch>
            <a:fillRect/>
          </a:stretch>
        </p:blipFill>
        <p:spPr>
          <a:xfrm>
            <a:off x="2709572" y="3354975"/>
            <a:ext cx="7017329" cy="3134725"/>
          </a:xfrm>
          <a:prstGeom prst="rect">
            <a:avLst/>
          </a:prstGeom>
          <a:ln>
            <a:solidFill>
              <a:schemeClr val="tx1">
                <a:lumMod val="25000"/>
                <a:lumOff val="75000"/>
              </a:schemeClr>
            </a:solidFill>
          </a:ln>
        </p:spPr>
      </p:pic>
    </p:spTree>
    <p:extLst>
      <p:ext uri="{BB962C8B-B14F-4D97-AF65-F5344CB8AC3E}">
        <p14:creationId xmlns:p14="http://schemas.microsoft.com/office/powerpoint/2010/main" val="12515754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2880789"/>
          </a:xfrm>
        </p:spPr>
        <p:txBody>
          <a:bodyPr/>
          <a:lstStyle/>
          <a:p>
            <a:r>
              <a:rPr lang="en-US" dirty="0"/>
              <a:t>Fabric's components make up the building blocks of your UI and are meant to be consumed as CSS applied to your markup</a:t>
            </a:r>
          </a:p>
          <a:p>
            <a:endParaRPr lang="en-US" dirty="0"/>
          </a:p>
          <a:p>
            <a:r>
              <a:rPr lang="en-US" dirty="0"/>
              <a:t>All JavaScript is presentational to explain behavior</a:t>
            </a:r>
          </a:p>
          <a:p>
            <a:endParaRPr lang="en-US" dirty="0"/>
          </a:p>
          <a:p>
            <a:r>
              <a:rPr lang="en-US" dirty="0"/>
              <a:t>Download the components from the GitHub repository</a:t>
            </a:r>
          </a:p>
          <a:p>
            <a:pPr lvl="1"/>
            <a:r>
              <a:rPr lang="en-US" dirty="0">
                <a:hlinkClick r:id="rId2"/>
              </a:rPr>
              <a:t>https://github.com/OfficeDev/Office-UI-Fabric</a:t>
            </a:r>
            <a:r>
              <a:rPr lang="en-US" dirty="0"/>
              <a:t>  </a:t>
            </a:r>
          </a:p>
        </p:txBody>
      </p:sp>
      <p:sp>
        <p:nvSpPr>
          <p:cNvPr id="3" name="Title 2"/>
          <p:cNvSpPr>
            <a:spLocks noGrp="1"/>
          </p:cNvSpPr>
          <p:nvPr>
            <p:ph type="title"/>
          </p:nvPr>
        </p:nvSpPr>
        <p:spPr>
          <a:xfrm>
            <a:off x="464400" y="633600"/>
            <a:ext cx="11574000" cy="387798"/>
          </a:xfrm>
        </p:spPr>
        <p:txBody>
          <a:bodyPr/>
          <a:lstStyle/>
          <a:p>
            <a:r>
              <a:rPr lang="en-US" dirty="0"/>
              <a:t>Fabric React: Office UI Fabric Components</a:t>
            </a:r>
          </a:p>
        </p:txBody>
      </p:sp>
      <p:sp>
        <p:nvSpPr>
          <p:cNvPr id="4" name="AutoShape 2" descr="Illustrated representation of a DatePicker and Persona list control."/>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rotWithShape="1">
          <a:blip r:embed="rId3"/>
          <a:srcRect t="1164" b="-1164"/>
          <a:stretch/>
        </p:blipFill>
        <p:spPr>
          <a:xfrm>
            <a:off x="9242573" y="1212849"/>
            <a:ext cx="2268000" cy="3092727"/>
          </a:xfrm>
          <a:prstGeom prst="rect">
            <a:avLst/>
          </a:prstGeom>
        </p:spPr>
      </p:pic>
    </p:spTree>
    <p:extLst>
      <p:ext uri="{BB962C8B-B14F-4D97-AF65-F5344CB8AC3E}">
        <p14:creationId xmlns:p14="http://schemas.microsoft.com/office/powerpoint/2010/main" val="167307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6D727B-B305-AB41-8E9A-B332F9187821}"/>
              </a:ext>
            </a:extLst>
          </p:cNvPr>
          <p:cNvSpPr>
            <a:spLocks noGrp="1"/>
          </p:cNvSpPr>
          <p:nvPr>
            <p:ph type="body" sz="quarter" idx="10"/>
          </p:nvPr>
        </p:nvSpPr>
        <p:spPr>
          <a:xfrm>
            <a:off x="464400" y="1212850"/>
            <a:ext cx="11574000" cy="6204776"/>
          </a:xfrm>
        </p:spPr>
        <p:txBody>
          <a:bodyPr/>
          <a:lstStyle/>
          <a:p>
            <a:r>
              <a:rPr lang="en-US" dirty="0"/>
              <a:t>Don’t import the entire Fabric React library; only import the control:</a:t>
            </a:r>
          </a:p>
          <a:p>
            <a:endParaRPr lang="en-US" dirty="0"/>
          </a:p>
          <a:p>
            <a:pPr marL="0" indent="0">
              <a:buNone/>
            </a:pPr>
            <a:r>
              <a:rPr lang="en-US" dirty="0">
                <a:latin typeface="Courier New" panose="02070309020205020404" pitchFamily="49" charset="0"/>
                <a:cs typeface="Courier New" panose="02070309020205020404" pitchFamily="49" charset="0"/>
              </a:rPr>
              <a:t>import { List } from 'office-</a:t>
            </a:r>
            <a:r>
              <a:rPr lang="en-US" dirty="0" err="1">
                <a:latin typeface="Courier New" panose="02070309020205020404" pitchFamily="49" charset="0"/>
                <a:cs typeface="Courier New" panose="02070309020205020404" pitchFamily="49" charset="0"/>
              </a:rPr>
              <a:t>ui</a:t>
            </a:r>
            <a:r>
              <a:rPr lang="en-US" dirty="0">
                <a:latin typeface="Courier New" panose="02070309020205020404" pitchFamily="49" charset="0"/>
                <a:cs typeface="Courier New" panose="02070309020205020404" pitchFamily="49" charset="0"/>
              </a:rPr>
              <a:t>-fabric-react/lib/List’;</a:t>
            </a:r>
          </a:p>
          <a:p>
            <a:endParaRPr lang="en-US" dirty="0"/>
          </a:p>
          <a:p>
            <a:r>
              <a:rPr lang="en-US" dirty="0"/>
              <a:t>Leverage the control within your React control:</a:t>
            </a:r>
          </a:p>
          <a:p>
            <a:endParaRPr lang="en-US" dirty="0"/>
          </a:p>
          <a:p>
            <a:pPr marL="0" indent="0">
              <a:buNone/>
            </a:pPr>
            <a:r>
              <a:rPr lang="en-US" dirty="0">
                <a:latin typeface="Courier New" panose="02070309020205020404" pitchFamily="49" charset="0"/>
                <a:cs typeface="Courier New" panose="02070309020205020404" pitchFamily="49" charset="0"/>
              </a:rPr>
              <a:t>public render(): </a:t>
            </a:r>
            <a:r>
              <a:rPr lang="en-US" dirty="0" err="1">
                <a:latin typeface="Courier New" panose="02070309020205020404" pitchFamily="49" charset="0"/>
                <a:cs typeface="Courier New" panose="02070309020205020404" pitchFamily="49" charset="0"/>
              </a:rPr>
              <a:t>React.ReactElement</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IColorListProps</a:t>
            </a:r>
            <a:r>
              <a:rPr lang="en-US" dirty="0">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  return (</a:t>
            </a:r>
          </a:p>
          <a:p>
            <a:pPr marL="0" indent="0">
              <a:buNone/>
            </a:pPr>
            <a:r>
              <a:rPr lang="en-US" dirty="0">
                <a:latin typeface="Courier New" panose="02070309020205020404" pitchFamily="49" charset="0"/>
                <a:cs typeface="Courier New" panose="02070309020205020404" pitchFamily="49" charset="0"/>
              </a:rPr>
              <a:t>    &lt;div&gt;</a:t>
            </a:r>
          </a:p>
          <a:p>
            <a:pPr marL="0" indent="0">
              <a:buNone/>
            </a:pPr>
            <a:r>
              <a:rPr lang="en-US" dirty="0">
                <a:latin typeface="Courier New" panose="02070309020205020404" pitchFamily="49" charset="0"/>
                <a:cs typeface="Courier New" panose="02070309020205020404" pitchFamily="49" charset="0"/>
              </a:rPr>
              <a:t>      &lt;List items={ </a:t>
            </a:r>
            <a:r>
              <a:rPr lang="en-US" dirty="0" err="1">
                <a:latin typeface="Courier New" panose="02070309020205020404" pitchFamily="49" charset="0"/>
                <a:cs typeface="Courier New" panose="02070309020205020404" pitchFamily="49" charset="0"/>
              </a:rPr>
              <a:t>this.props.colors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onRenderCell</a:t>
            </a:r>
            <a:r>
              <a:rPr lang="en-US" dirty="0">
                <a:latin typeface="Courier New" panose="02070309020205020404" pitchFamily="49" charset="0"/>
                <a:cs typeface="Courier New" panose="02070309020205020404" pitchFamily="49" charset="0"/>
              </a:rPr>
              <a:t>={ this._</a:t>
            </a:r>
            <a:r>
              <a:rPr lang="en-US" dirty="0" err="1">
                <a:latin typeface="Courier New" panose="02070309020205020404" pitchFamily="49" charset="0"/>
                <a:cs typeface="Courier New" panose="02070309020205020404" pitchFamily="49" charset="0"/>
              </a:rPr>
              <a:t>onRenderListCell</a:t>
            </a:r>
            <a:r>
              <a:rPr lang="en-US" dirty="0">
                <a:latin typeface="Courier New" panose="02070309020205020404" pitchFamily="49" charset="0"/>
                <a:cs typeface="Courier New" panose="02070309020205020404" pitchFamily="49" charset="0"/>
              </a:rPr>
              <a:t> } /&gt;</a:t>
            </a:r>
          </a:p>
          <a:p>
            <a:pPr marL="0" indent="0">
              <a:buNone/>
            </a:pPr>
            <a:r>
              <a:rPr lang="en-US" dirty="0">
                <a:latin typeface="Courier New" panose="02070309020205020404" pitchFamily="49" charset="0"/>
                <a:cs typeface="Courier New" panose="02070309020205020404" pitchFamily="49" charset="0"/>
              </a:rPr>
              <a:t>    &lt;/div&gt;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D1463138-5F78-7948-B845-50FB804ADEE4}"/>
              </a:ext>
            </a:extLst>
          </p:cNvPr>
          <p:cNvSpPr>
            <a:spLocks noGrp="1"/>
          </p:cNvSpPr>
          <p:nvPr>
            <p:ph type="title"/>
          </p:nvPr>
        </p:nvSpPr>
        <p:spPr>
          <a:xfrm>
            <a:off x="464400" y="633600"/>
            <a:ext cx="11574000" cy="387798"/>
          </a:xfrm>
        </p:spPr>
        <p:txBody>
          <a:bodyPr/>
          <a:lstStyle/>
          <a:p>
            <a:r>
              <a:rPr lang="en-US" dirty="0"/>
              <a:t>Using Fabric React Controls</a:t>
            </a:r>
          </a:p>
        </p:txBody>
      </p:sp>
    </p:spTree>
    <p:extLst>
      <p:ext uri="{BB962C8B-B14F-4D97-AF65-F5344CB8AC3E}">
        <p14:creationId xmlns:p14="http://schemas.microsoft.com/office/powerpoint/2010/main" val="218190438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br>
              <a:rPr lang="en-US" sz="2400" dirty="0"/>
            </a:br>
            <a:r>
              <a:rPr lang="en-US" sz="2400" dirty="0"/>
              <a:t>First </a:t>
            </a:r>
            <a:r>
              <a:rPr lang="en-US" sz="2400"/>
              <a:t>React webpart</a:t>
            </a:r>
            <a:br>
              <a:rPr lang="en-US" sz="2400" dirty="0"/>
            </a:br>
            <a:r>
              <a:rPr lang="en-US" sz="2400" dirty="0"/>
              <a:t>Leveraging Fabric React in SPFx Projects</a:t>
            </a:r>
            <a:endParaRPr lang="en-US" dirty="0"/>
          </a:p>
        </p:txBody>
      </p:sp>
    </p:spTree>
    <p:extLst>
      <p:ext uri="{BB962C8B-B14F-4D97-AF65-F5344CB8AC3E}">
        <p14:creationId xmlns:p14="http://schemas.microsoft.com/office/powerpoint/2010/main" val="40416002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675682" y="2401693"/>
            <a:ext cx="7085110" cy="4400226"/>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7" y="2948314"/>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745E23-457F-486B-86CA-B6F8A2619286}"/>
              </a:ext>
            </a:extLst>
          </p:cNvPr>
          <p:cNvPicPr>
            <a:picLocks noChangeAspect="1"/>
          </p:cNvPicPr>
          <p:nvPr/>
        </p:nvPicPr>
        <p:blipFill>
          <a:blip r:embed="rId3"/>
          <a:stretch>
            <a:fillRect/>
          </a:stretch>
        </p:blipFill>
        <p:spPr>
          <a:xfrm>
            <a:off x="340525" y="1409242"/>
            <a:ext cx="5725311" cy="2932137"/>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4B911116-DFB6-42D8-B9FC-8F9C27D28B37}"/>
              </a:ext>
            </a:extLst>
          </p:cNvPr>
          <p:cNvPicPr>
            <a:picLocks noChangeAspect="1"/>
          </p:cNvPicPr>
          <p:nvPr/>
        </p:nvPicPr>
        <p:blipFill>
          <a:blip r:embed="rId4"/>
          <a:stretch>
            <a:fillRect/>
          </a:stretch>
        </p:blipFill>
        <p:spPr>
          <a:xfrm>
            <a:off x="6251400" y="1409242"/>
            <a:ext cx="5891101" cy="33226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97142145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7989</Words>
  <Application>Microsoft Office PowerPoint</Application>
  <PresentationFormat>Custom</PresentationFormat>
  <Paragraphs>782</Paragraphs>
  <Slides>62</Slides>
  <Notes>38</Notes>
  <HiddenSlides>8</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Consolas</vt:lpstr>
      <vt:lpstr>Courier New</vt:lpstr>
      <vt:lpstr>proxima-nova</vt:lpstr>
      <vt:lpstr>Segoe UI</vt:lpstr>
      <vt:lpstr>Segoe UI Light</vt:lpstr>
      <vt:lpstr>Segoe UI Semibold</vt:lpstr>
      <vt:lpstr>Wingdings</vt:lpstr>
      <vt:lpstr>Office 365 PPT Template - 2017</vt:lpstr>
      <vt:lpstr>Developing with the SharePoint Framework: Web Parts</vt:lpstr>
      <vt:lpstr>Exploring the SharePoint Framework API</vt:lpstr>
      <vt:lpstr>SPFx Utilities</vt:lpstr>
      <vt:lpstr>Status Renderers</vt:lpstr>
      <vt:lpstr>Loading Indicator</vt:lpstr>
      <vt:lpstr>Error Indicator</vt:lpstr>
      <vt:lpstr>Lodash Utility Library</vt:lpstr>
      <vt:lpstr>Page Display Modes</vt:lpstr>
      <vt:lpstr>Page Display Modes – Modern Page</vt:lpstr>
      <vt:lpstr>Page Display Modes – Classic Page</vt:lpstr>
      <vt:lpstr>Environment Type</vt:lpstr>
      <vt:lpstr>Page Context</vt:lpstr>
      <vt:lpstr>Page Context</vt:lpstr>
      <vt:lpstr>Logging</vt:lpstr>
      <vt:lpstr>Logging</vt:lpstr>
      <vt:lpstr>Loading scripts using SPComponentLoader</vt:lpstr>
      <vt:lpstr>Demo  Exploring the SharePoint Framework API</vt:lpstr>
      <vt:lpstr>Introducing the Property Pane</vt:lpstr>
      <vt:lpstr>Overview</vt:lpstr>
      <vt:lpstr>Implementing properties</vt:lpstr>
      <vt:lpstr>Implementing the header, groups, and fields</vt:lpstr>
      <vt:lpstr>Handling property field changes</vt:lpstr>
      <vt:lpstr>Property pane modes</vt:lpstr>
      <vt:lpstr>Leverage the SPFx PnP Reusable Property Pane Controls</vt:lpstr>
      <vt:lpstr>Why?</vt:lpstr>
      <vt:lpstr>Property Pane Controls for SPFx</vt:lpstr>
      <vt:lpstr>Popular Controls from the PnP Library</vt:lpstr>
      <vt:lpstr>Adding to your project</vt:lpstr>
      <vt:lpstr>Demo  Working with the Property pane   Leveraging the SPFx PnP Reusable Property Pane Controls</vt:lpstr>
      <vt:lpstr>Using React and Office UI Fabric React Components  </vt:lpstr>
      <vt:lpstr>What is the Office UI Fabric?</vt:lpstr>
      <vt:lpstr>Open Source</vt:lpstr>
      <vt:lpstr>Monitor Releases and Contribute</vt:lpstr>
      <vt:lpstr>Fabric Core styling</vt:lpstr>
      <vt:lpstr>Styles</vt:lpstr>
      <vt:lpstr>Typography</vt:lpstr>
      <vt:lpstr>Typography</vt:lpstr>
      <vt:lpstr>Color</vt:lpstr>
      <vt:lpstr>Color</vt:lpstr>
      <vt:lpstr>Color</vt:lpstr>
      <vt:lpstr>Color</vt:lpstr>
      <vt:lpstr>Icons</vt:lpstr>
      <vt:lpstr>Icons</vt:lpstr>
      <vt:lpstr>Side panel animations</vt:lpstr>
      <vt:lpstr>Dialog animations</vt:lpstr>
      <vt:lpstr>Responsive Grid</vt:lpstr>
      <vt:lpstr>Localization</vt:lpstr>
      <vt:lpstr>Localization</vt:lpstr>
      <vt:lpstr>React 101 &amp; Basic React Web Part Structure  </vt:lpstr>
      <vt:lpstr>Steps to design and build React based web parts</vt:lpstr>
      <vt:lpstr>React Design Principles</vt:lpstr>
      <vt:lpstr>Break The UI Into A Component Hierarchy</vt:lpstr>
      <vt:lpstr>Build A Static Version in React</vt:lpstr>
      <vt:lpstr>React Components Are Dynamic</vt:lpstr>
      <vt:lpstr>Adding configuration properties to React Client-Side web parts</vt:lpstr>
      <vt:lpstr>Adding configuration properties to React Client-Side web parts</vt:lpstr>
      <vt:lpstr>Component Properties</vt:lpstr>
      <vt:lpstr>Component Properties to Publish Events</vt:lpstr>
      <vt:lpstr>Component State</vt:lpstr>
      <vt:lpstr>Fabric React: Office UI Fabric Components</vt:lpstr>
      <vt:lpstr>Using Fabric React Controls</vt:lpstr>
      <vt:lpstr>Demo  First React webpart Leveraging Fabric React in SPFx Projects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2020-09-23T13:48:54Z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