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52"/>
  </p:notesMasterIdLst>
  <p:handoutMasterIdLst>
    <p:handoutMasterId r:id="rId53"/>
  </p:handoutMasterIdLst>
  <p:sldIdLst>
    <p:sldId id="1562" r:id="rId3"/>
    <p:sldId id="1576" r:id="rId4"/>
    <p:sldId id="1573" r:id="rId5"/>
    <p:sldId id="1547" r:id="rId6"/>
    <p:sldId id="1549" r:id="rId7"/>
    <p:sldId id="263" r:id="rId8"/>
    <p:sldId id="1548" r:id="rId9"/>
    <p:sldId id="1564" r:id="rId10"/>
    <p:sldId id="1565" r:id="rId11"/>
    <p:sldId id="1566" r:id="rId12"/>
    <p:sldId id="1572" r:id="rId13"/>
    <p:sldId id="1552" r:id="rId14"/>
    <p:sldId id="1553" r:id="rId15"/>
    <p:sldId id="1551" r:id="rId16"/>
    <p:sldId id="1554" r:id="rId17"/>
    <p:sldId id="1555" r:id="rId18"/>
    <p:sldId id="1556" r:id="rId19"/>
    <p:sldId id="1557" r:id="rId20"/>
    <p:sldId id="265" r:id="rId21"/>
    <p:sldId id="1577" r:id="rId22"/>
    <p:sldId id="1707" r:id="rId23"/>
    <p:sldId id="1708" r:id="rId24"/>
    <p:sldId id="1710" r:id="rId25"/>
    <p:sldId id="1712" r:id="rId26"/>
    <p:sldId id="1702" r:id="rId27"/>
    <p:sldId id="1711" r:id="rId28"/>
    <p:sldId id="1706" r:id="rId29"/>
    <p:sldId id="1703" r:id="rId30"/>
    <p:sldId id="1704" r:id="rId31"/>
    <p:sldId id="1717" r:id="rId32"/>
    <p:sldId id="1718" r:id="rId33"/>
    <p:sldId id="1690" r:id="rId34"/>
    <p:sldId id="1698" r:id="rId35"/>
    <p:sldId id="1662" r:id="rId36"/>
    <p:sldId id="1699" r:id="rId37"/>
    <p:sldId id="1705" r:id="rId38"/>
    <p:sldId id="1719" r:id="rId39"/>
    <p:sldId id="1720" r:id="rId40"/>
    <p:sldId id="1721" r:id="rId41"/>
    <p:sldId id="1722" r:id="rId42"/>
    <p:sldId id="1723" r:id="rId43"/>
    <p:sldId id="1714" r:id="rId44"/>
    <p:sldId id="1724" r:id="rId45"/>
    <p:sldId id="1709" r:id="rId46"/>
    <p:sldId id="1725" r:id="rId47"/>
    <p:sldId id="1730" r:id="rId48"/>
    <p:sldId id="1731" r:id="rId49"/>
    <p:sldId id="1732" r:id="rId50"/>
    <p:sldId id="1726"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76"/>
          </p14:sldIdLst>
        </p14:section>
        <p14:section name="body" id="{3D9C80B2-EAAE-E24F-83D7-5970E147313E}">
          <p14:sldIdLst>
            <p14:sldId id="1573"/>
            <p14:sldId id="1547"/>
            <p14:sldId id="1549"/>
            <p14:sldId id="263"/>
            <p14:sldId id="1548"/>
            <p14:sldId id="1564"/>
            <p14:sldId id="1565"/>
            <p14:sldId id="1566"/>
            <p14:sldId id="1572"/>
            <p14:sldId id="1552"/>
            <p14:sldId id="1553"/>
            <p14:sldId id="1551"/>
            <p14:sldId id="1554"/>
            <p14:sldId id="1555"/>
            <p14:sldId id="1556"/>
            <p14:sldId id="1557"/>
            <p14:sldId id="265"/>
            <p14:sldId id="1577"/>
            <p14:sldId id="1707"/>
            <p14:sldId id="1708"/>
            <p14:sldId id="1710"/>
            <p14:sldId id="1712"/>
            <p14:sldId id="1702"/>
            <p14:sldId id="1711"/>
            <p14:sldId id="1706"/>
            <p14:sldId id="1703"/>
            <p14:sldId id="1704"/>
            <p14:sldId id="1717"/>
            <p14:sldId id="1718"/>
            <p14:sldId id="1690"/>
            <p14:sldId id="1698"/>
            <p14:sldId id="1662"/>
            <p14:sldId id="1699"/>
            <p14:sldId id="1705"/>
            <p14:sldId id="1719"/>
            <p14:sldId id="1720"/>
            <p14:sldId id="1721"/>
            <p14:sldId id="1722"/>
            <p14:sldId id="1723"/>
            <p14:sldId id="1714"/>
            <p14:sldId id="1724"/>
            <p14:sldId id="1709"/>
          </p14:sldIdLst>
        </p14:section>
        <p14:section name="SPFX CRUD Operations" id="{E93196B6-EFE2-3242-B776-C77C0FCFFEF1}">
          <p14:sldIdLst>
            <p14:sldId id="1725"/>
            <p14:sldId id="1730"/>
            <p14:sldId id="1731"/>
            <p14:sldId id="1732"/>
            <p14:sldId id="17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15D50A-3FC6-4E67-87A9-781C810260F4}" v="11" dt="2020-09-23T20:54:53.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01" autoAdjust="0"/>
    <p:restoredTop sz="84019" autoAdjust="0"/>
  </p:normalViewPr>
  <p:slideViewPr>
    <p:cSldViewPr snapToGrid="0">
      <p:cViewPr varScale="1">
        <p:scale>
          <a:sx n="94" d="100"/>
          <a:sy n="94" d="100"/>
        </p:scale>
        <p:origin x="594"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9/23/2020 1:22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9/23/2020 1:19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use the SharePoint Framework API to retrieve list data from the SharePoint REST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submit a request to the SharePoint REST API, use the `</a:t>
            </a:r>
            <a:r>
              <a:rPr lang="en-US" dirty="0" err="1"/>
              <a:t>spHttpClient</a:t>
            </a:r>
            <a:r>
              <a:rPr lang="en-US" dirty="0"/>
              <a:t>` object on the current component's `context` object. You'll use either the `get()` or `post()` method to submit either an HTTP GET or HTTP POST request.</a:t>
            </a:r>
          </a:p>
          <a:p>
            <a:endParaRPr lang="en-US" dirty="0"/>
          </a:p>
          <a:p>
            <a:r>
              <a:rPr lang="en-US" dirty="0"/>
              <a:t>The first parameter of the request is the SharePoint REST API endpoint you want to request. The second parameter is the configuration to use. The configuration is what sets the HTTP request headers previously mentioned. There is an optional third argument you can pass in that enables developers to override the default configuration settings, for example if you want full metadata or no metadata in the response.</a:t>
            </a:r>
          </a:p>
          <a:p>
            <a:endParaRPr lang="en-US" dirty="0"/>
          </a:p>
          <a:p>
            <a:r>
              <a:rPr lang="en-US" dirty="0"/>
              <a:t>The `get()` and `post()` methods return a JavaScript promise that you can examine the HTTP response headers or the status code of the request. If the response body contains JSON, you can call the `json()` method which also returns a promise containing the parsed body turned as a JSON object.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22350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operations referred to when reading and writing data is simplified to CRUD operations. CRUD stands for **create, read, update, and delete**. A previous unit covered reading data from SharePoint lists. To request data from SharePoint's REST API, you use the `get()` method on the `</a:t>
            </a:r>
            <a:r>
              <a:rPr lang="en-US" dirty="0" err="1"/>
              <a:t>SPHttpClient</a:t>
            </a:r>
            <a:r>
              <a:rPr lang="en-US" dirty="0"/>
              <a:t>` API from the SharePoint Framework API.</a:t>
            </a:r>
          </a:p>
          <a:p>
            <a:endParaRPr lang="en-US" dirty="0"/>
          </a:p>
          <a:p>
            <a:r>
              <a:rPr lang="en-US" dirty="0"/>
              <a:t>When writing data to SharePoint lists and libraries, you most submit HTTP POST requests. This is done using the `post()` method on the `</a:t>
            </a:r>
            <a:r>
              <a:rPr lang="en-US" dirty="0" err="1"/>
              <a:t>SPHttpClient</a:t>
            </a:r>
            <a:r>
              <a:rPr lang="en-US" dirty="0"/>
              <a:t>` API. The `get()` and `post()` methods have the exact same arguments, although each scenario may require additional steps.</a:t>
            </a:r>
          </a:p>
          <a:p>
            <a:endParaRPr lang="en-US" dirty="0"/>
          </a:p>
          <a:p>
            <a:r>
              <a:rPr lang="en-US" dirty="0"/>
              <a:t>For example, when updating or deleting an item in a SharePoint list, you should include the `IF-MATCH` HTTP request header. You should also include the `X-HTTP-METHOD` when updating and deleting SharePoint list items as well. These two request headers are covered in more detail in the sections on updating and deleting items later in this unit.</a:t>
            </a:r>
          </a:p>
          <a:p>
            <a:endParaRPr lang="en-US" dirty="0"/>
          </a:p>
          <a:p>
            <a:r>
              <a:rPr lang="en-US" dirty="0"/>
              <a:t>When creating or updating a SharePoint list item, you must submit the data for the new or updated item. This is done by including a JSON object that represents the new or updated item as a string in the body of the request. This object should also indicate what type of data it is using the `@</a:t>
            </a:r>
            <a:r>
              <a:rPr lang="en-US" dirty="0" err="1"/>
              <a:t>odata.type</a:t>
            </a:r>
            <a:r>
              <a:rPr lang="en-US" dirty="0"/>
              <a:t>` property. This is covered in more detail in the sections on creating and updating list items later in this unit.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45046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tell the SharePoint REST API the data type of the item submitted in the request payload when you create a new list item. To do this, specify the data type in the `@</a:t>
            </a:r>
            <a:r>
              <a:rPr lang="en-US" dirty="0" err="1"/>
              <a:t>odata.type</a:t>
            </a:r>
            <a:r>
              <a:rPr lang="en-US" dirty="0"/>
              <a:t>` property in the payload of the request.</a:t>
            </a:r>
          </a:p>
          <a:p>
            <a:endParaRPr lang="en-US" dirty="0"/>
          </a:p>
          <a:p>
            <a:r>
              <a:rPr lang="en-US" dirty="0"/>
              <a:t>This is required as SharePoint lists can support multiple content types. Each content type can have unique or shared fields, but each field can have different settings, such as if they're required or not. Therefore, when creating an item, you must tell SharePoint the type of data so SharePoint knows which content type rules to enforce.</a:t>
            </a:r>
          </a:p>
          <a:p>
            <a:endParaRPr lang="en-US" dirty="0"/>
          </a:p>
          <a:p>
            <a:r>
              <a:rPr lang="en-US" dirty="0"/>
              <a:t>You can obtain a list of all the data types supported on a list using the lists `</a:t>
            </a:r>
            <a:r>
              <a:rPr lang="en-US" dirty="0" err="1"/>
              <a:t>ListItemEntityTypeFullName</a:t>
            </a:r>
            <a:r>
              <a:rPr lang="en-US" dirty="0"/>
              <a:t>` property. It will return the data type supported by the list.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11390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example. This TypeScript method requests the data type for the **Countries** list. It does this by requesting the `</a:t>
            </a:r>
            <a:r>
              <a:rPr lang="en-US" dirty="0" err="1"/>
              <a:t>ListItemEntityTypeFullName</a:t>
            </a:r>
            <a:r>
              <a:rPr lang="en-US" dirty="0"/>
              <a:t>` property on the list and returning it back as a string in a JavaScript promise: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25615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this method prior to creating a new list item. The following TypeScript method calls the `_</a:t>
            </a:r>
            <a:r>
              <a:rPr lang="en-US" dirty="0" err="1"/>
              <a:t>getItemEntityType</a:t>
            </a:r>
            <a:r>
              <a:rPr lang="en-US" dirty="0"/>
              <a:t>()` method to first get the data type supported by the list. It then creates a JSON object for the new item, setting the `Title` property of the item and the `@</a:t>
            </a:r>
            <a:r>
              <a:rPr lang="en-US" dirty="0" err="1"/>
              <a:t>odata.type</a:t>
            </a:r>
            <a:r>
              <a:rPr lang="en-US" dirty="0"/>
              <a:t>` property:</a:t>
            </a:r>
          </a:p>
          <a:p>
            <a:endParaRPr lang="en-US" dirty="0"/>
          </a:p>
          <a:p>
            <a:r>
              <a:rPr lang="en-US" dirty="0"/>
              <a:t>Once the item is created, the object is converted to a JSON string using the `</a:t>
            </a:r>
            <a:r>
              <a:rPr lang="en-US" dirty="0" err="1"/>
              <a:t>JSON.stringify</a:t>
            </a:r>
            <a:r>
              <a:rPr lang="en-US" dirty="0"/>
              <a:t>()` method which is set to the `body` property of the request. Notice in the `</a:t>
            </a:r>
            <a:r>
              <a:rPr lang="en-US" dirty="0" err="1"/>
              <a:t>SPHttpClient.post</a:t>
            </a:r>
            <a:r>
              <a:rPr lang="en-US" dirty="0"/>
              <a:t>()` method, the third argument passed into the method is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337150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list items with the SharePoint REST API is very similar to creating items with a few small differences.</a:t>
            </a:r>
          </a:p>
          <a:p>
            <a:endParaRPr lang="en-US" dirty="0"/>
          </a:p>
          <a:p>
            <a:r>
              <a:rPr lang="en-US" b="0" dirty="0">
                <a:solidFill>
                  <a:srgbClr val="000000"/>
                </a:solidFill>
                <a:effectLst/>
                <a:latin typeface="Consolas" panose="020B0609020204030204" pitchFamily="49" charset="0"/>
              </a:rPr>
              <a:t>To update an item, you can submit an HTTP PUT or HTTP MERGE operation to the SharePoint REST API. The difference between the two is that PUT will update all properties on the specified item while MERGE will only update those properties included in the body of the request. </a:t>
            </a:r>
            <a:r>
              <a:rPr lang="en-US" b="0">
                <a:solidFill>
                  <a:srgbClr val="000000"/>
                </a:solidFill>
                <a:effectLst/>
                <a:latin typeface="Consolas" panose="020B0609020204030204" pitchFamily="49" charset="0"/>
              </a:rPr>
              <a:t>This means that any properties omitted when submitting an HTTP PUT will be nulled out because no value was submitted.</a:t>
            </a:r>
          </a:p>
          <a:p>
            <a:endParaRPr lang="en-US" dirty="0"/>
          </a:p>
          <a:p>
            <a:r>
              <a:rPr lang="en-US" dirty="0"/>
              <a:t>If this is not the behavior you want, you can use the HTTP MERGE method which will ignore any properties not included in the body of the payload.</a:t>
            </a:r>
          </a:p>
          <a:p>
            <a:endParaRPr lang="en-US" dirty="0"/>
          </a:p>
          <a:p>
            <a:r>
              <a:rPr lang="en-US" dirty="0"/>
              <a:t>The challenge with the HTTP MERGE method is that not all networking equipment and libraries support it. To get around this limitation, specify the desired method in an HTTP POST with the HTTP request header `X-HTTP-METHOD`. Set the `X-HTTP-METHOD` to `MERGE` when you submit an HTTP POST using the `</a:t>
            </a:r>
            <a:r>
              <a:rPr lang="en-US" dirty="0" err="1"/>
              <a:t>SPHttpClient.post</a:t>
            </a:r>
            <a:r>
              <a:rPr lang="en-US" dirty="0"/>
              <a:t>()` method when you want the SharePoint REST API to treat the HTTP POST as an HTTP MERGE.</a:t>
            </a:r>
          </a:p>
          <a:p>
            <a:endParaRPr lang="en-US" dirty="0"/>
          </a:p>
          <a:p>
            <a:r>
              <a:rPr lang="en-US" dirty="0"/>
              <a:t>When you update an item, you need to be sure that you are updating same version of the item that is on the server. In other words, you don't want to update an item that has changed since you previously retrieved it, otherwise you would overwrite another user's changes.</a:t>
            </a:r>
          </a:p>
          <a:p>
            <a:endParaRPr lang="en-US" dirty="0"/>
          </a:p>
          <a:p>
            <a:r>
              <a:rPr lang="en-US" dirty="0"/>
              <a:t>To protect against this scenario, use the `IF-MATCH` HTTP request header and set it's value to the **</a:t>
            </a:r>
            <a:r>
              <a:rPr lang="en-US" dirty="0" err="1"/>
              <a:t>etag</a:t>
            </a:r>
            <a:r>
              <a:rPr lang="en-US" dirty="0"/>
              <a:t>** of the current item. The </a:t>
            </a:r>
            <a:r>
              <a:rPr lang="en-US" dirty="0" err="1"/>
              <a:t>etag</a:t>
            </a:r>
            <a:r>
              <a:rPr lang="en-US" dirty="0"/>
              <a:t> is a unique string for the specific version of the item. If the </a:t>
            </a:r>
            <a:r>
              <a:rPr lang="en-US" dirty="0" err="1"/>
              <a:t>etag</a:t>
            </a:r>
            <a:r>
              <a:rPr lang="en-US" dirty="0"/>
              <a:t> matches the </a:t>
            </a:r>
            <a:r>
              <a:rPr lang="en-US" dirty="0" err="1"/>
              <a:t>etag</a:t>
            </a:r>
            <a:r>
              <a:rPr lang="en-US" dirty="0"/>
              <a:t> of the item on the server, the update is applied. If the </a:t>
            </a:r>
            <a:r>
              <a:rPr lang="en-US" dirty="0" err="1"/>
              <a:t>etags</a:t>
            </a:r>
            <a:r>
              <a:rPr lang="en-US" dirty="0"/>
              <a:t> don't match, the SharePoint REST API will return an HTTP error code 419 indicating the expected </a:t>
            </a:r>
            <a:r>
              <a:rPr lang="en-US" dirty="0" err="1"/>
              <a:t>etag</a:t>
            </a:r>
            <a:r>
              <a:rPr lang="en-US" dirty="0"/>
              <a:t> didn't match.</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37806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TypeScript method demonstrates updating an item in a SharePoint list. After first obtaining an item from a list, it then modifies the returned object's `Title` property. Next, the two HTTP request headers `IF-MATCH` and `X-HTTP-METHOD` are added as previously discussed.</a:t>
            </a:r>
          </a:p>
          <a:p>
            <a:endParaRPr lang="en-US" dirty="0"/>
          </a:p>
          <a:p>
            <a:r>
              <a:rPr lang="en-US" dirty="0"/>
              <a:t>Finally, the `request` object's `body` property is set with the JSON string version of the object. Notice that unlike creating an item, the endpoint of the request includes the unique endpoint of the item to be updated: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58914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Deleting list items with the SharePoint REST API is very similar to updating items with a few small differences.</a:t>
            </a:r>
          </a:p>
          <a:p>
            <a:endParaRPr lang="en-US" dirty="0"/>
          </a:p>
          <a:p>
            <a:r>
              <a:rPr lang="en-US" dirty="0"/>
              <a:t>The `</a:t>
            </a:r>
            <a:r>
              <a:rPr lang="en-US" dirty="0" err="1"/>
              <a:t>SPHttpClient</a:t>
            </a:r>
            <a:r>
              <a:rPr lang="en-US" dirty="0"/>
              <a:t>` API does not include a `delete()` method like the `get()` and `post()` methods. Instead, to submit an HTTP DELETE request, you'll use the `X-HTTP-METHOD` HTTP request header and set it to `DELETE`. Similar to how you update an item, this will tell the SharePoint REST API to treat the HTTP POST as an HTTP DELETE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8450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TypeScript method demonstrates how to delete an item in a SharePoint list. After first obtaining an item from a list, it then modifies the request using the HTTP request headers `IF-MATCH` and `X-HTTP-METHOD` are added as previously discussed.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26549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96929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call anonymous third-party REST APIs using the SharePoint Framework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SharePoint Framework API to call REST APIs that are secured with Azure 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in Microsoft Azure can be secured with Azure AD. Azure AD can be used to secure REST APIs that are hosted in Microsoft Azure and API hosted in other cloud platforms. Microsoft Azure hosted resources are usually easier to secure as the Azure Management Portal provides a simplified configuration experience.</a:t>
            </a:r>
          </a:p>
          <a:p>
            <a:endParaRPr lang="en-US" dirty="0"/>
          </a:p>
          <a:p>
            <a:r>
              <a:rPr lang="en-US" dirty="0"/>
              <a:t>Azure AD secured REST APIs require all requests to be authorized. To authorize a request, you'll include an OAuth 2.0 access token in the `authorization` HTTP request header. This access token must be obtained from Azure AD using one of the supported OAuth flows.</a:t>
            </a:r>
          </a:p>
          <a:p>
            <a:endParaRPr lang="en-US" dirty="0"/>
          </a:p>
          <a:p>
            <a:r>
              <a:rPr lang="en-US" dirty="0"/>
              <a:t>All available Microsoft REST APIs that don't support anonymous requests are secured with Azure AD. This includes APIs including the SharePoint REST API, Microsoft Graph, Azure Management REST API and  many more.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 common approach to implementing a REST API is to use Azure Functions. Securing an Azure Function with Azure AD is simple. In the left-hand navigation, select the </a:t>
            </a:r>
            <a:r>
              <a:rPr lang="en-US" b="1" dirty="0">
                <a:solidFill>
                  <a:srgbClr val="000080"/>
                </a:solidFill>
                <a:effectLst/>
                <a:latin typeface="Consolas" panose="020B0609020204030204" pitchFamily="49" charset="0"/>
              </a:rPr>
              <a:t>**Authentication / Authorization**</a:t>
            </a:r>
            <a:r>
              <a:rPr lang="en-US" b="0" dirty="0">
                <a:solidFill>
                  <a:srgbClr val="000000"/>
                </a:solidFill>
                <a:effectLst/>
                <a:latin typeface="Consolas" panose="020B0609020204030204" pitchFamily="49" charset="0"/>
              </a:rPr>
              <a:t> menu item. The </a:t>
            </a:r>
            <a:r>
              <a:rPr lang="en-US" b="1" dirty="0">
                <a:solidFill>
                  <a:srgbClr val="000080"/>
                </a:solidFill>
                <a:effectLst/>
                <a:latin typeface="Consolas" panose="020B0609020204030204" pitchFamily="49" charset="0"/>
              </a:rPr>
              <a:t>**Authentication / Authorization**</a:t>
            </a:r>
            <a:r>
              <a:rPr lang="en-US" b="0" dirty="0">
                <a:solidFill>
                  <a:srgbClr val="000000"/>
                </a:solidFill>
                <a:effectLst/>
                <a:latin typeface="Consolas" panose="020B0609020204030204" pitchFamily="49" charset="0"/>
              </a:rPr>
              <a:t> blade supports authentication using different OAuth 2.0 providers, including Azure AD, Microsoft Accounts, Facebook, and Google.</a:t>
            </a:r>
          </a:p>
          <a:p>
            <a:endParaRPr lang="en-US" dirty="0"/>
          </a:p>
          <a:p>
            <a:r>
              <a:rPr lang="en-US" dirty="0"/>
              <a:t>After enabling authentication and selecting **Azure AD**, you will then either create a new Azure AD app or associate the Azure Function app with an existing Azure AD app.</a:t>
            </a:r>
          </a:p>
          <a:p>
            <a:endParaRPr lang="en-US" dirty="0"/>
          </a:p>
          <a:p>
            <a:r>
              <a:rPr lang="en-US" dirty="0"/>
              <a:t>By enabling Azure AD authentication and authentication on an Azure Function, Microsoft Azure will automatically check for a valid access token in the `authorization` HTTP request header in every request received. If the access token isn't present or not valid, the request is rejected. This verification check is done without you having to write any special code in your Azure Function.</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837518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requests to Azure AD secured resources are handled by the SharePoint Framework. </a:t>
            </a:r>
          </a:p>
          <a:p>
            <a:endParaRPr lang="en-US" dirty="0"/>
          </a:p>
          <a:p>
            <a:r>
              <a:rPr lang="en-US" dirty="0"/>
              <a:t>Permission requests to REST APIs, also known as *resources*, are granted to a Azure AD app provisioned in every SharePoint Online tenant: **SharePoint Online Client Extensibility Web Application Principal**.</a:t>
            </a:r>
          </a:p>
          <a:p>
            <a:endParaRPr lang="en-US" dirty="0"/>
          </a:p>
          <a:p>
            <a:r>
              <a:rPr lang="en-US" dirty="0"/>
              <a:t>When you grant a permission request for a specific resource, such as Microsoft Graph, to the **SharePoint Online Client Extensibility Web Application Principal** app, you are granting that entire SharePoint Online tenant the permission. Its important to understand that this permission grant isn't unique to the site or to the SharePoint Framework component; the permission grant applies to the *entire SharePoint Online tenant*.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557063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ways you can request and grant permissions to a SharePoint Online tenant:</a:t>
            </a:r>
          </a:p>
          <a:p>
            <a:endParaRPr lang="en-US" dirty="0"/>
          </a:p>
          <a:p>
            <a:r>
              <a:rPr lang="en-US" dirty="0"/>
              <a:t>- **Defined with the SharePoint Framework package solution manifest**: In this option, you'll define the permission requests for the resources that your solution needs in order to run. When the solution is deployed to the App Catalog site, the administrator is notified that they will need to approve or reject the permission request.</a:t>
            </a:r>
          </a:p>
          <a:p>
            <a:r>
              <a:rPr lang="en-US" dirty="0"/>
              <a:t>- **PowerShell**: PowerShell can be used to submit a permission request, and approve or reject permission requests. You can also use PowerShell to create the permission grant, bypassing the request process.</a:t>
            </a:r>
          </a:p>
          <a:p>
            <a:r>
              <a:rPr lang="en-US" dirty="0"/>
              <a:t>- **Office 365 CLI**: You can also use the cross-platform Office 365 CLI to request, approve, reject, grant and revoke permission requests the same way you can with PowerShell.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267344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request a permission when a SharePoint Framework package is deployed to the App Catalog, add it to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SharePoint Framework package has been added to the App Catalog, let's look the process for granting permissions and how the SharePoint Framework ultimately submits requests to the Azure AD secured REST API.</a:t>
            </a:r>
          </a:p>
          <a:p>
            <a:endParaRPr lang="en-US" dirty="0"/>
          </a:p>
          <a:p>
            <a:r>
              <a:rPr lang="en-US" dirty="0"/>
              <a:t>At the bottom of the figure above, the tenant administrator grants the permissions (also known as *scopes*), to the SharePoint Online tenant. This is done from the API Management page in the SharePoint Admin Center.</a:t>
            </a:r>
          </a:p>
          <a:p>
            <a:endParaRPr lang="en-US" dirty="0"/>
          </a:p>
          <a:p>
            <a:r>
              <a:rPr lang="en-US" dirty="0"/>
              <a:t>Once the permission request is granted, the SharePoint Framework component will ask SharePoint Online for an access token for the specified resource. The SharePoint Online, in conjunction with Azure AD, will validate the permission for the specified resource has been granted to that SharePoint Online tenant and return an access token. The SharePoint Framework will then submit a request to the REST API and include the access token in the `authorization` HTTP request header.</a:t>
            </a:r>
          </a:p>
          <a:p>
            <a:endParaRPr lang="en-US" dirty="0"/>
          </a:p>
          <a:p>
            <a:r>
              <a:rPr lang="en-US" dirty="0"/>
              <a:t>The Azure AD secured resource will verify the `authorization` HTTP request header before passing to the REST API. From this point, the HTTP request continues like normal, processing the request and sending the response back to the SharePoint Framework component.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181696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simplifies the access token acquisition from SharePoint Online and Azure AD. The API uses the token to configure a special instance of the `</a:t>
            </a:r>
            <a:r>
              <a:rPr lang="en-US" dirty="0" err="1"/>
              <a:t>HttpClient</a:t>
            </a:r>
            <a:r>
              <a:rPr lang="en-US" dirty="0"/>
              <a:t>`, known as the `</a:t>
            </a:r>
            <a:r>
              <a:rPr lang="en-US" dirty="0" err="1"/>
              <a:t>AadHttpClient</a:t>
            </a:r>
            <a:r>
              <a:rPr lang="en-US" dirty="0"/>
              <a:t>`, you'll use to submit the request.</a:t>
            </a:r>
          </a:p>
          <a:p>
            <a:endParaRPr lang="en-US" dirty="0"/>
          </a:p>
          <a:p>
            <a:r>
              <a:rPr lang="en-US" dirty="0"/>
              <a:t>To do this, start by importing the `</a:t>
            </a:r>
            <a:r>
              <a:rPr lang="en-US" dirty="0" err="1"/>
              <a:t>AadHttpClient</a:t>
            </a:r>
            <a:r>
              <a:rPr lang="en-US" dirty="0"/>
              <a:t>` object into your TypeScript file:</a:t>
            </a:r>
          </a:p>
          <a:p>
            <a:endParaRPr lang="en-US" dirty="0"/>
          </a:p>
          <a:p>
            <a:r>
              <a:rPr lang="en-US" dirty="0"/>
              <a:t>Next, use the `</a:t>
            </a:r>
            <a:r>
              <a:rPr lang="en-US" dirty="0" err="1"/>
              <a:t>aadhttpClientFactory</a:t>
            </a:r>
            <a:r>
              <a:rPr lang="en-US" dirty="0"/>
              <a:t>` to request an HTTP client configured with the access token for the specified resource:</a:t>
            </a:r>
          </a:p>
          <a:p>
            <a:endParaRPr lang="en-US" dirty="0"/>
          </a:p>
          <a:p>
            <a:r>
              <a:rPr lang="en-US" dirty="0"/>
              <a:t>Finally, use the configured client to call the secured REST API the same way you can use the `</a:t>
            </a:r>
            <a:r>
              <a:rPr lang="en-US" dirty="0" err="1"/>
              <a:t>HttpClient</a:t>
            </a:r>
            <a:r>
              <a:rPr lang="en-US" dirty="0"/>
              <a: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460019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an additional message in the trust dialog prompt:</a:t>
            </a:r>
          </a:p>
          <a:p>
            <a:endParaRPr lang="en-US" dirty="0"/>
          </a:p>
          <a:p>
            <a:r>
              <a:rPr lang="en-US" dirty="0"/>
              <a:t>This message instructs the administrator this solution contains permission requests that should be reviewed and approved or rejected. Recall that permissions are not tied to the SharePoint Framework package. Approving or rejecting the permissions is a separate step that must be performed in order for the SharePoint Framework component to work.</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904150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permission requests, navigate to the **API access** page in the **SharePoint Admin Center**. Here you'll find a list of permission requests pending approval or rejection.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requirement for SharePoint Framework projects is that they display or interact with data external to the web part. This data can reside in SharePoint lists and libraries, or it may be accessible via Microsoft Graph. Maybe the data is external to SharePoint and Microsoft 365 and your project will need to request data from a third party REST API that may support anonymous requests or only support authorized requests because it is protected with Azure AD.</a:t>
            </a:r>
          </a:p>
          <a:p>
            <a:endParaRPr lang="en-US" dirty="0"/>
          </a:p>
          <a:p>
            <a:r>
              <a:rPr lang="en-US" dirty="0"/>
              <a:t>The SharePoint Framework includes multiple APIs you can use that address the different scenarios depending where the data resides and the specifics around the of HTTP API you'll need to call. There are three different APIs you'll use for specific scenarios.</a:t>
            </a:r>
          </a:p>
          <a:p>
            <a:endParaRPr lang="en-US" dirty="0"/>
          </a:p>
          <a:p>
            <a:r>
              <a:rPr lang="en-US" dirty="0"/>
              <a:t>The `</a:t>
            </a:r>
            <a:r>
              <a:rPr lang="en-US" dirty="0" err="1"/>
              <a:t>HttpClient</a:t>
            </a:r>
            <a:r>
              <a:rPr lang="en-US" dirty="0"/>
              <a:t>` API is the cornerstone for most HTTP requests in SharePoint Framework projects. You'll use the `</a:t>
            </a:r>
            <a:r>
              <a:rPr lang="en-US" dirty="0" err="1"/>
              <a:t>HttpClient</a:t>
            </a:r>
            <a:r>
              <a:rPr lang="en-US" dirty="0"/>
              <a:t>` API to primarily submit anonymous requests to third-party APIs. The `</a:t>
            </a:r>
            <a:r>
              <a:rPr lang="en-US" dirty="0" err="1"/>
              <a:t>SPHttpClient</a:t>
            </a:r>
            <a:r>
              <a:rPr lang="en-US" dirty="0"/>
              <a:t>` API extends the `</a:t>
            </a:r>
            <a:r>
              <a:rPr lang="en-US" dirty="0" err="1"/>
              <a:t>HttpClient</a:t>
            </a:r>
            <a:r>
              <a:rPr lang="en-US" dirty="0"/>
              <a:t>` to include necessary HTTP request headers used by the SharePoint REST API. For example, the `</a:t>
            </a:r>
            <a:r>
              <a:rPr lang="en-US" dirty="0" err="1"/>
              <a:t>SPHttpClient</a:t>
            </a:r>
            <a:r>
              <a:rPr lang="en-US" dirty="0"/>
              <a:t>` automatically includes an `</a:t>
            </a:r>
            <a:r>
              <a:rPr lang="en-US" dirty="0" err="1"/>
              <a:t>odata</a:t>
            </a:r>
            <a:r>
              <a:rPr lang="en-US" dirty="0"/>
              <a:t>-version` HTTP request header set to `4` to configure the SharePoint REST API from the default OData v3 protocol to OData v4.</a:t>
            </a:r>
          </a:p>
          <a:p>
            <a:endParaRPr lang="en-US" dirty="0"/>
          </a:p>
          <a:p>
            <a:r>
              <a:rPr lang="en-US" dirty="0"/>
              <a:t>The `</a:t>
            </a:r>
            <a:r>
              <a:rPr lang="en-US" dirty="0" err="1"/>
              <a:t>MSGraphClient</a:t>
            </a:r>
            <a:r>
              <a:rPr lang="en-US" dirty="0"/>
              <a:t>` API is used to call the Microsoft Graph REST API in the same tenant as the current SharePoint Online tenant. Unlike the other HTTP APIs in the </a:t>
            </a:r>
            <a:r>
              <a:rPr lang="en-US" dirty="0" err="1"/>
              <a:t>SharePointFramework</a:t>
            </a:r>
            <a:r>
              <a:rPr lang="en-US" dirty="0"/>
              <a:t>, the `</a:t>
            </a:r>
            <a:r>
              <a:rPr lang="en-US" dirty="0" err="1"/>
              <a:t>MSGraphClient</a:t>
            </a:r>
            <a:r>
              <a:rPr lang="en-US" dirty="0"/>
              <a:t>` API is used to obtain a configured instance of the Microsoft Graph JavaScript SDK client.</a:t>
            </a:r>
          </a:p>
          <a:p>
            <a:endParaRPr lang="en-US" dirty="0"/>
          </a:p>
          <a:p>
            <a:r>
              <a:rPr lang="en-US" dirty="0"/>
              <a:t>The `</a:t>
            </a:r>
            <a:r>
              <a:rPr lang="en-US" dirty="0" err="1"/>
              <a:t>AADHttpClient</a:t>
            </a:r>
            <a:r>
              <a:rPr lang="en-US" dirty="0"/>
              <a:t>` API extends the `</a:t>
            </a:r>
            <a:r>
              <a:rPr lang="en-US" dirty="0" err="1"/>
              <a:t>HttpClient</a:t>
            </a:r>
            <a:r>
              <a:rPr lang="en-US" dirty="0"/>
              <a:t>` API that is used to call Azure AD secured APIs. You'll use the Azure AD HTTP client API to obtain an instance of the `</a:t>
            </a:r>
            <a:r>
              <a:rPr lang="en-US" dirty="0" err="1"/>
              <a:t>HttpClient</a:t>
            </a:r>
            <a:r>
              <a:rPr lang="en-US" dirty="0"/>
              <a:t>` that includes an `authorization` HTTP request header with the value set to an access token used to authorize calls to an Azure AD secured HTTP endpoint.</a:t>
            </a:r>
          </a:p>
          <a:p>
            <a:endParaRPr lang="en-US" dirty="0"/>
          </a:p>
          <a:p>
            <a:r>
              <a:rPr lang="en-US" dirty="0"/>
              <a:t>None of these related HTTP request APIs require developers to install additional clients or libraries; the default SharePoint Framework project includes everything you'll need in your project to submit requests to REST APIs.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permission request to view its details and use the buttons at the bottom of the panel to approve or reject the request: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594181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incorporate Microsoft Graph into your custom SharePoint Framework solutions.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365 developer vision focuses on the user's experience and their data and as a developer you can bring your application into the user experience with over 1.2 billion users of Office worldwide. This is a huge opportunity to provide a window into your application and to enable users to connect into their data to intelligence to your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 are currently over 850 million events created each month and a total of over 400 petabytes of data stored in the service that can add value for your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Graph is the gateway to your data in the Microsoft cloud as you see there.</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9/23/2020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5986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cloud is included of multiple services and data types that we can take advantage of from Office 365, and it's all considered part of the Microsoft 365 platform.</a:t>
            </a:r>
          </a:p>
          <a:p>
            <a:endParaRPr lang="en-US" dirty="0"/>
          </a:p>
          <a:p>
            <a:r>
              <a:rPr lang="en-US" dirty="0"/>
              <a:t>Developers can integrate the signed-in user's email, calendar, contacts, and tasks into custom apps. We can work with content in SharePoint sites and lists files in OneDrive, channels and content within Microsoft Teams, and users in Azure Active Directory (Azure AD).</a:t>
            </a:r>
          </a:p>
          <a:p>
            <a:endParaRPr lang="en-US" dirty="0"/>
          </a:p>
          <a:p>
            <a:r>
              <a:rPr lang="en-US" dirty="0"/>
              <a:t>There are many different services that developers can take advantage of in their custom apps. Many of these services have their own APIs developers can interact with.</a:t>
            </a:r>
          </a:p>
          <a:p>
            <a:endParaRPr lang="en-US" dirty="0"/>
          </a:p>
          <a:p>
            <a:r>
              <a:rPr lang="en-US" dirty="0"/>
              <a:t>However, this can be challenging to go to each of these individual services with their individual endpoints. Each API may have its own permission model, which means they have individual access control configurations. Different endpoints for each service mean our custom applications will need to obtain an access token from Azure AD for each one.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1647565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benefits of Microsoft Graph is that it serves as a proxy endpoint to all of these other services. Microsoft Graph encompass things such as Office 365, Windows 10 enterprise mobility and security (EMS), and it brings all of these different services under one unified endpoint: **</a:t>
            </a:r>
            <a:r>
              <a:rPr lang="en-US" dirty="0" err="1"/>
              <a:t>graph.microsoft.com</a:t>
            </a:r>
            <a:r>
              <a:rPr lang="en-US" dirty="0"/>
              <a:t>**.</a:t>
            </a:r>
          </a:p>
          <a:p>
            <a:endParaRPr lang="en-US" dirty="0"/>
          </a:p>
          <a:p>
            <a:r>
              <a:rPr lang="en-US" dirty="0"/>
              <a:t>The advantage to using Microsoft Graph is that it allows developers to just have a single endpoint, a resource, which means you're only going to need a single access token authenticate the different services. Each service still has its own individual permissions so that everything is still secured in an individual way. A single endpoint makes it easier for developers to build applications.</a:t>
            </a:r>
          </a:p>
          <a:p>
            <a:endParaRPr lang="en-US" dirty="0"/>
          </a:p>
          <a:p>
            <a:r>
              <a:rPr lang="en-US" dirty="0"/>
              <a:t>Microsoft Graph also enables easy navigation of entities and the relationships between entities. While there are many different Microsoft 365 services such as OneDrive for files, or Outlook for contacts and calendars, these different entities are related to each other. These relationships are in Microsoft Graph, which makes it easy to navigate from one entity to another, even if it crosses different underlying endpoints.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027802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accessible as a REST API so developers can use any technology that supports submitting and processing an HTTP request to an endpoint. Microsoft also offers many different SDKs for Microsoft Graph for different platforms and technologies to improve developer productivity.</a:t>
            </a:r>
          </a:p>
          <a:p>
            <a:endParaRPr lang="en-US" dirty="0"/>
          </a:p>
          <a:p>
            <a:r>
              <a:rPr lang="en-US" dirty="0"/>
              <a:t>One of the options offered by Microsoft is the [Microsoft Graph JavaScript SDK](https://</a:t>
            </a:r>
            <a:r>
              <a:rPr lang="en-US" dirty="0" err="1"/>
              <a:t>github.com</a:t>
            </a:r>
            <a:r>
              <a:rPr lang="en-US" dirty="0"/>
              <a:t>/</a:t>
            </a:r>
            <a:r>
              <a:rPr lang="en-US" dirty="0" err="1"/>
              <a:t>microsoftgraph</a:t>
            </a:r>
            <a:r>
              <a:rPr lang="en-US" dirty="0"/>
              <a:t>/</a:t>
            </a:r>
            <a:r>
              <a:rPr lang="en-US" dirty="0" err="1"/>
              <a:t>msgraph-sdk-javascript</a:t>
            </a:r>
            <a:r>
              <a:rPr lang="en-US" dirty="0"/>
              <a:t>). After initializing the SDK with an OAuth 2.0 access token, you can use the SDK to submit requests to Microsoft Graph. The SDK communicates directly with the Microsoft Graph REST API and returns the results as well known objects. Microsoft also provides TypeScript type declarations for the SDK for TypeScript-based projects.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807458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JavaScript SDK, you must first initialize it. This is done by setting the OAuth 2.0 access token before you submit any requests to Microsoft Graph.</a:t>
            </a:r>
          </a:p>
          <a:p>
            <a:endParaRPr lang="en-US" dirty="0"/>
          </a:p>
          <a:p>
            <a:r>
              <a:rPr lang="en-US" dirty="0"/>
              <a:t>Initialize the Microsoft Graph JavaScript SDK by calling the `</a:t>
            </a:r>
            <a:r>
              <a:rPr lang="en-US" dirty="0" err="1"/>
              <a:t>init</a:t>
            </a:r>
            <a:r>
              <a:rPr lang="en-US" dirty="0"/>
              <a:t>()` method and pass in an object with an `</a:t>
            </a:r>
            <a:r>
              <a:rPr lang="en-US" dirty="0" err="1"/>
              <a:t>authProvider</a:t>
            </a:r>
            <a:r>
              <a:rPr lang="en-US" dirty="0"/>
              <a:t>` implementation. The `</a:t>
            </a:r>
            <a:r>
              <a:rPr lang="en-US" dirty="0" err="1"/>
              <a:t>authProvider</a:t>
            </a:r>
            <a:r>
              <a:rPr lang="en-US" dirty="0"/>
              <a:t>` function contains one argument, a callback, that you call with two arguments. The second argument should be the access token.</a:t>
            </a:r>
          </a:p>
          <a:p>
            <a:endParaRPr lang="en-US" dirty="0"/>
          </a:p>
          <a:p>
            <a:r>
              <a:rPr lang="en-US" dirty="0"/>
              <a:t>Once the Microsoft Graph client is initialized, you can submit requests to Microsoft Graph endpoints using the `</a:t>
            </a:r>
            <a:r>
              <a:rPr lang="en-US" dirty="0" err="1"/>
              <a:t>api</a:t>
            </a:r>
            <a:r>
              <a:rPr lang="en-US" dirty="0"/>
              <a:t>()` method. The JavaScript SDK is a fluent API, which means you can chain multiple methods together. For instance, to get the current user's information, you can call the `get()` method after calling the `</a:t>
            </a:r>
            <a:r>
              <a:rPr lang="en-US" dirty="0" err="1"/>
              <a:t>api</a:t>
            </a:r>
            <a:r>
              <a:rPr lang="en-US" dirty="0"/>
              <a:t>()` method.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578234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Microsoft Graph JavaScript SDK is written in JavaScript, just like other libraries, you can use it in TypeScript applications including SharePoint Framework projects. Once the [Microsoft Graph TypeScript Type Definitions](https://</a:t>
            </a:r>
            <a:r>
              <a:rPr lang="en-US" dirty="0" err="1"/>
              <a:t>github.com</a:t>
            </a:r>
            <a:r>
              <a:rPr lang="en-US" dirty="0"/>
              <a:t>/</a:t>
            </a:r>
            <a:r>
              <a:rPr lang="en-US" dirty="0" err="1"/>
              <a:t>microsoftgraph</a:t>
            </a:r>
            <a:r>
              <a:rPr lang="en-US" dirty="0"/>
              <a:t>/</a:t>
            </a:r>
            <a:r>
              <a:rPr lang="en-US" dirty="0" err="1"/>
              <a:t>msgraph</a:t>
            </a:r>
            <a:r>
              <a:rPr lang="en-US" dirty="0"/>
              <a:t>-typescript-</a:t>
            </a:r>
            <a:r>
              <a:rPr lang="en-US" dirty="0" err="1"/>
              <a:t>typings</a:t>
            </a:r>
            <a:r>
              <a:rPr lang="en-US" dirty="0"/>
              <a:t>) are installed in TypeScript-based projects, you can then import relevant objects into your TypeScript files.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 the Microsoft Graph TypeScript type declarations by executing the following statement on the command line:</a:t>
            </a:r>
          </a:p>
          <a:p>
            <a:endParaRPr lang="en-US" dirty="0"/>
          </a:p>
          <a:p>
            <a:r>
              <a:rPr lang="en-US" dirty="0"/>
              <a:t>```shell</a:t>
            </a:r>
          </a:p>
          <a:p>
            <a:r>
              <a:rPr lang="en-US" dirty="0" err="1"/>
              <a:t>npm</a:t>
            </a:r>
            <a:r>
              <a:rPr lang="en-US" dirty="0"/>
              <a:t> install @</a:t>
            </a:r>
            <a:r>
              <a:rPr lang="en-US" dirty="0" err="1"/>
              <a:t>microsoft</a:t>
            </a:r>
            <a:r>
              <a:rPr lang="en-US" dirty="0"/>
              <a:t>/</a:t>
            </a:r>
            <a:r>
              <a:rPr lang="en-US" dirty="0" err="1"/>
              <a:t>microsoft</a:t>
            </a:r>
            <a:r>
              <a:rPr lang="en-US" dirty="0"/>
              <a:t>-graph-types --save-dev</a:t>
            </a:r>
          </a:p>
          <a:p>
            <a:r>
              <a:rPr lang="en-US" dirty="0"/>
              <a:t>```</a:t>
            </a:r>
          </a:p>
          <a:p>
            <a:endParaRPr lang="en-US" dirty="0"/>
          </a:p>
          <a:p>
            <a:r>
              <a:rPr lang="en-US" dirty="0"/>
              <a:t>Once installed, you can then use the types in your projects: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643636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Microsoft Graph in your custom SharePoint Framework solutions. Microsoft Graph is a service that is secured with Azure AD. The SharePoint Framework leverages the same infrastructure for requesting and granting permissions to Azure AD secured APIs as it does for custom Azure AD secured APIs. The unit on **Call Azure AD secured third-party REST APIs** explains how the SharePoint Framework API can be used to call Azure AD secured endpoints.</a:t>
            </a:r>
          </a:p>
          <a:p>
            <a:endParaRPr lang="en-US" dirty="0"/>
          </a:p>
          <a:p>
            <a:r>
              <a:rPr lang="en-US" dirty="0"/>
              <a:t>The SharePoint Framework API includes the Microsoft Graph JavaScript SDK and also handles the initialization of the client. This is handled using the existing Azure Ad support to obtain an access token.</a:t>
            </a:r>
          </a:p>
          <a:p>
            <a:endParaRPr lang="en-US" dirty="0"/>
          </a:p>
          <a:p>
            <a:r>
              <a:rPr lang="en-US" dirty="0"/>
              <a:t>To obtain an instance of the Microsoft Graph JavaScript SDK, use the `</a:t>
            </a:r>
            <a:r>
              <a:rPr lang="en-US" dirty="0" err="1"/>
              <a:t>this.context.msGraphClientFactory.getClient</a:t>
            </a:r>
            <a:r>
              <a:rPr lang="en-US" dirty="0"/>
              <a:t>()` method. This will return an instance of the `</a:t>
            </a:r>
            <a:r>
              <a:rPr lang="en-US" dirty="0" err="1"/>
              <a:t>MSGraphClient</a:t>
            </a:r>
            <a:r>
              <a:rPr lang="en-US" dirty="0"/>
              <a:t>` that is already configured with the necessary OAuth 2.0 access token: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855058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requirement for SharePoint Framework projects is that they display or interact with data external to the web part. This data can reside in SharePoint lists and libraries, or it may be accessible via Microsoft Graph. Maybe the data is external to SharePoint and Microsoft 365 and your project will need to request data from a third party REST API that may support anonymous requests or only support authorized requests because it is protected with Azure AD.</a:t>
            </a:r>
          </a:p>
          <a:p>
            <a:endParaRPr lang="en-US" dirty="0"/>
          </a:p>
          <a:p>
            <a:r>
              <a:rPr lang="en-US" dirty="0"/>
              <a:t>The SharePoint Framework includes multiple APIs you can use that address the different scenarios depending where the data resides and the specifics around the of HTTP API you'll need to call. There are three different APIs you'll use for specific scenarios.</a:t>
            </a:r>
          </a:p>
          <a:p>
            <a:endParaRPr lang="en-US" dirty="0"/>
          </a:p>
          <a:p>
            <a:r>
              <a:rPr lang="en-US" dirty="0"/>
              <a:t>The `</a:t>
            </a:r>
            <a:r>
              <a:rPr lang="en-US" dirty="0" err="1"/>
              <a:t>HttpClient</a:t>
            </a:r>
            <a:r>
              <a:rPr lang="en-US" dirty="0"/>
              <a:t>` API is the cornerstone for most HTTP requests in SharePoint Framework projects. You'll use the `</a:t>
            </a:r>
            <a:r>
              <a:rPr lang="en-US" dirty="0" err="1"/>
              <a:t>HttpClient</a:t>
            </a:r>
            <a:r>
              <a:rPr lang="en-US" dirty="0"/>
              <a:t>` API to primarily submit anonymous requests to third-party APIs. The `</a:t>
            </a:r>
            <a:r>
              <a:rPr lang="en-US" dirty="0" err="1"/>
              <a:t>SPHttpClient</a:t>
            </a:r>
            <a:r>
              <a:rPr lang="en-US" dirty="0"/>
              <a:t>` API extends the `</a:t>
            </a:r>
            <a:r>
              <a:rPr lang="en-US" dirty="0" err="1"/>
              <a:t>HttpClient</a:t>
            </a:r>
            <a:r>
              <a:rPr lang="en-US" dirty="0"/>
              <a:t>` to include necessary HTTP request headers used by the SharePoint REST API. For example, the `</a:t>
            </a:r>
            <a:r>
              <a:rPr lang="en-US" dirty="0" err="1"/>
              <a:t>SPHttpClient</a:t>
            </a:r>
            <a:r>
              <a:rPr lang="en-US" dirty="0"/>
              <a:t>` automatically includes an `</a:t>
            </a:r>
            <a:r>
              <a:rPr lang="en-US" dirty="0" err="1"/>
              <a:t>odata</a:t>
            </a:r>
            <a:r>
              <a:rPr lang="en-US" dirty="0"/>
              <a:t>-version` HTTP request header set to `4` to configure the SharePoint REST API from the default OData v3 protocol to OData v4.</a:t>
            </a:r>
          </a:p>
          <a:p>
            <a:endParaRPr lang="en-US" dirty="0"/>
          </a:p>
          <a:p>
            <a:r>
              <a:rPr lang="en-US" dirty="0"/>
              <a:t>The `</a:t>
            </a:r>
            <a:r>
              <a:rPr lang="en-US" dirty="0" err="1"/>
              <a:t>MSGraphClient</a:t>
            </a:r>
            <a:r>
              <a:rPr lang="en-US" dirty="0"/>
              <a:t>` API is used to call the Microsoft Graph REST API in the same tenant as the current SharePoint Online tenant. Unlike the other HTTP APIs in the </a:t>
            </a:r>
            <a:r>
              <a:rPr lang="en-US" dirty="0" err="1"/>
              <a:t>SharePointFramework</a:t>
            </a:r>
            <a:r>
              <a:rPr lang="en-US" dirty="0"/>
              <a:t>, the `</a:t>
            </a:r>
            <a:r>
              <a:rPr lang="en-US" dirty="0" err="1"/>
              <a:t>MSGraphClient</a:t>
            </a:r>
            <a:r>
              <a:rPr lang="en-US" dirty="0"/>
              <a:t>` API is used to obtain a configured instance of the Microsoft Graph JavaScript SDK client.</a:t>
            </a:r>
          </a:p>
          <a:p>
            <a:endParaRPr lang="en-US" dirty="0"/>
          </a:p>
          <a:p>
            <a:r>
              <a:rPr lang="en-US" dirty="0"/>
              <a:t>The `</a:t>
            </a:r>
            <a:r>
              <a:rPr lang="en-US" dirty="0" err="1"/>
              <a:t>AADHttpClient</a:t>
            </a:r>
            <a:r>
              <a:rPr lang="en-US" dirty="0"/>
              <a:t>` API extends the `</a:t>
            </a:r>
            <a:r>
              <a:rPr lang="en-US" dirty="0" err="1"/>
              <a:t>HttpClient</a:t>
            </a:r>
            <a:r>
              <a:rPr lang="en-US" dirty="0"/>
              <a:t>` API that is used to call Azure AD secured APIs. You'll use the Azure AD HTTP client API to obtain an instance of the `</a:t>
            </a:r>
            <a:r>
              <a:rPr lang="en-US" dirty="0" err="1"/>
              <a:t>HttpClient</a:t>
            </a:r>
            <a:r>
              <a:rPr lang="en-US" dirty="0"/>
              <a:t>` that includes an `authorization` HTTP request header with the value set to an access token used to authorize calls to an Azure AD secured HTTP endpoint.</a:t>
            </a:r>
          </a:p>
          <a:p>
            <a:endParaRPr lang="en-US" dirty="0"/>
          </a:p>
          <a:p>
            <a:r>
              <a:rPr lang="en-US" dirty="0"/>
              <a:t>None of these related HTTP request APIs require developers to install additional clients or libraries; the default SharePoint Framework project includes everything you'll need in your project to submit requests to REST APIs.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Microsoft Graph is an Azure AD secured API, you will need to request a permission to Microsoft Graph when a SharePoint Framework package is deployed to the App Catalog. Do this using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an additional message in the trust dialog prompt:</a:t>
            </a:r>
          </a:p>
          <a:p>
            <a:endParaRPr lang="en-US" dirty="0"/>
          </a:p>
          <a:p>
            <a:r>
              <a:rPr lang="en-US" dirty="0"/>
              <a:t>This message instructs the administrator this solution contains permission requests that should be reviewed and approved or rejected. Recall that permissions aren't tied to the SharePoint Framework package. Approving or rejecting the permissions is a separate step that must be done in order for the SharePoint Framework component to work.</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6344915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permission requests, navigate to the **API access** page in the **SharePoint Admin Center**. Here you'll find a list of permission requests pending approval or rejection.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permission request to view its details and use the buttons at the bottom of the panel to approve or reject the request: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5941816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incorporate Microsoft Graph into your custom SharePoint Framework solutions.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9985542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an additional message in the trust dialog prompt:</a:t>
            </a:r>
          </a:p>
          <a:p>
            <a:endParaRPr lang="en-US" dirty="0"/>
          </a:p>
          <a:p>
            <a:r>
              <a:rPr lang="en-US" dirty="0"/>
              <a:t>This message instructs the administrator this solution contains permission requests that should be reviewed and approved or rejected. Recall that permissions aren't tied to the SharePoint Framework package. Approving or rejecting the permissions is a separate step that must be done in order for the SharePoint Framework component to work.</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3:31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7868073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an additional message in the trust dialog prompt:</a:t>
            </a:r>
          </a:p>
          <a:p>
            <a:endParaRPr lang="en-US" dirty="0"/>
          </a:p>
          <a:p>
            <a:r>
              <a:rPr lang="en-US" dirty="0"/>
              <a:t>This message instructs the administrator this solution contains permission requests that should be reviewed and approved or rejected. Recall that permissions aren't tied to the SharePoint Framework package. Approving or rejecting the permissions is a separate step that must be done in order for the SharePoint Framework component to work.</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3:48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362319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an additional message in the trust dialog prompt:</a:t>
            </a:r>
          </a:p>
          <a:p>
            <a:endParaRPr lang="en-US" dirty="0"/>
          </a:p>
          <a:p>
            <a:r>
              <a:rPr lang="en-US" dirty="0"/>
              <a:t>This message instructs the administrator this solution contains permission requests that should be reviewed and approved or rejected. Recall that permissions aren't tied to the SharePoint Framework package. Approving or rejecting the permissions is a separate step that must be done in order for the SharePoint Framework component to work.</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3:51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298340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270923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a:t>
            </a:r>
            <a:r>
              <a:rPr lang="en-US" dirty="0" err="1"/>
              <a:t>HttpClient</a:t>
            </a:r>
            <a:r>
              <a:rPr lang="en-US" dirty="0"/>
              <a:t>` API, first import it into your TypeScript file:</a:t>
            </a:r>
          </a:p>
          <a:p>
            <a:endParaRPr lang="en-US" dirty="0"/>
          </a:p>
          <a:p>
            <a:r>
              <a:rPr lang="en-US" dirty="0"/>
              <a:t>In the code above, we're also importing the `</a:t>
            </a:r>
            <a:r>
              <a:rPr lang="en-US" dirty="0" err="1"/>
              <a:t>HttpClientResponse</a:t>
            </a:r>
            <a:r>
              <a:rPr lang="en-US" dirty="0"/>
              <a:t>` object to cast the object returned from an HTTP request into a typed object.</a:t>
            </a:r>
          </a:p>
          <a:p>
            <a:endParaRPr lang="en-US" dirty="0"/>
          </a:p>
          <a:p>
            <a:r>
              <a:rPr lang="en-US" dirty="0"/>
              <a:t>Next, submit a request using either the `get()` or `post()` method on the `</a:t>
            </a:r>
            <a:r>
              <a:rPr lang="en-US" dirty="0" err="1"/>
              <a:t>this.context.httpClient</a:t>
            </a:r>
            <a:r>
              <a:rPr lang="en-US" dirty="0"/>
              <a:t>` object from a SharePoint Framework component. These two methods have three arguments:</a:t>
            </a:r>
          </a:p>
          <a:p>
            <a:endParaRPr lang="en-US" dirty="0"/>
          </a:p>
          <a:p>
            <a:r>
              <a:rPr lang="en-US" dirty="0"/>
              <a:t>- **endpoint** (*required*): The first argument is the endpoint of the HTTP request you want to call.</a:t>
            </a:r>
          </a:p>
          <a:p>
            <a:r>
              <a:rPr lang="en-US" dirty="0"/>
              <a:t>- **configuration** (*required*): The second argument is the configuration to use for the request. Always use the `HttpClient.configurations.v1` configuration. This will set the HTTP request headers to the common values such as setting the `accept` header to `application/json` to request the data as JSON.</a:t>
            </a:r>
          </a:p>
          <a:p>
            <a:r>
              <a:rPr lang="en-US" dirty="0"/>
              <a:t>- **request options** (*optional*): The last argument is optional. It enables developers to pass in a custom request object that overrides any of the configuration settings prior to submitting the request.</a:t>
            </a:r>
          </a:p>
          <a:p>
            <a:endParaRPr lang="en-US" dirty="0"/>
          </a:p>
          <a:p>
            <a:r>
              <a:rPr lang="en-US" dirty="0"/>
              <a:t>The `get()` and `post()` methods return a JavaScript promise with the response as a `</a:t>
            </a:r>
            <a:r>
              <a:rPr lang="en-US" dirty="0" err="1"/>
              <a:t>HttpClientResponse</a:t>
            </a:r>
            <a:r>
              <a:rPr lang="en-US" dirty="0"/>
              <a:t>` object. To parse the body of the response as a JSON object, call the `json()` method that will return a JavaScript promise object containing the response: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008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extend what you learned in a previous unit from just reading SharePoint list data to writing data using the SharePoint REST API. You'll learn how to create, update, and delete data in SharePoint lists and libraries in SharePoint Framework components with the SharePoint REST API.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37638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REST API will validate your identity and permissions with each request so you must include authorization details when you submit a request to the SharePoint REST API. Each request is authorized by including an `authorization` HTTP request header that contains an OAuth2 bearer token. This token is provided by Azure AD after a successful authentication and granting the necessary permissions to the app that's accessing the SharePoint REST API. This authorization token is required when you submit a request to the SharePoint REST API from off the SharePoint server.</a:t>
            </a:r>
          </a:p>
          <a:p>
            <a:endParaRPr lang="en-US" dirty="0"/>
          </a:p>
          <a:p>
            <a:r>
              <a:rPr lang="en-US" dirty="0"/>
              <a:t>When you submit a request from a client-side script running on a SharePoint page, the authorization token is not required. That's because each request from the SharePoint site will include a cookie that was added to your browser session when you logged into the SharePoint site. This cookie is used because the SharePoint REST API is available from the SharePoint site which is in the same domain as the page that hosts your client-side script is sent from.</a:t>
            </a:r>
          </a:p>
          <a:p>
            <a:endParaRPr lang="en-US" dirty="0"/>
          </a:p>
          <a:p>
            <a:r>
              <a:rPr lang="en-US" dirty="0"/>
              <a:t>HTTP request headers are used not just for authorization, but to control the OData protocol version the SharePoint REST API uses, how much metadata is returned in each request and many other things. For example, when updating or deleting a request, you can include the `if-match` HTTP request header to verify the item you want to update or delete is the same version on the server that your application expects it to be. This header enables developers to ensure they aren't in a "last update wins" scenario.</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40361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what an OData request looks like:</a:t>
            </a:r>
          </a:p>
          <a:p>
            <a:endParaRPr lang="en-US" dirty="0"/>
          </a:p>
          <a:p>
            <a:r>
              <a:rPr lang="en-US" dirty="0"/>
              <a:t>The SharePoint REST API starts with the **_</a:t>
            </a:r>
            <a:r>
              <a:rPr lang="en-US" dirty="0" err="1"/>
              <a:t>api</a:t>
            </a:r>
            <a:r>
              <a:rPr lang="en-US" dirty="0"/>
              <a:t>** endpoint. The remainder of the path portion of the URL, **web/lists/</a:t>
            </a:r>
            <a:r>
              <a:rPr lang="en-US" dirty="0" err="1"/>
              <a:t>getbytitle</a:t>
            </a:r>
            <a:r>
              <a:rPr lang="en-US" dirty="0"/>
              <a:t>('Countries')/items** in this example, is used to reference a specific resource. In this example, the items in the **Countries** list in the current SharePoint site are returned.</a:t>
            </a:r>
          </a:p>
          <a:p>
            <a:endParaRPr lang="en-US" dirty="0"/>
          </a:p>
          <a:p>
            <a:r>
              <a:rPr lang="en-US" dirty="0"/>
              <a:t>Notice the parameters prefixed with a `$` in the query string of the URL. These are *OData query operators*. OData query operators are used to control how much data is returned in each query. </a:t>
            </a:r>
          </a:p>
          <a:p>
            <a:endParaRPr lang="en-US" dirty="0"/>
          </a:p>
          <a:p>
            <a:r>
              <a:rPr lang="en-US" dirty="0"/>
              <a:t>The `$select` query operator is used to tell the SharePoint REST API to only return specific fields for the items collection. Without the `$select` operator, a default collection of properties are returned.</a:t>
            </a:r>
          </a:p>
          <a:p>
            <a:endParaRPr lang="en-US" dirty="0"/>
          </a:p>
          <a:p>
            <a:r>
              <a:rPr lang="en-US" dirty="0"/>
              <a:t>The `$filter` query operator is used to include only a subset of items from the list.</a:t>
            </a:r>
          </a:p>
          <a:p>
            <a:endParaRPr lang="en-US" dirty="0"/>
          </a:p>
          <a:p>
            <a:r>
              <a:rPr lang="en-US" dirty="0"/>
              <a:t>The `$</a:t>
            </a:r>
            <a:r>
              <a:rPr lang="en-US" dirty="0" err="1"/>
              <a:t>orderby</a:t>
            </a:r>
            <a:r>
              <a:rPr lang="en-US" dirty="0"/>
              <a:t>` query operator allows developers to specify the field to sort the results on and the direction of the sort operation.</a:t>
            </a:r>
          </a:p>
          <a:p>
            <a:endParaRPr lang="en-US" dirty="0"/>
          </a:p>
          <a:p>
            <a:r>
              <a:rPr lang="en-US" dirty="0"/>
              <a:t>Finally, the `$top` query operator is used to only select a subset of the results in the query.</a:t>
            </a:r>
          </a:p>
          <a:p>
            <a:endParaRPr lang="en-US" dirty="0"/>
          </a:p>
          <a:p>
            <a:r>
              <a:rPr lang="en-US" dirty="0"/>
              <a:t>In this example, the last item in the list that has a title of **United States** is returned in the response and it only includes the **ID** and **Title**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42765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includes an API that simplifies submitting request to the SharePoint REST API. The `</a:t>
            </a:r>
            <a:r>
              <a:rPr lang="en-US" dirty="0" err="1"/>
              <a:t>SPHttpClient</a:t>
            </a:r>
            <a:r>
              <a:rPr lang="en-US" dirty="0"/>
              <a:t>` API is available in all SharePoint Framework solutions on the `context` object. The `</a:t>
            </a:r>
            <a:r>
              <a:rPr lang="en-US" dirty="0" err="1"/>
              <a:t>SPHttpClient</a:t>
            </a:r>
            <a:r>
              <a:rPr lang="en-US" dirty="0"/>
              <a:t>` extends the to the `</a:t>
            </a:r>
            <a:r>
              <a:rPr lang="en-US" dirty="0" err="1"/>
              <a:t>HttpClient</a:t>
            </a:r>
            <a:r>
              <a:rPr lang="en-US" dirty="0"/>
              <a:t>` API which is a wrapper to the Fetch API included in all modern browsers and includes a </a:t>
            </a:r>
            <a:r>
              <a:rPr lang="en-US" dirty="0" err="1"/>
              <a:t>polyfill</a:t>
            </a:r>
            <a:r>
              <a:rPr lang="en-US" dirty="0"/>
              <a:t> for older browsers that don't support the Fetch API.</a:t>
            </a:r>
          </a:p>
          <a:p>
            <a:endParaRPr lang="en-US" dirty="0"/>
          </a:p>
          <a:p>
            <a:r>
              <a:rPr lang="en-US" dirty="0"/>
              <a:t>The `</a:t>
            </a:r>
            <a:r>
              <a:rPr lang="en-US" dirty="0" err="1"/>
              <a:t>HttpClient</a:t>
            </a:r>
            <a:r>
              <a:rPr lang="en-US" dirty="0"/>
              <a:t>` is also included in the SharePoint Framework API. Developers can use it to submit HTTP requests to any REST API.</a:t>
            </a:r>
          </a:p>
          <a:p>
            <a:endParaRPr lang="en-US" dirty="0"/>
          </a:p>
          <a:p>
            <a:r>
              <a:rPr lang="en-US" dirty="0"/>
              <a:t>The `</a:t>
            </a:r>
            <a:r>
              <a:rPr lang="en-US" dirty="0" err="1"/>
              <a:t>SPHttpClient</a:t>
            </a:r>
            <a:r>
              <a:rPr lang="en-US" dirty="0"/>
              <a:t>` API automatically configures the HTTP request with the required HTTP request headers, including setting the SharePoint REST API OData version to v4 and configuring the response to only include minimal metadata for each item returned.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1:21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08453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sharepoint/dev/spfx/use-aadhttpclient" TargetMode="External"/><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microsoftgraph/msgraph-typescript-typings" TargetMode="External"/><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s://pnp.github.io/pnpjs/" TargetMode="External"/><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SharePoint Content</a:t>
            </a:r>
            <a:endParaRPr lang="en-US" dirty="0"/>
          </a:p>
        </p:txBody>
      </p:sp>
      <p:sp>
        <p:nvSpPr>
          <p:cNvPr id="5" name="Text Placeholder 4"/>
          <p:cNvSpPr>
            <a:spLocks noGrp="1"/>
          </p:cNvSpPr>
          <p:nvPr>
            <p:ph type="body" sz="quarter" idx="12"/>
          </p:nvPr>
        </p:nvSpPr>
        <p:spPr/>
        <p:txBody>
          <a:bodyPr/>
          <a:lstStyle/>
          <a:p>
            <a:r>
              <a:rPr lang="en-US" dirty="0"/>
              <a:t>Using the </a:t>
            </a:r>
            <a:r>
              <a:rPr lang="en-US" dirty="0" err="1"/>
              <a:t>SPHttpClient</a:t>
            </a:r>
            <a:r>
              <a:rPr lang="en-US" dirty="0"/>
              <a:t> to talk to SharePoint</a:t>
            </a:r>
          </a:p>
        </p:txBody>
      </p:sp>
    </p:spTree>
    <p:extLst>
      <p:ext uri="{BB962C8B-B14F-4D97-AF65-F5344CB8AC3E}">
        <p14:creationId xmlns:p14="http://schemas.microsoft.com/office/powerpoint/2010/main" val="252786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Reading List Items with the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a:xfrm>
            <a:off x="464400" y="1178952"/>
            <a:ext cx="11575200" cy="4907497"/>
          </a:xfrm>
        </p:spPr>
        <p:txBody>
          <a:bodyPr/>
          <a:lstStyle/>
          <a:p>
            <a:r>
              <a:rPr lang="en-US" sz="1800" dirty="0"/>
              <a:t>private _</a:t>
            </a:r>
            <a:r>
              <a:rPr lang="en-US" sz="1800" dirty="0" err="1"/>
              <a:t>getListItems</a:t>
            </a:r>
            <a:r>
              <a:rPr lang="en-US" sz="1800" dirty="0"/>
              <a:t>(): Promise&lt;</a:t>
            </a:r>
            <a:r>
              <a:rPr lang="en-US" sz="1800" dirty="0" err="1"/>
              <a:t>ICountryListItem</a:t>
            </a:r>
            <a:r>
              <a:rPr lang="en-US" sz="1800" dirty="0"/>
              <a:t>[]&gt; {</a:t>
            </a:r>
          </a:p>
          <a:p>
            <a:r>
              <a:rPr lang="en-US" sz="1800" dirty="0"/>
              <a:t>  </a:t>
            </a:r>
            <a:r>
              <a:rPr lang="en-US" sz="1800" dirty="0" err="1"/>
              <a:t>const</a:t>
            </a:r>
            <a:r>
              <a:rPr lang="en-US" sz="1800" dirty="0"/>
              <a:t> endpoint: string = </a:t>
            </a:r>
            <a:r>
              <a:rPr lang="en-US" sz="1800" dirty="0" err="1"/>
              <a:t>this.context.pageContext.web.absoluteUrl</a:t>
            </a:r>
            <a:endParaRPr lang="en-US" sz="1800" dirty="0"/>
          </a:p>
          <a:p>
            <a:r>
              <a:rPr lang="en-US" sz="1800" dirty="0"/>
              <a:t>    + `/_</a:t>
            </a:r>
            <a:r>
              <a:rPr lang="en-US" sz="1800" dirty="0" err="1"/>
              <a:t>api</a:t>
            </a:r>
            <a:r>
              <a:rPr lang="en-US" sz="1800" dirty="0"/>
              <a:t>/web/lists/</a:t>
            </a:r>
            <a:r>
              <a:rPr lang="en-US" sz="1800" dirty="0" err="1"/>
              <a:t>getbytitle</a:t>
            </a:r>
            <a:r>
              <a:rPr lang="en-US" sz="1800" dirty="0"/>
              <a:t>('Countries')/items?$select=</a:t>
            </a:r>
            <a:r>
              <a:rPr lang="en-US" sz="1800" dirty="0" err="1"/>
              <a:t>Id,Title</a:t>
            </a:r>
            <a:r>
              <a:rPr lang="en-US" sz="1800" dirty="0"/>
              <a:t>`</a:t>
            </a:r>
          </a:p>
          <a:p>
            <a:endParaRPr lang="en-US" sz="1800" dirty="0"/>
          </a:p>
          <a:p>
            <a:r>
              <a:rPr lang="en-US" sz="1800" dirty="0"/>
              <a:t>  return </a:t>
            </a:r>
            <a:r>
              <a:rPr lang="en-US" sz="1800" dirty="0" err="1"/>
              <a:t>this.context.spHttpClient.get</a:t>
            </a:r>
            <a:r>
              <a:rPr lang="en-US" sz="1800" dirty="0"/>
              <a:t>(</a:t>
            </a:r>
          </a:p>
          <a:p>
            <a:r>
              <a:rPr lang="en-US" sz="1800" dirty="0"/>
              <a:t>      endpoint, </a:t>
            </a:r>
          </a:p>
          <a:p>
            <a:r>
              <a:rPr lang="en-US" sz="1800" dirty="0"/>
              <a:t>      SPHttpClient.configurations.v1</a:t>
            </a:r>
          </a:p>
          <a:p>
            <a:r>
              <a:rPr lang="en-US" sz="1800" dirty="0"/>
              <a:t>    )</a:t>
            </a:r>
          </a:p>
          <a:p>
            <a:r>
              <a:rPr lang="en-US" sz="1800" dirty="0"/>
              <a:t>    .then(response =&gt; {</a:t>
            </a:r>
          </a:p>
          <a:p>
            <a:r>
              <a:rPr lang="en-US" sz="1800" dirty="0"/>
              <a:t>      return </a:t>
            </a:r>
            <a:r>
              <a:rPr lang="en-US" sz="1800" dirty="0" err="1"/>
              <a:t>response.json</a:t>
            </a:r>
            <a:r>
              <a:rPr lang="en-US" sz="1800" dirty="0"/>
              <a:t>();</a:t>
            </a:r>
          </a:p>
          <a:p>
            <a:r>
              <a:rPr lang="en-US" sz="1800" dirty="0"/>
              <a:t>    })</a:t>
            </a:r>
          </a:p>
          <a:p>
            <a:r>
              <a:rPr lang="en-US" sz="1800" dirty="0"/>
              <a:t>    .then(</a:t>
            </a:r>
            <a:r>
              <a:rPr lang="en-US" sz="1800" dirty="0" err="1"/>
              <a:t>jsonResponse</a:t>
            </a:r>
            <a:r>
              <a:rPr lang="en-US" sz="1800" dirty="0"/>
              <a:t> =&gt; {</a:t>
            </a:r>
          </a:p>
          <a:p>
            <a:r>
              <a:rPr lang="en-US" sz="1800" dirty="0"/>
              <a:t>      return </a:t>
            </a:r>
            <a:r>
              <a:rPr lang="en-US" sz="1800" dirty="0" err="1"/>
              <a:t>jsonResponse.value</a:t>
            </a:r>
            <a:r>
              <a:rPr lang="en-US" sz="1800" dirty="0"/>
              <a:t>;</a:t>
            </a:r>
          </a:p>
          <a:p>
            <a:r>
              <a:rPr lang="en-US" sz="1800" dirty="0"/>
              <a:t>    }) as Promise&lt;</a:t>
            </a:r>
            <a:r>
              <a:rPr lang="en-US" sz="1800" dirty="0" err="1"/>
              <a:t>ICountryListItem</a:t>
            </a:r>
            <a:r>
              <a:rPr lang="en-US" sz="1800" dirty="0"/>
              <a:t>[]&gt;;</a:t>
            </a:r>
          </a:p>
          <a:p>
            <a:r>
              <a:rPr lang="en-US" sz="1800" dirty="0"/>
              <a:t>}</a:t>
            </a:r>
          </a:p>
        </p:txBody>
      </p:sp>
    </p:spTree>
    <p:extLst>
      <p:ext uri="{BB962C8B-B14F-4D97-AF65-F5344CB8AC3E}">
        <p14:creationId xmlns:p14="http://schemas.microsoft.com/office/powerpoint/2010/main" val="17046343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3878369"/>
          </a:xfrm>
        </p:spPr>
        <p:txBody>
          <a:bodyPr/>
          <a:lstStyle/>
          <a:p>
            <a:r>
              <a:rPr lang="en-US" sz="2800" dirty="0"/>
              <a:t>Use the SharePoint Framework </a:t>
            </a:r>
            <a:r>
              <a:rPr lang="en-US" sz="2800" dirty="0" err="1">
                <a:latin typeface="Courier New" panose="02070309020205020404" pitchFamily="49" charset="0"/>
                <a:cs typeface="Courier New" panose="02070309020205020404" pitchFamily="49" charset="0"/>
              </a:rPr>
              <a:t>SPHttpClient</a:t>
            </a:r>
            <a:r>
              <a:rPr lang="en-US" sz="2800" dirty="0" err="1"/>
              <a:t>’s</a:t>
            </a:r>
            <a:r>
              <a:rPr lang="en-US" sz="2800" dirty="0"/>
              <a:t> </a:t>
            </a:r>
            <a:r>
              <a:rPr lang="en-US" sz="2800" dirty="0">
                <a:latin typeface="Courier New" panose="02070309020205020404" pitchFamily="49" charset="0"/>
                <a:cs typeface="Courier New" panose="02070309020205020404" pitchFamily="49" charset="0"/>
              </a:rPr>
              <a:t>post()</a:t>
            </a:r>
            <a:r>
              <a:rPr lang="en-US" sz="2800" dirty="0"/>
              <a:t> method to write to the SharePoint REST API</a:t>
            </a:r>
          </a:p>
          <a:p>
            <a:endParaRPr lang="en-US" sz="2800" dirty="0"/>
          </a:p>
          <a:p>
            <a:r>
              <a:rPr lang="en-US" sz="2800" dirty="0"/>
              <a:t>Some operations require additional HTTP headers:</a:t>
            </a:r>
          </a:p>
          <a:p>
            <a:pPr lvl="1"/>
            <a:r>
              <a:rPr lang="en-US" sz="2000" dirty="0">
                <a:latin typeface="Courier New" panose="02070309020205020404" pitchFamily="49" charset="0"/>
                <a:cs typeface="Courier New" panose="02070309020205020404" pitchFamily="49" charset="0"/>
              </a:rPr>
              <a:t>IF-MATCH</a:t>
            </a:r>
            <a:r>
              <a:rPr lang="en-US" sz="2000" dirty="0"/>
              <a:t>: specify version of the item on the server to be updated </a:t>
            </a:r>
            <a:r>
              <a:rPr lang="en-US" sz="2000"/>
              <a:t>/ deleted </a:t>
            </a:r>
            <a:endParaRPr lang="en-US" sz="20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X-HTTP-Method</a:t>
            </a:r>
            <a:r>
              <a:rPr lang="en-US" sz="2000" dirty="0"/>
              <a:t>: specify </a:t>
            </a:r>
            <a:r>
              <a:rPr lang="en-US" sz="2000" dirty="0">
                <a:latin typeface="Courier New" panose="02070309020205020404" pitchFamily="49" charset="0"/>
                <a:cs typeface="Courier New" panose="02070309020205020404" pitchFamily="49" charset="0"/>
              </a:rPr>
              <a:t>MERGE</a:t>
            </a:r>
            <a:r>
              <a:rPr lang="en-US" sz="2000" dirty="0"/>
              <a:t> or </a:t>
            </a:r>
            <a:r>
              <a:rPr lang="en-US" sz="2000" dirty="0">
                <a:latin typeface="Courier New" panose="02070309020205020404" pitchFamily="49" charset="0"/>
                <a:cs typeface="Courier New" panose="02070309020205020404" pitchFamily="49" charset="0"/>
              </a:rPr>
              <a:t>DELETE</a:t>
            </a:r>
            <a:r>
              <a:rPr lang="en-US" sz="2000" dirty="0"/>
              <a:t> in update &amp; delete operations</a:t>
            </a:r>
            <a:endParaRPr lang="en-US" sz="2000" dirty="0">
              <a:latin typeface="Courier New" panose="02070309020205020404" pitchFamily="49" charset="0"/>
              <a:cs typeface="Courier New" panose="02070309020205020404" pitchFamily="49" charset="0"/>
            </a:endParaRPr>
          </a:p>
          <a:p>
            <a:endParaRPr lang="en-US" sz="2800" dirty="0"/>
          </a:p>
          <a:p>
            <a:r>
              <a:rPr lang="en-US" sz="2800" dirty="0"/>
              <a:t>Some operation require specific data in the payload body</a:t>
            </a:r>
          </a:p>
          <a:p>
            <a:pPr lvl="1"/>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odata.type</a:t>
            </a:r>
            <a:r>
              <a:rPr lang="en-US" sz="2000" dirty="0"/>
              <a:t>: specify the type of data being written to the list when creating</a:t>
            </a:r>
            <a:endParaRPr lang="en-US" sz="20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464400" y="633600"/>
            <a:ext cx="11574000" cy="387798"/>
          </a:xfrm>
        </p:spPr>
        <p:txBody>
          <a:bodyPr/>
          <a:lstStyle/>
          <a:p>
            <a:r>
              <a:rPr lang="en-US" dirty="0"/>
              <a:t>Write Operations with SPFx &amp; REST API</a:t>
            </a:r>
            <a:endParaRPr lang="fi-FI" dirty="0"/>
          </a:p>
        </p:txBody>
      </p:sp>
    </p:spTree>
    <p:extLst>
      <p:ext uri="{BB962C8B-B14F-4D97-AF65-F5344CB8AC3E}">
        <p14:creationId xmlns:p14="http://schemas.microsoft.com/office/powerpoint/2010/main" val="23641082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a:xfrm>
            <a:off x="464400" y="1212850"/>
            <a:ext cx="11574000" cy="2306978"/>
          </a:xfrm>
        </p:spPr>
        <p:txBody>
          <a:bodyPr/>
          <a:lstStyle/>
          <a:p>
            <a:r>
              <a:rPr lang="en-US" dirty="0"/>
              <a:t>Must specify the type of data as the </a:t>
            </a:r>
            <a:r>
              <a:rPr lang="en-US" dirty="0">
                <a:latin typeface="Courier New" panose="02070309020205020404" pitchFamily="49" charset="0"/>
                <a:cs typeface="Courier New" panose="02070309020205020404" pitchFamily="49" charset="0"/>
              </a:rPr>
              <a:t>@odata.type</a:t>
            </a:r>
            <a:r>
              <a:rPr lang="en-US" dirty="0"/>
              <a:t> property in the payload that is being created</a:t>
            </a:r>
          </a:p>
          <a:p>
            <a:pPr lvl="1"/>
            <a:r>
              <a:rPr lang="en-US" dirty="0"/>
              <a:t>Due to lists being able to support multiple content types</a:t>
            </a:r>
          </a:p>
          <a:p>
            <a:endParaRPr lang="en-US" dirty="0"/>
          </a:p>
          <a:p>
            <a:r>
              <a:rPr lang="en-US" dirty="0"/>
              <a:t>Pattern: request the type in a pre-request via the list’s </a:t>
            </a:r>
            <a:r>
              <a:rPr lang="en-US" dirty="0" err="1">
                <a:latin typeface="Courier New" panose="02070309020205020404" pitchFamily="49" charset="0"/>
                <a:cs typeface="Courier New" panose="02070309020205020404" pitchFamily="49" charset="0"/>
              </a:rPr>
              <a:t>ListItemEntityTypeFullName</a:t>
            </a:r>
            <a:r>
              <a:rPr lang="en-US" dirty="0"/>
              <a:t> property</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Creating List Items with the REST API</a:t>
            </a:r>
          </a:p>
        </p:txBody>
      </p:sp>
    </p:spTree>
    <p:extLst>
      <p:ext uri="{BB962C8B-B14F-4D97-AF65-F5344CB8AC3E}">
        <p14:creationId xmlns:p14="http://schemas.microsoft.com/office/powerpoint/2010/main" val="32783436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43756B-078C-924B-862F-BC313A95A967}"/>
              </a:ext>
            </a:extLst>
          </p:cNvPr>
          <p:cNvSpPr>
            <a:spLocks noGrp="1"/>
          </p:cNvSpPr>
          <p:nvPr>
            <p:ph type="title"/>
          </p:nvPr>
        </p:nvSpPr>
        <p:spPr/>
        <p:txBody>
          <a:bodyPr/>
          <a:lstStyle/>
          <a:p>
            <a:r>
              <a:rPr lang="en-US" dirty="0"/>
              <a:t>Get List Entity Type</a:t>
            </a:r>
          </a:p>
        </p:txBody>
      </p:sp>
      <p:sp>
        <p:nvSpPr>
          <p:cNvPr id="6" name="Text Placeholder 5">
            <a:extLst>
              <a:ext uri="{FF2B5EF4-FFF2-40B4-BE49-F238E27FC236}">
                <a16:creationId xmlns:a16="http://schemas.microsoft.com/office/drawing/2014/main" id="{CCBF6F44-0A6C-E944-B23B-426F96217D28}"/>
              </a:ext>
            </a:extLst>
          </p:cNvPr>
          <p:cNvSpPr>
            <a:spLocks noGrp="1"/>
          </p:cNvSpPr>
          <p:nvPr>
            <p:ph type="body" sz="quarter" idx="10"/>
          </p:nvPr>
        </p:nvSpPr>
        <p:spPr>
          <a:xfrm>
            <a:off x="464400" y="1178952"/>
            <a:ext cx="11575200" cy="4907497"/>
          </a:xfrm>
        </p:spPr>
        <p:txBody>
          <a:bodyPr/>
          <a:lstStyle/>
          <a:p>
            <a:r>
              <a:rPr lang="en-US" sz="1800" dirty="0"/>
              <a:t>private _</a:t>
            </a:r>
            <a:r>
              <a:rPr lang="en-US" sz="1800" dirty="0" err="1"/>
              <a:t>getItemEntityType</a:t>
            </a:r>
            <a:r>
              <a:rPr lang="en-US" sz="1800" dirty="0"/>
              <a:t>(): Promise&lt;string&gt; {</a:t>
            </a:r>
          </a:p>
          <a:p>
            <a:r>
              <a:rPr lang="en-US" sz="1800" dirty="0"/>
              <a:t>  </a:t>
            </a:r>
            <a:r>
              <a:rPr lang="en-US" sz="1800" dirty="0" err="1"/>
              <a:t>const</a:t>
            </a:r>
            <a:r>
              <a:rPr lang="en-US" sz="1800" dirty="0"/>
              <a:t> endpoint: string = </a:t>
            </a:r>
            <a:r>
              <a:rPr lang="en-US" sz="1800" dirty="0" err="1"/>
              <a:t>this.context.pageContext.web.absoluteUrl</a:t>
            </a:r>
            <a:endParaRPr lang="en-US" sz="1800" dirty="0"/>
          </a:p>
          <a:p>
            <a:r>
              <a:rPr lang="en-US" sz="1800" dirty="0"/>
              <a:t>+ `/_</a:t>
            </a:r>
            <a:r>
              <a:rPr lang="en-US" sz="1800" dirty="0" err="1"/>
              <a:t>api</a:t>
            </a:r>
            <a:r>
              <a:rPr lang="en-US" sz="1800" dirty="0"/>
              <a:t>/web/lists/</a:t>
            </a:r>
            <a:r>
              <a:rPr lang="en-US" sz="1800" dirty="0" err="1"/>
              <a:t>getbytitle</a:t>
            </a:r>
            <a:r>
              <a:rPr lang="en-US" sz="1800" dirty="0"/>
              <a:t>('Countries')?$select=</a:t>
            </a:r>
            <a:r>
              <a:rPr lang="en-US" sz="1800" dirty="0" err="1">
                <a:solidFill>
                  <a:schemeClr val="accent1"/>
                </a:solidFill>
              </a:rPr>
              <a:t>ListItemEntityTypeFullName</a:t>
            </a:r>
            <a:r>
              <a:rPr lang="en-US" sz="1800" dirty="0"/>
              <a:t>`</a:t>
            </a:r>
          </a:p>
          <a:p>
            <a:endParaRPr lang="en-US" sz="1800" dirty="0"/>
          </a:p>
          <a:p>
            <a:r>
              <a:rPr lang="en-US" sz="1800" dirty="0"/>
              <a:t>  return </a:t>
            </a:r>
            <a:r>
              <a:rPr lang="en-US" sz="1800" dirty="0" err="1"/>
              <a:t>this.context.spHttpClient.get</a:t>
            </a:r>
            <a:r>
              <a:rPr lang="en-US" sz="1800" dirty="0"/>
              <a:t>(</a:t>
            </a:r>
          </a:p>
          <a:p>
            <a:r>
              <a:rPr lang="en-US" sz="1800" dirty="0"/>
              <a:t>    endpoint,</a:t>
            </a:r>
          </a:p>
          <a:p>
            <a:r>
              <a:rPr lang="en-US" sz="1800" dirty="0"/>
              <a:t>    SPHttpClient.configurations.v1</a:t>
            </a:r>
          </a:p>
          <a:p>
            <a:r>
              <a:rPr lang="en-US" sz="1800" dirty="0"/>
              <a:t>  )</a:t>
            </a:r>
          </a:p>
          <a:p>
            <a:r>
              <a:rPr lang="en-US" sz="1800" dirty="0"/>
              <a:t>  .then(response =&gt; {</a:t>
            </a:r>
          </a:p>
          <a:p>
            <a:r>
              <a:rPr lang="en-US" sz="1800" dirty="0"/>
              <a:t>    return </a:t>
            </a:r>
            <a:r>
              <a:rPr lang="en-US" sz="1800" dirty="0" err="1"/>
              <a:t>response.json</a:t>
            </a:r>
            <a:r>
              <a:rPr lang="en-US" sz="1800" dirty="0"/>
              <a:t>();</a:t>
            </a:r>
          </a:p>
          <a:p>
            <a:r>
              <a:rPr lang="en-US" sz="1800" dirty="0"/>
              <a:t>  })</a:t>
            </a:r>
          </a:p>
          <a:p>
            <a:r>
              <a:rPr lang="en-US" sz="1800" dirty="0"/>
              <a:t>  .then(</a:t>
            </a:r>
            <a:r>
              <a:rPr lang="en-US" sz="1800" dirty="0" err="1"/>
              <a:t>jsonResponse</a:t>
            </a:r>
            <a:r>
              <a:rPr lang="en-US" sz="1800" dirty="0"/>
              <a:t> =&gt; {</a:t>
            </a:r>
          </a:p>
          <a:p>
            <a:r>
              <a:rPr lang="en-US" sz="1800" dirty="0"/>
              <a:t>    return </a:t>
            </a:r>
            <a:r>
              <a:rPr lang="en-US" sz="1800" dirty="0" err="1"/>
              <a:t>jsonResponse.ListItemEntityTypeFullName</a:t>
            </a:r>
            <a:r>
              <a:rPr lang="en-US" sz="1800" dirty="0"/>
              <a:t>;</a:t>
            </a:r>
          </a:p>
          <a:p>
            <a:r>
              <a:rPr lang="en-US" sz="1800" dirty="0"/>
              <a:t>  }) as Promise&lt;string&gt;;</a:t>
            </a:r>
          </a:p>
          <a:p>
            <a:r>
              <a:rPr lang="en-US" sz="1800" dirty="0"/>
              <a:t>}</a:t>
            </a:r>
          </a:p>
        </p:txBody>
      </p:sp>
    </p:spTree>
    <p:extLst>
      <p:ext uri="{BB962C8B-B14F-4D97-AF65-F5344CB8AC3E}">
        <p14:creationId xmlns:p14="http://schemas.microsoft.com/office/powerpoint/2010/main" val="35155573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Creating List Items with the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a:xfrm>
            <a:off x="464400" y="1178952"/>
            <a:ext cx="11575200" cy="5115246"/>
          </a:xfrm>
        </p:spPr>
        <p:txBody>
          <a:bodyPr/>
          <a:lstStyle/>
          <a:p>
            <a:r>
              <a:rPr lang="en-US" sz="1800" dirty="0"/>
              <a:t>private _</a:t>
            </a:r>
            <a:r>
              <a:rPr lang="en-US" sz="1800" dirty="0" err="1"/>
              <a:t>addListItem</a:t>
            </a:r>
            <a:r>
              <a:rPr lang="en-US" sz="1800" dirty="0"/>
              <a:t>(): Promise&lt;</a:t>
            </a:r>
            <a:r>
              <a:rPr lang="en-US" sz="1800" dirty="0" err="1"/>
              <a:t>SPHttpClientResponse</a:t>
            </a:r>
            <a:r>
              <a:rPr lang="en-US" sz="1800" dirty="0"/>
              <a:t>&gt; {</a:t>
            </a:r>
          </a:p>
          <a:p>
            <a:r>
              <a:rPr lang="en-US" sz="1800" dirty="0"/>
              <a:t>  return this._</a:t>
            </a:r>
            <a:r>
              <a:rPr lang="en-US" sz="1800" dirty="0" err="1"/>
              <a:t>getItemEntityType</a:t>
            </a:r>
            <a:r>
              <a:rPr lang="en-US" sz="1800" dirty="0"/>
              <a:t>()</a:t>
            </a:r>
          </a:p>
          <a:p>
            <a:r>
              <a:rPr lang="en-US" sz="1800" dirty="0"/>
              <a:t>    .then(</a:t>
            </a:r>
            <a:r>
              <a:rPr lang="en-US" sz="1800" dirty="0" err="1">
                <a:solidFill>
                  <a:schemeClr val="accent1"/>
                </a:solidFill>
              </a:rPr>
              <a:t>spEntityType</a:t>
            </a:r>
            <a:r>
              <a:rPr lang="en-US" sz="1800" dirty="0"/>
              <a:t> =&gt; {</a:t>
            </a:r>
          </a:p>
          <a:p>
            <a:r>
              <a:rPr lang="en-US" sz="1800" dirty="0"/>
              <a:t>      </a:t>
            </a:r>
            <a:r>
              <a:rPr lang="en-US" sz="1800" dirty="0" err="1">
                <a:solidFill>
                  <a:schemeClr val="accent1"/>
                </a:solidFill>
              </a:rPr>
              <a:t>const</a:t>
            </a:r>
            <a:r>
              <a:rPr lang="en-US" sz="1800" dirty="0">
                <a:solidFill>
                  <a:schemeClr val="accent1"/>
                </a:solidFill>
              </a:rPr>
              <a:t> request: any = {};</a:t>
            </a:r>
          </a:p>
          <a:p>
            <a:r>
              <a:rPr lang="en-US" sz="1800" dirty="0">
                <a:solidFill>
                  <a:schemeClr val="accent1"/>
                </a:solidFill>
              </a:rPr>
              <a:t>      </a:t>
            </a:r>
            <a:r>
              <a:rPr lang="en-US" sz="1800" dirty="0" err="1">
                <a:solidFill>
                  <a:schemeClr val="accent1"/>
                </a:solidFill>
              </a:rPr>
              <a:t>request.body</a:t>
            </a:r>
            <a:r>
              <a:rPr lang="en-US" sz="1800" dirty="0">
                <a:solidFill>
                  <a:schemeClr val="accent1"/>
                </a:solidFill>
              </a:rPr>
              <a:t> = </a:t>
            </a:r>
            <a:r>
              <a:rPr lang="en-US" sz="1800" dirty="0" err="1">
                <a:solidFill>
                  <a:schemeClr val="accent1"/>
                </a:solidFill>
              </a:rPr>
              <a:t>JSON.stringify</a:t>
            </a:r>
            <a:r>
              <a:rPr lang="en-US" sz="1800" dirty="0">
                <a:solidFill>
                  <a:schemeClr val="accent1"/>
                </a:solidFill>
              </a:rPr>
              <a:t>({</a:t>
            </a:r>
          </a:p>
          <a:p>
            <a:r>
              <a:rPr lang="en-US" sz="1800" dirty="0">
                <a:solidFill>
                  <a:schemeClr val="accent1"/>
                </a:solidFill>
              </a:rPr>
              <a:t>        Title: new Date().</a:t>
            </a:r>
            <a:r>
              <a:rPr lang="en-US" sz="1800" dirty="0" err="1">
                <a:solidFill>
                  <a:schemeClr val="accent1"/>
                </a:solidFill>
              </a:rPr>
              <a:t>toUTCString</a:t>
            </a:r>
            <a:r>
              <a:rPr lang="en-US" sz="1800" dirty="0">
                <a:solidFill>
                  <a:schemeClr val="accent1"/>
                </a:solidFill>
              </a:rPr>
              <a:t>(),</a:t>
            </a:r>
          </a:p>
          <a:p>
            <a:r>
              <a:rPr lang="en-US" sz="1800" dirty="0">
                <a:solidFill>
                  <a:schemeClr val="accent1"/>
                </a:solidFill>
              </a:rPr>
              <a:t>        '@</a:t>
            </a:r>
            <a:r>
              <a:rPr lang="en-US" sz="1800" dirty="0" err="1">
                <a:solidFill>
                  <a:schemeClr val="accent1"/>
                </a:solidFill>
              </a:rPr>
              <a:t>odata.type</a:t>
            </a:r>
            <a:r>
              <a:rPr lang="en-US" sz="1800" dirty="0">
                <a:solidFill>
                  <a:schemeClr val="accent1"/>
                </a:solidFill>
              </a:rPr>
              <a:t>': </a:t>
            </a:r>
            <a:r>
              <a:rPr lang="en-US" sz="1800" dirty="0" err="1">
                <a:solidFill>
                  <a:schemeClr val="accent1"/>
                </a:solidFill>
              </a:rPr>
              <a:t>spEntityType</a:t>
            </a:r>
            <a:endParaRPr lang="en-US" sz="1800" dirty="0">
              <a:solidFill>
                <a:schemeClr val="accent1"/>
              </a:solidFill>
            </a:endParaRPr>
          </a:p>
          <a:p>
            <a:r>
              <a:rPr lang="en-US" sz="1800" dirty="0">
                <a:solidFill>
                  <a:schemeClr val="accent1"/>
                </a:solidFill>
              </a:rPr>
              <a:t>      });</a:t>
            </a:r>
          </a:p>
          <a:p>
            <a:endParaRPr lang="en-US" sz="1800" dirty="0"/>
          </a:p>
          <a:p>
            <a:r>
              <a:rPr lang="en-US" sz="1800" dirty="0"/>
              <a:t>      const endpoint: string = </a:t>
            </a:r>
            <a:r>
              <a:rPr lang="en-US" sz="1800" dirty="0" err="1"/>
              <a:t>this.context.pageContext.web.absoluteUrl</a:t>
            </a:r>
            <a:r>
              <a:rPr lang="en-US" sz="1800" dirty="0"/>
              <a:t> </a:t>
            </a:r>
            <a:br>
              <a:rPr lang="en-US" sz="1800" dirty="0"/>
            </a:br>
            <a:r>
              <a:rPr lang="en-US" sz="1800" dirty="0"/>
              <a:t>        + `/_</a:t>
            </a:r>
            <a:r>
              <a:rPr lang="en-US" sz="1800" dirty="0" err="1"/>
              <a:t>api</a:t>
            </a:r>
            <a:r>
              <a:rPr lang="en-US" sz="1800" dirty="0"/>
              <a:t>/web/lists/</a:t>
            </a:r>
            <a:r>
              <a:rPr lang="en-US" sz="1800" dirty="0" err="1"/>
              <a:t>getbytitle</a:t>
            </a:r>
            <a:r>
              <a:rPr lang="en-US" sz="1800" dirty="0"/>
              <a:t>('Countries')/items`;</a:t>
            </a:r>
            <a:br>
              <a:rPr lang="en-US" sz="1800" dirty="0"/>
            </a:br>
            <a:endParaRPr lang="en-US" sz="1800" dirty="0"/>
          </a:p>
          <a:p>
            <a:r>
              <a:rPr lang="en-US" sz="1800" dirty="0"/>
              <a:t>      return </a:t>
            </a:r>
            <a:r>
              <a:rPr lang="en-US" sz="1800" dirty="0" err="1"/>
              <a:t>this.context.spHttpClient.post</a:t>
            </a:r>
            <a:r>
              <a:rPr lang="en-US" sz="1800" dirty="0"/>
              <a:t>(</a:t>
            </a:r>
          </a:p>
          <a:p>
            <a:r>
              <a:rPr lang="en-US" sz="1800" dirty="0"/>
              <a:t>        endpoint, SPHttpClient.configurations.v1, </a:t>
            </a:r>
            <a:r>
              <a:rPr lang="en-US" sz="1800" dirty="0">
                <a:solidFill>
                  <a:schemeClr val="accent1"/>
                </a:solidFill>
              </a:rPr>
              <a:t>request</a:t>
            </a:r>
            <a:r>
              <a:rPr lang="en-US" sz="1800" dirty="0"/>
              <a:t>);</a:t>
            </a:r>
          </a:p>
          <a:p>
            <a:r>
              <a:rPr lang="en-US" sz="1800" dirty="0"/>
              <a:t>    });</a:t>
            </a:r>
          </a:p>
          <a:p>
            <a:r>
              <a:rPr lang="en-US" sz="1800" dirty="0"/>
              <a:t>}</a:t>
            </a:r>
          </a:p>
        </p:txBody>
      </p:sp>
    </p:spTree>
    <p:extLst>
      <p:ext uri="{BB962C8B-B14F-4D97-AF65-F5344CB8AC3E}">
        <p14:creationId xmlns:p14="http://schemas.microsoft.com/office/powerpoint/2010/main" val="20657202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Should specify the type of operation to perform </a:t>
            </a:r>
          </a:p>
          <a:p>
            <a:pPr lvl="1"/>
            <a:r>
              <a:rPr lang="en-US" dirty="0"/>
              <a:t>Default behavior is to set properties to supplied values, BUT omitted properties are set to </a:t>
            </a:r>
            <a:r>
              <a:rPr lang="en-US" dirty="0">
                <a:latin typeface="Courier New" panose="02070309020205020404" pitchFamily="49" charset="0"/>
                <a:cs typeface="Courier New" panose="02070309020205020404" pitchFamily="49" charset="0"/>
              </a:rPr>
              <a:t>null</a:t>
            </a:r>
          </a:p>
          <a:p>
            <a:pPr lvl="1"/>
            <a:r>
              <a:rPr lang="en-US" dirty="0"/>
              <a:t>Override behavior using the </a:t>
            </a:r>
            <a:r>
              <a:rPr lang="en-US" dirty="0">
                <a:latin typeface="Courier New" panose="02070309020205020404" pitchFamily="49" charset="0"/>
                <a:cs typeface="Courier New" panose="02070309020205020404" pitchFamily="49" charset="0"/>
              </a:rPr>
              <a:t>MERGE </a:t>
            </a:r>
            <a:r>
              <a:rPr lang="en-US" dirty="0"/>
              <a:t>method</a:t>
            </a:r>
          </a:p>
          <a:p>
            <a:pPr lvl="1"/>
            <a:r>
              <a:rPr lang="en-US" dirty="0"/>
              <a:t>Set using the </a:t>
            </a:r>
            <a:r>
              <a:rPr lang="en-US" dirty="0">
                <a:latin typeface="Courier New" panose="02070309020205020404" pitchFamily="49" charset="0"/>
                <a:cs typeface="Courier New" panose="02070309020205020404" pitchFamily="49" charset="0"/>
              </a:rPr>
              <a:t>X-HTTP-Method</a:t>
            </a:r>
            <a:r>
              <a:rPr lang="en-US" dirty="0"/>
              <a:t> header</a:t>
            </a:r>
          </a:p>
          <a:p>
            <a:endParaRPr lang="en-US" dirty="0"/>
          </a:p>
          <a:p>
            <a:r>
              <a:rPr lang="en-US" dirty="0"/>
              <a:t>Specify the version of the item to update</a:t>
            </a:r>
          </a:p>
          <a:p>
            <a:pPr lvl="1"/>
            <a:r>
              <a:rPr lang="en-US" dirty="0"/>
              <a:t>When updating items, can specify “only update the item on the server if it is version X”</a:t>
            </a:r>
          </a:p>
          <a:p>
            <a:pPr lvl="1"/>
            <a:r>
              <a:rPr lang="en-US" dirty="0"/>
              <a:t>Ensures you aren’t overwriting someone else’s changes unknowingly</a:t>
            </a:r>
          </a:p>
          <a:p>
            <a:pPr lvl="1"/>
            <a:r>
              <a:rPr lang="en-US" dirty="0"/>
              <a:t>Enforced with the </a:t>
            </a:r>
            <a:r>
              <a:rPr lang="en-US" dirty="0">
                <a:latin typeface="Courier New" panose="02070309020205020404" pitchFamily="49" charset="0"/>
                <a:cs typeface="Courier New" panose="02070309020205020404" pitchFamily="49" charset="0"/>
              </a:rPr>
              <a:t>IF-MATCH</a:t>
            </a:r>
            <a:r>
              <a:rPr lang="en-US" dirty="0"/>
              <a:t> header &amp; </a:t>
            </a:r>
            <a:r>
              <a:rPr lang="en-US" dirty="0" err="1">
                <a:latin typeface="Courier New" panose="02070309020205020404" pitchFamily="49" charset="0"/>
                <a:cs typeface="Courier New" panose="02070309020205020404" pitchFamily="49" charset="0"/>
              </a:rPr>
              <a:t>etag</a:t>
            </a:r>
            <a:r>
              <a:rPr lang="en-US" dirty="0" err="1"/>
              <a:t>’s</a:t>
            </a:r>
            <a:endParaRPr lang="en-US" dirty="0"/>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Updating List Items with the REST API</a:t>
            </a:r>
          </a:p>
        </p:txBody>
      </p:sp>
    </p:spTree>
    <p:extLst>
      <p:ext uri="{BB962C8B-B14F-4D97-AF65-F5344CB8AC3E}">
        <p14:creationId xmlns:p14="http://schemas.microsoft.com/office/powerpoint/2010/main" val="22119145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Updating List Items with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p:txBody>
          <a:bodyPr/>
          <a:lstStyle/>
          <a:p>
            <a:r>
              <a:rPr lang="en-US" sz="1400" dirty="0"/>
              <a:t>private _</a:t>
            </a:r>
            <a:r>
              <a:rPr lang="en-US" sz="1400" dirty="0" err="1"/>
              <a:t>updateListItem</a:t>
            </a:r>
            <a:r>
              <a:rPr lang="en-US" sz="1400" dirty="0"/>
              <a:t>(): Promise&lt;</a:t>
            </a:r>
            <a:r>
              <a:rPr lang="en-US" sz="1400" dirty="0" err="1"/>
              <a:t>SPHttpClientResponse</a:t>
            </a:r>
            <a:r>
              <a:rPr lang="en-US" sz="1400" dirty="0"/>
              <a:t>&gt; {</a:t>
            </a:r>
          </a:p>
          <a:p>
            <a:r>
              <a:rPr lang="en-US" sz="1400" dirty="0"/>
              <a:t>  // get the first item</a:t>
            </a:r>
          </a:p>
          <a:p>
            <a:r>
              <a:rPr lang="en-US" sz="1400" dirty="0"/>
              <a:t>  return </a:t>
            </a:r>
            <a:r>
              <a:rPr lang="en-US" sz="1400" dirty="0" err="1"/>
              <a:t>this.context.spHttpClient.get</a:t>
            </a:r>
            <a:r>
              <a:rPr lang="en-US" sz="1400" dirty="0"/>
              <a:t>(</a:t>
            </a:r>
          </a:p>
          <a:p>
            <a:r>
              <a:rPr lang="en-US" sz="1400" dirty="0">
                <a:solidFill>
                  <a:schemeClr val="accent1"/>
                </a:solidFill>
              </a:rPr>
              <a:t>      // .. code to get item from SP REST API</a:t>
            </a:r>
          </a:p>
          <a:p>
            <a:r>
              <a:rPr lang="en-US" sz="1400" dirty="0"/>
              <a:t>    })</a:t>
            </a:r>
          </a:p>
          <a:p>
            <a:r>
              <a:rPr lang="en-US" sz="1400" dirty="0"/>
              <a:t>    .then((</a:t>
            </a:r>
            <a:r>
              <a:rPr lang="en-US" sz="1400" dirty="0" err="1"/>
              <a:t>listItem</a:t>
            </a:r>
            <a:r>
              <a:rPr lang="en-US" sz="1400" dirty="0"/>
              <a:t>: </a:t>
            </a:r>
            <a:r>
              <a:rPr lang="en-US" sz="1400" dirty="0" err="1"/>
              <a:t>ICountryListItem</a:t>
            </a:r>
            <a:r>
              <a:rPr lang="en-US" sz="1400" dirty="0"/>
              <a:t>) =&gt; {</a:t>
            </a:r>
          </a:p>
          <a:p>
            <a:r>
              <a:rPr lang="en-US" sz="1400" dirty="0">
                <a:solidFill>
                  <a:schemeClr val="accent1"/>
                </a:solidFill>
              </a:rPr>
              <a:t>      // update item</a:t>
            </a:r>
          </a:p>
          <a:p>
            <a:r>
              <a:rPr lang="en-US" sz="1400" dirty="0"/>
              <a:t>      </a:t>
            </a:r>
            <a:r>
              <a:rPr lang="en-US" sz="1400" dirty="0" err="1"/>
              <a:t>listItem.Title</a:t>
            </a:r>
            <a:r>
              <a:rPr lang="en-US" sz="1400" dirty="0"/>
              <a:t> = 'USA';</a:t>
            </a:r>
          </a:p>
          <a:p>
            <a:r>
              <a:rPr lang="en-US" sz="1400" dirty="0"/>
              <a:t>      // save it</a:t>
            </a:r>
          </a:p>
          <a:p>
            <a:r>
              <a:rPr lang="en-US" sz="1400" dirty="0"/>
              <a:t>      </a:t>
            </a:r>
            <a:r>
              <a:rPr lang="en-US" sz="1400" dirty="0" err="1"/>
              <a:t>const</a:t>
            </a:r>
            <a:r>
              <a:rPr lang="en-US" sz="1400" dirty="0"/>
              <a:t> request: any = {};</a:t>
            </a:r>
          </a:p>
          <a:p>
            <a:r>
              <a:rPr lang="en-US" sz="1400" dirty="0">
                <a:solidFill>
                  <a:schemeClr val="accent1"/>
                </a:solidFill>
              </a:rPr>
              <a:t>      </a:t>
            </a:r>
            <a:r>
              <a:rPr lang="en-US" sz="1400" dirty="0" err="1">
                <a:solidFill>
                  <a:schemeClr val="accent1"/>
                </a:solidFill>
              </a:rPr>
              <a:t>request.headers</a:t>
            </a:r>
            <a:r>
              <a:rPr lang="en-US" sz="1400" dirty="0">
                <a:solidFill>
                  <a:schemeClr val="accent1"/>
                </a:solidFill>
              </a:rPr>
              <a:t> = {</a:t>
            </a:r>
          </a:p>
          <a:p>
            <a:r>
              <a:rPr lang="en-US" sz="1400" dirty="0">
                <a:solidFill>
                  <a:schemeClr val="accent1"/>
                </a:solidFill>
              </a:rPr>
              <a:t>        'X-HTTP-Method': 'MERGE',</a:t>
            </a:r>
          </a:p>
          <a:p>
            <a:r>
              <a:rPr lang="en-US" sz="1400" dirty="0">
                <a:solidFill>
                  <a:schemeClr val="accent1"/>
                </a:solidFill>
              </a:rPr>
              <a:t>        'IF-MATCH': (</a:t>
            </a:r>
            <a:r>
              <a:rPr lang="en-US" sz="1400" dirty="0" err="1">
                <a:solidFill>
                  <a:schemeClr val="accent1"/>
                </a:solidFill>
              </a:rPr>
              <a:t>listItem</a:t>
            </a:r>
            <a:r>
              <a:rPr lang="en-US" sz="1400" dirty="0">
                <a:solidFill>
                  <a:schemeClr val="accent1"/>
                </a:solidFill>
              </a:rPr>
              <a:t> as any)['@</a:t>
            </a:r>
            <a:r>
              <a:rPr lang="en-US" sz="1400" dirty="0" err="1">
                <a:solidFill>
                  <a:schemeClr val="accent1"/>
                </a:solidFill>
              </a:rPr>
              <a:t>odata.etag</a:t>
            </a:r>
            <a:r>
              <a:rPr lang="en-US" sz="1400" dirty="0">
                <a:solidFill>
                  <a:schemeClr val="accent1"/>
                </a:solidFill>
              </a:rPr>
              <a:t>']</a:t>
            </a:r>
          </a:p>
          <a:p>
            <a:r>
              <a:rPr lang="en-US" sz="1400" dirty="0">
                <a:solidFill>
                  <a:schemeClr val="accent1"/>
                </a:solidFill>
              </a:rPr>
              <a:t>      };</a:t>
            </a:r>
          </a:p>
          <a:p>
            <a:r>
              <a:rPr lang="en-US" sz="1400" dirty="0">
                <a:solidFill>
                  <a:schemeClr val="accent1"/>
                </a:solidFill>
              </a:rPr>
              <a:t>      </a:t>
            </a:r>
            <a:r>
              <a:rPr lang="en-US" sz="1400" dirty="0" err="1">
                <a:solidFill>
                  <a:schemeClr val="accent1"/>
                </a:solidFill>
              </a:rPr>
              <a:t>request.body</a:t>
            </a:r>
            <a:r>
              <a:rPr lang="en-US" sz="1400" dirty="0">
                <a:solidFill>
                  <a:schemeClr val="accent1"/>
                </a:solidFill>
              </a:rPr>
              <a:t> = </a:t>
            </a:r>
            <a:r>
              <a:rPr lang="en-US" sz="1400" dirty="0" err="1">
                <a:solidFill>
                  <a:schemeClr val="accent1"/>
                </a:solidFill>
              </a:rPr>
              <a:t>JSON.stringify</a:t>
            </a:r>
            <a:r>
              <a:rPr lang="en-US" sz="1400" dirty="0">
                <a:solidFill>
                  <a:schemeClr val="accent1"/>
                </a:solidFill>
              </a:rPr>
              <a:t>(</a:t>
            </a:r>
            <a:r>
              <a:rPr lang="en-US" sz="1400" dirty="0" err="1">
                <a:solidFill>
                  <a:schemeClr val="accent1"/>
                </a:solidFill>
              </a:rPr>
              <a:t>listItem</a:t>
            </a:r>
            <a:r>
              <a:rPr lang="en-US" sz="1400" dirty="0">
                <a:solidFill>
                  <a:schemeClr val="accent1"/>
                </a:solidFill>
              </a:rPr>
              <a:t>);</a:t>
            </a:r>
          </a:p>
          <a:p>
            <a:endParaRPr lang="en-US" sz="1400" dirty="0"/>
          </a:p>
          <a:p>
            <a:r>
              <a:rPr lang="en-US" sz="1400" dirty="0"/>
              <a:t>      </a:t>
            </a:r>
            <a:r>
              <a:rPr lang="en-US" sz="1400" dirty="0" err="1"/>
              <a:t>const</a:t>
            </a:r>
            <a:r>
              <a:rPr lang="en-US" sz="1400" dirty="0"/>
              <a:t> endpoint: string = </a:t>
            </a:r>
            <a:r>
              <a:rPr lang="en-US" sz="1400" dirty="0" err="1"/>
              <a:t>this.context.pageContext.web.absoluteUrl</a:t>
            </a:r>
            <a:r>
              <a:rPr lang="en-US" sz="1400" dirty="0"/>
              <a:t> </a:t>
            </a:r>
            <a:br>
              <a:rPr lang="en-US" sz="1400" dirty="0"/>
            </a:br>
            <a:r>
              <a:rPr lang="en-US" sz="1400" dirty="0"/>
              <a:t>                               + `/_</a:t>
            </a:r>
            <a:r>
              <a:rPr lang="en-US" sz="1400" dirty="0" err="1"/>
              <a:t>api</a:t>
            </a:r>
            <a:r>
              <a:rPr lang="en-US" sz="1400" dirty="0"/>
              <a:t>/web/lists/</a:t>
            </a:r>
            <a:r>
              <a:rPr lang="en-US" sz="1400" dirty="0" err="1"/>
              <a:t>getbytitle</a:t>
            </a:r>
            <a:r>
              <a:rPr lang="en-US" sz="1400" dirty="0"/>
              <a:t>('Countries')/items</a:t>
            </a:r>
            <a:r>
              <a:rPr lang="en-US" sz="1400" dirty="0">
                <a:solidFill>
                  <a:schemeClr val="accent1"/>
                </a:solidFill>
              </a:rPr>
              <a:t>(${</a:t>
            </a:r>
            <a:r>
              <a:rPr lang="en-US" sz="1400" dirty="0" err="1">
                <a:solidFill>
                  <a:schemeClr val="accent1"/>
                </a:solidFill>
              </a:rPr>
              <a:t>listItem.Id</a:t>
            </a:r>
            <a:r>
              <a:rPr lang="en-US" sz="1400" dirty="0">
                <a:solidFill>
                  <a:schemeClr val="accent1"/>
                </a:solidFill>
              </a:rPr>
              <a:t>})</a:t>
            </a:r>
            <a:r>
              <a:rPr lang="en-US" sz="1400" dirty="0"/>
              <a:t>`</a:t>
            </a:r>
          </a:p>
          <a:p>
            <a:endParaRPr lang="en-US" sz="1400" dirty="0"/>
          </a:p>
          <a:p>
            <a:r>
              <a:rPr lang="en-US" sz="1400" dirty="0"/>
              <a:t>      return </a:t>
            </a:r>
            <a:r>
              <a:rPr lang="en-US" sz="1400" dirty="0" err="1">
                <a:solidFill>
                  <a:schemeClr val="accent1"/>
                </a:solidFill>
              </a:rPr>
              <a:t>this.context.spHttpClient.post</a:t>
            </a:r>
            <a:r>
              <a:rPr lang="en-US" sz="1400" dirty="0">
                <a:solidFill>
                  <a:schemeClr val="accent1"/>
                </a:solidFill>
              </a:rPr>
              <a:t>(endpoint, SPHttpClient.configurations.v1, request)</a:t>
            </a:r>
            <a:r>
              <a:rPr lang="en-US" sz="1400" dirty="0"/>
              <a:t>;</a:t>
            </a:r>
          </a:p>
          <a:p>
            <a:r>
              <a:rPr lang="en-US" sz="1400" dirty="0"/>
              <a:t>    });</a:t>
            </a:r>
          </a:p>
          <a:p>
            <a:r>
              <a:rPr lang="en-US" sz="1400" dirty="0"/>
              <a:t>}</a:t>
            </a:r>
          </a:p>
        </p:txBody>
      </p:sp>
    </p:spTree>
    <p:extLst>
      <p:ext uri="{BB962C8B-B14F-4D97-AF65-F5344CB8AC3E}">
        <p14:creationId xmlns:p14="http://schemas.microsoft.com/office/powerpoint/2010/main" val="2055042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Should specify the type of operation to perform </a:t>
            </a:r>
          </a:p>
          <a:p>
            <a:pPr lvl="1"/>
            <a:r>
              <a:rPr lang="en-US" dirty="0"/>
              <a:t>Underlying </a:t>
            </a:r>
            <a:r>
              <a:rPr lang="en-US" dirty="0">
                <a:latin typeface="Courier New" panose="02070309020205020404" pitchFamily="49" charset="0"/>
                <a:cs typeface="Courier New" panose="02070309020205020404" pitchFamily="49" charset="0"/>
              </a:rPr>
              <a:t>fetch</a:t>
            </a:r>
            <a:r>
              <a:rPr lang="en-US" dirty="0"/>
              <a:t> API only contains </a:t>
            </a:r>
            <a:r>
              <a:rPr lang="en-US" dirty="0">
                <a:latin typeface="Courier New" panose="02070309020205020404" pitchFamily="49" charset="0"/>
                <a:cs typeface="Courier New" panose="02070309020205020404" pitchFamily="49" charset="0"/>
              </a:rPr>
              <a:t>post()</a:t>
            </a:r>
            <a:r>
              <a:rPr lang="en-US" dirty="0"/>
              <a:t> method; not </a:t>
            </a:r>
            <a:r>
              <a:rPr lang="en-US" dirty="0">
                <a:latin typeface="Courier New" panose="02070309020205020404" pitchFamily="49" charset="0"/>
                <a:cs typeface="Courier New" panose="02070309020205020404" pitchFamily="49" charset="0"/>
              </a:rPr>
              <a:t>delete()</a:t>
            </a:r>
          </a:p>
          <a:p>
            <a:pPr lvl="1"/>
            <a:r>
              <a:rPr lang="en-US" dirty="0"/>
              <a:t>Override behavior using the </a:t>
            </a:r>
            <a:r>
              <a:rPr lang="en-US" dirty="0">
                <a:latin typeface="Courier New" panose="02070309020205020404" pitchFamily="49" charset="0"/>
                <a:cs typeface="Courier New" panose="02070309020205020404" pitchFamily="49" charset="0"/>
              </a:rPr>
              <a:t>DELETE </a:t>
            </a:r>
            <a:r>
              <a:rPr lang="en-US" dirty="0"/>
              <a:t>method</a:t>
            </a:r>
          </a:p>
          <a:p>
            <a:pPr lvl="1"/>
            <a:r>
              <a:rPr lang="en-US" dirty="0"/>
              <a:t>Set using the </a:t>
            </a:r>
            <a:r>
              <a:rPr lang="en-US" dirty="0">
                <a:latin typeface="Courier New" panose="02070309020205020404" pitchFamily="49" charset="0"/>
                <a:cs typeface="Courier New" panose="02070309020205020404" pitchFamily="49" charset="0"/>
              </a:rPr>
              <a:t>X-HTTP-Method</a:t>
            </a:r>
            <a:r>
              <a:rPr lang="en-US" dirty="0"/>
              <a:t> header</a:t>
            </a:r>
          </a:p>
          <a:p>
            <a:endParaRPr lang="en-US" dirty="0"/>
          </a:p>
          <a:p>
            <a:r>
              <a:rPr lang="en-US" dirty="0"/>
              <a:t>Specify the version of the item to delete</a:t>
            </a:r>
          </a:p>
          <a:p>
            <a:pPr lvl="1"/>
            <a:r>
              <a:rPr lang="en-US" dirty="0"/>
              <a:t>When updating items, can specify “only update the item on the server if it is version X”</a:t>
            </a:r>
          </a:p>
          <a:p>
            <a:pPr lvl="1"/>
            <a:r>
              <a:rPr lang="en-US" dirty="0"/>
              <a:t>Enforced with the </a:t>
            </a:r>
            <a:r>
              <a:rPr lang="en-US" dirty="0">
                <a:latin typeface="Courier New" panose="02070309020205020404" pitchFamily="49" charset="0"/>
                <a:cs typeface="Courier New" panose="02070309020205020404" pitchFamily="49" charset="0"/>
              </a:rPr>
              <a:t>IF-MATCH</a:t>
            </a:r>
            <a:r>
              <a:rPr lang="en-US" dirty="0"/>
              <a:t> header &amp; </a:t>
            </a:r>
            <a:r>
              <a:rPr lang="en-US" dirty="0" err="1">
                <a:latin typeface="Courier New" panose="02070309020205020404" pitchFamily="49" charset="0"/>
                <a:cs typeface="Courier New" panose="02070309020205020404" pitchFamily="49" charset="0"/>
              </a:rPr>
              <a:t>etag</a:t>
            </a:r>
            <a:r>
              <a:rPr lang="en-US" dirty="0" err="1"/>
              <a:t>’s</a:t>
            </a:r>
            <a:endParaRPr lang="en-US" dirty="0"/>
          </a:p>
          <a:p>
            <a:pPr lvl="1"/>
            <a:r>
              <a:rPr lang="en-US" dirty="0"/>
              <a:t>Decide: does it matter if the version is different?</a:t>
            </a:r>
          </a:p>
          <a:p>
            <a:pPr lvl="1"/>
            <a:r>
              <a:rPr lang="en-US" dirty="0"/>
              <a:t>If not, use </a:t>
            </a:r>
            <a:r>
              <a:rPr lang="en-US" dirty="0">
                <a:latin typeface="Courier New" panose="02070309020205020404" pitchFamily="49" charset="0"/>
                <a:cs typeface="Courier New" panose="02070309020205020404" pitchFamily="49" charset="0"/>
              </a:rPr>
              <a:t>IF-MATCH</a:t>
            </a:r>
            <a:r>
              <a:rPr lang="en-US" dirty="0"/>
              <a:t> = </a:t>
            </a:r>
            <a:r>
              <a:rPr lang="en-US" dirty="0">
                <a:latin typeface="Courier New" panose="02070309020205020404" pitchFamily="49" charset="0"/>
                <a:cs typeface="Courier New" panose="02070309020205020404" pitchFamily="49" charset="0"/>
              </a:rPr>
              <a:t>‘*’</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Deleting List Items with the REST API</a:t>
            </a:r>
          </a:p>
        </p:txBody>
      </p:sp>
    </p:spTree>
    <p:extLst>
      <p:ext uri="{BB962C8B-B14F-4D97-AF65-F5344CB8AC3E}">
        <p14:creationId xmlns:p14="http://schemas.microsoft.com/office/powerpoint/2010/main" val="12886629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Deleting List Items with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p:txBody>
          <a:bodyPr/>
          <a:lstStyle/>
          <a:p>
            <a:r>
              <a:rPr lang="en-US" sz="1400" dirty="0"/>
              <a:t>private _</a:t>
            </a:r>
            <a:r>
              <a:rPr lang="en-US" sz="1400" dirty="0" err="1"/>
              <a:t>deleteListItem</a:t>
            </a:r>
            <a:r>
              <a:rPr lang="en-US" sz="1400" dirty="0"/>
              <a:t>(): Promise&lt;</a:t>
            </a:r>
            <a:r>
              <a:rPr lang="en-US" sz="1400" dirty="0" err="1"/>
              <a:t>SPHttpClientResponse</a:t>
            </a:r>
            <a:r>
              <a:rPr lang="en-US" sz="1400" dirty="0"/>
              <a:t>&gt; {</a:t>
            </a:r>
          </a:p>
          <a:p>
            <a:r>
              <a:rPr lang="en-US" sz="1400" dirty="0"/>
              <a:t>  // get the first item</a:t>
            </a:r>
          </a:p>
          <a:p>
            <a:r>
              <a:rPr lang="en-US" sz="1400" dirty="0"/>
              <a:t>  return </a:t>
            </a:r>
            <a:r>
              <a:rPr lang="en-US" sz="1400" dirty="0" err="1"/>
              <a:t>this.context.spHttpClient.get</a:t>
            </a:r>
            <a:r>
              <a:rPr lang="en-US" sz="1400" dirty="0"/>
              <a:t>(</a:t>
            </a:r>
          </a:p>
          <a:p>
            <a:r>
              <a:rPr lang="en-US" sz="1400" dirty="0">
                <a:solidFill>
                  <a:schemeClr val="accent1"/>
                </a:solidFill>
              </a:rPr>
              <a:t>      // .. code to get item from SP REST API</a:t>
            </a:r>
          </a:p>
          <a:p>
            <a:r>
              <a:rPr lang="en-US" sz="1400" dirty="0"/>
              <a:t>    })</a:t>
            </a:r>
          </a:p>
          <a:p>
            <a:r>
              <a:rPr lang="en-US" sz="1400" dirty="0"/>
              <a:t>    .then((</a:t>
            </a:r>
            <a:r>
              <a:rPr lang="en-US" sz="1400" dirty="0" err="1"/>
              <a:t>listItem</a:t>
            </a:r>
            <a:r>
              <a:rPr lang="en-US" sz="1400" dirty="0"/>
              <a:t>: </a:t>
            </a:r>
            <a:r>
              <a:rPr lang="en-US" sz="1400" dirty="0" err="1"/>
              <a:t>ICountryListItem</a:t>
            </a:r>
            <a:r>
              <a:rPr lang="en-US" sz="1400" dirty="0"/>
              <a:t>) =&gt; {</a:t>
            </a:r>
          </a:p>
          <a:p>
            <a:r>
              <a:rPr lang="en-US" sz="1400" dirty="0"/>
              <a:t>      // delete it</a:t>
            </a:r>
          </a:p>
          <a:p>
            <a:r>
              <a:rPr lang="en-US" sz="1400" dirty="0"/>
              <a:t>      </a:t>
            </a:r>
            <a:r>
              <a:rPr lang="en-US" sz="1400" dirty="0" err="1"/>
              <a:t>const</a:t>
            </a:r>
            <a:r>
              <a:rPr lang="en-US" sz="1400" dirty="0"/>
              <a:t> request: any = {};</a:t>
            </a:r>
          </a:p>
          <a:p>
            <a:r>
              <a:rPr lang="en-US" sz="1400" dirty="0">
                <a:solidFill>
                  <a:schemeClr val="accent1"/>
                </a:solidFill>
              </a:rPr>
              <a:t>      </a:t>
            </a:r>
            <a:r>
              <a:rPr lang="en-US" sz="1400" dirty="0" err="1">
                <a:solidFill>
                  <a:schemeClr val="accent1"/>
                </a:solidFill>
              </a:rPr>
              <a:t>request.headers</a:t>
            </a:r>
            <a:r>
              <a:rPr lang="en-US" sz="1400" dirty="0">
                <a:solidFill>
                  <a:schemeClr val="accent1"/>
                </a:solidFill>
              </a:rPr>
              <a:t> = {</a:t>
            </a:r>
          </a:p>
          <a:p>
            <a:r>
              <a:rPr lang="en-US" sz="1400" dirty="0">
                <a:solidFill>
                  <a:schemeClr val="accent1"/>
                </a:solidFill>
              </a:rPr>
              <a:t>        'X-HTTP-Method': 'DELETE',</a:t>
            </a:r>
          </a:p>
          <a:p>
            <a:r>
              <a:rPr lang="en-US" sz="1400" dirty="0">
                <a:solidFill>
                  <a:schemeClr val="accent1"/>
                </a:solidFill>
              </a:rPr>
              <a:t>        'IF-MATCH': '*'</a:t>
            </a:r>
          </a:p>
          <a:p>
            <a:r>
              <a:rPr lang="en-US" sz="1400" dirty="0">
                <a:solidFill>
                  <a:schemeClr val="accent1"/>
                </a:solidFill>
              </a:rPr>
              <a:t>      };</a:t>
            </a:r>
          </a:p>
          <a:p>
            <a:endParaRPr lang="en-US" sz="1400" dirty="0"/>
          </a:p>
          <a:p>
            <a:r>
              <a:rPr lang="en-US" sz="1400" dirty="0"/>
              <a:t>      </a:t>
            </a:r>
            <a:r>
              <a:rPr lang="en-US" sz="1400" dirty="0" err="1"/>
              <a:t>const</a:t>
            </a:r>
            <a:r>
              <a:rPr lang="en-US" sz="1400" dirty="0"/>
              <a:t> endpoint: string = </a:t>
            </a:r>
            <a:r>
              <a:rPr lang="en-US" sz="1400" dirty="0" err="1"/>
              <a:t>this.context.pageContext.web.absoluteUrl</a:t>
            </a:r>
            <a:r>
              <a:rPr lang="en-US" sz="1400" dirty="0"/>
              <a:t> </a:t>
            </a:r>
            <a:br>
              <a:rPr lang="en-US" sz="1400" dirty="0"/>
            </a:br>
            <a:r>
              <a:rPr lang="en-US" sz="1400" dirty="0"/>
              <a:t>                               + `/_</a:t>
            </a:r>
            <a:r>
              <a:rPr lang="en-US" sz="1400" dirty="0" err="1"/>
              <a:t>api</a:t>
            </a:r>
            <a:r>
              <a:rPr lang="en-US" sz="1400" dirty="0"/>
              <a:t>/web/lists/</a:t>
            </a:r>
            <a:r>
              <a:rPr lang="en-US" sz="1400" dirty="0" err="1"/>
              <a:t>getbytitle</a:t>
            </a:r>
            <a:r>
              <a:rPr lang="en-US" sz="1400" dirty="0"/>
              <a:t>('Countries')/items</a:t>
            </a:r>
            <a:r>
              <a:rPr lang="en-US" sz="1400" dirty="0">
                <a:solidFill>
                  <a:schemeClr val="accent1"/>
                </a:solidFill>
              </a:rPr>
              <a:t>(${</a:t>
            </a:r>
            <a:r>
              <a:rPr lang="en-US" sz="1400" dirty="0" err="1">
                <a:solidFill>
                  <a:schemeClr val="accent1"/>
                </a:solidFill>
              </a:rPr>
              <a:t>listItem.Id</a:t>
            </a:r>
            <a:r>
              <a:rPr lang="en-US" sz="1400" dirty="0">
                <a:solidFill>
                  <a:schemeClr val="accent1"/>
                </a:solidFill>
              </a:rPr>
              <a:t>})</a:t>
            </a:r>
            <a:r>
              <a:rPr lang="en-US" sz="1400" dirty="0"/>
              <a:t>`</a:t>
            </a:r>
          </a:p>
          <a:p>
            <a:endParaRPr lang="en-US" sz="1400" dirty="0"/>
          </a:p>
          <a:p>
            <a:r>
              <a:rPr lang="en-US" sz="1400" dirty="0"/>
              <a:t>      return </a:t>
            </a:r>
            <a:r>
              <a:rPr lang="en-US" sz="1400" dirty="0" err="1">
                <a:solidFill>
                  <a:schemeClr val="accent1"/>
                </a:solidFill>
              </a:rPr>
              <a:t>this.context.spHttpClient.post</a:t>
            </a:r>
            <a:r>
              <a:rPr lang="en-US" sz="1400" dirty="0">
                <a:solidFill>
                  <a:schemeClr val="accent1"/>
                </a:solidFill>
              </a:rPr>
              <a:t>(endpoint, SPHttpClient.configurations.v1, request)</a:t>
            </a:r>
            <a:r>
              <a:rPr lang="en-US" sz="1400" dirty="0"/>
              <a:t>;</a:t>
            </a:r>
          </a:p>
          <a:p>
            <a:r>
              <a:rPr lang="en-US" sz="1400" dirty="0"/>
              <a:t>    });</a:t>
            </a:r>
          </a:p>
          <a:p>
            <a:r>
              <a:rPr lang="en-US" sz="1400" dirty="0"/>
              <a:t>}</a:t>
            </a:r>
          </a:p>
        </p:txBody>
      </p:sp>
    </p:spTree>
    <p:extLst>
      <p:ext uri="{BB962C8B-B14F-4D97-AF65-F5344CB8AC3E}">
        <p14:creationId xmlns:p14="http://schemas.microsoft.com/office/powerpoint/2010/main" val="18872719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CRUD with SharePoint Data</a:t>
            </a:r>
            <a:endParaRPr lang="en-US" dirty="0"/>
          </a:p>
        </p:txBody>
      </p:sp>
    </p:spTree>
    <p:extLst>
      <p:ext uri="{BB962C8B-B14F-4D97-AF65-F5344CB8AC3E}">
        <p14:creationId xmlns:p14="http://schemas.microsoft.com/office/powerpoint/2010/main" val="34658660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Consume REST APIs in </a:t>
            </a:r>
            <a:r>
              <a:rPr lang="en-US" sz="2000" dirty="0" err="1"/>
              <a:t>SPFx</a:t>
            </a:r>
            <a:endParaRPr lang="en-US" sz="2000" dirty="0"/>
          </a:p>
          <a:p>
            <a:pPr>
              <a:spcBef>
                <a:spcPts val="1200"/>
              </a:spcBef>
            </a:pPr>
            <a:r>
              <a:rPr lang="en-US" sz="2000" dirty="0"/>
              <a:t>Understanding the </a:t>
            </a:r>
            <a:r>
              <a:rPr lang="en-US" sz="2000" dirty="0" err="1"/>
              <a:t>HTTPClient</a:t>
            </a:r>
            <a:endParaRPr lang="en-US" sz="2000" dirty="0"/>
          </a:p>
          <a:p>
            <a:pPr>
              <a:spcBef>
                <a:spcPts val="1200"/>
              </a:spcBef>
            </a:pPr>
            <a:r>
              <a:rPr lang="en-US" sz="2000" dirty="0"/>
              <a:t>Calling Anonymous REST APIs</a:t>
            </a:r>
          </a:p>
        </p:txBody>
      </p:sp>
    </p:spTree>
    <p:extLst>
      <p:ext uri="{BB962C8B-B14F-4D97-AF65-F5344CB8AC3E}">
        <p14:creationId xmlns:p14="http://schemas.microsoft.com/office/powerpoint/2010/main" val="2280494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Azure AD Protected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Azure AD Protected Resources &amp; </a:t>
            </a:r>
            <a:r>
              <a:rPr lang="en-US" sz="2000" dirty="0" err="1"/>
              <a:t>SPFx</a:t>
            </a:r>
            <a:r>
              <a:rPr lang="en-US" sz="2000" dirty="0"/>
              <a:t>: How it Works</a:t>
            </a:r>
          </a:p>
          <a:p>
            <a:pPr>
              <a:spcBef>
                <a:spcPts val="1200"/>
              </a:spcBef>
            </a:pPr>
            <a:r>
              <a:rPr lang="en-US" sz="2000" dirty="0"/>
              <a:t>Permission Requests</a:t>
            </a:r>
          </a:p>
          <a:p>
            <a:pPr>
              <a:spcBef>
                <a:spcPts val="1200"/>
              </a:spcBef>
            </a:pPr>
            <a:r>
              <a:rPr lang="en-US" sz="2000" dirty="0" err="1"/>
              <a:t>SPFx’s</a:t>
            </a:r>
            <a:r>
              <a:rPr lang="en-US" sz="2000" dirty="0"/>
              <a:t> </a:t>
            </a:r>
            <a:r>
              <a:rPr lang="en-US" sz="2000" dirty="0" err="1"/>
              <a:t>AadHttpClient</a:t>
            </a:r>
            <a:endParaRPr lang="en-US" sz="2000" dirty="0"/>
          </a:p>
          <a:p>
            <a:pPr>
              <a:spcBef>
                <a:spcPts val="1200"/>
              </a:spcBef>
            </a:pPr>
            <a:endParaRPr lang="en-US" sz="2000" dirty="0"/>
          </a:p>
        </p:txBody>
      </p:sp>
    </p:spTree>
    <p:extLst>
      <p:ext uri="{BB962C8B-B14F-4D97-AF65-F5344CB8AC3E}">
        <p14:creationId xmlns:p14="http://schemas.microsoft.com/office/powerpoint/2010/main" val="10221831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3693319"/>
          </a:xfrm>
        </p:spPr>
        <p:txBody>
          <a:bodyPr/>
          <a:lstStyle/>
          <a:p>
            <a:r>
              <a:rPr lang="en-US" dirty="0"/>
              <a:t>Resources in Azure can be easily secured with Azure AD</a:t>
            </a:r>
          </a:p>
          <a:p>
            <a:endParaRPr lang="en-US" dirty="0"/>
          </a:p>
          <a:p>
            <a:r>
              <a:rPr lang="en-US" dirty="0"/>
              <a:t>Requires a request to include a valid OAuth access token in the </a:t>
            </a:r>
            <a:br>
              <a:rPr lang="en-US" dirty="0"/>
            </a:br>
            <a:r>
              <a:rPr lang="en-US" dirty="0"/>
              <a:t>HTTP header on request</a:t>
            </a:r>
          </a:p>
          <a:p>
            <a:endParaRPr lang="en-US" dirty="0"/>
          </a:p>
          <a:p>
            <a:r>
              <a:rPr lang="en-US" dirty="0"/>
              <a:t>Similar to how existing services are secured</a:t>
            </a:r>
          </a:p>
          <a:p>
            <a:pPr lvl="1"/>
            <a:r>
              <a:rPr lang="en-US" dirty="0"/>
              <a:t>SharePoint REST API</a:t>
            </a:r>
          </a:p>
          <a:p>
            <a:pPr lvl="1"/>
            <a:r>
              <a:rPr lang="en-US" dirty="0"/>
              <a:t>Microsoft Graph API</a:t>
            </a:r>
          </a:p>
          <a:p>
            <a:pPr lvl="1"/>
            <a:r>
              <a:rPr lang="en-US" dirty="0"/>
              <a:t>Azure Management REST API</a:t>
            </a:r>
          </a:p>
          <a:p>
            <a:pPr lvl="1"/>
            <a:r>
              <a:rPr lang="en-US" dirty="0"/>
              <a:t>etc.</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Securing REST APIs with Azure AD</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463F5-31E8-6F4C-A6CC-F2B19B4BC6A6}"/>
              </a:ext>
            </a:extLst>
          </p:cNvPr>
          <p:cNvSpPr>
            <a:spLocks noGrp="1"/>
          </p:cNvSpPr>
          <p:nvPr>
            <p:ph type="title"/>
          </p:nvPr>
        </p:nvSpPr>
        <p:spPr/>
        <p:txBody>
          <a:bodyPr/>
          <a:lstStyle/>
          <a:p>
            <a:r>
              <a:rPr lang="en-US" dirty="0"/>
              <a:t>Securing Azure Functions</a:t>
            </a:r>
          </a:p>
        </p:txBody>
      </p:sp>
      <p:pic>
        <p:nvPicPr>
          <p:cNvPr id="3" name="Picture 2" descr="A screenshot of a cell phone&#10;&#10;Description automatically generated">
            <a:extLst>
              <a:ext uri="{FF2B5EF4-FFF2-40B4-BE49-F238E27FC236}">
                <a16:creationId xmlns:a16="http://schemas.microsoft.com/office/drawing/2014/main" id="{A6698D77-4765-47B9-B396-0269E0D6E60D}"/>
              </a:ext>
            </a:extLst>
          </p:cNvPr>
          <p:cNvPicPr>
            <a:picLocks noChangeAspect="1"/>
          </p:cNvPicPr>
          <p:nvPr/>
        </p:nvPicPr>
        <p:blipFill>
          <a:blip r:embed="rId3"/>
          <a:stretch>
            <a:fillRect/>
          </a:stretch>
        </p:blipFill>
        <p:spPr>
          <a:xfrm>
            <a:off x="465138" y="1357697"/>
            <a:ext cx="6052535" cy="3775957"/>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C55A090F-603D-4E17-9597-CFA4E0D9A825}"/>
              </a:ext>
            </a:extLst>
          </p:cNvPr>
          <p:cNvPicPr>
            <a:picLocks noChangeAspect="1"/>
          </p:cNvPicPr>
          <p:nvPr/>
        </p:nvPicPr>
        <p:blipFill>
          <a:blip r:embed="rId4"/>
          <a:stretch>
            <a:fillRect/>
          </a:stretch>
        </p:blipFill>
        <p:spPr>
          <a:xfrm>
            <a:off x="7068026" y="1357697"/>
            <a:ext cx="4903311" cy="3775957"/>
          </a:xfrm>
          <a:prstGeom prst="rect">
            <a:avLst/>
          </a:prstGeom>
        </p:spPr>
      </p:pic>
    </p:spTree>
    <p:extLst>
      <p:ext uri="{BB962C8B-B14F-4D97-AF65-F5344CB8AC3E}">
        <p14:creationId xmlns:p14="http://schemas.microsoft.com/office/powerpoint/2010/main" val="21282257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0309C0-ABA8-6141-8AF3-F1EA8C83B997}"/>
              </a:ext>
            </a:extLst>
          </p:cNvPr>
          <p:cNvSpPr>
            <a:spLocks noGrp="1"/>
          </p:cNvSpPr>
          <p:nvPr>
            <p:ph type="body" sz="quarter" idx="10"/>
          </p:nvPr>
        </p:nvSpPr>
        <p:spPr>
          <a:xfrm>
            <a:off x="464400" y="1212850"/>
            <a:ext cx="11574000" cy="3490186"/>
          </a:xfrm>
        </p:spPr>
        <p:txBody>
          <a:bodyPr/>
          <a:lstStyle/>
          <a:p>
            <a:r>
              <a:rPr lang="en-US" dirty="0"/>
              <a:t>Permission requests to resources are granted to special SharePoint app by tenant admin</a:t>
            </a:r>
          </a:p>
          <a:p>
            <a:pPr lvl="1"/>
            <a:r>
              <a:rPr lang="en-US" b="1" dirty="0"/>
              <a:t>SharePoint Online Client Extensibility Web Application Principal</a:t>
            </a:r>
          </a:p>
          <a:p>
            <a:pPr lvl="1"/>
            <a:r>
              <a:rPr lang="en-US" dirty="0"/>
              <a:t>Present in each SharePoint Online tenant</a:t>
            </a:r>
          </a:p>
          <a:p>
            <a:endParaRPr lang="en-US" dirty="0"/>
          </a:p>
          <a:p>
            <a:r>
              <a:rPr lang="en-US" dirty="0"/>
              <a:t>Permissions are unique to the tenant, not the </a:t>
            </a:r>
            <a:r>
              <a:rPr lang="en-US" dirty="0" err="1"/>
              <a:t>SPFx</a:t>
            </a:r>
            <a:r>
              <a:rPr lang="en-US" dirty="0"/>
              <a:t> solution</a:t>
            </a:r>
          </a:p>
          <a:p>
            <a:pPr lvl="1"/>
            <a:r>
              <a:rPr lang="en-US" dirty="0"/>
              <a:t>Once a permission is granted, all solutions can leverage the grant</a:t>
            </a:r>
          </a:p>
          <a:p>
            <a:pPr lvl="1"/>
            <a:r>
              <a:rPr lang="en-US" dirty="0"/>
              <a:t>Permission grant is valid until revoked</a:t>
            </a:r>
          </a:p>
          <a:p>
            <a:pPr lvl="1"/>
            <a:r>
              <a:rPr lang="en-US" dirty="0"/>
              <a:t>Permission grant not directly linked to the solution that requested it</a:t>
            </a:r>
          </a:p>
          <a:p>
            <a:pPr lvl="1"/>
            <a:r>
              <a:rPr lang="en-US" dirty="0"/>
              <a:t>Solution installation not linked to permission grant approval / rejection</a:t>
            </a:r>
          </a:p>
        </p:txBody>
      </p:sp>
      <p:sp>
        <p:nvSpPr>
          <p:cNvPr id="3" name="Title 2">
            <a:extLst>
              <a:ext uri="{FF2B5EF4-FFF2-40B4-BE49-F238E27FC236}">
                <a16:creationId xmlns:a16="http://schemas.microsoft.com/office/drawing/2014/main" id="{60F9604C-273C-DE43-A6FA-EFCAAA5AE0F3}"/>
              </a:ext>
            </a:extLst>
          </p:cNvPr>
          <p:cNvSpPr>
            <a:spLocks noGrp="1"/>
          </p:cNvSpPr>
          <p:nvPr>
            <p:ph type="title"/>
          </p:nvPr>
        </p:nvSpPr>
        <p:spPr/>
        <p:txBody>
          <a:bodyPr/>
          <a:lstStyle/>
          <a:p>
            <a:r>
              <a:rPr lang="en-US" dirty="0"/>
              <a:t>Calling Azure AD Secured Resources from </a:t>
            </a:r>
            <a:r>
              <a:rPr lang="en-US" dirty="0" err="1"/>
              <a:t>SPFx</a:t>
            </a:r>
            <a:endParaRPr lang="en-US" dirty="0"/>
          </a:p>
        </p:txBody>
      </p:sp>
    </p:spTree>
    <p:extLst>
      <p:ext uri="{BB962C8B-B14F-4D97-AF65-F5344CB8AC3E}">
        <p14:creationId xmlns:p14="http://schemas.microsoft.com/office/powerpoint/2010/main" val="10934245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66878A-F13B-0A43-AA8B-3BB29B462411}"/>
              </a:ext>
            </a:extLst>
          </p:cNvPr>
          <p:cNvSpPr>
            <a:spLocks noGrp="1"/>
          </p:cNvSpPr>
          <p:nvPr>
            <p:ph type="body" sz="quarter" idx="10"/>
          </p:nvPr>
        </p:nvSpPr>
        <p:spPr>
          <a:xfrm>
            <a:off x="464400" y="1212850"/>
            <a:ext cx="11574000" cy="3619452"/>
          </a:xfrm>
        </p:spPr>
        <p:txBody>
          <a:bodyPr/>
          <a:lstStyle/>
          <a:p>
            <a:r>
              <a:rPr lang="en-US" dirty="0"/>
              <a:t>Special SharePoint Online Azure AD app can be granted permissions to resources in multiple ways:</a:t>
            </a:r>
          </a:p>
          <a:p>
            <a:endParaRPr lang="en-US" dirty="0"/>
          </a:p>
          <a:p>
            <a:pPr marL="457200" indent="-457200">
              <a:buFont typeface="+mj-lt"/>
              <a:buAutoNum type="arabicPeriod"/>
            </a:pPr>
            <a:r>
              <a:rPr lang="en-US" dirty="0"/>
              <a:t>Defined within solution manifest – admin notified upon deployment to approve/reject</a:t>
            </a:r>
          </a:p>
          <a:p>
            <a:pPr marL="457200" indent="-457200">
              <a:buFont typeface="+mj-lt"/>
              <a:buAutoNum type="arabicPeriod"/>
            </a:pPr>
            <a:r>
              <a:rPr lang="en-US" dirty="0"/>
              <a:t>PowerShell</a:t>
            </a:r>
          </a:p>
          <a:p>
            <a:pPr marL="457200" indent="-457200">
              <a:buFont typeface="+mj-lt"/>
              <a:buAutoNum type="arabicPeriod"/>
            </a:pPr>
            <a:r>
              <a:rPr lang="en-US" dirty="0"/>
              <a:t>Office 365 CLI</a:t>
            </a:r>
          </a:p>
          <a:p>
            <a:endParaRPr lang="en-US" dirty="0"/>
          </a:p>
          <a:p>
            <a:r>
              <a:rPr lang="en-US" dirty="0"/>
              <a:t>Ref: </a:t>
            </a:r>
            <a:r>
              <a:rPr lang="en-US" dirty="0">
                <a:hlinkClick r:id="rId3"/>
              </a:rPr>
              <a:t>https://docs.microsoft.com/sharepoint/dev/spfx/use-aadhttpclient</a:t>
            </a:r>
            <a:r>
              <a:rPr lang="en-US" dirty="0"/>
              <a:t> </a:t>
            </a:r>
          </a:p>
        </p:txBody>
      </p:sp>
      <p:sp>
        <p:nvSpPr>
          <p:cNvPr id="3" name="Title 2">
            <a:extLst>
              <a:ext uri="{FF2B5EF4-FFF2-40B4-BE49-F238E27FC236}">
                <a16:creationId xmlns:a16="http://schemas.microsoft.com/office/drawing/2014/main" id="{C60C27B9-6B39-6443-AF49-F5C6B2BF71BE}"/>
              </a:ext>
            </a:extLst>
          </p:cNvPr>
          <p:cNvSpPr>
            <a:spLocks noGrp="1"/>
          </p:cNvSpPr>
          <p:nvPr>
            <p:ph type="title"/>
          </p:nvPr>
        </p:nvSpPr>
        <p:spPr/>
        <p:txBody>
          <a:bodyPr/>
          <a:lstStyle/>
          <a:p>
            <a:r>
              <a:rPr lang="en-US" dirty="0"/>
              <a:t>Granting Permissions to SharePoint Online</a:t>
            </a:r>
          </a:p>
        </p:txBody>
      </p:sp>
    </p:spTree>
    <p:extLst>
      <p:ext uri="{BB962C8B-B14F-4D97-AF65-F5344CB8AC3E}">
        <p14:creationId xmlns:p14="http://schemas.microsoft.com/office/powerpoint/2010/main" val="9862701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2"/>
            <a:ext cx="11575200" cy="494904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sp</a:t>
            </a:r>
            <a:r>
              <a:rPr lang="en-US" sz="1600" dirty="0"/>
              <a:t>-</a:t>
            </a:r>
            <a:r>
              <a:rPr lang="en-US" sz="1600" dirty="0" err="1"/>
              <a:t>fx</a:t>
            </a:r>
            <a:r>
              <a:rPr lang="en-US" sz="1600" dirty="0"/>
              <a:t>-</a:t>
            </a:r>
            <a:r>
              <a:rPr lang="en-US" sz="1600" dirty="0" err="1"/>
              <a:t>aad</a:t>
            </a:r>
            <a:r>
              <a:rPr lang="en-US" sz="1600" dirty="0"/>
              <a:t>-http-client-side-solution",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sp-fx-aad-http.sppkg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1FCB-A08B-DC49-A19A-48F99EFC6043}"/>
              </a:ext>
            </a:extLst>
          </p:cNvPr>
          <p:cNvSpPr>
            <a:spLocks noGrp="1"/>
          </p:cNvSpPr>
          <p:nvPr>
            <p:ph type="title"/>
          </p:nvPr>
        </p:nvSpPr>
        <p:spPr/>
        <p:txBody>
          <a:bodyPr/>
          <a:lstStyle/>
          <a:p>
            <a:r>
              <a:rPr lang="en-US" dirty="0"/>
              <a:t>How It Works: Calling Azure AD Secured REST APIs from </a:t>
            </a:r>
            <a:r>
              <a:rPr lang="en-US" dirty="0" err="1"/>
              <a:t>SPFx</a:t>
            </a:r>
            <a:endParaRPr lang="en-US" dirty="0"/>
          </a:p>
        </p:txBody>
      </p:sp>
      <p:pic>
        <p:nvPicPr>
          <p:cNvPr id="3" name="Picture 2">
            <a:extLst>
              <a:ext uri="{FF2B5EF4-FFF2-40B4-BE49-F238E27FC236}">
                <a16:creationId xmlns:a16="http://schemas.microsoft.com/office/drawing/2014/main" id="{6BC95221-1191-7A41-BC75-9838D80B33F1}"/>
              </a:ext>
            </a:extLst>
          </p:cNvPr>
          <p:cNvPicPr>
            <a:picLocks noChangeAspect="1"/>
          </p:cNvPicPr>
          <p:nvPr/>
        </p:nvPicPr>
        <p:blipFill>
          <a:blip r:embed="rId3"/>
          <a:stretch>
            <a:fillRect/>
          </a:stretch>
        </p:blipFill>
        <p:spPr>
          <a:xfrm>
            <a:off x="1138237" y="1199729"/>
            <a:ext cx="10160000" cy="5397500"/>
          </a:xfrm>
          <a:prstGeom prst="rect">
            <a:avLst/>
          </a:prstGeom>
        </p:spPr>
      </p:pic>
    </p:spTree>
    <p:extLst>
      <p:ext uri="{BB962C8B-B14F-4D97-AF65-F5344CB8AC3E}">
        <p14:creationId xmlns:p14="http://schemas.microsoft.com/office/powerpoint/2010/main" val="94108309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Using the Azure AD HTTP Client</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5078313"/>
          </a:xfrm>
        </p:spPr>
        <p:txBody>
          <a:bodyPr/>
          <a:lstStyle/>
          <a:p>
            <a:r>
              <a:rPr lang="en-US" sz="2000" dirty="0"/>
              <a:t>import { </a:t>
            </a:r>
            <a:r>
              <a:rPr lang="en-US" sz="2000" dirty="0" err="1">
                <a:solidFill>
                  <a:schemeClr val="accent1"/>
                </a:solidFill>
              </a:rPr>
              <a:t>AadHttpClient</a:t>
            </a:r>
            <a:r>
              <a:rPr lang="en-US" sz="2000" dirty="0"/>
              <a:t>, </a:t>
            </a:r>
            <a:r>
              <a:rPr lang="en-US" sz="2000" dirty="0" err="1"/>
              <a:t>HttpClientResponse</a:t>
            </a:r>
            <a:r>
              <a:rPr lang="en-US" sz="2000" dirty="0"/>
              <a:t> } from '@</a:t>
            </a:r>
            <a:r>
              <a:rPr lang="en-US" sz="2000" dirty="0" err="1"/>
              <a:t>microsoft</a:t>
            </a:r>
            <a:r>
              <a:rPr lang="en-US" sz="2000" dirty="0"/>
              <a:t>/</a:t>
            </a:r>
            <a:r>
              <a:rPr lang="en-US" sz="2000" dirty="0" err="1"/>
              <a:t>sp</a:t>
            </a:r>
            <a:r>
              <a:rPr lang="en-US" sz="2000" dirty="0"/>
              <a:t>-http';</a:t>
            </a:r>
          </a:p>
          <a:p>
            <a:endParaRPr lang="en-US" sz="2000" dirty="0"/>
          </a:p>
          <a:p>
            <a:r>
              <a:rPr lang="en-US" sz="2000" dirty="0" err="1"/>
              <a:t>this.context.</a:t>
            </a:r>
            <a:r>
              <a:rPr lang="en-US" sz="2000" dirty="0" err="1">
                <a:solidFill>
                  <a:schemeClr val="accent1"/>
                </a:solidFill>
              </a:rPr>
              <a:t>aadHttpClientFactory</a:t>
            </a:r>
            <a:endParaRPr lang="en-US" sz="2000" dirty="0">
              <a:solidFill>
                <a:schemeClr val="accent1"/>
              </a:solidFill>
            </a:endParaRPr>
          </a:p>
          <a:p>
            <a:r>
              <a:rPr lang="en-US" sz="2000" dirty="0"/>
              <a:t>  </a:t>
            </a:r>
            <a:r>
              <a:rPr lang="en-US" sz="2000" dirty="0">
                <a:solidFill>
                  <a:schemeClr val="accent1"/>
                </a:solidFill>
              </a:rPr>
              <a:t>.</a:t>
            </a:r>
            <a:r>
              <a:rPr lang="en-US" sz="2000" dirty="0" err="1">
                <a:solidFill>
                  <a:schemeClr val="accent1"/>
                </a:solidFill>
              </a:rPr>
              <a:t>getClient</a:t>
            </a:r>
            <a:r>
              <a:rPr lang="en-US" sz="2000" dirty="0">
                <a:solidFill>
                  <a:schemeClr val="accent1"/>
                </a:solidFill>
              </a:rPr>
              <a:t>(“https://your-endpoint-</a:t>
            </a:r>
            <a:r>
              <a:rPr lang="en-US" sz="2000" dirty="0" err="1">
                <a:solidFill>
                  <a:schemeClr val="accent1"/>
                </a:solidFill>
              </a:rPr>
              <a:t>uri</a:t>
            </a:r>
            <a:r>
              <a:rPr lang="en-US" sz="2000" dirty="0">
                <a:solidFill>
                  <a:schemeClr val="accent1"/>
                </a:solidFill>
              </a:rPr>
              <a:t>”)</a:t>
            </a:r>
          </a:p>
          <a:p>
            <a:r>
              <a:rPr lang="en-US" sz="2000" dirty="0"/>
              <a:t>  .then((</a:t>
            </a:r>
            <a:r>
              <a:rPr lang="en-US" sz="2000" dirty="0" err="1">
                <a:solidFill>
                  <a:schemeClr val="accent1"/>
                </a:solidFill>
              </a:rPr>
              <a:t>aadClient</a:t>
            </a:r>
            <a:r>
              <a:rPr lang="en-US" sz="2000" dirty="0">
                <a:solidFill>
                  <a:schemeClr val="accent1"/>
                </a:solidFill>
              </a:rPr>
              <a:t>: </a:t>
            </a:r>
            <a:r>
              <a:rPr lang="en-US" sz="2000" dirty="0" err="1">
                <a:solidFill>
                  <a:schemeClr val="accent1"/>
                </a:solidFill>
              </a:rPr>
              <a:t>AadHttpClient</a:t>
            </a:r>
            <a:r>
              <a:rPr lang="en-US" sz="2000" dirty="0"/>
              <a:t>) =&gt; {</a:t>
            </a:r>
          </a:p>
          <a:p>
            <a:r>
              <a:rPr lang="en-US" sz="2000" dirty="0"/>
              <a:t>    const endpoint: string = “https://your-endpoint-</a:t>
            </a:r>
            <a:r>
              <a:rPr lang="en-US" sz="2000" dirty="0" err="1"/>
              <a:t>uri</a:t>
            </a:r>
            <a:r>
              <a:rPr lang="en-US" sz="2000" dirty="0"/>
              <a:t>/</a:t>
            </a:r>
            <a:r>
              <a:rPr lang="en-US" sz="2000" dirty="0" err="1"/>
              <a:t>api</a:t>
            </a:r>
            <a:r>
              <a:rPr lang="en-US" sz="2000" dirty="0"/>
              <a:t>”;</a:t>
            </a:r>
          </a:p>
          <a:p>
            <a:r>
              <a:rPr lang="en-US" sz="2000" dirty="0">
                <a:solidFill>
                  <a:schemeClr val="accent1"/>
                </a:solidFill>
              </a:rPr>
              <a:t>    </a:t>
            </a:r>
            <a:r>
              <a:rPr lang="en-US" sz="2000" dirty="0" err="1">
                <a:solidFill>
                  <a:schemeClr val="accent1"/>
                </a:solidFill>
              </a:rPr>
              <a:t>aadClient.get</a:t>
            </a:r>
            <a:r>
              <a:rPr lang="en-US" sz="2000" dirty="0">
                <a:solidFill>
                  <a:schemeClr val="accent1"/>
                </a:solidFill>
              </a:rPr>
              <a:t>(endpoint, AadHttpClient.configurations.v1)</a:t>
            </a:r>
          </a:p>
          <a:p>
            <a:r>
              <a:rPr lang="en-US" sz="2000" dirty="0"/>
              <a:t>      .then((</a:t>
            </a:r>
            <a:r>
              <a:rPr lang="en-US" sz="2000" dirty="0" err="1"/>
              <a:t>rawResponse</a:t>
            </a:r>
            <a:r>
              <a:rPr lang="en-US" sz="2000" dirty="0"/>
              <a:t>: </a:t>
            </a:r>
            <a:r>
              <a:rPr lang="en-US" sz="2000" dirty="0" err="1"/>
              <a:t>HttpClientResponse</a:t>
            </a:r>
            <a:r>
              <a:rPr lang="en-US" sz="2000" dirty="0"/>
              <a:t>) =&gt; {</a:t>
            </a:r>
          </a:p>
          <a:p>
            <a:r>
              <a:rPr lang="en-US" sz="2000" dirty="0"/>
              <a:t>        return </a:t>
            </a:r>
            <a:r>
              <a:rPr lang="en-US" sz="2000" dirty="0" err="1"/>
              <a:t>rawResponse.json</a:t>
            </a:r>
            <a:r>
              <a:rPr lang="en-US" sz="2000" dirty="0"/>
              <a:t>();</a:t>
            </a:r>
          </a:p>
          <a:p>
            <a:r>
              <a:rPr lang="en-US" sz="2000" dirty="0"/>
              <a:t>      })</a:t>
            </a:r>
          </a:p>
          <a:p>
            <a:r>
              <a:rPr lang="en-US" sz="2000" dirty="0"/>
              <a:t>      .then((</a:t>
            </a:r>
            <a:r>
              <a:rPr lang="en-US" sz="2000" dirty="0" err="1"/>
              <a:t>jsonResponse</a:t>
            </a:r>
            <a:r>
              <a:rPr lang="en-US" sz="2000" dirty="0"/>
              <a:t>: any) =&gt; {</a:t>
            </a:r>
          </a:p>
          <a:p>
            <a:r>
              <a:rPr lang="en-US" sz="2000" dirty="0"/>
              <a:t>        // work with result</a:t>
            </a:r>
          </a:p>
          <a:p>
            <a:r>
              <a:rPr lang="en-US" sz="2000" dirty="0"/>
              <a:t>      });</a:t>
            </a:r>
          </a:p>
          <a:p>
            <a:r>
              <a:rPr lang="en-US" sz="2000" dirty="0"/>
              <a:t>  });</a:t>
            </a:r>
          </a:p>
        </p:txBody>
      </p:sp>
    </p:spTree>
    <p:extLst>
      <p:ext uri="{BB962C8B-B14F-4D97-AF65-F5344CB8AC3E}">
        <p14:creationId xmlns:p14="http://schemas.microsoft.com/office/powerpoint/2010/main" val="4810168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3" name="Picture 2" descr="A screenshot of a cell phone&#10;&#10;Description automatically generated">
            <a:extLst>
              <a:ext uri="{FF2B5EF4-FFF2-40B4-BE49-F238E27FC236}">
                <a16:creationId xmlns:a16="http://schemas.microsoft.com/office/drawing/2014/main" id="{41055624-2E08-0241-8C6F-661E07F80B76}"/>
              </a:ext>
            </a:extLst>
          </p:cNvPr>
          <p:cNvPicPr>
            <a:picLocks noChangeAspect="1"/>
          </p:cNvPicPr>
          <p:nvPr/>
        </p:nvPicPr>
        <p:blipFill>
          <a:blip r:embed="rId3"/>
          <a:stretch>
            <a:fillRect/>
          </a:stretch>
        </p:blipFill>
        <p:spPr>
          <a:xfrm>
            <a:off x="5081047" y="2711885"/>
            <a:ext cx="5930720" cy="3798224"/>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9905DC46-D4CC-44D5-8E06-1E968949A7D9}"/>
              </a:ext>
            </a:extLst>
          </p:cNvPr>
          <p:cNvPicPr>
            <a:picLocks noChangeAspect="1"/>
          </p:cNvPicPr>
          <p:nvPr/>
        </p:nvPicPr>
        <p:blipFill>
          <a:blip r:embed="rId3"/>
          <a:stretch>
            <a:fillRect/>
          </a:stretch>
        </p:blipFill>
        <p:spPr>
          <a:xfrm>
            <a:off x="473166" y="1237687"/>
            <a:ext cx="11541215" cy="451915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884414"/>
          </a:xfrm>
        </p:spPr>
        <p:txBody>
          <a:bodyPr/>
          <a:lstStyle/>
          <a:p>
            <a:r>
              <a:rPr lang="en-US" dirty="0"/>
              <a:t>Common requirement in </a:t>
            </a:r>
            <a:r>
              <a:rPr lang="en-US" dirty="0" err="1"/>
              <a:t>SPFx</a:t>
            </a:r>
            <a:r>
              <a:rPr lang="en-US" dirty="0"/>
              <a:t> project is to display or interact with data external to the web part</a:t>
            </a:r>
          </a:p>
          <a:p>
            <a:pPr lvl="1"/>
            <a:r>
              <a:rPr lang="en-US" dirty="0"/>
              <a:t>Data in SharePoint lists &amp; libraries</a:t>
            </a:r>
          </a:p>
          <a:p>
            <a:pPr lvl="1"/>
            <a:r>
              <a:rPr lang="en-US" dirty="0"/>
              <a:t>Data accessible via Microsoft Graph REST API</a:t>
            </a:r>
          </a:p>
          <a:p>
            <a:pPr lvl="1"/>
            <a:r>
              <a:rPr lang="en-US" dirty="0"/>
              <a:t>Data accessible in external 3rd Party APIs – anonymous &amp; secured</a:t>
            </a:r>
          </a:p>
          <a:p>
            <a:endParaRPr lang="en-US" dirty="0"/>
          </a:p>
          <a:p>
            <a:r>
              <a:rPr lang="en-US" dirty="0"/>
              <a:t>SharePoint Framework provides APIs for all situations when you need to work with data sources external to the web part</a:t>
            </a:r>
          </a:p>
          <a:p>
            <a:pPr lvl="1"/>
            <a:r>
              <a:rPr lang="en-US" dirty="0" err="1">
                <a:latin typeface="Courier New" panose="02070309020205020404" pitchFamily="49" charset="0"/>
                <a:cs typeface="Courier New" panose="02070309020205020404" pitchFamily="49" charset="0"/>
              </a:rPr>
              <a:t>HttpClient</a:t>
            </a:r>
            <a:r>
              <a:rPr lang="en-US" dirty="0"/>
              <a:t>: for calling 3rd party REST APIs</a:t>
            </a:r>
          </a:p>
          <a:p>
            <a:pPr lvl="1"/>
            <a:r>
              <a:rPr lang="en-US" dirty="0" err="1">
                <a:latin typeface="Courier New" panose="02070309020205020404" pitchFamily="49" charset="0"/>
                <a:cs typeface="Courier New" panose="02070309020205020404" pitchFamily="49" charset="0"/>
              </a:rPr>
              <a:t>MSGraphClient</a:t>
            </a:r>
            <a:r>
              <a:rPr lang="en-US" dirty="0"/>
              <a:t>: for calling the Microsoft Graph in the same tenant as the </a:t>
            </a:r>
            <a:br>
              <a:rPr lang="en-US" dirty="0"/>
            </a:br>
            <a:r>
              <a:rPr lang="en-US" dirty="0"/>
              <a:t>SharePoint Online tenant</a:t>
            </a:r>
          </a:p>
          <a:p>
            <a:pPr lvl="1"/>
            <a:r>
              <a:rPr lang="en-US" dirty="0" err="1">
                <a:latin typeface="Courier New" panose="02070309020205020404" pitchFamily="49" charset="0"/>
                <a:cs typeface="Courier New" panose="02070309020205020404" pitchFamily="49" charset="0"/>
              </a:rPr>
              <a:t>AADHttpClient</a:t>
            </a:r>
            <a:r>
              <a:rPr lang="en-US" dirty="0"/>
              <a:t>: for 3rd party REST APIs secured with Azure Active Directory</a:t>
            </a:r>
          </a:p>
          <a:p>
            <a:endParaRPr lang="en-US" dirty="0"/>
          </a:p>
          <a:p>
            <a:r>
              <a:rPr lang="en-US" dirty="0"/>
              <a:t>Most scenarios require no extra clients / libraries are required</a:t>
            </a:r>
          </a:p>
        </p:txBody>
      </p:sp>
      <p:sp>
        <p:nvSpPr>
          <p:cNvPr id="2" name="Title 1"/>
          <p:cNvSpPr>
            <a:spLocks noGrp="1"/>
          </p:cNvSpPr>
          <p:nvPr>
            <p:ph type="title"/>
          </p:nvPr>
        </p:nvSpPr>
        <p:spPr/>
        <p:txBody>
          <a:bodyPr/>
          <a:lstStyle/>
          <a:p>
            <a:r>
              <a:rPr lang="en-US" dirty="0"/>
              <a:t>Overview Consume REST APIs in </a:t>
            </a:r>
            <a:r>
              <a:rPr lang="en-US" dirty="0" err="1"/>
              <a:t>SPFx</a:t>
            </a:r>
            <a:endParaRPr lang="en-US" dirty="0"/>
          </a:p>
        </p:txBody>
      </p:sp>
    </p:spTree>
    <p:extLst>
      <p:ext uri="{BB962C8B-B14F-4D97-AF65-F5344CB8AC3E}">
        <p14:creationId xmlns:p14="http://schemas.microsoft.com/office/powerpoint/2010/main" val="100108258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F4C7B664-4747-4201-B361-7F06E9973526}"/>
              </a:ext>
            </a:extLst>
          </p:cNvPr>
          <p:cNvPicPr>
            <a:picLocks noChangeAspect="1"/>
          </p:cNvPicPr>
          <p:nvPr/>
        </p:nvPicPr>
        <p:blipFill>
          <a:blip r:embed="rId3"/>
          <a:stretch>
            <a:fillRect/>
          </a:stretch>
        </p:blipFill>
        <p:spPr>
          <a:xfrm>
            <a:off x="3747670" y="1449661"/>
            <a:ext cx="4968121" cy="5125445"/>
          </a:xfrm>
          <a:prstGeom prst="rect">
            <a:avLst/>
          </a:prstGeom>
        </p:spPr>
      </p:pic>
    </p:spTree>
    <p:extLst>
      <p:ext uri="{BB962C8B-B14F-4D97-AF65-F5344CB8AC3E}">
        <p14:creationId xmlns:p14="http://schemas.microsoft.com/office/powerpoint/2010/main" val="163291254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the Microsoft Graph</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Microsoft Graph</a:t>
            </a:r>
          </a:p>
          <a:p>
            <a:pPr>
              <a:spcBef>
                <a:spcPts val="1200"/>
              </a:spcBef>
            </a:pPr>
            <a:r>
              <a:rPr lang="en-US" sz="2000" dirty="0"/>
              <a:t>Microsoft Graph JavaScript API</a:t>
            </a:r>
          </a:p>
          <a:p>
            <a:pPr>
              <a:spcBef>
                <a:spcPts val="1200"/>
              </a:spcBef>
            </a:pPr>
            <a:r>
              <a:rPr lang="en-US" sz="2000" dirty="0"/>
              <a:t>TypeScript Type Declarations</a:t>
            </a:r>
          </a:p>
          <a:p>
            <a:pPr>
              <a:spcBef>
                <a:spcPts val="1200"/>
              </a:spcBef>
            </a:pPr>
            <a:r>
              <a:rPr lang="en-US" sz="2000" dirty="0" err="1"/>
              <a:t>SPFx’s</a:t>
            </a:r>
            <a:r>
              <a:rPr lang="en-US" sz="2000" dirty="0"/>
              <a:t> </a:t>
            </a:r>
            <a:r>
              <a:rPr lang="en-US" sz="2000" dirty="0" err="1"/>
              <a:t>MSGraphClient</a:t>
            </a:r>
            <a:endParaRPr lang="en-US" sz="2000" dirty="0"/>
          </a:p>
          <a:p>
            <a:pPr>
              <a:spcBef>
                <a:spcPts val="1200"/>
              </a:spcBef>
            </a:pPr>
            <a:endParaRPr lang="en-US" sz="2000" dirty="0"/>
          </a:p>
        </p:txBody>
      </p:sp>
    </p:spTree>
    <p:extLst>
      <p:ext uri="{BB962C8B-B14F-4D97-AF65-F5344CB8AC3E}">
        <p14:creationId xmlns:p14="http://schemas.microsoft.com/office/powerpoint/2010/main" val="3780144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11609" y="5109453"/>
            <a:ext cx="2403013" cy="12412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9119032" y="1277267"/>
            <a:ext cx="2631340" cy="3587818"/>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26689" y="1277595"/>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26688" y="1282927"/>
            <a:ext cx="8513969"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26690" y="5086787"/>
            <a:ext cx="11338621" cy="12581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54187" y="2229506"/>
            <a:ext cx="1506874" cy="2417642"/>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122669" y="2815266"/>
            <a:ext cx="2509648" cy="1828445"/>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722705" y="2241366"/>
            <a:ext cx="1501789" cy="2402345"/>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10074669" y="2884781"/>
            <a:ext cx="585527" cy="1090514"/>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9119033" y="1282927"/>
            <a:ext cx="2631340"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302211" y="2798615"/>
            <a:ext cx="2509648" cy="1828445"/>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dirty="0">
                <a:ln w="3175">
                  <a:noFill/>
                </a:ln>
                <a:solidFill>
                  <a:srgbClr val="FF0000"/>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dirty="0">
                <a:ln>
                  <a:noFill/>
                </a:ln>
                <a:solidFill>
                  <a:srgbClr val="FF0000"/>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dirty="0">
              <a:ln w="3175">
                <a:noFill/>
              </a:ln>
              <a:solidFill>
                <a:srgbClr val="FF0000"/>
              </a:solidFill>
              <a:effectLst/>
              <a:uLnTx/>
              <a:uFillTx/>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7087904" y="4291900"/>
            <a:ext cx="12394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563058" y="4859293"/>
            <a:ext cx="534291" cy="648525"/>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907580" y="4847833"/>
            <a:ext cx="534291" cy="648525"/>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4474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65138" y="632779"/>
            <a:ext cx="11533187" cy="1231106"/>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31732" y="1897510"/>
            <a:ext cx="11528535" cy="292633"/>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1339" y="1683250"/>
            <a:ext cx="12149322" cy="5153412"/>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31732" y="5043340"/>
            <a:ext cx="11442346"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884126" y="204396"/>
            <a:ext cx="2286535" cy="1017960"/>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6"/>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64983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resource that proxies multiple Microsoft services</a:t>
            </a:r>
          </a:p>
          <a:p>
            <a:endParaRPr lang="en-US" dirty="0"/>
          </a:p>
          <a:p>
            <a:r>
              <a:rPr lang="en-US" dirty="0"/>
              <a:t>Allows for easy traversal of objects and relationships</a:t>
            </a:r>
          </a:p>
          <a:p>
            <a:endParaRPr lang="en-US" dirty="0"/>
          </a:p>
          <a:p>
            <a:r>
              <a:rPr lang="en-US" dirty="0"/>
              <a:t>Simplifies token acquisition and management</a:t>
            </a:r>
          </a:p>
          <a:p>
            <a:endParaRPr lang="en-US" dirty="0"/>
          </a:p>
          <a:p>
            <a:r>
              <a:rPr lang="en-US" dirty="0"/>
              <a:t>Eliminates the need to traditional discovery (using “me” and “</a:t>
            </a:r>
            <a:r>
              <a:rPr lang="en-US" dirty="0" err="1"/>
              <a:t>myorganization</a:t>
            </a:r>
            <a:r>
              <a:rPr lang="en-US" dirty="0"/>
              <a:t>”)</a:t>
            </a:r>
          </a:p>
        </p:txBody>
      </p:sp>
      <p:sp>
        <p:nvSpPr>
          <p:cNvPr id="2" name="Title 1"/>
          <p:cNvSpPr>
            <a:spLocks noGrp="1"/>
          </p:cNvSpPr>
          <p:nvPr>
            <p:ph type="title"/>
          </p:nvPr>
        </p:nvSpPr>
        <p:spPr/>
        <p:txBody>
          <a:bodyPr/>
          <a:lstStyle/>
          <a:p>
            <a:r>
              <a:rPr lang="en-US" dirty="0"/>
              <a:t>Microsoft Graph, gateway to Office 365</a:t>
            </a:r>
          </a:p>
        </p:txBody>
      </p:sp>
    </p:spTree>
    <p:extLst>
      <p:ext uri="{BB962C8B-B14F-4D97-AF65-F5344CB8AC3E}">
        <p14:creationId xmlns:p14="http://schemas.microsoft.com/office/powerpoint/2010/main" val="335213766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p:txBody>
          <a:bodyPr/>
          <a:lstStyle/>
          <a:p>
            <a:r>
              <a:rPr lang="en-US" dirty="0"/>
              <a:t>Microsoft Graph is accessible via REST API &amp; various SDKs</a:t>
            </a:r>
          </a:p>
          <a:p>
            <a:endParaRPr lang="en-US" dirty="0"/>
          </a:p>
          <a:p>
            <a:r>
              <a:rPr lang="en-US" dirty="0"/>
              <a:t>Client-side solutions can leverage the JavaScript SDK</a:t>
            </a:r>
            <a:endParaRPr lang="en-US" dirty="0">
              <a:hlinkClick r:id="" action="ppaction://noaction"/>
            </a:endParaRPr>
          </a:p>
          <a:p>
            <a:pPr lvl="1"/>
            <a:r>
              <a:rPr lang="en-US" dirty="0">
                <a:hlinkClick r:id="" action="ppaction://noaction"/>
              </a:rPr>
              <a:t>https://github.com/microsoftgraph/msgraph-sdk-javascript</a:t>
            </a:r>
            <a:endParaRPr lang="en-US" dirty="0"/>
          </a:p>
          <a:p>
            <a:pPr lvl="1"/>
            <a:r>
              <a:rPr lang="en-US" dirty="0"/>
              <a:t>Requires initialization with an Azure AD provided OAuth2 access token to create the client</a:t>
            </a:r>
          </a:p>
        </p:txBody>
      </p:sp>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Tree>
    <p:extLst>
      <p:ext uri="{BB962C8B-B14F-4D97-AF65-F5344CB8AC3E}">
        <p14:creationId xmlns:p14="http://schemas.microsoft.com/office/powerpoint/2010/main" val="21819573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464400" y="1178952"/>
            <a:ext cx="11575200" cy="4016484"/>
          </a:xfrm>
        </p:spPr>
        <p:txBody>
          <a:bodyPr/>
          <a:lstStyle/>
          <a:p>
            <a:r>
              <a:rPr lang="en-US" sz="2000" dirty="0" err="1"/>
              <a:t>var</a:t>
            </a:r>
            <a:r>
              <a:rPr lang="en-US" sz="2000" dirty="0"/>
              <a:t> client = </a:t>
            </a:r>
            <a:r>
              <a:rPr lang="en-US" sz="2000" dirty="0" err="1"/>
              <a:t>MicrosoftGraph.Client.init</a:t>
            </a:r>
            <a:r>
              <a:rPr lang="en-US" sz="2000" dirty="0"/>
              <a:t>({</a:t>
            </a:r>
          </a:p>
          <a:p>
            <a:r>
              <a:rPr lang="en-US" sz="2000" dirty="0"/>
              <a:t>  </a:t>
            </a:r>
            <a:r>
              <a:rPr lang="en-US" sz="2000" dirty="0" err="1"/>
              <a:t>authProvider</a:t>
            </a:r>
            <a:r>
              <a:rPr lang="en-US" sz="2000" dirty="0"/>
              <a:t>: (done) =&gt; {</a:t>
            </a:r>
          </a:p>
          <a:p>
            <a:r>
              <a:rPr lang="en-US" sz="2000" dirty="0"/>
              <a:t>    done(null, </a:t>
            </a:r>
            <a:r>
              <a:rPr lang="en-US" sz="2000" dirty="0" err="1"/>
              <a:t>access_token</a:t>
            </a:r>
            <a:r>
              <a:rPr lang="en-US" sz="2000" dirty="0"/>
              <a:t>);</a:t>
            </a:r>
          </a:p>
          <a:p>
            <a:r>
              <a:rPr lang="en-US" sz="2000" dirty="0"/>
              <a:t>  }</a:t>
            </a:r>
          </a:p>
          <a:p>
            <a:r>
              <a:rPr lang="en-US" sz="2000" dirty="0"/>
              <a:t>});</a:t>
            </a:r>
          </a:p>
          <a:p>
            <a:endParaRPr lang="en-US" sz="2000" dirty="0"/>
          </a:p>
          <a:p>
            <a:r>
              <a:rPr lang="en-US" sz="2000" dirty="0"/>
              <a:t>client</a:t>
            </a:r>
          </a:p>
          <a:p>
            <a:r>
              <a:rPr lang="en-US" sz="2000" dirty="0"/>
              <a:t>  .</a:t>
            </a:r>
            <a:r>
              <a:rPr lang="en-US" sz="2000" dirty="0" err="1"/>
              <a:t>api</a:t>
            </a:r>
            <a:r>
              <a:rPr lang="en-US" sz="2000" dirty="0"/>
              <a:t>('me')</a:t>
            </a:r>
          </a:p>
          <a:p>
            <a:r>
              <a:rPr lang="en-US" sz="2000" dirty="0"/>
              <a:t>  .get((err, res) =&gt; {</a:t>
            </a:r>
          </a:p>
          <a:p>
            <a:r>
              <a:rPr lang="en-US" sz="2000" dirty="0"/>
              <a:t>    </a:t>
            </a:r>
            <a:r>
              <a:rPr lang="en-US" sz="2000" dirty="0" err="1"/>
              <a:t>console.log</a:t>
            </a:r>
            <a:r>
              <a:rPr lang="en-US" sz="2000" dirty="0"/>
              <a:t>(res);</a:t>
            </a:r>
          </a:p>
          <a:p>
            <a:r>
              <a:rPr lang="en-US" sz="2000" dirty="0"/>
              <a:t>  });</a:t>
            </a:r>
          </a:p>
        </p:txBody>
      </p:sp>
    </p:spTree>
    <p:extLst>
      <p:ext uri="{BB962C8B-B14F-4D97-AF65-F5344CB8AC3E}">
        <p14:creationId xmlns:p14="http://schemas.microsoft.com/office/powerpoint/2010/main" val="11549701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1966692"/>
          </a:xfrm>
        </p:spPr>
        <p:txBody>
          <a:bodyPr/>
          <a:lstStyle/>
          <a:p>
            <a:r>
              <a:rPr lang="en-US" dirty="0"/>
              <a:t>Use the Microsoft Graph JavaScript SDK in TypeScript applications</a:t>
            </a:r>
          </a:p>
          <a:p>
            <a:endParaRPr lang="en-US" dirty="0"/>
          </a:p>
          <a:p>
            <a:r>
              <a:rPr lang="en-US" dirty="0"/>
              <a:t>TypeScript type declarations introduce strong types and documentation to client-side projects</a:t>
            </a:r>
          </a:p>
          <a:p>
            <a:pPr lvl="1"/>
            <a:r>
              <a:rPr lang="en-US" dirty="0">
                <a:hlinkClick r:id="rId3"/>
              </a:rPr>
              <a:t>https://github.com/microsoftgraph/msgraph-typescript-typings</a:t>
            </a:r>
            <a:r>
              <a:rPr lang="en-US" dirty="0"/>
              <a:t> </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Microsoft Graph TypeScript Type Declarations</a:t>
            </a:r>
          </a:p>
        </p:txBody>
      </p:sp>
    </p:spTree>
    <p:extLst>
      <p:ext uri="{BB962C8B-B14F-4D97-AF65-F5344CB8AC3E}">
        <p14:creationId xmlns:p14="http://schemas.microsoft.com/office/powerpoint/2010/main" val="164269310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4724370"/>
          </a:xfrm>
        </p:spPr>
        <p:txBody>
          <a:bodyPr/>
          <a:lstStyle/>
          <a:p>
            <a:r>
              <a:rPr lang="en-US" sz="2000" dirty="0"/>
              <a:t>import * as </a:t>
            </a:r>
            <a:r>
              <a:rPr lang="en-US" sz="2000" dirty="0" err="1"/>
              <a:t>MicrosoftGraph</a:t>
            </a:r>
            <a:r>
              <a:rPr lang="en-US" sz="2000" dirty="0"/>
              <a:t> from '@</a:t>
            </a:r>
            <a:r>
              <a:rPr lang="en-US" sz="2000" dirty="0" err="1"/>
              <a:t>microsoft</a:t>
            </a:r>
            <a:r>
              <a:rPr lang="en-US" sz="2000" dirty="0"/>
              <a:t>/</a:t>
            </a:r>
            <a:r>
              <a:rPr lang="en-US" sz="2000" dirty="0" err="1"/>
              <a:t>microsoft</a:t>
            </a:r>
            <a:r>
              <a:rPr lang="en-US" sz="2000" dirty="0"/>
              <a:t>-graph-types';</a:t>
            </a:r>
          </a:p>
          <a:p>
            <a:endParaRPr lang="en-US" sz="2000" dirty="0"/>
          </a:p>
          <a:p>
            <a:r>
              <a:rPr lang="en-US" sz="2000" dirty="0"/>
              <a:t>// </a:t>
            </a:r>
            <a:r>
              <a:rPr lang="en-US" sz="2000" dirty="0" err="1"/>
              <a:t>init</a:t>
            </a:r>
            <a:r>
              <a:rPr lang="en-US" sz="2000" dirty="0"/>
              <a:t> Microsoft Graph client</a:t>
            </a:r>
          </a:p>
          <a:p>
            <a:endParaRPr lang="en-US" sz="2000" dirty="0"/>
          </a:p>
          <a:p>
            <a:r>
              <a:rPr lang="en-US" sz="2000" dirty="0"/>
              <a:t>client</a:t>
            </a:r>
          </a:p>
          <a:p>
            <a:r>
              <a:rPr lang="en-US" sz="2000" dirty="0"/>
              <a:t>  .</a:t>
            </a:r>
            <a:r>
              <a:rPr lang="en-US" sz="2000" dirty="0" err="1"/>
              <a:t>api</a:t>
            </a:r>
            <a:r>
              <a:rPr lang="en-US" sz="2000" dirty="0"/>
              <a:t>('/me')</a:t>
            </a:r>
          </a:p>
          <a:p>
            <a:r>
              <a:rPr lang="en-US" sz="2000" dirty="0"/>
              <a:t>  .get((error: any, user: </a:t>
            </a:r>
            <a:r>
              <a:rPr lang="en-US" sz="2000" dirty="0" err="1"/>
              <a:t>MicrosoftGraph.User</a:t>
            </a:r>
            <a:r>
              <a:rPr lang="en-US" sz="2000" dirty="0"/>
              <a:t>, </a:t>
            </a:r>
            <a:r>
              <a:rPr lang="en-US" sz="2000" dirty="0" err="1"/>
              <a:t>rawResponse</a:t>
            </a:r>
            <a:r>
              <a:rPr lang="en-US" sz="2000" dirty="0"/>
              <a:t>?: any) =&gt; {</a:t>
            </a:r>
          </a:p>
          <a:p>
            <a:r>
              <a:rPr lang="en-US" sz="2000" dirty="0"/>
              <a:t>    </a:t>
            </a:r>
            <a:r>
              <a:rPr lang="en-US" sz="2000" dirty="0" err="1"/>
              <a:t>console.log</a:t>
            </a:r>
            <a:r>
              <a:rPr lang="en-US" sz="2000" dirty="0"/>
              <a:t>('name: ', </a:t>
            </a:r>
            <a:r>
              <a:rPr lang="en-US" sz="2000" dirty="0" err="1"/>
              <a:t>user.displayName</a:t>
            </a:r>
            <a:r>
              <a:rPr lang="en-US" sz="2000" dirty="0"/>
              <a:t>);</a:t>
            </a:r>
          </a:p>
          <a:p>
            <a:r>
              <a:rPr lang="en-US" sz="2000" dirty="0"/>
              <a:t>    console.log('email: ', </a:t>
            </a:r>
            <a:r>
              <a:rPr lang="en-US" sz="2000" dirty="0" err="1"/>
              <a:t>user.mail</a:t>
            </a:r>
            <a:r>
              <a:rPr lang="en-US" sz="2000" dirty="0"/>
              <a:t>);</a:t>
            </a:r>
          </a:p>
          <a:p>
            <a:r>
              <a:rPr lang="en-US" sz="2000" dirty="0"/>
              <a:t>    </a:t>
            </a:r>
            <a:r>
              <a:rPr lang="en-US" sz="2000" dirty="0" err="1"/>
              <a:t>console.log</a:t>
            </a:r>
            <a:r>
              <a:rPr lang="en-US" sz="2000" dirty="0"/>
              <a:t>('phone: ', </a:t>
            </a:r>
            <a:r>
              <a:rPr lang="en-US" sz="2000" dirty="0" err="1"/>
              <a:t>user.businessPhones</a:t>
            </a:r>
            <a:r>
              <a:rPr lang="en-US" sz="2000" dirty="0"/>
              <a:t>[0]);</a:t>
            </a:r>
          </a:p>
          <a:p>
            <a:r>
              <a:rPr lang="en-US" sz="2000" dirty="0"/>
              <a:t>    });</a:t>
            </a:r>
          </a:p>
          <a:p>
            <a:r>
              <a:rPr lang="en-US" sz="2000" dirty="0"/>
              <a:t>  });</a:t>
            </a:r>
          </a:p>
          <a:p>
            <a:endParaRPr lang="en-US" sz="2000" dirty="0"/>
          </a:p>
        </p:txBody>
      </p:sp>
    </p:spTree>
    <p:extLst>
      <p:ext uri="{BB962C8B-B14F-4D97-AF65-F5344CB8AC3E}">
        <p14:creationId xmlns:p14="http://schemas.microsoft.com/office/powerpoint/2010/main" val="280504320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464400" y="1212850"/>
            <a:ext cx="11574000" cy="4431983"/>
          </a:xfrm>
        </p:spPr>
        <p:txBody>
          <a:bodyPr/>
          <a:lstStyle/>
          <a:p>
            <a:r>
              <a:rPr lang="en-US" b="1" dirty="0" err="1">
                <a:latin typeface="Courier New" panose="02070309020205020404" pitchFamily="49" charset="0"/>
                <a:cs typeface="Courier New" panose="02070309020205020404" pitchFamily="49" charset="0"/>
              </a:rPr>
              <a:t>MSGraphClient</a:t>
            </a:r>
            <a:r>
              <a:rPr lang="en-US" dirty="0"/>
              <a:t>: SharePoint Framework’s Microsoft Graph Client</a:t>
            </a:r>
          </a:p>
          <a:p>
            <a:r>
              <a:rPr lang="en-US" dirty="0"/>
              <a:t>Abstracts the token acquisition from the SharePoint Framework’s support for Azure AD</a:t>
            </a:r>
          </a:p>
          <a:p>
            <a:r>
              <a:rPr lang="en-US" dirty="0"/>
              <a:t>Wraps the Microsoft Graph JavaScript SDK and initializes it with one line that returns a promise</a:t>
            </a:r>
          </a:p>
          <a:p>
            <a:endParaRPr lang="en-US" dirty="0"/>
          </a:p>
          <a:p>
            <a:pPr marL="0" indent="0">
              <a:buNone/>
            </a:pPr>
            <a:r>
              <a:rPr lang="en-US" sz="2000" dirty="0" err="1">
                <a:latin typeface="Consolas" panose="020B0609020204030204" pitchFamily="49" charset="0"/>
                <a:cs typeface="Consolas" panose="020B0609020204030204" pitchFamily="49" charset="0"/>
              </a:rPr>
              <a:t>this.context.msGraphClientFactory</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getClient</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.then((client: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void =&gt; {</a:t>
            </a:r>
          </a:p>
          <a:p>
            <a:pPr marL="0" indent="0">
              <a:buNone/>
            </a:pPr>
            <a:r>
              <a:rPr lang="en-US" sz="2000" dirty="0">
                <a:latin typeface="Consolas" panose="020B0609020204030204" pitchFamily="49" charset="0"/>
                <a:cs typeface="Consolas" panose="020B0609020204030204" pitchFamily="49" charset="0"/>
              </a:rPr>
              <a:t>       // use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here</a:t>
            </a: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SharePoint Framework Includes a Microsoft Graph Client</a:t>
            </a:r>
          </a:p>
        </p:txBody>
      </p:sp>
    </p:spTree>
    <p:extLst>
      <p:ext uri="{BB962C8B-B14F-4D97-AF65-F5344CB8AC3E}">
        <p14:creationId xmlns:p14="http://schemas.microsoft.com/office/powerpoint/2010/main" val="30146084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884414"/>
          </a:xfrm>
        </p:spPr>
        <p:txBody>
          <a:bodyPr/>
          <a:lstStyle/>
          <a:p>
            <a:r>
              <a:rPr lang="en-US" dirty="0"/>
              <a:t>Common requirement in </a:t>
            </a:r>
            <a:r>
              <a:rPr lang="en-US" dirty="0" err="1"/>
              <a:t>SPFx</a:t>
            </a:r>
            <a:r>
              <a:rPr lang="en-US" dirty="0"/>
              <a:t> project is to display or interact with data external to the web part</a:t>
            </a:r>
          </a:p>
          <a:p>
            <a:pPr lvl="1"/>
            <a:r>
              <a:rPr lang="en-US" dirty="0"/>
              <a:t>Data in SharePoint lists &amp; libraries</a:t>
            </a:r>
          </a:p>
          <a:p>
            <a:pPr lvl="1"/>
            <a:r>
              <a:rPr lang="en-US" dirty="0"/>
              <a:t>Data accessible via Microsoft Graph REST API</a:t>
            </a:r>
          </a:p>
          <a:p>
            <a:pPr lvl="1"/>
            <a:r>
              <a:rPr lang="en-US" dirty="0"/>
              <a:t>Data accessible in external 3rd Party APIs – anonymous &amp; secured</a:t>
            </a:r>
          </a:p>
          <a:p>
            <a:endParaRPr lang="en-US" dirty="0"/>
          </a:p>
          <a:p>
            <a:r>
              <a:rPr lang="en-US" dirty="0"/>
              <a:t>SharePoint Framework provides APIs for all situations when you need to work with data sources external to the web part</a:t>
            </a:r>
          </a:p>
          <a:p>
            <a:pPr lvl="1"/>
            <a:r>
              <a:rPr lang="en-US" dirty="0" err="1">
                <a:latin typeface="Courier New" panose="02070309020205020404" pitchFamily="49" charset="0"/>
                <a:cs typeface="Courier New" panose="02070309020205020404" pitchFamily="49" charset="0"/>
              </a:rPr>
              <a:t>HttpClient</a:t>
            </a:r>
            <a:r>
              <a:rPr lang="en-US" dirty="0"/>
              <a:t>: for calling 3rd party REST APIs</a:t>
            </a:r>
          </a:p>
          <a:p>
            <a:pPr lvl="1"/>
            <a:r>
              <a:rPr lang="en-US" dirty="0" err="1">
                <a:latin typeface="Courier New" panose="02070309020205020404" pitchFamily="49" charset="0"/>
                <a:cs typeface="Courier New" panose="02070309020205020404" pitchFamily="49" charset="0"/>
              </a:rPr>
              <a:t>MSGraphClient</a:t>
            </a:r>
            <a:r>
              <a:rPr lang="en-US" dirty="0"/>
              <a:t>: for calling the Microsoft Graph in the same tenant as the </a:t>
            </a:r>
            <a:br>
              <a:rPr lang="en-US" dirty="0"/>
            </a:br>
            <a:r>
              <a:rPr lang="en-US" dirty="0"/>
              <a:t>SharePoint Online tenant</a:t>
            </a:r>
          </a:p>
          <a:p>
            <a:pPr lvl="1"/>
            <a:r>
              <a:rPr lang="en-US" dirty="0" err="1">
                <a:latin typeface="Courier New" panose="02070309020205020404" pitchFamily="49" charset="0"/>
                <a:cs typeface="Courier New" panose="02070309020205020404" pitchFamily="49" charset="0"/>
              </a:rPr>
              <a:t>AADHttpClient</a:t>
            </a:r>
            <a:r>
              <a:rPr lang="en-US" dirty="0"/>
              <a:t>: for 3rd party REST APIs secured with Azure Active Directory</a:t>
            </a:r>
          </a:p>
          <a:p>
            <a:endParaRPr lang="en-US" dirty="0"/>
          </a:p>
          <a:p>
            <a:r>
              <a:rPr lang="en-US" dirty="0"/>
              <a:t>Most scenarios require no extra clients / libraries are required</a:t>
            </a:r>
          </a:p>
        </p:txBody>
      </p:sp>
      <p:sp>
        <p:nvSpPr>
          <p:cNvPr id="2" name="Title 1"/>
          <p:cNvSpPr>
            <a:spLocks noGrp="1"/>
          </p:cNvSpPr>
          <p:nvPr>
            <p:ph type="title"/>
          </p:nvPr>
        </p:nvSpPr>
        <p:spPr/>
        <p:txBody>
          <a:bodyPr/>
          <a:lstStyle/>
          <a:p>
            <a:r>
              <a:rPr lang="en-US" dirty="0"/>
              <a:t>Overview Consume REST APIs in </a:t>
            </a:r>
            <a:r>
              <a:rPr lang="en-US" dirty="0" err="1"/>
              <a:t>SPFx</a:t>
            </a:r>
            <a:endParaRPr lang="en-US"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1"/>
            <a:ext cx="11575200" cy="552263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ms</a:t>
            </a:r>
            <a:r>
              <a:rPr lang="en-US" sz="1600" dirty="0"/>
              <a:t>-graph-</a:t>
            </a:r>
            <a:r>
              <a:rPr lang="en-US" sz="1600" dirty="0" err="1"/>
              <a:t>sp</a:t>
            </a:r>
            <a:r>
              <a:rPr lang="en-US" sz="1600" dirty="0"/>
              <a:t>-</a:t>
            </a:r>
            <a:r>
              <a:rPr lang="en-US" sz="1600" dirty="0" err="1"/>
              <a:t>fx</a:t>
            </a:r>
            <a:r>
              <a:rPr lang="en-US" sz="1600" dirty="0"/>
              <a:t>-client-side-solution",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Calendars.Read</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Tasks.Read</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ms</a:t>
            </a:r>
            <a:r>
              <a:rPr lang="en-US" sz="1600" dirty="0"/>
              <a:t>-graph-</a:t>
            </a:r>
            <a:r>
              <a:rPr lang="en-US" sz="1600" dirty="0" err="1"/>
              <a:t>sp</a:t>
            </a:r>
            <a:r>
              <a:rPr lang="en-US" sz="1600" dirty="0"/>
              <a:t>-</a:t>
            </a:r>
            <a:r>
              <a:rPr lang="en-US" sz="1600" dirty="0" err="1"/>
              <a:t>fx.sppkg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249237156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12" name="Picture 11">
            <a:extLst>
              <a:ext uri="{FF2B5EF4-FFF2-40B4-BE49-F238E27FC236}">
                <a16:creationId xmlns:a16="http://schemas.microsoft.com/office/drawing/2014/main" id="{29291EF6-E42F-7440-9C9D-95859A0C920C}"/>
              </a:ext>
            </a:extLst>
          </p:cNvPr>
          <p:cNvPicPr>
            <a:picLocks noChangeAspect="1"/>
          </p:cNvPicPr>
          <p:nvPr/>
        </p:nvPicPr>
        <p:blipFill>
          <a:blip r:embed="rId3"/>
          <a:stretch>
            <a:fillRect/>
          </a:stretch>
        </p:blipFill>
        <p:spPr>
          <a:xfrm>
            <a:off x="5310983" y="2680724"/>
            <a:ext cx="5800563" cy="3353880"/>
          </a:xfrm>
          <a:prstGeom prst="rect">
            <a:avLst/>
          </a:prstGeom>
        </p:spPr>
      </p:pic>
    </p:spTree>
    <p:extLst>
      <p:ext uri="{BB962C8B-B14F-4D97-AF65-F5344CB8AC3E}">
        <p14:creationId xmlns:p14="http://schemas.microsoft.com/office/powerpoint/2010/main" val="289482283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9905DC46-D4CC-44D5-8E06-1E968949A7D9}"/>
              </a:ext>
            </a:extLst>
          </p:cNvPr>
          <p:cNvPicPr>
            <a:picLocks noChangeAspect="1"/>
          </p:cNvPicPr>
          <p:nvPr/>
        </p:nvPicPr>
        <p:blipFill>
          <a:blip r:embed="rId3"/>
          <a:stretch>
            <a:fillRect/>
          </a:stretch>
        </p:blipFill>
        <p:spPr>
          <a:xfrm>
            <a:off x="473166" y="1237687"/>
            <a:ext cx="11541215" cy="4519150"/>
          </a:xfrm>
          <a:prstGeom prst="rect">
            <a:avLst/>
          </a:prstGeom>
        </p:spPr>
      </p:pic>
    </p:spTree>
    <p:extLst>
      <p:ext uri="{BB962C8B-B14F-4D97-AF65-F5344CB8AC3E}">
        <p14:creationId xmlns:p14="http://schemas.microsoft.com/office/powerpoint/2010/main" val="15870069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F4C7B664-4747-4201-B361-7F06E9973526}"/>
              </a:ext>
            </a:extLst>
          </p:cNvPr>
          <p:cNvPicPr>
            <a:picLocks noChangeAspect="1"/>
          </p:cNvPicPr>
          <p:nvPr/>
        </p:nvPicPr>
        <p:blipFill>
          <a:blip r:embed="rId3"/>
          <a:stretch>
            <a:fillRect/>
          </a:stretch>
        </p:blipFill>
        <p:spPr>
          <a:xfrm>
            <a:off x="3747670" y="1449661"/>
            <a:ext cx="4968121" cy="5125445"/>
          </a:xfrm>
          <a:prstGeom prst="rect">
            <a:avLst/>
          </a:prstGeom>
        </p:spPr>
      </p:pic>
    </p:spTree>
    <p:extLst>
      <p:ext uri="{BB962C8B-B14F-4D97-AF65-F5344CB8AC3E}">
        <p14:creationId xmlns:p14="http://schemas.microsoft.com/office/powerpoint/2010/main" val="244654091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PNP Js library for data interaction</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a:t>
            </a:r>
            <a:r>
              <a:rPr lang="en-US" sz="2000" dirty="0" err="1"/>
              <a:t>PnPJs</a:t>
            </a:r>
            <a:endParaRPr lang="en-US" sz="2000" dirty="0"/>
          </a:p>
          <a:p>
            <a:pPr>
              <a:spcBef>
                <a:spcPts val="1200"/>
              </a:spcBef>
            </a:pPr>
            <a:r>
              <a:rPr lang="en-US" sz="2000" dirty="0"/>
              <a:t>Getting started</a:t>
            </a:r>
          </a:p>
          <a:p>
            <a:pPr>
              <a:spcBef>
                <a:spcPts val="1200"/>
              </a:spcBef>
            </a:pPr>
            <a:endParaRPr lang="en-US" sz="2000" dirty="0"/>
          </a:p>
        </p:txBody>
      </p:sp>
    </p:spTree>
    <p:extLst>
      <p:ext uri="{BB962C8B-B14F-4D97-AF65-F5344CB8AC3E}">
        <p14:creationId xmlns:p14="http://schemas.microsoft.com/office/powerpoint/2010/main" val="39596902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a:xfrm>
            <a:off x="464400" y="1212850"/>
            <a:ext cx="11574000" cy="4850559"/>
          </a:xfrm>
        </p:spPr>
        <p:txBody>
          <a:bodyPr/>
          <a:lstStyle/>
          <a:p>
            <a:r>
              <a:rPr lang="en-US" b="0" i="0" dirty="0" err="1">
                <a:effectLst/>
                <a:latin typeface="Roboto"/>
              </a:rPr>
              <a:t>PnPjs</a:t>
            </a:r>
            <a:r>
              <a:rPr lang="en-US" b="0" i="0" dirty="0">
                <a:effectLst/>
                <a:latin typeface="Roboto"/>
              </a:rPr>
              <a:t> is a collection of fluent libraries for consuming SharePoint, Graph, and Office 365 REST APIs in a type-safe way. </a:t>
            </a:r>
            <a:br>
              <a:rPr lang="en-US" b="0" i="0" dirty="0">
                <a:effectLst/>
                <a:latin typeface="Roboto"/>
              </a:rPr>
            </a:br>
            <a:endParaRPr lang="en-US" b="0" i="0" dirty="0">
              <a:effectLst/>
              <a:latin typeface="Roboto"/>
            </a:endParaRPr>
          </a:p>
          <a:p>
            <a:r>
              <a:rPr lang="en-US" dirty="0">
                <a:latin typeface="Roboto"/>
                <a:hlinkClick r:id="rId3"/>
              </a:rPr>
              <a:t>https://pnp.github.io/pnpjs/</a:t>
            </a:r>
            <a:r>
              <a:rPr lang="en-US" dirty="0">
                <a:latin typeface="Roboto"/>
              </a:rPr>
              <a:t> </a:t>
            </a:r>
          </a:p>
          <a:p>
            <a:endParaRPr lang="en-US" dirty="0">
              <a:latin typeface="Roboto"/>
            </a:endParaRPr>
          </a:p>
          <a:p>
            <a:r>
              <a:rPr lang="en-US" dirty="0">
                <a:latin typeface="Roboto"/>
              </a:rPr>
              <a:t>Ideal for SPFx</a:t>
            </a:r>
          </a:p>
          <a:p>
            <a:pPr marL="0" indent="0">
              <a:buNone/>
            </a:pPr>
            <a:endParaRPr lang="en-US" dirty="0">
              <a:latin typeface="Roboto"/>
            </a:endParaRPr>
          </a:p>
          <a:p>
            <a:r>
              <a:rPr lang="en-US" dirty="0">
                <a:latin typeface="Roboto"/>
              </a:rPr>
              <a:t>Great documentation</a:t>
            </a:r>
            <a:br>
              <a:rPr lang="en-US" dirty="0">
                <a:latin typeface="Roboto"/>
              </a:rPr>
            </a:br>
            <a:endParaRPr lang="en-US" dirty="0">
              <a:latin typeface="Roboto"/>
            </a:endParaRPr>
          </a:p>
          <a:p>
            <a:r>
              <a:rPr lang="en-US" dirty="0">
                <a:latin typeface="Roboto"/>
              </a:rPr>
              <a:t>Easy to set up and use</a:t>
            </a:r>
          </a:p>
          <a:p>
            <a:pPr marL="457200" lvl="2" indent="0">
              <a:buNone/>
            </a:pPr>
            <a:r>
              <a:rPr lang="nb-NO" b="0" i="0" dirty="0">
                <a:solidFill>
                  <a:srgbClr val="37474F"/>
                </a:solidFill>
                <a:effectLst/>
                <a:latin typeface="Roboto Mono"/>
              </a:rPr>
              <a:t>npm install @pnp/sp @pnp/graph –save</a:t>
            </a:r>
            <a:br>
              <a:rPr lang="en-US" dirty="0">
                <a:solidFill>
                  <a:srgbClr val="37474F"/>
                </a:solidFill>
                <a:latin typeface="Roboto Mono"/>
              </a:rPr>
            </a:br>
            <a:endParaRPr lang="en-US" dirty="0">
              <a:solidFill>
                <a:srgbClr val="37474F"/>
              </a:solidFill>
              <a:latin typeface="Roboto Mono"/>
            </a:endParaRPr>
          </a:p>
          <a:p>
            <a:pPr marL="0" indent="0">
              <a:buNone/>
            </a:pPr>
            <a:endParaRPr lang="nb-NO" b="0" i="0" dirty="0">
              <a:solidFill>
                <a:srgbClr val="37474F"/>
              </a:solidFill>
              <a:effectLst/>
              <a:latin typeface="Roboto Mono"/>
            </a:endParaRP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a:xfrm>
            <a:off x="464400" y="633600"/>
            <a:ext cx="11574000" cy="387798"/>
          </a:xfrm>
        </p:spPr>
        <p:txBody>
          <a:bodyPr/>
          <a:lstStyle/>
          <a:p>
            <a:r>
              <a:rPr lang="en-US" dirty="0"/>
              <a:t>Getting Started with </a:t>
            </a:r>
            <a:r>
              <a:rPr lang="en-US" dirty="0" err="1"/>
              <a:t>PnPJs</a:t>
            </a:r>
            <a:endParaRPr lang="en-US" dirty="0"/>
          </a:p>
        </p:txBody>
      </p:sp>
    </p:spTree>
    <p:extLst>
      <p:ext uri="{BB962C8B-B14F-4D97-AF65-F5344CB8AC3E}">
        <p14:creationId xmlns:p14="http://schemas.microsoft.com/office/powerpoint/2010/main" val="263593547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a:xfrm>
            <a:off x="464400" y="1212850"/>
            <a:ext cx="11574000" cy="5290679"/>
          </a:xfrm>
        </p:spPr>
        <p:txBody>
          <a:bodyPr/>
          <a:lstStyle/>
          <a:p>
            <a:r>
              <a:rPr lang="en-US" b="0" i="0" dirty="0">
                <a:solidFill>
                  <a:srgbClr val="37474F"/>
                </a:solidFill>
                <a:effectLst/>
                <a:latin typeface="Roboto Mono"/>
              </a:rPr>
              <a:t>Initialize by </a:t>
            </a:r>
            <a:r>
              <a:rPr lang="en-US" dirty="0">
                <a:solidFill>
                  <a:srgbClr val="37474F"/>
                </a:solidFill>
                <a:latin typeface="Roboto Mono"/>
              </a:rPr>
              <a:t>passing the context</a:t>
            </a:r>
          </a:p>
          <a:p>
            <a:pPr marL="457200" lvl="2" indent="0">
              <a:buNone/>
            </a:pPr>
            <a:endParaRPr lang="nb-NO" b="0" i="0" dirty="0">
              <a:solidFill>
                <a:srgbClr val="37474F"/>
              </a:solidFill>
              <a:effectLst/>
              <a:latin typeface="Roboto Mono"/>
            </a:endParaRPr>
          </a:p>
          <a:p>
            <a:pPr marL="457200" lvl="2" indent="0">
              <a:buNone/>
            </a:pPr>
            <a:r>
              <a:rPr lang="nb-NO" sz="1400" b="0" i="0" dirty="0">
                <a:solidFill>
                  <a:srgbClr val="37474F"/>
                </a:solidFill>
                <a:effectLst/>
                <a:latin typeface="Roboto Mono"/>
              </a:rPr>
              <a:t>import { sp } from "@pnp/sp";</a:t>
            </a:r>
          </a:p>
          <a:p>
            <a:pPr marL="457200" lvl="2" indent="0">
              <a:buNone/>
            </a:pPr>
            <a:r>
              <a:rPr lang="en-US" sz="1400" dirty="0">
                <a:solidFill>
                  <a:srgbClr val="37474F"/>
                </a:solidFill>
                <a:latin typeface="Roboto Mono"/>
              </a:rPr>
              <a:t>import { graph } from "@</a:t>
            </a:r>
            <a:r>
              <a:rPr lang="en-US" sz="1400" dirty="0" err="1">
                <a:solidFill>
                  <a:srgbClr val="37474F"/>
                </a:solidFill>
                <a:latin typeface="Roboto Mono"/>
              </a:rPr>
              <a:t>pnp</a:t>
            </a:r>
            <a:r>
              <a:rPr lang="en-US" sz="1400" dirty="0">
                <a:solidFill>
                  <a:srgbClr val="37474F"/>
                </a:solidFill>
                <a:latin typeface="Roboto Mono"/>
              </a:rPr>
              <a:t>/graph";</a:t>
            </a:r>
          </a:p>
          <a:p>
            <a:pPr marL="457200" lvl="2" indent="0">
              <a:buNone/>
            </a:pPr>
            <a:endParaRPr lang="nb-NO" sz="1400" dirty="0">
              <a:solidFill>
                <a:srgbClr val="37474F"/>
              </a:solidFill>
              <a:latin typeface="Roboto Mono"/>
            </a:endParaRPr>
          </a:p>
          <a:p>
            <a:pPr marL="457200" lvl="2" indent="0">
              <a:buNone/>
            </a:pPr>
            <a:r>
              <a:rPr lang="nb-NO" sz="1400" dirty="0">
                <a:solidFill>
                  <a:srgbClr val="37474F"/>
                </a:solidFill>
                <a:latin typeface="Roboto Mono"/>
              </a:rPr>
              <a:t>//...</a:t>
            </a:r>
            <a:endParaRPr lang="nb-NO" sz="1400" b="0" i="0" dirty="0">
              <a:solidFill>
                <a:srgbClr val="37474F"/>
              </a:solidFill>
              <a:effectLst/>
              <a:latin typeface="Roboto Mono"/>
            </a:endParaRPr>
          </a:p>
          <a:p>
            <a:pPr marL="457200" lvl="2" indent="0">
              <a:buNone/>
            </a:pPr>
            <a:endParaRPr lang="nb-NO" sz="1400" b="0" i="0" dirty="0">
              <a:solidFill>
                <a:srgbClr val="37474F"/>
              </a:solidFill>
              <a:effectLst/>
              <a:latin typeface="Roboto Mono"/>
            </a:endParaRPr>
          </a:p>
          <a:p>
            <a:pPr marL="457200" lvl="2" indent="0">
              <a:buNone/>
            </a:pPr>
            <a:r>
              <a:rPr lang="nb-NO" sz="1400" b="0" i="0" dirty="0">
                <a:solidFill>
                  <a:srgbClr val="37474F"/>
                </a:solidFill>
                <a:effectLst/>
                <a:latin typeface="Roboto Mono"/>
              </a:rPr>
              <a:t>public onInit(): Promise&lt;void&gt; {</a:t>
            </a:r>
          </a:p>
          <a:p>
            <a:pPr marL="457200" lvl="2" indent="0">
              <a:buNone/>
            </a:pPr>
            <a:r>
              <a:rPr lang="nb-NO" sz="1400" b="0" i="0" dirty="0">
                <a:solidFill>
                  <a:srgbClr val="37474F"/>
                </a:solidFill>
                <a:effectLst/>
                <a:latin typeface="Roboto Mono"/>
              </a:rPr>
              <a:t>  return super.onInit().then(_ =&gt; {</a:t>
            </a:r>
          </a:p>
          <a:p>
            <a:pPr marL="457200" lvl="2" indent="0">
              <a:buNone/>
            </a:pPr>
            <a:r>
              <a:rPr lang="nb-NO" sz="1400" b="0" i="0" dirty="0">
                <a:solidFill>
                  <a:srgbClr val="37474F"/>
                </a:solidFill>
                <a:effectLst/>
                <a:latin typeface="Roboto Mono"/>
              </a:rPr>
              <a:t>    // other init code may be present</a:t>
            </a:r>
          </a:p>
          <a:p>
            <a:pPr marL="457200" lvl="2" indent="0">
              <a:buNone/>
            </a:pPr>
            <a:r>
              <a:rPr lang="nb-NO" sz="1400" b="0" i="0" dirty="0">
                <a:solidFill>
                  <a:srgbClr val="37474F"/>
                </a:solidFill>
                <a:effectLst/>
                <a:latin typeface="Roboto Mono"/>
              </a:rPr>
              <a:t>    sp.setup({</a:t>
            </a:r>
          </a:p>
          <a:p>
            <a:pPr marL="457200" lvl="2" indent="0">
              <a:buNone/>
            </a:pPr>
            <a:r>
              <a:rPr lang="nb-NO" sz="1400" b="0" i="0" dirty="0">
                <a:solidFill>
                  <a:srgbClr val="37474F"/>
                </a:solidFill>
                <a:effectLst/>
                <a:latin typeface="Roboto Mono"/>
              </a:rPr>
              <a:t>      spfxContext: this.context</a:t>
            </a:r>
          </a:p>
          <a:p>
            <a:pPr marL="457200" lvl="2" indent="0">
              <a:buNone/>
            </a:pPr>
            <a:r>
              <a:rPr lang="nb-NO" sz="1400" b="0" i="0" dirty="0">
                <a:solidFill>
                  <a:srgbClr val="37474F"/>
                </a:solidFill>
                <a:effectLst/>
                <a:latin typeface="Roboto Mono"/>
              </a:rPr>
              <a:t>    });</a:t>
            </a:r>
          </a:p>
          <a:p>
            <a:pPr marL="685800" lvl="3" indent="0">
              <a:buNone/>
            </a:pPr>
            <a:r>
              <a:rPr lang="nb-NO" b="0" i="0" dirty="0">
                <a:solidFill>
                  <a:srgbClr val="37474F"/>
                </a:solidFill>
                <a:effectLst/>
                <a:latin typeface="Roboto Mono"/>
              </a:rPr>
              <a:t>graph.setup({</a:t>
            </a:r>
          </a:p>
          <a:p>
            <a:pPr marL="457200" lvl="2" indent="0">
              <a:buNone/>
            </a:pPr>
            <a:r>
              <a:rPr lang="nb-NO" sz="1400" b="0" i="0" dirty="0">
                <a:solidFill>
                  <a:srgbClr val="37474F"/>
                </a:solidFill>
                <a:effectLst/>
                <a:latin typeface="Roboto Mono"/>
              </a:rPr>
              <a:t>      spfxContext: this.context</a:t>
            </a:r>
          </a:p>
          <a:p>
            <a:pPr marL="457200" lvl="2" indent="0">
              <a:buNone/>
            </a:pPr>
            <a:r>
              <a:rPr lang="nb-NO" sz="1400" b="0" i="0" dirty="0">
                <a:solidFill>
                  <a:srgbClr val="37474F"/>
                </a:solidFill>
                <a:effectLst/>
                <a:latin typeface="Roboto Mono"/>
              </a:rPr>
              <a:t>    }); sp.setup({</a:t>
            </a:r>
          </a:p>
          <a:p>
            <a:pPr marL="457200" lvl="2" indent="0">
              <a:buNone/>
            </a:pPr>
            <a:r>
              <a:rPr lang="nb-NO" sz="1400" b="0" i="0" dirty="0">
                <a:solidFill>
                  <a:srgbClr val="37474F"/>
                </a:solidFill>
                <a:effectLst/>
                <a:latin typeface="Roboto Mono"/>
              </a:rPr>
              <a:t>      spfxContext: this.context</a:t>
            </a:r>
          </a:p>
          <a:p>
            <a:pPr marL="457200" lvl="2" indent="0">
              <a:buNone/>
            </a:pPr>
            <a:r>
              <a:rPr lang="nb-NO" sz="1400" b="0" i="0" dirty="0">
                <a:solidFill>
                  <a:srgbClr val="37474F"/>
                </a:solidFill>
                <a:effectLst/>
                <a:latin typeface="Roboto Mono"/>
              </a:rPr>
              <a:t>    });</a:t>
            </a:r>
          </a:p>
          <a:p>
            <a:pPr marL="457200" lvl="2" indent="0">
              <a:buNone/>
            </a:pPr>
            <a:endParaRPr lang="nb-NO" sz="1400" b="0" i="0" dirty="0">
              <a:solidFill>
                <a:srgbClr val="37474F"/>
              </a:solidFill>
              <a:effectLst/>
              <a:latin typeface="Roboto Mono"/>
            </a:endParaRPr>
          </a:p>
          <a:p>
            <a:pPr marL="457200" lvl="2" indent="0">
              <a:buNone/>
            </a:pPr>
            <a:r>
              <a:rPr lang="nb-NO" sz="1400" b="0" i="0" dirty="0">
                <a:solidFill>
                  <a:srgbClr val="37474F"/>
                </a:solidFill>
                <a:effectLst/>
                <a:latin typeface="Roboto Mono"/>
              </a:rPr>
              <a:t>  });</a:t>
            </a:r>
          </a:p>
          <a:p>
            <a:pPr marL="457200" lvl="2" indent="0">
              <a:buNone/>
            </a:pPr>
            <a:r>
              <a:rPr lang="nb-NO" sz="1400" b="0" i="0" dirty="0">
                <a:solidFill>
                  <a:srgbClr val="37474F"/>
                </a:solidFill>
                <a:effectLst/>
                <a:latin typeface="Roboto Mono"/>
              </a:rPr>
              <a:t>}</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a:xfrm>
            <a:off x="464400" y="633600"/>
            <a:ext cx="11574000" cy="387798"/>
          </a:xfrm>
        </p:spPr>
        <p:txBody>
          <a:bodyPr/>
          <a:lstStyle/>
          <a:p>
            <a:r>
              <a:rPr lang="en-US" dirty="0"/>
              <a:t>Getting Started with </a:t>
            </a:r>
            <a:r>
              <a:rPr lang="en-US" dirty="0" err="1"/>
              <a:t>PnPJs</a:t>
            </a:r>
            <a:endParaRPr lang="en-US" dirty="0"/>
          </a:p>
        </p:txBody>
      </p:sp>
    </p:spTree>
    <p:extLst>
      <p:ext uri="{BB962C8B-B14F-4D97-AF65-F5344CB8AC3E}">
        <p14:creationId xmlns:p14="http://schemas.microsoft.com/office/powerpoint/2010/main" val="301292290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a:xfrm>
            <a:off x="464400" y="1212850"/>
            <a:ext cx="11574000" cy="4989058"/>
          </a:xfrm>
        </p:spPr>
        <p:txBody>
          <a:bodyPr/>
          <a:lstStyle/>
          <a:p>
            <a:r>
              <a:rPr lang="en-US" b="0" i="0" dirty="0">
                <a:solidFill>
                  <a:srgbClr val="37474F"/>
                </a:solidFill>
                <a:effectLst/>
                <a:latin typeface="Roboto Mono"/>
              </a:rPr>
              <a:t>Import additional components vs All</a:t>
            </a:r>
          </a:p>
          <a:p>
            <a:pPr lvl="1"/>
            <a:r>
              <a:rPr lang="en-US" dirty="0">
                <a:solidFill>
                  <a:srgbClr val="37474F"/>
                </a:solidFill>
                <a:latin typeface="Roboto Mono"/>
              </a:rPr>
              <a:t>Keep the bundle smaller</a:t>
            </a:r>
          </a:p>
          <a:p>
            <a:pPr lvl="1"/>
            <a:endParaRPr lang="nb-NO" b="0" i="0" dirty="0">
              <a:solidFill>
                <a:srgbClr val="37474F"/>
              </a:solidFill>
              <a:effectLst/>
              <a:latin typeface="Roboto Mono"/>
            </a:endParaRPr>
          </a:p>
          <a:p>
            <a:pPr lvl="1"/>
            <a:r>
              <a:rPr lang="nb-NO" dirty="0">
                <a:solidFill>
                  <a:srgbClr val="37474F"/>
                </a:solidFill>
                <a:latin typeface="Roboto Mono"/>
              </a:rPr>
              <a:t>SharePoint</a:t>
            </a:r>
            <a:br>
              <a:rPr lang="nb-NO" dirty="0">
                <a:solidFill>
                  <a:srgbClr val="37474F"/>
                </a:solidFill>
                <a:latin typeface="Roboto Mono"/>
              </a:rPr>
            </a:br>
            <a:endParaRPr lang="nb-NO" b="0" i="0" dirty="0">
              <a:solidFill>
                <a:srgbClr val="37474F"/>
              </a:solidFill>
              <a:effectLst/>
              <a:latin typeface="Roboto Mono"/>
            </a:endParaRPr>
          </a:p>
          <a:p>
            <a:pPr marL="457200" lvl="2" indent="0">
              <a:buNone/>
            </a:pPr>
            <a:r>
              <a:rPr lang="en-US" sz="1400" dirty="0">
                <a:solidFill>
                  <a:srgbClr val="37474F"/>
                </a:solidFill>
                <a:latin typeface="Roboto Mono"/>
              </a:rPr>
              <a:t>import { </a:t>
            </a:r>
            <a:r>
              <a:rPr lang="en-US" sz="1400" dirty="0" err="1">
                <a:solidFill>
                  <a:srgbClr val="37474F"/>
                </a:solidFill>
                <a:latin typeface="Roboto Mono"/>
              </a:rPr>
              <a:t>sp</a:t>
            </a:r>
            <a:r>
              <a:rPr lang="en-US" sz="1400" dirty="0">
                <a:solidFill>
                  <a:srgbClr val="37474F"/>
                </a:solidFill>
                <a:latin typeface="Roboto Mono"/>
              </a:rPr>
              <a:t> } from "@</a:t>
            </a:r>
            <a:r>
              <a:rPr lang="en-US" sz="1400" dirty="0" err="1">
                <a:solidFill>
                  <a:srgbClr val="37474F"/>
                </a:solidFill>
                <a:latin typeface="Roboto Mono"/>
              </a:rPr>
              <a:t>pnp</a:t>
            </a:r>
            <a:r>
              <a:rPr lang="en-US" sz="1400" dirty="0">
                <a:solidFill>
                  <a:srgbClr val="37474F"/>
                </a:solidFill>
                <a:latin typeface="Roboto Mono"/>
              </a:rPr>
              <a:t>/</a:t>
            </a:r>
            <a:r>
              <a:rPr lang="en-US" sz="1400" dirty="0" err="1">
                <a:solidFill>
                  <a:srgbClr val="37474F"/>
                </a:solidFill>
                <a:latin typeface="Roboto Mono"/>
              </a:rPr>
              <a:t>sp</a:t>
            </a:r>
            <a:r>
              <a:rPr lang="en-US" sz="1400" dirty="0">
                <a:solidFill>
                  <a:srgbClr val="37474F"/>
                </a:solidFill>
                <a:latin typeface="Roboto Mono"/>
              </a:rPr>
              <a:t>";</a:t>
            </a:r>
          </a:p>
          <a:p>
            <a:pPr marL="457200" lvl="2" indent="0">
              <a:buNone/>
            </a:pPr>
            <a:r>
              <a:rPr lang="en-US" sz="1400" dirty="0">
                <a:solidFill>
                  <a:srgbClr val="37474F"/>
                </a:solidFill>
                <a:latin typeface="Roboto Mono"/>
              </a:rPr>
              <a:t>import "@</a:t>
            </a:r>
            <a:r>
              <a:rPr lang="en-US" sz="1400" dirty="0" err="1">
                <a:solidFill>
                  <a:srgbClr val="37474F"/>
                </a:solidFill>
                <a:latin typeface="Roboto Mono"/>
              </a:rPr>
              <a:t>pnp</a:t>
            </a:r>
            <a:r>
              <a:rPr lang="en-US" sz="1400" dirty="0">
                <a:solidFill>
                  <a:srgbClr val="37474F"/>
                </a:solidFill>
                <a:latin typeface="Roboto Mono"/>
              </a:rPr>
              <a:t>/</a:t>
            </a:r>
            <a:r>
              <a:rPr lang="en-US" sz="1400" dirty="0" err="1">
                <a:solidFill>
                  <a:srgbClr val="37474F"/>
                </a:solidFill>
                <a:latin typeface="Roboto Mono"/>
              </a:rPr>
              <a:t>sp</a:t>
            </a:r>
            <a:r>
              <a:rPr lang="en-US" sz="1400" dirty="0">
                <a:solidFill>
                  <a:srgbClr val="37474F"/>
                </a:solidFill>
                <a:latin typeface="Roboto Mono"/>
              </a:rPr>
              <a:t>/webs";</a:t>
            </a:r>
          </a:p>
          <a:p>
            <a:pPr marL="457200" lvl="2" indent="0">
              <a:buNone/>
            </a:pPr>
            <a:r>
              <a:rPr lang="en-US" sz="1400" dirty="0">
                <a:solidFill>
                  <a:srgbClr val="37474F"/>
                </a:solidFill>
                <a:latin typeface="Roboto Mono"/>
              </a:rPr>
              <a:t>import "@</a:t>
            </a:r>
            <a:r>
              <a:rPr lang="en-US" sz="1400" dirty="0" err="1">
                <a:solidFill>
                  <a:srgbClr val="37474F"/>
                </a:solidFill>
                <a:latin typeface="Roboto Mono"/>
              </a:rPr>
              <a:t>pnp</a:t>
            </a:r>
            <a:r>
              <a:rPr lang="en-US" sz="1400" dirty="0">
                <a:solidFill>
                  <a:srgbClr val="37474F"/>
                </a:solidFill>
                <a:latin typeface="Roboto Mono"/>
              </a:rPr>
              <a:t>/</a:t>
            </a:r>
            <a:r>
              <a:rPr lang="en-US" sz="1400" dirty="0" err="1">
                <a:solidFill>
                  <a:srgbClr val="37474F"/>
                </a:solidFill>
                <a:latin typeface="Roboto Mono"/>
              </a:rPr>
              <a:t>sp</a:t>
            </a:r>
            <a:r>
              <a:rPr lang="en-US" sz="1400" dirty="0">
                <a:solidFill>
                  <a:srgbClr val="37474F"/>
                </a:solidFill>
                <a:latin typeface="Roboto Mono"/>
              </a:rPr>
              <a:t>/lists";</a:t>
            </a:r>
          </a:p>
          <a:p>
            <a:pPr marL="457200" lvl="2" indent="0">
              <a:buNone/>
            </a:pPr>
            <a:r>
              <a:rPr lang="en-US" sz="1400" dirty="0">
                <a:solidFill>
                  <a:srgbClr val="37474F"/>
                </a:solidFill>
                <a:latin typeface="Roboto Mono"/>
              </a:rPr>
              <a:t>import "@</a:t>
            </a:r>
            <a:r>
              <a:rPr lang="en-US" sz="1400" dirty="0" err="1">
                <a:solidFill>
                  <a:srgbClr val="37474F"/>
                </a:solidFill>
                <a:latin typeface="Roboto Mono"/>
              </a:rPr>
              <a:t>pnp</a:t>
            </a:r>
            <a:r>
              <a:rPr lang="en-US" sz="1400" dirty="0">
                <a:solidFill>
                  <a:srgbClr val="37474F"/>
                </a:solidFill>
                <a:latin typeface="Roboto Mono"/>
              </a:rPr>
              <a:t>/</a:t>
            </a:r>
            <a:r>
              <a:rPr lang="en-US" sz="1400" dirty="0" err="1">
                <a:solidFill>
                  <a:srgbClr val="37474F"/>
                </a:solidFill>
                <a:latin typeface="Roboto Mono"/>
              </a:rPr>
              <a:t>sp</a:t>
            </a:r>
            <a:r>
              <a:rPr lang="en-US" sz="1400" dirty="0">
                <a:solidFill>
                  <a:srgbClr val="37474F"/>
                </a:solidFill>
                <a:latin typeface="Roboto Mono"/>
              </a:rPr>
              <a:t>/items";</a:t>
            </a:r>
          </a:p>
          <a:p>
            <a:pPr marL="457200" lvl="2" indent="0">
              <a:buNone/>
            </a:pPr>
            <a:endParaRPr lang="en-US" sz="1400" dirty="0">
              <a:solidFill>
                <a:srgbClr val="37474F"/>
              </a:solidFill>
              <a:latin typeface="Roboto Mono"/>
            </a:endParaRPr>
          </a:p>
          <a:p>
            <a:pPr marL="457200" lvl="2" indent="0">
              <a:buNone/>
            </a:pPr>
            <a:r>
              <a:rPr lang="en-US" sz="1400" dirty="0">
                <a:solidFill>
                  <a:srgbClr val="37474F"/>
                </a:solidFill>
                <a:latin typeface="Roboto Mono"/>
              </a:rPr>
              <a:t>// get all the items from a list</a:t>
            </a:r>
          </a:p>
          <a:p>
            <a:pPr marL="457200" lvl="2" indent="0">
              <a:buNone/>
            </a:pPr>
            <a:r>
              <a:rPr lang="en-US" sz="1400" dirty="0">
                <a:solidFill>
                  <a:srgbClr val="37474F"/>
                </a:solidFill>
                <a:latin typeface="Roboto Mono"/>
              </a:rPr>
              <a:t>const items: any[] = await </a:t>
            </a:r>
            <a:r>
              <a:rPr lang="en-US" sz="1400" dirty="0" err="1">
                <a:solidFill>
                  <a:srgbClr val="37474F"/>
                </a:solidFill>
                <a:latin typeface="Roboto Mono"/>
              </a:rPr>
              <a:t>sp.web.lists.getByTitle</a:t>
            </a:r>
            <a:r>
              <a:rPr lang="en-US" sz="1400" dirty="0">
                <a:solidFill>
                  <a:srgbClr val="37474F"/>
                </a:solidFill>
                <a:latin typeface="Roboto Mono"/>
              </a:rPr>
              <a:t>("My List").</a:t>
            </a:r>
            <a:r>
              <a:rPr lang="en-US" sz="1400" dirty="0" err="1">
                <a:solidFill>
                  <a:srgbClr val="37474F"/>
                </a:solidFill>
                <a:latin typeface="Roboto Mono"/>
              </a:rPr>
              <a:t>items.get</a:t>
            </a:r>
            <a:r>
              <a:rPr lang="en-US" sz="1400" dirty="0">
                <a:solidFill>
                  <a:srgbClr val="37474F"/>
                </a:solidFill>
                <a:latin typeface="Roboto Mono"/>
              </a:rPr>
              <a:t>();</a:t>
            </a:r>
            <a:endParaRPr lang="nb-NO" sz="1400" dirty="0">
              <a:solidFill>
                <a:srgbClr val="37474F"/>
              </a:solidFill>
              <a:latin typeface="Roboto Mono"/>
            </a:endParaRPr>
          </a:p>
          <a:p>
            <a:pPr marL="457200" lvl="2" indent="0">
              <a:buNone/>
            </a:pPr>
            <a:endParaRPr lang="nb-NO" sz="1400" dirty="0">
              <a:solidFill>
                <a:srgbClr val="37474F"/>
              </a:solidFill>
              <a:latin typeface="Roboto Mono"/>
            </a:endParaRPr>
          </a:p>
          <a:p>
            <a:pPr lvl="1"/>
            <a:r>
              <a:rPr lang="nb-NO" sz="1600" b="0" i="0" dirty="0">
                <a:solidFill>
                  <a:srgbClr val="37474F"/>
                </a:solidFill>
                <a:effectLst/>
                <a:latin typeface="Roboto Mono"/>
              </a:rPr>
              <a:t>MS Graph</a:t>
            </a:r>
            <a:br>
              <a:rPr lang="nb-NO" sz="1600" b="0" i="0" dirty="0">
                <a:solidFill>
                  <a:srgbClr val="37474F"/>
                </a:solidFill>
                <a:effectLst/>
                <a:latin typeface="Roboto Mono"/>
              </a:rPr>
            </a:br>
            <a:endParaRPr lang="nb-NO" sz="1400" b="0" i="0" dirty="0">
              <a:solidFill>
                <a:srgbClr val="37474F"/>
              </a:solidFill>
              <a:effectLst/>
              <a:latin typeface="Roboto Mono"/>
            </a:endParaRPr>
          </a:p>
          <a:p>
            <a:pPr marL="457200" lvl="2" indent="0">
              <a:buNone/>
            </a:pPr>
            <a:r>
              <a:rPr lang="nb-NO" sz="1400" b="0" i="0" dirty="0">
                <a:solidFill>
                  <a:srgbClr val="37474F"/>
                </a:solidFill>
                <a:effectLst/>
                <a:latin typeface="Roboto Mono"/>
              </a:rPr>
              <a:t>import { graph } from "@pnp/graph";</a:t>
            </a:r>
          </a:p>
          <a:p>
            <a:pPr marL="457200" lvl="2" indent="0">
              <a:buNone/>
            </a:pPr>
            <a:r>
              <a:rPr lang="nb-NO" sz="1400" b="0" i="0" dirty="0">
                <a:solidFill>
                  <a:srgbClr val="37474F"/>
                </a:solidFill>
                <a:effectLst/>
                <a:latin typeface="Roboto Mono"/>
              </a:rPr>
              <a:t>import "@pnp/graph/users";</a:t>
            </a:r>
          </a:p>
          <a:p>
            <a:pPr marL="457200" lvl="2" indent="0">
              <a:buNone/>
            </a:pPr>
            <a:endParaRPr lang="nb-NO" sz="1400" b="0" i="0" dirty="0">
              <a:solidFill>
                <a:srgbClr val="37474F"/>
              </a:solidFill>
              <a:effectLst/>
              <a:latin typeface="Roboto Mono"/>
            </a:endParaRPr>
          </a:p>
          <a:p>
            <a:pPr marL="457200" lvl="2" indent="0">
              <a:buNone/>
            </a:pPr>
            <a:r>
              <a:rPr lang="nb-NO" sz="1400" b="0" i="0" dirty="0">
                <a:solidFill>
                  <a:srgbClr val="37474F"/>
                </a:solidFill>
                <a:effectLst/>
                <a:latin typeface="Roboto Mono"/>
              </a:rPr>
              <a:t>const currentUser = await graph.me();</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a:xfrm>
            <a:off x="464400" y="633600"/>
            <a:ext cx="11574000" cy="387798"/>
          </a:xfrm>
        </p:spPr>
        <p:txBody>
          <a:bodyPr/>
          <a:lstStyle/>
          <a:p>
            <a:r>
              <a:rPr lang="en-US" dirty="0"/>
              <a:t>Getting Started with </a:t>
            </a:r>
            <a:r>
              <a:rPr lang="en-US" dirty="0" err="1"/>
              <a:t>PnPJs</a:t>
            </a:r>
            <a:endParaRPr lang="en-US" dirty="0"/>
          </a:p>
        </p:txBody>
      </p:sp>
    </p:spTree>
    <p:extLst>
      <p:ext uri="{BB962C8B-B14F-4D97-AF65-F5344CB8AC3E}">
        <p14:creationId xmlns:p14="http://schemas.microsoft.com/office/powerpoint/2010/main" val="316703364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err="1"/>
              <a:t>PnPJs</a:t>
            </a:r>
            <a:endParaRPr lang="en-US" dirty="0"/>
          </a:p>
        </p:txBody>
      </p:sp>
    </p:spTree>
    <p:extLst>
      <p:ext uri="{BB962C8B-B14F-4D97-AF65-F5344CB8AC3E}">
        <p14:creationId xmlns:p14="http://schemas.microsoft.com/office/powerpoint/2010/main" val="14674755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79D57-F1AD-0443-AD60-63C8C536B382}"/>
              </a:ext>
            </a:extLst>
          </p:cNvPr>
          <p:cNvSpPr>
            <a:spLocks noGrp="1"/>
          </p:cNvSpPr>
          <p:nvPr>
            <p:ph type="title"/>
          </p:nvPr>
        </p:nvSpPr>
        <p:spPr/>
        <p:txBody>
          <a:bodyPr/>
          <a:lstStyle/>
          <a:p>
            <a:r>
              <a:rPr lang="en-US" dirty="0"/>
              <a:t>Calling Anonymous REST APIs </a:t>
            </a:r>
          </a:p>
        </p:txBody>
      </p:sp>
      <p:sp>
        <p:nvSpPr>
          <p:cNvPr id="4" name="Text Placeholder 3">
            <a:extLst>
              <a:ext uri="{FF2B5EF4-FFF2-40B4-BE49-F238E27FC236}">
                <a16:creationId xmlns:a16="http://schemas.microsoft.com/office/drawing/2014/main" id="{FE036A2D-AABF-6549-BF7B-3532C801A5D0}"/>
              </a:ext>
            </a:extLst>
          </p:cNvPr>
          <p:cNvSpPr>
            <a:spLocks noGrp="1"/>
          </p:cNvSpPr>
          <p:nvPr>
            <p:ph type="body" sz="quarter" idx="10"/>
          </p:nvPr>
        </p:nvSpPr>
        <p:spPr>
          <a:xfrm>
            <a:off x="464400" y="1178952"/>
            <a:ext cx="11575200" cy="4588949"/>
          </a:xfrm>
        </p:spPr>
        <p:txBody>
          <a:bodyPr/>
          <a:lstStyle/>
          <a:p>
            <a:r>
              <a:rPr lang="en-US" sz="1800" dirty="0">
                <a:solidFill>
                  <a:schemeClr val="accent1"/>
                </a:solidFill>
              </a:rPr>
              <a:t>import { </a:t>
            </a:r>
            <a:r>
              <a:rPr lang="en-US" sz="1800" dirty="0" err="1">
                <a:solidFill>
                  <a:schemeClr val="accent1"/>
                </a:solidFill>
              </a:rPr>
              <a:t>HttpClient</a:t>
            </a:r>
            <a:r>
              <a:rPr lang="en-US" sz="1800" dirty="0">
                <a:solidFill>
                  <a:schemeClr val="accent1"/>
                </a:solidFill>
              </a:rPr>
              <a:t>, </a:t>
            </a:r>
            <a:r>
              <a:rPr lang="en-US" sz="1800" dirty="0" err="1">
                <a:solidFill>
                  <a:schemeClr val="accent1"/>
                </a:solidFill>
              </a:rPr>
              <a:t>HttpClientResponse</a:t>
            </a:r>
            <a:r>
              <a:rPr lang="en-US" sz="1800" dirty="0">
                <a:solidFill>
                  <a:schemeClr val="accent1"/>
                </a:solidFill>
              </a:rPr>
              <a:t> }</a:t>
            </a:r>
          </a:p>
          <a:p>
            <a:r>
              <a:rPr lang="en-US" sz="1800" dirty="0">
                <a:solidFill>
                  <a:schemeClr val="accent1"/>
                </a:solidFill>
              </a:rPr>
              <a:t>  from '@</a:t>
            </a:r>
            <a:r>
              <a:rPr lang="en-US" sz="1800" dirty="0" err="1">
                <a:solidFill>
                  <a:schemeClr val="accent1"/>
                </a:solidFill>
              </a:rPr>
              <a:t>microsoft</a:t>
            </a:r>
            <a:r>
              <a:rPr lang="en-US" sz="1800" dirty="0">
                <a:solidFill>
                  <a:schemeClr val="accent1"/>
                </a:solidFill>
              </a:rPr>
              <a:t>/</a:t>
            </a:r>
            <a:r>
              <a:rPr lang="en-US" sz="1800" dirty="0" err="1">
                <a:solidFill>
                  <a:schemeClr val="accent1"/>
                </a:solidFill>
              </a:rPr>
              <a:t>sp</a:t>
            </a:r>
            <a:r>
              <a:rPr lang="en-US" sz="1800" dirty="0">
                <a:solidFill>
                  <a:schemeClr val="accent1"/>
                </a:solidFill>
              </a:rPr>
              <a:t>-http’;</a:t>
            </a:r>
          </a:p>
          <a:p>
            <a:endParaRPr lang="en-US" sz="1800" dirty="0">
              <a:solidFill>
                <a:schemeClr val="bg1">
                  <a:lumMod val="10000"/>
                </a:schemeClr>
              </a:solidFill>
            </a:endParaRPr>
          </a:p>
          <a:p>
            <a:r>
              <a:rPr lang="en-US" sz="1800" dirty="0"/>
              <a:t>return </a:t>
            </a:r>
            <a:r>
              <a:rPr lang="en-US" sz="1800" dirty="0" err="1">
                <a:solidFill>
                  <a:schemeClr val="accent1"/>
                </a:solidFill>
              </a:rPr>
              <a:t>this.context.httpClient.get</a:t>
            </a:r>
            <a:r>
              <a:rPr lang="en-US" sz="1800" dirty="0">
                <a:solidFill>
                  <a:schemeClr val="accent1"/>
                </a:solidFill>
              </a:rPr>
              <a:t>(</a:t>
            </a:r>
          </a:p>
          <a:p>
            <a:r>
              <a:rPr lang="en-US" sz="1800" dirty="0">
                <a:solidFill>
                  <a:schemeClr val="accent1"/>
                </a:solidFill>
              </a:rPr>
              <a:t>  `http://[rest-endpoint]`, </a:t>
            </a:r>
          </a:p>
          <a:p>
            <a:r>
              <a:rPr lang="en-US" sz="1800" dirty="0">
                <a:solidFill>
                  <a:schemeClr val="accent1"/>
                </a:solidFill>
              </a:rPr>
              <a:t>  HttpClient.configurations.v1</a:t>
            </a:r>
          </a:p>
          <a:p>
            <a:r>
              <a:rPr lang="en-US" sz="1800" dirty="0">
                <a:solidFill>
                  <a:schemeClr val="accent1"/>
                </a:solidFill>
              </a:rPr>
              <a:t>)</a:t>
            </a:r>
          </a:p>
          <a:p>
            <a:r>
              <a:rPr lang="en-US" sz="1800" dirty="0"/>
              <a:t>.then((response: </a:t>
            </a:r>
            <a:r>
              <a:rPr lang="en-US" sz="1800" dirty="0" err="1">
                <a:solidFill>
                  <a:schemeClr val="accent1"/>
                </a:solidFill>
              </a:rPr>
              <a:t>HttpClientResponse</a:t>
            </a:r>
            <a:r>
              <a:rPr lang="en-US" sz="1800" dirty="0"/>
              <a:t>) =&gt; {</a:t>
            </a:r>
          </a:p>
          <a:p>
            <a:r>
              <a:rPr lang="en-US" sz="1800" dirty="0"/>
              <a:t>  return </a:t>
            </a:r>
            <a:r>
              <a:rPr lang="en-US" sz="1800" dirty="0" err="1"/>
              <a:t>response.json</a:t>
            </a:r>
            <a:r>
              <a:rPr lang="en-US" sz="1800" dirty="0"/>
              <a:t>();</a:t>
            </a:r>
          </a:p>
          <a:p>
            <a:r>
              <a:rPr lang="en-US" sz="1800" dirty="0"/>
              <a:t>})</a:t>
            </a:r>
          </a:p>
          <a:p>
            <a:r>
              <a:rPr lang="en-US" sz="1800" dirty="0"/>
              <a:t>.then(</a:t>
            </a:r>
            <a:r>
              <a:rPr lang="en-US" sz="1800" dirty="0" err="1"/>
              <a:t>jsonResponse</a:t>
            </a:r>
            <a:r>
              <a:rPr lang="en-US" sz="1800" dirty="0"/>
              <a:t> =&gt; {</a:t>
            </a:r>
          </a:p>
          <a:p>
            <a:r>
              <a:rPr lang="en-US" sz="1800" dirty="0"/>
              <a:t>  return </a:t>
            </a:r>
            <a:r>
              <a:rPr lang="en-US" sz="1800" dirty="0" err="1"/>
              <a:t>jsonResponse</a:t>
            </a:r>
            <a:r>
              <a:rPr lang="en-US" sz="1800" dirty="0"/>
              <a:t>;</a:t>
            </a:r>
          </a:p>
          <a:p>
            <a:r>
              <a:rPr lang="en-US" sz="1800" dirty="0"/>
              <a:t>}) as Promise&lt;any&gt;;</a:t>
            </a:r>
          </a:p>
          <a:p>
            <a:endParaRPr lang="en-US" sz="1800" dirty="0"/>
          </a:p>
        </p:txBody>
      </p:sp>
    </p:spTree>
    <p:extLst>
      <p:ext uri="{BB962C8B-B14F-4D97-AF65-F5344CB8AC3E}">
        <p14:creationId xmlns:p14="http://schemas.microsoft.com/office/powerpoint/2010/main" val="25580879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CRUD with SharePoint Data in </a:t>
            </a:r>
            <a:r>
              <a:rPr lang="en-US" sz="2800" dirty="0" err="1"/>
              <a:t>SPFx</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CRUD Operations with </a:t>
            </a:r>
            <a:r>
              <a:rPr lang="en-US" sz="2000" dirty="0" err="1"/>
              <a:t>SPFx</a:t>
            </a:r>
            <a:r>
              <a:rPr lang="en-US" sz="2000" dirty="0"/>
              <a:t> &amp; SharePoint REST API</a:t>
            </a:r>
          </a:p>
          <a:p>
            <a:pPr>
              <a:spcBef>
                <a:spcPts val="1200"/>
              </a:spcBef>
            </a:pPr>
            <a:r>
              <a:rPr lang="en-US" sz="2000" dirty="0"/>
              <a:t>Reading items</a:t>
            </a:r>
          </a:p>
          <a:p>
            <a:pPr>
              <a:spcBef>
                <a:spcPts val="1200"/>
              </a:spcBef>
            </a:pPr>
            <a:r>
              <a:rPr lang="en-US" sz="2000" dirty="0"/>
              <a:t>Creating items</a:t>
            </a:r>
          </a:p>
          <a:p>
            <a:pPr>
              <a:spcBef>
                <a:spcPts val="1200"/>
              </a:spcBef>
            </a:pPr>
            <a:r>
              <a:rPr lang="en-US" sz="2000" dirty="0"/>
              <a:t>Updating items</a:t>
            </a:r>
          </a:p>
          <a:p>
            <a:pPr>
              <a:spcBef>
                <a:spcPts val="1200"/>
              </a:spcBef>
            </a:pPr>
            <a:r>
              <a:rPr lang="en-US" sz="2000" dirty="0"/>
              <a:t>Deleting items</a:t>
            </a:r>
          </a:p>
        </p:txBody>
      </p:sp>
    </p:spTree>
    <p:extLst>
      <p:ext uri="{BB962C8B-B14F-4D97-AF65-F5344CB8AC3E}">
        <p14:creationId xmlns:p14="http://schemas.microsoft.com/office/powerpoint/2010/main" val="37946560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3BE70-D5A0-BD49-AC5A-EB0FAFDEBC98}"/>
              </a:ext>
            </a:extLst>
          </p:cNvPr>
          <p:cNvSpPr>
            <a:spLocks noGrp="1"/>
          </p:cNvSpPr>
          <p:nvPr>
            <p:ph type="body" sz="quarter" idx="10"/>
          </p:nvPr>
        </p:nvSpPr>
        <p:spPr>
          <a:xfrm>
            <a:off x="464400" y="1212850"/>
            <a:ext cx="11574000" cy="2880789"/>
          </a:xfrm>
        </p:spPr>
        <p:txBody>
          <a:bodyPr/>
          <a:lstStyle/>
          <a:p>
            <a:r>
              <a:rPr lang="en-US" dirty="0"/>
              <a:t>Must include an </a:t>
            </a:r>
            <a:r>
              <a:rPr lang="en-US" dirty="0">
                <a:latin typeface="Courier New" panose="02070309020205020404" pitchFamily="49" charset="0"/>
                <a:cs typeface="Courier New" panose="02070309020205020404" pitchFamily="49" charset="0"/>
              </a:rPr>
              <a:t>Authorization</a:t>
            </a:r>
            <a:r>
              <a:rPr lang="en-US" dirty="0"/>
              <a:t> header containing an OAuth bearer token</a:t>
            </a:r>
          </a:p>
          <a:p>
            <a:endParaRPr lang="en-US" dirty="0"/>
          </a:p>
          <a:p>
            <a:r>
              <a:rPr lang="en-US" dirty="0"/>
              <a:t>Other headers used to control how the </a:t>
            </a:r>
            <a:br>
              <a:rPr lang="en-US" dirty="0"/>
            </a:br>
            <a:r>
              <a:rPr lang="en-US" dirty="0"/>
              <a:t>REST API is used</a:t>
            </a:r>
          </a:p>
          <a:p>
            <a:pPr lvl="1"/>
            <a:r>
              <a:rPr lang="en-US" dirty="0"/>
              <a:t>OData v3 or v4 (default = v3)</a:t>
            </a:r>
          </a:p>
          <a:p>
            <a:pPr lvl="1"/>
            <a:r>
              <a:rPr lang="en-US" dirty="0"/>
              <a:t>Amount &amp; type of metadata returned</a:t>
            </a:r>
          </a:p>
          <a:p>
            <a:pPr lvl="1"/>
            <a:r>
              <a:rPr lang="en-US" dirty="0"/>
              <a:t>Type of operation to perform (in the case of updates: merge / update)</a:t>
            </a:r>
          </a:p>
          <a:p>
            <a:pPr lvl="1"/>
            <a:r>
              <a:rPr lang="en-US" dirty="0"/>
              <a:t>Match versions</a:t>
            </a:r>
          </a:p>
        </p:txBody>
      </p:sp>
      <p:sp>
        <p:nvSpPr>
          <p:cNvPr id="3" name="Title 2">
            <a:extLst>
              <a:ext uri="{FF2B5EF4-FFF2-40B4-BE49-F238E27FC236}">
                <a16:creationId xmlns:a16="http://schemas.microsoft.com/office/drawing/2014/main" id="{6E6D312C-112D-E742-8674-D042E04994C9}"/>
              </a:ext>
            </a:extLst>
          </p:cNvPr>
          <p:cNvSpPr>
            <a:spLocks noGrp="1"/>
          </p:cNvSpPr>
          <p:nvPr>
            <p:ph type="title"/>
          </p:nvPr>
        </p:nvSpPr>
        <p:spPr/>
        <p:txBody>
          <a:bodyPr/>
          <a:lstStyle/>
          <a:p>
            <a:r>
              <a:rPr lang="en-US" dirty="0"/>
              <a:t>Accessing the SharePoint REST API</a:t>
            </a:r>
          </a:p>
        </p:txBody>
      </p:sp>
    </p:spTree>
    <p:extLst>
      <p:ext uri="{BB962C8B-B14F-4D97-AF65-F5344CB8AC3E}">
        <p14:creationId xmlns:p14="http://schemas.microsoft.com/office/powerpoint/2010/main" val="1419117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A78813-DEE5-7B45-A64C-8BF7A406BEEB}"/>
              </a:ext>
            </a:extLst>
          </p:cNvPr>
          <p:cNvSpPr>
            <a:spLocks noGrp="1"/>
          </p:cNvSpPr>
          <p:nvPr>
            <p:ph type="title"/>
          </p:nvPr>
        </p:nvSpPr>
        <p:spPr/>
        <p:txBody>
          <a:bodyPr/>
          <a:lstStyle/>
          <a:p>
            <a:r>
              <a:rPr lang="en-US" dirty="0"/>
              <a:t>OData Query Operators</a:t>
            </a:r>
          </a:p>
        </p:txBody>
      </p:sp>
      <p:sp>
        <p:nvSpPr>
          <p:cNvPr id="2" name="Text Placeholder 1">
            <a:extLst>
              <a:ext uri="{FF2B5EF4-FFF2-40B4-BE49-F238E27FC236}">
                <a16:creationId xmlns:a16="http://schemas.microsoft.com/office/drawing/2014/main" id="{CAF48195-C5AA-9340-B4DB-BA3931980F32}"/>
              </a:ext>
            </a:extLst>
          </p:cNvPr>
          <p:cNvSpPr>
            <a:spLocks noGrp="1"/>
          </p:cNvSpPr>
          <p:nvPr>
            <p:ph type="body" sz="quarter" idx="10"/>
          </p:nvPr>
        </p:nvSpPr>
        <p:spPr/>
        <p:txBody>
          <a:bodyPr/>
          <a:lstStyle/>
          <a:p>
            <a:r>
              <a:rPr lang="en-US" dirty="0"/>
              <a:t>https://</a:t>
            </a:r>
            <a:r>
              <a:rPr lang="en-US" dirty="0" err="1"/>
              <a:t>sharepoint</a:t>
            </a:r>
            <a:r>
              <a:rPr lang="en-US" dirty="0"/>
              <a:t>/sites/site/</a:t>
            </a:r>
            <a:br>
              <a:rPr lang="en-US" dirty="0"/>
            </a:br>
            <a:r>
              <a:rPr lang="en-US" dirty="0"/>
              <a:t>  _</a:t>
            </a:r>
            <a:r>
              <a:rPr lang="en-US" dirty="0" err="1"/>
              <a:t>api</a:t>
            </a:r>
            <a:r>
              <a:rPr lang="en-US" dirty="0"/>
              <a:t>/web/lists/</a:t>
            </a:r>
            <a:r>
              <a:rPr lang="en-US" dirty="0" err="1"/>
              <a:t>getbytitle</a:t>
            </a:r>
            <a:r>
              <a:rPr lang="en-US" dirty="0"/>
              <a:t>(‘Countries’)/items?</a:t>
            </a:r>
          </a:p>
          <a:p>
            <a:r>
              <a:rPr lang="en-US" dirty="0"/>
              <a:t>  $select=</a:t>
            </a:r>
            <a:r>
              <a:rPr lang="en-US" dirty="0" err="1"/>
              <a:t>Id,Title</a:t>
            </a:r>
            <a:endParaRPr lang="en-US" dirty="0"/>
          </a:p>
          <a:p>
            <a:r>
              <a:rPr lang="en-US" dirty="0"/>
              <a:t>  &amp;$filter=Title </a:t>
            </a:r>
            <a:r>
              <a:rPr lang="en-US" dirty="0" err="1"/>
              <a:t>eq</a:t>
            </a:r>
            <a:r>
              <a:rPr lang="en-US" dirty="0"/>
              <a:t> ‘United States’</a:t>
            </a:r>
          </a:p>
          <a:p>
            <a:r>
              <a:rPr lang="en-US" dirty="0"/>
              <a:t>  &amp;$</a:t>
            </a:r>
            <a:r>
              <a:rPr lang="en-US" dirty="0" err="1"/>
              <a:t>orderby</a:t>
            </a:r>
            <a:r>
              <a:rPr lang="en-US" dirty="0"/>
              <a:t>=ID </a:t>
            </a:r>
            <a:r>
              <a:rPr lang="en-US" dirty="0" err="1"/>
              <a:t>desc</a:t>
            </a:r>
            <a:endParaRPr lang="en-US" dirty="0"/>
          </a:p>
          <a:p>
            <a:r>
              <a:rPr lang="en-US" dirty="0"/>
              <a:t>  &amp;$top=1</a:t>
            </a:r>
          </a:p>
        </p:txBody>
      </p:sp>
    </p:spTree>
    <p:extLst>
      <p:ext uri="{BB962C8B-B14F-4D97-AF65-F5344CB8AC3E}">
        <p14:creationId xmlns:p14="http://schemas.microsoft.com/office/powerpoint/2010/main" val="8509968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73778D-DCAD-4549-835F-E1A4A9395738}"/>
              </a:ext>
            </a:extLst>
          </p:cNvPr>
          <p:cNvSpPr>
            <a:spLocks noGrp="1"/>
          </p:cNvSpPr>
          <p:nvPr>
            <p:ph type="body" sz="quarter" idx="10"/>
          </p:nvPr>
        </p:nvSpPr>
        <p:spPr>
          <a:xfrm>
            <a:off x="464400" y="1212850"/>
            <a:ext cx="11574000" cy="4173450"/>
          </a:xfrm>
        </p:spPr>
        <p:txBody>
          <a:bodyPr/>
          <a:lstStyle/>
          <a:p>
            <a:r>
              <a:rPr lang="en-US" dirty="0" err="1"/>
              <a:t>SPFx</a:t>
            </a:r>
            <a:r>
              <a:rPr lang="en-US" dirty="0"/>
              <a:t> implements calls to SharePoint REST API via the </a:t>
            </a:r>
            <a:r>
              <a:rPr lang="en-US" dirty="0" err="1">
                <a:latin typeface="Courier New" panose="02070309020205020404" pitchFamily="49" charset="0"/>
                <a:cs typeface="Courier New" panose="02070309020205020404" pitchFamily="49" charset="0"/>
              </a:rPr>
              <a:t>SPHttpClient</a:t>
            </a:r>
            <a:endParaRPr lang="en-US" dirty="0">
              <a:latin typeface="Courier New" panose="02070309020205020404" pitchFamily="49" charset="0"/>
              <a:cs typeface="Courier New" panose="02070309020205020404" pitchFamily="49" charset="0"/>
            </a:endParaRPr>
          </a:p>
          <a:p>
            <a:endParaRPr lang="en-US" dirty="0"/>
          </a:p>
          <a:p>
            <a:r>
              <a:rPr lang="en-US" dirty="0"/>
              <a:t>Available from the existing context:</a:t>
            </a:r>
          </a:p>
          <a:p>
            <a:pPr lvl="1"/>
            <a:r>
              <a:rPr lang="en-US" dirty="0" err="1">
                <a:latin typeface="Courier New" panose="02070309020205020404" pitchFamily="49" charset="0"/>
                <a:cs typeface="Courier New" panose="02070309020205020404" pitchFamily="49" charset="0"/>
              </a:rPr>
              <a:t>this.context.spHttpClient.get</a:t>
            </a:r>
            <a:r>
              <a:rPr lang="en-US" dirty="0">
                <a:latin typeface="Courier New" panose="02070309020205020404" pitchFamily="49" charset="0"/>
                <a:cs typeface="Courier New" panose="02070309020205020404" pitchFamily="49" charset="0"/>
              </a:rPr>
              <a:t>()</a:t>
            </a:r>
            <a:r>
              <a:rPr lang="en-US" dirty="0"/>
              <a:t> &amp; </a:t>
            </a:r>
            <a:r>
              <a:rPr lang="en-US" dirty="0" err="1">
                <a:latin typeface="Courier New" panose="02070309020205020404" pitchFamily="49" charset="0"/>
                <a:cs typeface="Courier New" panose="02070309020205020404" pitchFamily="49" charset="0"/>
              </a:rPr>
              <a:t>this.context.spHttpClient.post</a:t>
            </a:r>
            <a:r>
              <a:rPr lang="en-US" dirty="0">
                <a:latin typeface="Courier New" panose="02070309020205020404" pitchFamily="49" charset="0"/>
                <a:cs typeface="Courier New" panose="02070309020205020404" pitchFamily="49" charset="0"/>
              </a:rPr>
              <a:t>()</a:t>
            </a:r>
          </a:p>
          <a:p>
            <a:endParaRPr lang="en-US" dirty="0"/>
          </a:p>
          <a:p>
            <a:r>
              <a:rPr lang="en-US" dirty="0"/>
              <a:t>Based on the existing </a:t>
            </a:r>
            <a:r>
              <a:rPr lang="en-US" dirty="0" err="1">
                <a:latin typeface="Courier New" panose="02070309020205020404" pitchFamily="49" charset="0"/>
                <a:cs typeface="Courier New" panose="02070309020205020404" pitchFamily="49" charset="0"/>
              </a:rPr>
              <a:t>HttpClient</a:t>
            </a:r>
            <a:r>
              <a:rPr lang="en-US" dirty="0"/>
              <a:t> API</a:t>
            </a:r>
          </a:p>
          <a:p>
            <a:endParaRPr lang="en-US" dirty="0"/>
          </a:p>
          <a:p>
            <a:r>
              <a:rPr lang="en-US" dirty="0"/>
              <a:t>Handles the authentication &amp; default config setting:</a:t>
            </a:r>
          </a:p>
          <a:p>
            <a:pPr lvl="1"/>
            <a:r>
              <a:rPr lang="en-US" dirty="0"/>
              <a:t>Authorization HTTP header</a:t>
            </a:r>
          </a:p>
          <a:p>
            <a:pPr lvl="1"/>
            <a:r>
              <a:rPr lang="en-US" dirty="0"/>
              <a:t>OData v4</a:t>
            </a:r>
          </a:p>
          <a:p>
            <a:pPr lvl="1"/>
            <a:r>
              <a:rPr lang="en-US" dirty="0"/>
              <a:t>Minimal metadata returned</a:t>
            </a:r>
          </a:p>
        </p:txBody>
      </p:sp>
      <p:sp>
        <p:nvSpPr>
          <p:cNvPr id="2" name="Title 1">
            <a:extLst>
              <a:ext uri="{FF2B5EF4-FFF2-40B4-BE49-F238E27FC236}">
                <a16:creationId xmlns:a16="http://schemas.microsoft.com/office/drawing/2014/main" id="{725ADF08-00E3-EF42-A6AC-771D064ACD23}"/>
              </a:ext>
            </a:extLst>
          </p:cNvPr>
          <p:cNvSpPr>
            <a:spLocks noGrp="1"/>
          </p:cNvSpPr>
          <p:nvPr>
            <p:ph type="title"/>
          </p:nvPr>
        </p:nvSpPr>
        <p:spPr/>
        <p:txBody>
          <a:bodyPr/>
          <a:lstStyle/>
          <a:p>
            <a:r>
              <a:rPr lang="en-US" dirty="0"/>
              <a:t>SharePoint Framework &amp; REST API</a:t>
            </a:r>
          </a:p>
        </p:txBody>
      </p:sp>
    </p:spTree>
    <p:extLst>
      <p:ext uri="{BB962C8B-B14F-4D97-AF65-F5344CB8AC3E}">
        <p14:creationId xmlns:p14="http://schemas.microsoft.com/office/powerpoint/2010/main" val="53241931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10306</Words>
  <Application>Microsoft Office PowerPoint</Application>
  <PresentationFormat>Custom</PresentationFormat>
  <Paragraphs>842</Paragraphs>
  <Slides>49</Slides>
  <Notes>49</Notes>
  <HiddenSlides>16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vt:lpstr>
      <vt:lpstr>Calibri</vt:lpstr>
      <vt:lpstr>Consolas</vt:lpstr>
      <vt:lpstr>Courier New</vt:lpstr>
      <vt:lpstr>Roboto</vt:lpstr>
      <vt:lpstr>Roboto Mono</vt:lpstr>
      <vt:lpstr>Segoe UI</vt:lpstr>
      <vt:lpstr>Segoe UI Light</vt:lpstr>
      <vt:lpstr>Segoe UI Semibold</vt:lpstr>
      <vt:lpstr>Segoe UI Semilight</vt:lpstr>
      <vt:lpstr>Wingdings</vt:lpstr>
      <vt:lpstr>Office 365 PPT Template - 2017</vt:lpstr>
      <vt:lpstr>Working with SharePoint Content</vt:lpstr>
      <vt:lpstr>Calling REST APIs</vt:lpstr>
      <vt:lpstr>Overview Consume REST APIs in SPFx</vt:lpstr>
      <vt:lpstr>Overview Consume REST APIs in SPFx</vt:lpstr>
      <vt:lpstr>Calling Anonymous REST APIs </vt:lpstr>
      <vt:lpstr>CRUD with SharePoint Data in SPFx</vt:lpstr>
      <vt:lpstr>Accessing the SharePoint REST API</vt:lpstr>
      <vt:lpstr>OData Query Operators</vt:lpstr>
      <vt:lpstr>SharePoint Framework &amp; REST API</vt:lpstr>
      <vt:lpstr>Reading List Items with the REST API &amp; SPFx</vt:lpstr>
      <vt:lpstr>Write Operations with SPFx &amp; REST API</vt:lpstr>
      <vt:lpstr>Creating List Items with the REST API</vt:lpstr>
      <vt:lpstr>Get List Entity Type</vt:lpstr>
      <vt:lpstr>Creating List Items with the REST API &amp; SPFx</vt:lpstr>
      <vt:lpstr>Updating List Items with the REST API</vt:lpstr>
      <vt:lpstr>Updating List Items with REST API &amp; SPFx</vt:lpstr>
      <vt:lpstr>Deleting List Items with the REST API</vt:lpstr>
      <vt:lpstr>Deleting List Items with REST API &amp; SPFx</vt:lpstr>
      <vt:lpstr>Demo CRUD with SharePoint Data</vt:lpstr>
      <vt:lpstr>Calling Azure AD Protected 3rd Party REST APIs</vt:lpstr>
      <vt:lpstr>Securing REST APIs with Azure AD</vt:lpstr>
      <vt:lpstr>Securing Azure Functions</vt:lpstr>
      <vt:lpstr>Calling Azure AD Secured Resources from SPFx</vt:lpstr>
      <vt:lpstr>Granting Permissions to SharePoint Online</vt:lpstr>
      <vt:lpstr>SPFx Solutions Declare Permission Requests</vt:lpstr>
      <vt:lpstr>How It Works: Calling Azure AD Secured REST APIs from SPFx</vt:lpstr>
      <vt:lpstr>Using the Azure AD HTTP Client</vt:lpstr>
      <vt:lpstr>Add SharePoint Package to SharePoint App Catalog</vt:lpstr>
      <vt:lpstr>Approve / Reject with SharePoint Online API Management Page</vt:lpstr>
      <vt:lpstr>Approve / Reject with SharePoint Online API Management Page</vt:lpstr>
      <vt:lpstr>Calling the Microsoft Graph </vt:lpstr>
      <vt:lpstr>Microsoft 365 Platform</vt:lpstr>
      <vt:lpstr>Microsoft Graph Gateway to your data in the Microsoft-cloud  </vt:lpstr>
      <vt:lpstr>Microsoft Graph, gateway to Office 365</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SPFx Solutions Declare Permission Requests</vt:lpstr>
      <vt:lpstr>Add SharePoint Package to SharePoint App Catalog</vt:lpstr>
      <vt:lpstr>Approve / Reject with SharePoint Online API Management Page</vt:lpstr>
      <vt:lpstr>Approve / Reject with SharePoint Online API Management Page</vt:lpstr>
      <vt:lpstr>Demo Calling the Microsoft Graph</vt:lpstr>
      <vt:lpstr>PNP Js library for data interaction </vt:lpstr>
      <vt:lpstr>Getting Started with PnPJs</vt:lpstr>
      <vt:lpstr>Getting Started with PnPJs</vt:lpstr>
      <vt:lpstr>Getting Started with PnPJs</vt:lpstr>
      <vt:lpstr>Demo PnPJs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2020-09-23T21:00:23Z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