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36"/>
  </p:notesMasterIdLst>
  <p:handoutMasterIdLst>
    <p:handoutMasterId r:id="rId37"/>
  </p:handoutMasterIdLst>
  <p:sldIdLst>
    <p:sldId id="257" r:id="rId3"/>
    <p:sldId id="263" r:id="rId4"/>
    <p:sldId id="1548" r:id="rId5"/>
    <p:sldId id="1557" r:id="rId6"/>
    <p:sldId id="1558" r:id="rId7"/>
    <p:sldId id="1559" r:id="rId8"/>
    <p:sldId id="1550" r:id="rId9"/>
    <p:sldId id="1584" r:id="rId10"/>
    <p:sldId id="1561" r:id="rId11"/>
    <p:sldId id="1585" r:id="rId12"/>
    <p:sldId id="1551" r:id="rId13"/>
    <p:sldId id="1591" r:id="rId14"/>
    <p:sldId id="1592" r:id="rId15"/>
    <p:sldId id="1593" r:id="rId16"/>
    <p:sldId id="1552" r:id="rId17"/>
    <p:sldId id="1553" r:id="rId18"/>
    <p:sldId id="1554" r:id="rId19"/>
    <p:sldId id="1555" r:id="rId20"/>
    <p:sldId id="1595" r:id="rId21"/>
    <p:sldId id="1608" r:id="rId22"/>
    <p:sldId id="1547" r:id="rId23"/>
    <p:sldId id="1604" r:id="rId24"/>
    <p:sldId id="1605" r:id="rId25"/>
    <p:sldId id="1606" r:id="rId26"/>
    <p:sldId id="1607" r:id="rId27"/>
    <p:sldId id="1563" r:id="rId28"/>
    <p:sldId id="1609" r:id="rId29"/>
    <p:sldId id="1590" r:id="rId30"/>
    <p:sldId id="1610" r:id="rId31"/>
    <p:sldId id="1611" r:id="rId32"/>
    <p:sldId id="1612" r:id="rId33"/>
    <p:sldId id="1613" r:id="rId34"/>
    <p:sldId id="1589"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Lst>
        </p14:section>
        <p14:section name="extensions intro" id="{7AD6C352-0A45-444E-B8F9-8D2038BF74CA}">
          <p14:sldIdLst>
            <p14:sldId id="263"/>
            <p14:sldId id="1548"/>
            <p14:sldId id="1557"/>
            <p14:sldId id="1558"/>
            <p14:sldId id="1559"/>
            <p14:sldId id="1550"/>
            <p14:sldId id="1584"/>
            <p14:sldId id="1561"/>
            <p14:sldId id="1585"/>
            <p14:sldId id="1551"/>
            <p14:sldId id="1591"/>
            <p14:sldId id="1592"/>
            <p14:sldId id="1593"/>
          </p14:sldIdLst>
        </p14:section>
        <p14:section name="testing extensions" id="{8E3AA920-E048-4638-9677-E7ABDDCA76E7}">
          <p14:sldIdLst>
            <p14:sldId id="1552"/>
            <p14:sldId id="1553"/>
            <p14:sldId id="1554"/>
            <p14:sldId id="1555"/>
            <p14:sldId id="1595"/>
          </p14:sldIdLst>
        </p14:section>
        <p14:section name="Teams" id="{BF29E249-6E71-4BBE-B175-E1751A1C0B1C}">
          <p14:sldIdLst>
            <p14:sldId id="1608"/>
            <p14:sldId id="1547"/>
            <p14:sldId id="1604"/>
            <p14:sldId id="1605"/>
            <p14:sldId id="1606"/>
            <p14:sldId id="1607"/>
            <p14:sldId id="1563"/>
            <p14:sldId id="1609"/>
            <p14:sldId id="1590"/>
            <p14:sldId id="1610"/>
            <p14:sldId id="1611"/>
            <p14:sldId id="1612"/>
            <p14:sldId id="1613"/>
            <p14:sldId id="15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9" autoAdjust="0"/>
    <p:restoredTop sz="71780" autoAdjust="0"/>
  </p:normalViewPr>
  <p:slideViewPr>
    <p:cSldViewPr snapToGrid="0">
      <p:cViewPr varScale="1">
        <p:scale>
          <a:sx n="80" d="100"/>
          <a:sy n="80" d="100"/>
        </p:scale>
        <p:origin x="1554"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236"/>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085B4-97CE-2149-B002-3BE96E991E3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7FD8A240-07A6-F345-A4B5-9AFD7D04E09E}">
      <dgm:prSet/>
      <dgm:spPr/>
      <dgm:t>
        <a:bodyPr/>
        <a:lstStyle/>
        <a:p>
          <a:r>
            <a:rPr lang="en-US" dirty="0"/>
            <a:t>Centralized control of which extensions are available across entire tenant</a:t>
          </a:r>
        </a:p>
      </dgm:t>
    </dgm:pt>
    <dgm:pt modelId="{028B14B4-179B-914A-A696-BC38CCE94176}" type="parTrans" cxnId="{DD996A87-FB18-2B4E-B34F-9E0235E9B363}">
      <dgm:prSet/>
      <dgm:spPr/>
      <dgm:t>
        <a:bodyPr/>
        <a:lstStyle/>
        <a:p>
          <a:endParaRPr lang="en-US"/>
        </a:p>
      </dgm:t>
    </dgm:pt>
    <dgm:pt modelId="{3862C498-2BCA-314C-82B5-D7FF7FA6942A}" type="sibTrans" cxnId="{DD996A87-FB18-2B4E-B34F-9E0235E9B363}">
      <dgm:prSet/>
      <dgm:spPr/>
      <dgm:t>
        <a:bodyPr/>
        <a:lstStyle/>
        <a:p>
          <a:endParaRPr lang="en-US"/>
        </a:p>
      </dgm:t>
    </dgm:pt>
    <dgm:pt modelId="{11DE7530-2214-3A46-9779-D26EBB89B8D8}">
      <dgm:prSet/>
      <dgm:spPr/>
      <dgm:t>
        <a:bodyPr/>
        <a:lstStyle/>
        <a:p>
          <a:r>
            <a:rPr lang="en-US" dirty="0"/>
            <a:t>Consistent end-user experience across all sites</a:t>
          </a:r>
        </a:p>
      </dgm:t>
    </dgm:pt>
    <dgm:pt modelId="{3BEBEC14-E9DD-5C4A-9EAF-10414B491D11}" type="parTrans" cxnId="{63C3212D-1DCF-8044-A3CF-E372F4EA8362}">
      <dgm:prSet/>
      <dgm:spPr/>
      <dgm:t>
        <a:bodyPr/>
        <a:lstStyle/>
        <a:p>
          <a:endParaRPr lang="en-US"/>
        </a:p>
      </dgm:t>
    </dgm:pt>
    <dgm:pt modelId="{92A6A7B2-A1F5-D54F-B97F-04866B340CB4}" type="sibTrans" cxnId="{63C3212D-1DCF-8044-A3CF-E372F4EA8362}">
      <dgm:prSet/>
      <dgm:spPr/>
      <dgm:t>
        <a:bodyPr/>
        <a:lstStyle/>
        <a:p>
          <a:endParaRPr lang="en-US"/>
        </a:p>
      </dgm:t>
    </dgm:pt>
    <dgm:pt modelId="{1680333F-291D-CB49-8833-C083699793E0}">
      <dgm:prSet/>
      <dgm:spPr/>
      <dgm:t>
        <a:bodyPr/>
        <a:lstStyle/>
        <a:p>
          <a:r>
            <a:rPr lang="en-US"/>
            <a:t>Consistent deployment across all sites</a:t>
          </a:r>
        </a:p>
      </dgm:t>
    </dgm:pt>
    <dgm:pt modelId="{C10B1D88-E652-2D4F-8ACE-F0697B3A391B}" type="parTrans" cxnId="{70FC43EC-0675-224E-B036-A5C97B43D40B}">
      <dgm:prSet/>
      <dgm:spPr/>
      <dgm:t>
        <a:bodyPr/>
        <a:lstStyle/>
        <a:p>
          <a:endParaRPr lang="en-US"/>
        </a:p>
      </dgm:t>
    </dgm:pt>
    <dgm:pt modelId="{937A4B5F-43A6-7747-8ABD-911B96ACF32C}" type="sibTrans" cxnId="{70FC43EC-0675-224E-B036-A5C97B43D40B}">
      <dgm:prSet/>
      <dgm:spPr/>
      <dgm:t>
        <a:bodyPr/>
        <a:lstStyle/>
        <a:p>
          <a:endParaRPr lang="en-US"/>
        </a:p>
      </dgm:t>
    </dgm:pt>
    <dgm:pt modelId="{A8E42F35-E34E-9E4B-A895-3BC748187CD3}">
      <dgm:prSet/>
      <dgm:spPr/>
      <dgm:t>
        <a:bodyPr/>
        <a:lstStyle/>
        <a:p>
          <a:r>
            <a:rPr lang="en-US" dirty="0"/>
            <a:t>Automatically enable functionality on newly created sites</a:t>
          </a:r>
        </a:p>
      </dgm:t>
    </dgm:pt>
    <dgm:pt modelId="{8D054F3E-704E-1F47-866C-CB97D4DF2B6E}" type="parTrans" cxnId="{96B4197D-2080-E246-BEDB-AC65A9B0EC38}">
      <dgm:prSet/>
      <dgm:spPr/>
      <dgm:t>
        <a:bodyPr/>
        <a:lstStyle/>
        <a:p>
          <a:endParaRPr lang="en-US"/>
        </a:p>
      </dgm:t>
    </dgm:pt>
    <dgm:pt modelId="{976463D6-3DF4-D14D-BDED-C1EC5A591A19}" type="sibTrans" cxnId="{96B4197D-2080-E246-BEDB-AC65A9B0EC38}">
      <dgm:prSet/>
      <dgm:spPr/>
      <dgm:t>
        <a:bodyPr/>
        <a:lstStyle/>
        <a:p>
          <a:endParaRPr lang="en-US"/>
        </a:p>
      </dgm:t>
    </dgm:pt>
    <dgm:pt modelId="{70B8A340-42D2-FA49-B0EC-FAFE4652EAD9}" type="pres">
      <dgm:prSet presAssocID="{0FC085B4-97CE-2149-B002-3BE96E991E3C}" presName="linear" presStyleCnt="0">
        <dgm:presLayoutVars>
          <dgm:animLvl val="lvl"/>
          <dgm:resizeHandles val="exact"/>
        </dgm:presLayoutVars>
      </dgm:prSet>
      <dgm:spPr/>
    </dgm:pt>
    <dgm:pt modelId="{8C7BF5B7-4285-C94D-AA34-B3807C7E91FB}" type="pres">
      <dgm:prSet presAssocID="{7FD8A240-07A6-F345-A4B5-9AFD7D04E09E}" presName="parentText" presStyleLbl="node1" presStyleIdx="0" presStyleCnt="4">
        <dgm:presLayoutVars>
          <dgm:chMax val="0"/>
          <dgm:bulletEnabled val="1"/>
        </dgm:presLayoutVars>
      </dgm:prSet>
      <dgm:spPr/>
    </dgm:pt>
    <dgm:pt modelId="{71821DAF-B8DE-4847-AD0B-FB527D8F4B9F}" type="pres">
      <dgm:prSet presAssocID="{3862C498-2BCA-314C-82B5-D7FF7FA6942A}" presName="spacer" presStyleCnt="0"/>
      <dgm:spPr/>
    </dgm:pt>
    <dgm:pt modelId="{2FB78BDF-7C8F-1F41-8CD6-4B786B18D9FD}" type="pres">
      <dgm:prSet presAssocID="{11DE7530-2214-3A46-9779-D26EBB89B8D8}" presName="parentText" presStyleLbl="node1" presStyleIdx="1" presStyleCnt="4">
        <dgm:presLayoutVars>
          <dgm:chMax val="0"/>
          <dgm:bulletEnabled val="1"/>
        </dgm:presLayoutVars>
      </dgm:prSet>
      <dgm:spPr/>
    </dgm:pt>
    <dgm:pt modelId="{58002D7A-B9F3-834F-9C0F-78A9A23B51E3}" type="pres">
      <dgm:prSet presAssocID="{92A6A7B2-A1F5-D54F-B97F-04866B340CB4}" presName="spacer" presStyleCnt="0"/>
      <dgm:spPr/>
    </dgm:pt>
    <dgm:pt modelId="{B0272B02-624D-2445-B63B-A4B45C1ED737}" type="pres">
      <dgm:prSet presAssocID="{1680333F-291D-CB49-8833-C083699793E0}" presName="parentText" presStyleLbl="node1" presStyleIdx="2" presStyleCnt="4">
        <dgm:presLayoutVars>
          <dgm:chMax val="0"/>
          <dgm:bulletEnabled val="1"/>
        </dgm:presLayoutVars>
      </dgm:prSet>
      <dgm:spPr/>
    </dgm:pt>
    <dgm:pt modelId="{2B5AA8B1-3487-504A-9244-8AB27325ED6A}" type="pres">
      <dgm:prSet presAssocID="{937A4B5F-43A6-7747-8ABD-911B96ACF32C}" presName="spacer" presStyleCnt="0"/>
      <dgm:spPr/>
    </dgm:pt>
    <dgm:pt modelId="{E4AF1CAC-D73A-A24F-9293-09183EA92B01}" type="pres">
      <dgm:prSet presAssocID="{A8E42F35-E34E-9E4B-A895-3BC748187CD3}" presName="parentText" presStyleLbl="node1" presStyleIdx="3" presStyleCnt="4">
        <dgm:presLayoutVars>
          <dgm:chMax val="0"/>
          <dgm:bulletEnabled val="1"/>
        </dgm:presLayoutVars>
      </dgm:prSet>
      <dgm:spPr/>
    </dgm:pt>
  </dgm:ptLst>
  <dgm:cxnLst>
    <dgm:cxn modelId="{1A54CE04-8A96-4E4A-89DB-FB2A1A17744F}" type="presOf" srcId="{7FD8A240-07A6-F345-A4B5-9AFD7D04E09E}" destId="{8C7BF5B7-4285-C94D-AA34-B3807C7E91FB}" srcOrd="0" destOrd="0" presId="urn:microsoft.com/office/officeart/2005/8/layout/vList2"/>
    <dgm:cxn modelId="{63C3212D-1DCF-8044-A3CF-E372F4EA8362}" srcId="{0FC085B4-97CE-2149-B002-3BE96E991E3C}" destId="{11DE7530-2214-3A46-9779-D26EBB89B8D8}" srcOrd="1" destOrd="0" parTransId="{3BEBEC14-E9DD-5C4A-9EAF-10414B491D11}" sibTransId="{92A6A7B2-A1F5-D54F-B97F-04866B340CB4}"/>
    <dgm:cxn modelId="{97FF1C33-165D-9744-B9DD-5FD72C89A0A7}" type="presOf" srcId="{1680333F-291D-CB49-8833-C083699793E0}" destId="{B0272B02-624D-2445-B63B-A4B45C1ED737}" srcOrd="0" destOrd="0" presId="urn:microsoft.com/office/officeart/2005/8/layout/vList2"/>
    <dgm:cxn modelId="{FBA34671-A6B0-B74F-B2B2-C18DD774C1FA}" type="presOf" srcId="{11DE7530-2214-3A46-9779-D26EBB89B8D8}" destId="{2FB78BDF-7C8F-1F41-8CD6-4B786B18D9FD}" srcOrd="0" destOrd="0" presId="urn:microsoft.com/office/officeart/2005/8/layout/vList2"/>
    <dgm:cxn modelId="{25C03C5A-4ECE-A34E-96BF-DE75E1E0F7EB}" type="presOf" srcId="{0FC085B4-97CE-2149-B002-3BE96E991E3C}" destId="{70B8A340-42D2-FA49-B0EC-FAFE4652EAD9}" srcOrd="0" destOrd="0" presId="urn:microsoft.com/office/officeart/2005/8/layout/vList2"/>
    <dgm:cxn modelId="{96B4197D-2080-E246-BEDB-AC65A9B0EC38}" srcId="{0FC085B4-97CE-2149-B002-3BE96E991E3C}" destId="{A8E42F35-E34E-9E4B-A895-3BC748187CD3}" srcOrd="3" destOrd="0" parTransId="{8D054F3E-704E-1F47-866C-CB97D4DF2B6E}" sibTransId="{976463D6-3DF4-D14D-BDED-C1EC5A591A19}"/>
    <dgm:cxn modelId="{DD996A87-FB18-2B4E-B34F-9E0235E9B363}" srcId="{0FC085B4-97CE-2149-B002-3BE96E991E3C}" destId="{7FD8A240-07A6-F345-A4B5-9AFD7D04E09E}" srcOrd="0" destOrd="0" parTransId="{028B14B4-179B-914A-A696-BC38CCE94176}" sibTransId="{3862C498-2BCA-314C-82B5-D7FF7FA6942A}"/>
    <dgm:cxn modelId="{78A0C8DA-8CE3-C440-99CD-A857846AFA85}" type="presOf" srcId="{A8E42F35-E34E-9E4B-A895-3BC748187CD3}" destId="{E4AF1CAC-D73A-A24F-9293-09183EA92B01}" srcOrd="0" destOrd="0" presId="urn:microsoft.com/office/officeart/2005/8/layout/vList2"/>
    <dgm:cxn modelId="{70FC43EC-0675-224E-B036-A5C97B43D40B}" srcId="{0FC085B4-97CE-2149-B002-3BE96E991E3C}" destId="{1680333F-291D-CB49-8833-C083699793E0}" srcOrd="2" destOrd="0" parTransId="{C10B1D88-E652-2D4F-8ACE-F0697B3A391B}" sibTransId="{937A4B5F-43A6-7747-8ABD-911B96ACF32C}"/>
    <dgm:cxn modelId="{B1339EEF-B8A9-614B-B785-E1E1DDC6BFF9}" type="presParOf" srcId="{70B8A340-42D2-FA49-B0EC-FAFE4652EAD9}" destId="{8C7BF5B7-4285-C94D-AA34-B3807C7E91FB}" srcOrd="0" destOrd="0" presId="urn:microsoft.com/office/officeart/2005/8/layout/vList2"/>
    <dgm:cxn modelId="{02285177-8807-414E-9520-6B60D7C66255}" type="presParOf" srcId="{70B8A340-42D2-FA49-B0EC-FAFE4652EAD9}" destId="{71821DAF-B8DE-4847-AD0B-FB527D8F4B9F}" srcOrd="1" destOrd="0" presId="urn:microsoft.com/office/officeart/2005/8/layout/vList2"/>
    <dgm:cxn modelId="{7726104D-4EDF-B047-B88B-5F5559FC57FD}" type="presParOf" srcId="{70B8A340-42D2-FA49-B0EC-FAFE4652EAD9}" destId="{2FB78BDF-7C8F-1F41-8CD6-4B786B18D9FD}" srcOrd="2" destOrd="0" presId="urn:microsoft.com/office/officeart/2005/8/layout/vList2"/>
    <dgm:cxn modelId="{32E62C55-ABAD-A64D-9384-FCE896AF5A72}" type="presParOf" srcId="{70B8A340-42D2-FA49-B0EC-FAFE4652EAD9}" destId="{58002D7A-B9F3-834F-9C0F-78A9A23B51E3}" srcOrd="3" destOrd="0" presId="urn:microsoft.com/office/officeart/2005/8/layout/vList2"/>
    <dgm:cxn modelId="{C226389F-AFD2-034B-866E-A7A99E079EE8}" type="presParOf" srcId="{70B8A340-42D2-FA49-B0EC-FAFE4652EAD9}" destId="{B0272B02-624D-2445-B63B-A4B45C1ED737}" srcOrd="4" destOrd="0" presId="urn:microsoft.com/office/officeart/2005/8/layout/vList2"/>
    <dgm:cxn modelId="{BDB264E5-F384-E44B-ABF5-4443E05765C0}" type="presParOf" srcId="{70B8A340-42D2-FA49-B0EC-FAFE4652EAD9}" destId="{2B5AA8B1-3487-504A-9244-8AB27325ED6A}" srcOrd="5" destOrd="0" presId="urn:microsoft.com/office/officeart/2005/8/layout/vList2"/>
    <dgm:cxn modelId="{AA0B622C-E2FE-734F-93ED-184FA8099C32}" type="presParOf" srcId="{70B8A340-42D2-FA49-B0EC-FAFE4652EAD9}" destId="{E4AF1CAC-D73A-A24F-9293-09183EA92B0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CB26A5-C6DC-474C-96C6-587571AFCC3F}" type="doc">
      <dgm:prSet loTypeId="urn:microsoft.com/office/officeart/2009/layout/CircleArrowProcess" loCatId="list" qsTypeId="urn:microsoft.com/office/officeart/2005/8/quickstyle/simple1" qsCatId="simple" csTypeId="urn:microsoft.com/office/officeart/2005/8/colors/accent1_2" csCatId="accent1"/>
      <dgm:spPr/>
      <dgm:t>
        <a:bodyPr/>
        <a:lstStyle/>
        <a:p>
          <a:endParaRPr lang="en-US"/>
        </a:p>
      </dgm:t>
    </dgm:pt>
    <dgm:pt modelId="{F6FBA3CF-96D2-4046-A923-6251710AC3D4}">
      <dgm:prSet/>
      <dgm:spPr/>
      <dgm:t>
        <a:bodyPr/>
        <a:lstStyle/>
        <a:p>
          <a:r>
            <a:rPr lang="en-US" baseline="0"/>
            <a:t>Specify web part can be a tab</a:t>
          </a:r>
          <a:endParaRPr lang="en-US"/>
        </a:p>
      </dgm:t>
    </dgm:pt>
    <dgm:pt modelId="{5A590DBB-6CB6-034A-BD72-A59CCAAD3930}" type="parTrans" cxnId="{7350FE46-D29B-1448-A9E5-F22D4A7D5AFC}">
      <dgm:prSet/>
      <dgm:spPr/>
      <dgm:t>
        <a:bodyPr/>
        <a:lstStyle/>
        <a:p>
          <a:endParaRPr lang="en-US"/>
        </a:p>
      </dgm:t>
    </dgm:pt>
    <dgm:pt modelId="{3AEBF18B-3389-2648-81D2-584CC6D6A5A7}" type="sibTrans" cxnId="{7350FE46-D29B-1448-A9E5-F22D4A7D5AFC}">
      <dgm:prSet/>
      <dgm:spPr/>
      <dgm:t>
        <a:bodyPr/>
        <a:lstStyle/>
        <a:p>
          <a:endParaRPr lang="en-US"/>
        </a:p>
      </dgm:t>
    </dgm:pt>
    <dgm:pt modelId="{3F6EDC6D-23EC-AC48-9ED3-FDF64FFAC31D}">
      <dgm:prSet/>
      <dgm:spPr/>
      <dgm:t>
        <a:bodyPr/>
        <a:lstStyle/>
        <a:p>
          <a:r>
            <a:rPr lang="en-US" baseline="0"/>
            <a:t>Create Microsoft Teams tab images &amp; descriptions</a:t>
          </a:r>
          <a:endParaRPr lang="en-US"/>
        </a:p>
      </dgm:t>
    </dgm:pt>
    <dgm:pt modelId="{86CAE1CF-F488-364F-9220-94D72E6C28D2}" type="parTrans" cxnId="{1B80ADDC-F16F-D14A-805D-1A5BBBFCF18B}">
      <dgm:prSet/>
      <dgm:spPr/>
      <dgm:t>
        <a:bodyPr/>
        <a:lstStyle/>
        <a:p>
          <a:endParaRPr lang="en-US"/>
        </a:p>
      </dgm:t>
    </dgm:pt>
    <dgm:pt modelId="{72C2F2B8-34BC-3C4F-B20E-4CB3162377D7}" type="sibTrans" cxnId="{1B80ADDC-F16F-D14A-805D-1A5BBBFCF18B}">
      <dgm:prSet/>
      <dgm:spPr/>
      <dgm:t>
        <a:bodyPr/>
        <a:lstStyle/>
        <a:p>
          <a:endParaRPr lang="en-US"/>
        </a:p>
      </dgm:t>
    </dgm:pt>
    <dgm:pt modelId="{741E21FF-9756-C74E-912B-71FC58C654AD}">
      <dgm:prSet/>
      <dgm:spPr/>
      <dgm:t>
        <a:bodyPr/>
        <a:lstStyle/>
        <a:p>
          <a:r>
            <a:rPr lang="en-US" baseline="0"/>
            <a:t>Create manifest to Microsoft Teams app</a:t>
          </a:r>
          <a:endParaRPr lang="en-US"/>
        </a:p>
      </dgm:t>
    </dgm:pt>
    <dgm:pt modelId="{1AC6AE72-8255-BC4D-BA5D-99D0DC88105C}" type="parTrans" cxnId="{675E72C0-F766-7C45-BC72-9321020D79E7}">
      <dgm:prSet/>
      <dgm:spPr/>
      <dgm:t>
        <a:bodyPr/>
        <a:lstStyle/>
        <a:p>
          <a:endParaRPr lang="en-US"/>
        </a:p>
      </dgm:t>
    </dgm:pt>
    <dgm:pt modelId="{0AC1AAD9-3DE7-4840-8615-4D0D4F02433B}" type="sibTrans" cxnId="{675E72C0-F766-7C45-BC72-9321020D79E7}">
      <dgm:prSet/>
      <dgm:spPr/>
      <dgm:t>
        <a:bodyPr/>
        <a:lstStyle/>
        <a:p>
          <a:endParaRPr lang="en-US"/>
        </a:p>
      </dgm:t>
    </dgm:pt>
    <dgm:pt modelId="{181DA050-2B95-8644-8C8A-6D0DA7FFFC37}" type="pres">
      <dgm:prSet presAssocID="{67CB26A5-C6DC-474C-96C6-587571AFCC3F}" presName="Name0" presStyleCnt="0">
        <dgm:presLayoutVars>
          <dgm:chMax val="7"/>
          <dgm:chPref val="7"/>
          <dgm:dir/>
          <dgm:animLvl val="lvl"/>
        </dgm:presLayoutVars>
      </dgm:prSet>
      <dgm:spPr/>
    </dgm:pt>
    <dgm:pt modelId="{6A4C4993-6437-C840-8C71-F897D856B759}" type="pres">
      <dgm:prSet presAssocID="{F6FBA3CF-96D2-4046-A923-6251710AC3D4}" presName="Accent1" presStyleCnt="0"/>
      <dgm:spPr/>
    </dgm:pt>
    <dgm:pt modelId="{953AD8D2-4296-7048-BDF6-3BC5CD7B9667}" type="pres">
      <dgm:prSet presAssocID="{F6FBA3CF-96D2-4046-A923-6251710AC3D4}" presName="Accent" presStyleLbl="node1" presStyleIdx="0" presStyleCnt="3"/>
      <dgm:spPr/>
    </dgm:pt>
    <dgm:pt modelId="{CA672D27-EE07-AB4E-8206-23B491B0F2F0}" type="pres">
      <dgm:prSet presAssocID="{F6FBA3CF-96D2-4046-A923-6251710AC3D4}" presName="Parent1" presStyleLbl="revTx" presStyleIdx="0" presStyleCnt="3">
        <dgm:presLayoutVars>
          <dgm:chMax val="1"/>
          <dgm:chPref val="1"/>
          <dgm:bulletEnabled val="1"/>
        </dgm:presLayoutVars>
      </dgm:prSet>
      <dgm:spPr/>
    </dgm:pt>
    <dgm:pt modelId="{F18C8D81-CD2A-EA46-B459-C31CEFD151E0}" type="pres">
      <dgm:prSet presAssocID="{3F6EDC6D-23EC-AC48-9ED3-FDF64FFAC31D}" presName="Accent2" presStyleCnt="0"/>
      <dgm:spPr/>
    </dgm:pt>
    <dgm:pt modelId="{2E01C5E4-1BF0-DE49-978A-D2FB31D44809}" type="pres">
      <dgm:prSet presAssocID="{3F6EDC6D-23EC-AC48-9ED3-FDF64FFAC31D}" presName="Accent" presStyleLbl="node1" presStyleIdx="1" presStyleCnt="3"/>
      <dgm:spPr/>
    </dgm:pt>
    <dgm:pt modelId="{2D87A2D4-5EF1-3C44-BAB4-2E8AB1FE47EA}" type="pres">
      <dgm:prSet presAssocID="{3F6EDC6D-23EC-AC48-9ED3-FDF64FFAC31D}" presName="Parent2" presStyleLbl="revTx" presStyleIdx="1" presStyleCnt="3">
        <dgm:presLayoutVars>
          <dgm:chMax val="1"/>
          <dgm:chPref val="1"/>
          <dgm:bulletEnabled val="1"/>
        </dgm:presLayoutVars>
      </dgm:prSet>
      <dgm:spPr/>
    </dgm:pt>
    <dgm:pt modelId="{AA9E99D2-1175-7E42-AA5B-5C4A57E71A2C}" type="pres">
      <dgm:prSet presAssocID="{741E21FF-9756-C74E-912B-71FC58C654AD}" presName="Accent3" presStyleCnt="0"/>
      <dgm:spPr/>
    </dgm:pt>
    <dgm:pt modelId="{802F4251-5139-5943-AF2B-3431E475755D}" type="pres">
      <dgm:prSet presAssocID="{741E21FF-9756-C74E-912B-71FC58C654AD}" presName="Accent" presStyleLbl="node1" presStyleIdx="2" presStyleCnt="3"/>
      <dgm:spPr/>
    </dgm:pt>
    <dgm:pt modelId="{8249A872-561A-0C48-BF9E-CCB343D67295}" type="pres">
      <dgm:prSet presAssocID="{741E21FF-9756-C74E-912B-71FC58C654AD}" presName="Parent3" presStyleLbl="revTx" presStyleIdx="2" presStyleCnt="3">
        <dgm:presLayoutVars>
          <dgm:chMax val="1"/>
          <dgm:chPref val="1"/>
          <dgm:bulletEnabled val="1"/>
        </dgm:presLayoutVars>
      </dgm:prSet>
      <dgm:spPr/>
    </dgm:pt>
  </dgm:ptLst>
  <dgm:cxnLst>
    <dgm:cxn modelId="{4D8AAB05-F934-6646-B163-AFB042378FF4}" type="presOf" srcId="{3F6EDC6D-23EC-AC48-9ED3-FDF64FFAC31D}" destId="{2D87A2D4-5EF1-3C44-BAB4-2E8AB1FE47EA}" srcOrd="0" destOrd="0" presId="urn:microsoft.com/office/officeart/2009/layout/CircleArrowProcess"/>
    <dgm:cxn modelId="{0F4B4E3D-58F4-604B-B352-48470EDA364D}" type="presOf" srcId="{67CB26A5-C6DC-474C-96C6-587571AFCC3F}" destId="{181DA050-2B95-8644-8C8A-6D0DA7FFFC37}" srcOrd="0" destOrd="0" presId="urn:microsoft.com/office/officeart/2009/layout/CircleArrowProcess"/>
    <dgm:cxn modelId="{ADD3F864-1457-B94D-A315-E56710781834}" type="presOf" srcId="{F6FBA3CF-96D2-4046-A923-6251710AC3D4}" destId="{CA672D27-EE07-AB4E-8206-23B491B0F2F0}" srcOrd="0" destOrd="0" presId="urn:microsoft.com/office/officeart/2009/layout/CircleArrowProcess"/>
    <dgm:cxn modelId="{7350FE46-D29B-1448-A9E5-F22D4A7D5AFC}" srcId="{67CB26A5-C6DC-474C-96C6-587571AFCC3F}" destId="{F6FBA3CF-96D2-4046-A923-6251710AC3D4}" srcOrd="0" destOrd="0" parTransId="{5A590DBB-6CB6-034A-BD72-A59CCAAD3930}" sibTransId="{3AEBF18B-3389-2648-81D2-584CC6D6A5A7}"/>
    <dgm:cxn modelId="{473B338E-B068-794D-A7ED-BE6FF49C916D}" type="presOf" srcId="{741E21FF-9756-C74E-912B-71FC58C654AD}" destId="{8249A872-561A-0C48-BF9E-CCB343D67295}" srcOrd="0" destOrd="0" presId="urn:microsoft.com/office/officeart/2009/layout/CircleArrowProcess"/>
    <dgm:cxn modelId="{675E72C0-F766-7C45-BC72-9321020D79E7}" srcId="{67CB26A5-C6DC-474C-96C6-587571AFCC3F}" destId="{741E21FF-9756-C74E-912B-71FC58C654AD}" srcOrd="2" destOrd="0" parTransId="{1AC6AE72-8255-BC4D-BA5D-99D0DC88105C}" sibTransId="{0AC1AAD9-3DE7-4840-8615-4D0D4F02433B}"/>
    <dgm:cxn modelId="{1B80ADDC-F16F-D14A-805D-1A5BBBFCF18B}" srcId="{67CB26A5-C6DC-474C-96C6-587571AFCC3F}" destId="{3F6EDC6D-23EC-AC48-9ED3-FDF64FFAC31D}" srcOrd="1" destOrd="0" parTransId="{86CAE1CF-F488-364F-9220-94D72E6C28D2}" sibTransId="{72C2F2B8-34BC-3C4F-B20E-4CB3162377D7}"/>
    <dgm:cxn modelId="{DF143A1C-E768-8542-B8AA-56B9DCDFB624}" type="presParOf" srcId="{181DA050-2B95-8644-8C8A-6D0DA7FFFC37}" destId="{6A4C4993-6437-C840-8C71-F897D856B759}" srcOrd="0" destOrd="0" presId="urn:microsoft.com/office/officeart/2009/layout/CircleArrowProcess"/>
    <dgm:cxn modelId="{46E07260-ABAC-6641-ABA3-67BD892436BA}" type="presParOf" srcId="{6A4C4993-6437-C840-8C71-F897D856B759}" destId="{953AD8D2-4296-7048-BDF6-3BC5CD7B9667}" srcOrd="0" destOrd="0" presId="urn:microsoft.com/office/officeart/2009/layout/CircleArrowProcess"/>
    <dgm:cxn modelId="{D2A07AEB-975A-3B4D-B613-3778055ABDE5}" type="presParOf" srcId="{181DA050-2B95-8644-8C8A-6D0DA7FFFC37}" destId="{CA672D27-EE07-AB4E-8206-23B491B0F2F0}" srcOrd="1" destOrd="0" presId="urn:microsoft.com/office/officeart/2009/layout/CircleArrowProcess"/>
    <dgm:cxn modelId="{3F9D84C1-8F1C-CD49-AAFD-E60E38D40A06}" type="presParOf" srcId="{181DA050-2B95-8644-8C8A-6D0DA7FFFC37}" destId="{F18C8D81-CD2A-EA46-B459-C31CEFD151E0}" srcOrd="2" destOrd="0" presId="urn:microsoft.com/office/officeart/2009/layout/CircleArrowProcess"/>
    <dgm:cxn modelId="{309E60E8-FFF8-674E-9659-92DC3C4A707F}" type="presParOf" srcId="{F18C8D81-CD2A-EA46-B459-C31CEFD151E0}" destId="{2E01C5E4-1BF0-DE49-978A-D2FB31D44809}" srcOrd="0" destOrd="0" presId="urn:microsoft.com/office/officeart/2009/layout/CircleArrowProcess"/>
    <dgm:cxn modelId="{A3A78180-3A84-BC44-8335-BA7E94F5DF90}" type="presParOf" srcId="{181DA050-2B95-8644-8C8A-6D0DA7FFFC37}" destId="{2D87A2D4-5EF1-3C44-BAB4-2E8AB1FE47EA}" srcOrd="3" destOrd="0" presId="urn:microsoft.com/office/officeart/2009/layout/CircleArrowProcess"/>
    <dgm:cxn modelId="{4B44A240-C41A-834D-BAC4-6EFD674F88F0}" type="presParOf" srcId="{181DA050-2B95-8644-8C8A-6D0DA7FFFC37}" destId="{AA9E99D2-1175-7E42-AA5B-5C4A57E71A2C}" srcOrd="4" destOrd="0" presId="urn:microsoft.com/office/officeart/2009/layout/CircleArrowProcess"/>
    <dgm:cxn modelId="{3F8BAA23-8AE0-1045-ABCE-FF697E738D90}" type="presParOf" srcId="{AA9E99D2-1175-7E42-AA5B-5C4A57E71A2C}" destId="{802F4251-5139-5943-AF2B-3431E475755D}" srcOrd="0" destOrd="0" presId="urn:microsoft.com/office/officeart/2009/layout/CircleArrowProcess"/>
    <dgm:cxn modelId="{7A2DFE0D-361B-9740-9442-21966B4FAA73}" type="presParOf" srcId="{181DA050-2B95-8644-8C8A-6D0DA7FFFC37}" destId="{8249A872-561A-0C48-BF9E-CCB343D67295}"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BF5B7-4285-C94D-AA34-B3807C7E91FB}">
      <dsp:nvSpPr>
        <dsp:cNvPr id="0" name=""/>
        <dsp:cNvSpPr/>
      </dsp:nvSpPr>
      <dsp:spPr>
        <a:xfrm>
          <a:off x="0" y="71021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Centralized control of which extensions are available across entire tenant</a:t>
          </a:r>
        </a:p>
      </dsp:txBody>
      <dsp:txXfrm>
        <a:off x="33926" y="744142"/>
        <a:ext cx="11413240" cy="627128"/>
      </dsp:txXfrm>
    </dsp:sp>
    <dsp:sp modelId="{2FB78BDF-7C8F-1F41-8CD6-4B786B18D9FD}">
      <dsp:nvSpPr>
        <dsp:cNvPr id="0" name=""/>
        <dsp:cNvSpPr/>
      </dsp:nvSpPr>
      <dsp:spPr>
        <a:xfrm>
          <a:off x="0" y="148295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Consistent end-user experience across all sites</a:t>
          </a:r>
        </a:p>
      </dsp:txBody>
      <dsp:txXfrm>
        <a:off x="33926" y="1516882"/>
        <a:ext cx="11413240" cy="627128"/>
      </dsp:txXfrm>
    </dsp:sp>
    <dsp:sp modelId="{B0272B02-624D-2445-B63B-A4B45C1ED737}">
      <dsp:nvSpPr>
        <dsp:cNvPr id="0" name=""/>
        <dsp:cNvSpPr/>
      </dsp:nvSpPr>
      <dsp:spPr>
        <a:xfrm>
          <a:off x="0" y="225569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Consistent deployment across all sites</a:t>
          </a:r>
        </a:p>
      </dsp:txBody>
      <dsp:txXfrm>
        <a:off x="33926" y="2289622"/>
        <a:ext cx="11413240" cy="627128"/>
      </dsp:txXfrm>
    </dsp:sp>
    <dsp:sp modelId="{E4AF1CAC-D73A-A24F-9293-09183EA92B01}">
      <dsp:nvSpPr>
        <dsp:cNvPr id="0" name=""/>
        <dsp:cNvSpPr/>
      </dsp:nvSpPr>
      <dsp:spPr>
        <a:xfrm>
          <a:off x="0" y="302843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Automatically enable functionality on newly created sites</a:t>
          </a:r>
        </a:p>
      </dsp:txBody>
      <dsp:txXfrm>
        <a:off x="33926" y="3062362"/>
        <a:ext cx="11413240" cy="627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AD8D2-4296-7048-BDF6-3BC5CD7B9667}">
      <dsp:nvSpPr>
        <dsp:cNvPr id="0" name=""/>
        <dsp:cNvSpPr/>
      </dsp:nvSpPr>
      <dsp:spPr>
        <a:xfrm>
          <a:off x="4849182" y="0"/>
          <a:ext cx="2596921" cy="259731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72D27-EE07-AB4E-8206-23B491B0F2F0}">
      <dsp:nvSpPr>
        <dsp:cNvPr id="0" name=""/>
        <dsp:cNvSpPr/>
      </dsp:nvSpPr>
      <dsp:spPr>
        <a:xfrm>
          <a:off x="5423187" y="937710"/>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Specify web part can be a tab</a:t>
          </a:r>
          <a:endParaRPr lang="en-US" sz="1400" kern="1200"/>
        </a:p>
      </dsp:txBody>
      <dsp:txXfrm>
        <a:off x="5423187" y="937710"/>
        <a:ext cx="1443059" cy="721356"/>
      </dsp:txXfrm>
    </dsp:sp>
    <dsp:sp modelId="{2E01C5E4-1BF0-DE49-978A-D2FB31D44809}">
      <dsp:nvSpPr>
        <dsp:cNvPr id="0" name=""/>
        <dsp:cNvSpPr/>
      </dsp:nvSpPr>
      <dsp:spPr>
        <a:xfrm>
          <a:off x="4127896" y="1492351"/>
          <a:ext cx="2596921" cy="259731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7A2D4-5EF1-3C44-BAB4-2E8AB1FE47EA}">
      <dsp:nvSpPr>
        <dsp:cNvPr id="0" name=""/>
        <dsp:cNvSpPr/>
      </dsp:nvSpPr>
      <dsp:spPr>
        <a:xfrm>
          <a:off x="4704827" y="2438693"/>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Microsoft Teams tab images &amp; descriptions</a:t>
          </a:r>
          <a:endParaRPr lang="en-US" sz="1400" kern="1200"/>
        </a:p>
      </dsp:txBody>
      <dsp:txXfrm>
        <a:off x="4704827" y="2438693"/>
        <a:ext cx="1443059" cy="721356"/>
      </dsp:txXfrm>
    </dsp:sp>
    <dsp:sp modelId="{802F4251-5139-5943-AF2B-3431E475755D}">
      <dsp:nvSpPr>
        <dsp:cNvPr id="0" name=""/>
        <dsp:cNvSpPr/>
      </dsp:nvSpPr>
      <dsp:spPr>
        <a:xfrm>
          <a:off x="5034014" y="3163287"/>
          <a:ext cx="2231157" cy="2232052"/>
        </a:xfrm>
        <a:prstGeom prst="blockArc">
          <a:avLst>
            <a:gd name="adj1" fmla="val 13500000"/>
            <a:gd name="adj2" fmla="val 10800000"/>
            <a:gd name="adj3" fmla="val 1274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9A872-561A-0C48-BF9E-CCB343D67295}">
      <dsp:nvSpPr>
        <dsp:cNvPr id="0" name=""/>
        <dsp:cNvSpPr/>
      </dsp:nvSpPr>
      <dsp:spPr>
        <a:xfrm>
          <a:off x="5426600" y="3941835"/>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manifest to Microsoft Teams app</a:t>
          </a:r>
          <a:endParaRPr lang="en-US" sz="1400" kern="1200"/>
        </a:p>
      </dsp:txBody>
      <dsp:txXfrm>
        <a:off x="5426600" y="3941835"/>
        <a:ext cx="1443059" cy="7213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9/23/2020 4:21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9/23/2020 4:18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customizers are deployed to SharePoint as new site columns. To associate a field customizer with a site column defined with the declarative option using the `&lt;Field&gt;` element, set the `</a:t>
            </a:r>
            <a:r>
              <a:rPr lang="en-US" dirty="0" err="1"/>
              <a:t>ClientSideComponentId</a:t>
            </a:r>
            <a:r>
              <a:rPr lang="en-US" dirty="0"/>
              <a:t>` property to the unique ID of the field customizer component define in it's manifest file. SharePoint will load the installed field customizer on the page when a list containing the site column is displayed on the page.</a:t>
            </a:r>
          </a:p>
          <a:p>
            <a:endParaRPr lang="en-US" dirty="0"/>
          </a:p>
          <a:p>
            <a:r>
              <a:rPr lang="en-US" dirty="0"/>
              <a:t>&gt; [!IMPORTANT]</a:t>
            </a:r>
          </a:p>
          <a:p>
            <a:r>
              <a:rPr lang="en-US" dirty="0"/>
              <a:t>&gt; You must ensure that the field customer is installed in a site wherever the site column is used.</a:t>
            </a:r>
          </a:p>
          <a:p>
            <a:endParaRPr lang="en-US" dirty="0"/>
          </a:p>
          <a:p>
            <a:r>
              <a:rPr lang="en-US" dirty="0"/>
              <a:t>Developers can set the public properties on the field customizer using the `</a:t>
            </a:r>
            <a:r>
              <a:rPr lang="en-US" dirty="0" err="1"/>
              <a:t>ClientSideComponentProperties</a:t>
            </a:r>
            <a:r>
              <a:rPr lang="en-US" dirty="0"/>
              <a:t>` property on the site column's `&lt;Field&gt;` element. The value of this property should be set to a XML encoded JSON string of the properties.</a:t>
            </a:r>
          </a:p>
          <a:p>
            <a:endParaRPr lang="en-US" dirty="0"/>
          </a:p>
          <a:p>
            <a:r>
              <a:rPr lang="en-US" dirty="0"/>
              <a:t>You can also add a field customizer to site column programmatically by setting properties `</a:t>
            </a:r>
            <a:r>
              <a:rPr lang="en-US" dirty="0" err="1"/>
              <a:t>ClientSideComponentId</a:t>
            </a:r>
            <a:r>
              <a:rPr lang="en-US" dirty="0"/>
              <a:t>` and `</a:t>
            </a:r>
            <a:r>
              <a:rPr lang="en-US" dirty="0" err="1"/>
              <a:t>ClientSideComponentProperties</a:t>
            </a:r>
            <a:r>
              <a:rPr lang="en-US" dirty="0"/>
              <a:t>` are available on the `Field` object.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1289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extension is the command set. This extension is intended to be the modern replacement for legacy custom actions.</a:t>
            </a:r>
          </a:p>
          <a:p>
            <a:endParaRPr lang="en-US" dirty="0"/>
          </a:p>
          <a:p>
            <a:r>
              <a:rPr lang="en-US" dirty="0"/>
              <a:t>Command sets enable you to add buttons to list and library toolbars or to the context menu of items within a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496545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SharePoint Framework command set extension enables developers to add buttons to modern lists and library toolbars and context menus.</a:t>
            </a:r>
          </a:p>
          <a:p>
            <a:endParaRPr lang="en-US" dirty="0"/>
          </a:p>
          <a:p>
            <a:r>
              <a:rPr lang="en-US" dirty="0"/>
              <a:t>Each button's visibility state is controlled using a single </a:t>
            </a:r>
            <a:r>
              <a:rPr lang="en-US" dirty="0" err="1"/>
              <a:t>boolean</a:t>
            </a:r>
            <a:r>
              <a:rPr lang="en-US" dirty="0"/>
              <a:t> property that developers can set. This property enables developers to conditionally show or hide buttons from the toolbar or context menus on an item. These command set extensions are similar to the SharePoint classic experience customizations of custom actions. The classic mode custom action customizations don't work in the modern experience and command sets will only work in the modern experience.</a:t>
            </a:r>
          </a:p>
          <a:p>
            <a:endParaRPr lang="en-US" dirty="0"/>
          </a:p>
          <a:p>
            <a:r>
              <a:rPr lang="en-US" dirty="0"/>
              <a:t>The following scenarios are some example use cases for command sets:</a:t>
            </a:r>
          </a:p>
          <a:p>
            <a:endParaRPr lang="en-US" dirty="0"/>
          </a:p>
          <a:p>
            <a:r>
              <a:rPr lang="en-US" dirty="0"/>
              <a:t>- start an external process</a:t>
            </a:r>
          </a:p>
          <a:p>
            <a:r>
              <a:rPr lang="en-US" dirty="0"/>
              <a:t>- execute custom script when the button is selected</a:t>
            </a:r>
          </a:p>
          <a:p>
            <a:endParaRPr lang="en-US" dirty="0"/>
          </a:p>
          <a:p>
            <a:r>
              <a:rPr lang="en-US" dirty="0"/>
              <a:t>The SharePoint Framework will raise an event whenever the state of the view changes that your custom code can subscribe to. For example, if a user selects or unselects an item or changes a filter on the view, you can conditionally change the state of the button's `visible` property based on how many items are currently selected in the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48001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other types of extensions, you must first register the command set buttons prior to executing the code. Command set registration is done in the component's manifest file. Each button must be added to the `items` collection:</a:t>
            </a:r>
          </a:p>
          <a:p>
            <a:endParaRPr lang="en-US" dirty="0"/>
          </a:p>
          <a:p>
            <a:r>
              <a:rPr lang="en-US" dirty="0"/>
              <a:t>This JSON excerpt from the component manifest registers three buttons. The name of the buttons must be in all caps and only consist of letters and underscores.</a:t>
            </a:r>
          </a:p>
          <a:p>
            <a:endParaRPr lang="en-US" dirty="0"/>
          </a:p>
          <a:p>
            <a:r>
              <a:rPr lang="en-US" dirty="0"/>
              <a:t>Each button reference has a `type` property set to `command` and a `title` property that can be localized to any of the SharePoint Framework supported locales.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30055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registering the buttons, you must create a class who's implementation is similar to the other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Next, implement a class that extends the `</a:t>
            </a:r>
            <a:r>
              <a:rPr lang="en-US" dirty="0" err="1"/>
              <a:t>BaseListViewCommandSet</a:t>
            </a:r>
            <a:r>
              <a:rPr lang="en-US" dirty="0"/>
              <a:t>` base class and override the implementation of three methods:</a:t>
            </a:r>
          </a:p>
          <a:p>
            <a:endParaRPr lang="en-US" dirty="0"/>
          </a:p>
          <a:p>
            <a:r>
              <a:rPr lang="en-US" dirty="0"/>
              <a:t>The `</a:t>
            </a:r>
            <a:r>
              <a:rPr lang="en-US" dirty="0" err="1"/>
              <a:t>onInit</a:t>
            </a:r>
            <a:r>
              <a:rPr lang="en-US" dirty="0"/>
              <a:t>()` method returns a `Promise` object and can be used to perform any initialization code that needs to be completed before rendering the command set.</a:t>
            </a:r>
          </a:p>
          <a:p>
            <a:endParaRPr lang="en-US" dirty="0"/>
          </a:p>
          <a:p>
            <a:r>
              <a:rPr lang="en-US" dirty="0"/>
              <a:t>Next, implement the `</a:t>
            </a:r>
            <a:r>
              <a:rPr lang="en-US" dirty="0" err="1"/>
              <a:t>onListViewUpdated</a:t>
            </a:r>
            <a:r>
              <a:rPr lang="en-US" dirty="0"/>
              <a:t>()` event. This method is called when the command set button is first rendered on the page and when the list view state changes. Each button rendered on the page will call this method, so if you have registered three buttons in your component's manifest, this method will be called three times every time the list view state changes.</a:t>
            </a:r>
          </a:p>
          <a:p>
            <a:endParaRPr lang="en-US" dirty="0"/>
          </a:p>
          <a:p>
            <a:r>
              <a:rPr lang="en-US" dirty="0"/>
              <a:t>The last step is to implement the `</a:t>
            </a:r>
            <a:r>
              <a:rPr lang="en-US" dirty="0" err="1"/>
              <a:t>onExecute</a:t>
            </a:r>
            <a:r>
              <a:rPr lang="en-US" dirty="0"/>
              <a:t>()` event that is called when a button is selected by the user. Similar to the `</a:t>
            </a:r>
            <a:r>
              <a:rPr lang="en-US" dirty="0" err="1"/>
              <a:t>onListViewUpdated</a:t>
            </a:r>
            <a:r>
              <a:rPr lang="en-US" dirty="0"/>
              <a:t>()` event, this is method is shared among all the buttons registered in your component's manifest. You can use the `</a:t>
            </a:r>
            <a:r>
              <a:rPr lang="en-US" dirty="0" err="1"/>
              <a:t>itemId</a:t>
            </a:r>
            <a:r>
              <a:rPr lang="en-US" dirty="0"/>
              <a:t>` property on the `</a:t>
            </a:r>
            <a:r>
              <a:rPr lang="en-US" dirty="0" err="1"/>
              <a:t>IListViewCommandSetExecuteEventParameters</a:t>
            </a:r>
            <a:r>
              <a:rPr lang="en-US" dirty="0"/>
              <a:t>` object passed into the `</a:t>
            </a:r>
            <a:r>
              <a:rPr lang="en-US" dirty="0" err="1"/>
              <a:t>onExecute</a:t>
            </a:r>
            <a:r>
              <a:rPr lang="en-US" dirty="0"/>
              <a:t>()` to determine which button triggered the click event.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428624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extensions. Unlike client-side web parts, extensions require a live SharePoint site, list, or library. This means you can't test extensions in either the local or SharePoint-hosted workbench. However, you can still build and host extensions projects locally while debugging and testing in a remote SharePoint site.</a:t>
            </a:r>
          </a:p>
          <a:p>
            <a:endParaRPr lang="en-US" dirty="0"/>
          </a:p>
          <a:p>
            <a:r>
              <a:rPr lang="en-US" dirty="0"/>
              <a:t>The testing experience is similar to the experience when you use the hosted SharePoint workbench for a web part development testing and debugging.</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 are sure you initiated the request.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57831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for extensions is similar in many ways to deploying web parts. The existing SharePoint Feature framework is used to provision assets into a SharePoint environment.</a:t>
            </a:r>
          </a:p>
          <a:p>
            <a:endParaRPr lang="en-US" dirty="0"/>
          </a:p>
          <a:p>
            <a:r>
              <a:rPr lang="en-US" dirty="0"/>
              <a:t>Application customizers and command sets are provisioned in an environment using the `&lt;</a:t>
            </a:r>
            <a:r>
              <a:rPr lang="en-US" dirty="0" err="1"/>
              <a:t>CustomAction</a:t>
            </a:r>
            <a:r>
              <a:rPr lang="en-US" dirty="0"/>
              <a:t>&gt;` element. Field customizers are provisioned into a SharePoint environment as site columns that are defined using the `&lt;Field&gt;` element.</a:t>
            </a:r>
          </a:p>
          <a:p>
            <a:endParaRPr lang="en-US" dirty="0"/>
          </a:p>
          <a:p>
            <a:r>
              <a:rPr lang="en-US" b="0" dirty="0">
                <a:solidFill>
                  <a:srgbClr val="000000"/>
                </a:solidFill>
                <a:effectLst/>
                <a:latin typeface="Consolas" panose="020B0609020204030204" pitchFamily="49" charset="0"/>
              </a:rPr>
              <a:t>When it comes to deployment, the difference between web parts and extensions is that the web part provisioning process is more transparent than extensions, which require more manual work.</a:t>
            </a:r>
          </a:p>
          <a:p>
            <a:endParaRPr lang="en-US" dirty="0"/>
          </a:p>
          <a:p>
            <a:r>
              <a:rPr lang="en-US" dirty="0"/>
              <a:t>When the SharePoint Framework build process creates the SharePoint package, it generates the **\*.webpart** file and SharePoint Feature that's used to provision the **\*.webpart** file to the Web Part Gallery. This is done using the component's manifest and other various project configuration files.</a:t>
            </a:r>
          </a:p>
          <a:p>
            <a:endParaRPr lang="en-US" dirty="0"/>
          </a:p>
          <a:p>
            <a:r>
              <a:rPr lang="en-US" dirty="0"/>
              <a:t>However with extensions, these files must be manually modified prior to packaging to get the right settings.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701180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Some extensions support tenant wide deployment. Tenant wide deployment allows you to have centralized control of which extensions are available across all sites in a tenant. This deployment option enables you to easily implement a consistent user experience across all of your sites.</a:t>
            </a:r>
          </a:p>
          <a:p>
            <a:endParaRPr lang="en-US" dirty="0"/>
          </a:p>
          <a:p>
            <a:r>
              <a:rPr lang="en-US" dirty="0"/>
              <a:t>The other aspect of tenant wide deployment is that it applies to not just existing sites, but any new sites will have the extension automatically installed as well.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39947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installs extensions across an all sites in a tenant based on the contents of the **Tenant Wide Extensions** list. This list, in the tenant's App Catalog site, is populated by the **</a:t>
            </a:r>
            <a:r>
              <a:rPr lang="en-US" dirty="0" err="1"/>
              <a:t>ClientSideInstances.xml</a:t>
            </a:r>
            <a:r>
              <a:rPr lang="en-US" dirty="0"/>
              <a:t>** file when an extension is deployed to the App Catalog.</a:t>
            </a:r>
          </a:p>
          <a:p>
            <a:endParaRPr lang="en-US" dirty="0"/>
          </a:p>
          <a:p>
            <a:r>
              <a:rPr lang="en-US" dirty="0"/>
              <a:t>To uninstall an extension from tenant wide deployment, delete the extension's entry in this list or change the value of the **Disabled** field.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98294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what SharePoint Framework extensions are and how you can use them to customize SharePoint. Then, you'll learn about one type of extension: application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25245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Microsoft introduced the capability to use a SharePoint Framework client-side web part as a tab in Microsoft Teams. As we've previously covered, a Microsoft Teams tab is just a web page loaded in an Iframe.</a:t>
            </a:r>
          </a:p>
          <a:p>
            <a:endParaRPr lang="en-US" dirty="0"/>
          </a:p>
          <a:p>
            <a:r>
              <a:rPr lang="en-US" dirty="0"/>
              <a:t>The development process of a Microsoft Teams tab that's implemented using a SharePoint Framework client-side web part is nearly identical to creating a web part for a SharePoint site. Any web part can be exposed as a tab in Microsoft teams.</a:t>
            </a:r>
          </a:p>
          <a:p>
            <a:endParaRPr lang="en-US" dirty="0"/>
          </a:p>
          <a:p>
            <a:r>
              <a:rPr lang="en-US" dirty="0"/>
              <a:t>To enable a client-side web part to be used as a tab in Microsoft Teams, you'll need to update a single property in the component's manifest.</a:t>
            </a:r>
          </a:p>
          <a:p>
            <a:endParaRPr lang="en-US" dirty="0"/>
          </a:p>
          <a:p>
            <a:r>
              <a:rPr lang="en-US" dirty="0"/>
              <a:t>When you use a client-side web part as the host for a Microsoft Teams tab, the URL for the tab is a page in SharePoint Online that contains a single canvas no the page. The URL parameters tell the SharePoint page which web part to load into the canvas. This URL is used to in the Iframe that implements the tab.</a:t>
            </a:r>
          </a:p>
          <a:p>
            <a:endParaRPr lang="en-US" dirty="0"/>
          </a:p>
          <a:p>
            <a:r>
              <a:rPr lang="en-US" dirty="0"/>
              <a:t>The tab, or client-side web part, executes in the context of the underlying SharePoint site behind the team that the tab is added to. The implications of hosting the tab in SharePoint means developers can leverage the SharePoint Framework API in their custom tabs. For example, because the client-side web part is running in SharePoint Online, you can access the SharePoint REST API, Microsoft Graph, and Azure AD secured endpoints all from the SharePoint Framework API without needing to force the user to authenticate again.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configuring a SharePoint Framework client-side web part to be used as a Microsoft Teams tab is straightforward. Assuming you've built and tested your SharePoint Framework client-side web part, there are three actions to take:</a:t>
            </a:r>
          </a:p>
          <a:p>
            <a:endParaRPr lang="en-US" dirty="0"/>
          </a:p>
          <a:p>
            <a:r>
              <a:rPr lang="en-US" dirty="0"/>
              <a:t>1. **Specify the web part can be a tab**: Locate the web part's manifest file. Within the manifest file, locate the property array `</a:t>
            </a:r>
            <a:r>
              <a:rPr lang="en-US" dirty="0" err="1"/>
              <a:t>supportedHosts</a:t>
            </a:r>
            <a:r>
              <a:rPr lang="en-US" dirty="0"/>
              <a:t>`. The `</a:t>
            </a:r>
            <a:r>
              <a:rPr lang="en-US" dirty="0" err="1"/>
              <a:t>supportedHosts</a:t>
            </a:r>
            <a:r>
              <a:rPr lang="en-US" dirty="0"/>
              <a:t>` property lists all the different places the web part can be run. By default, it contains a single entry `</a:t>
            </a:r>
            <a:r>
              <a:rPr lang="en-US" dirty="0" err="1"/>
              <a:t>SharePointWebPart</a:t>
            </a:r>
            <a:r>
              <a:rPr lang="en-US" dirty="0"/>
              <a:t>`. To configure the web part to be used as a Microsoft Teams tab, add `</a:t>
            </a:r>
            <a:r>
              <a:rPr lang="en-US" dirty="0" err="1"/>
              <a:t>TeamsTab</a:t>
            </a:r>
            <a:r>
              <a:rPr lang="en-US" dirty="0"/>
              <a:t>` to the array.</a:t>
            </a:r>
          </a:p>
          <a:p>
            <a:r>
              <a:rPr lang="en-US" dirty="0"/>
              <a:t>1. **Create Microsoft Teams tab images**: When you create a new SharePoint Framework project, it creates a folder **./teams** in the SharePoint project with two images. The images, named **{SP_COMPONENT_GUID}_</a:t>
            </a:r>
            <a:r>
              <a:rPr lang="en-US" dirty="0" err="1"/>
              <a:t>color.png</a:t>
            </a:r>
            <a:r>
              <a:rPr lang="en-US" dirty="0"/>
              <a:t>** and **{SP_COMPONENT_GUID}_</a:t>
            </a:r>
            <a:r>
              <a:rPr lang="en-US" dirty="0" err="1"/>
              <a:t>outline.png</a:t>
            </a:r>
            <a:r>
              <a:rPr lang="en-US" dirty="0"/>
              <a:t>**, are used by Microsoft Teams when displaying your tab. You can replace these default images with your own custom images, but make sure you don't change the size dimensions or names of the files.</a:t>
            </a:r>
          </a:p>
          <a:p>
            <a:r>
              <a:rPr lang="en-US" dirty="0"/>
              <a:t>1. **Create Microsoft Teams app manifest**: All Microsoft Teams apps need an app manifest that describe the app. You can create the manifest yourself, or you can let SharePoint create it for you.</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79484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Teams app manifest tells Microsoft Teams about your custom app. It contains the name and location of the images, name and description of the tabs, the location of the application, and other metadata about the app.</a:t>
            </a:r>
          </a:p>
          <a:p>
            <a:endParaRPr lang="en-US" dirty="0"/>
          </a:p>
          <a:p>
            <a:r>
              <a:rPr lang="en-US" dirty="0"/>
              <a:t>When you use a SharePoint Framework client-side web part as a tab, you have the option to create the app manifest yourself, or to let SharePoint create it for you.</a:t>
            </a:r>
          </a:p>
          <a:p>
            <a:endParaRPr lang="en-US" dirty="0"/>
          </a:p>
          <a:p>
            <a:r>
              <a:rPr lang="en-US" dirty="0"/>
              <a:t>After uploading and deploying the SharePoint package to the SharePoint App Catalog, you'll notice a **Sync to Teams** button in the ribbon when you select the package.</a:t>
            </a:r>
          </a:p>
          <a:p>
            <a:endParaRPr lang="en-US" dirty="0"/>
          </a:p>
          <a:p>
            <a:r>
              <a:rPr lang="en-US" dirty="0"/>
              <a:t>When you select the **Sync to Teams** button, SharePoint will create the Microsoft Teams app package and upload it to your tenant's Microsoft Teams store. The Microsoft Teams app package contains the tab's images and the manifest file.</a:t>
            </a:r>
          </a:p>
          <a:p>
            <a:endParaRPr lang="en-US" dirty="0"/>
          </a:p>
          <a:p>
            <a:r>
              <a:rPr lang="en-US" dirty="0"/>
              <a:t>If a manifest file is present in your **./teams** folder, SharePoint will use it. If it doesn't exist, SharePoint will create one automatically.</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56827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configure your SharePoint Framework client-side web part's settings when its used as a tab in Microsoft Teams.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client-side web parts can have public properties. Developers can expose these properties to form controls within the SharePoint property pane for users to edit.</a:t>
            </a:r>
          </a:p>
          <a:p>
            <a:endParaRPr lang="en-US" dirty="0"/>
          </a:p>
          <a:p>
            <a:r>
              <a:rPr lang="en-US" dirty="0"/>
              <a:t>The property pane is only available when the page is in edit mode and only after a user has selected the edit control on the web part. The current user must also have access to edit the page in order to modify the settings on the web part.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properties, called *settings*, on a tab in Microsoft Teams can also be modified by a user. To modify a tab's settings, select the tab's context menu and select the **Settings** option.</a:t>
            </a:r>
          </a:p>
          <a:p>
            <a:endParaRPr lang="en-US" dirty="0"/>
          </a:p>
          <a:p>
            <a:r>
              <a:rPr lang="en-US" dirty="0"/>
              <a:t>When the **Settings** menu option is selected, Microsoft Teams tabs launch a dialog that the tab that the developer implements.</a:t>
            </a:r>
          </a:p>
          <a:p>
            <a:endParaRPr lang="en-US" dirty="0"/>
          </a:p>
          <a:p>
            <a:r>
              <a:rPr lang="en-US" dirty="0"/>
              <a:t>However, when a web part is used as a Microsoft Teams tab, the tab is loading a SharePoint page that's hosting the client-side web part. When the **Settings** menu item is selected in teams, instead of opening a dialog, Microsoft Teams notifies SharePoint the page is now in edit mode. SharePoint's native property pane experience is then used to display edit the web part's public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163723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who have the necessary permissions can always edit SharePoint Framework client-side web parts, including immediately after they are added to the page and any point in the future.</a:t>
            </a:r>
          </a:p>
          <a:p>
            <a:endParaRPr lang="en-US" dirty="0"/>
          </a:p>
          <a:p>
            <a:r>
              <a:rPr lang="en-US" dirty="0"/>
              <a:t>Microsoft Teams tabs differ from web parts in that the settings experience is displayed once when the tab is added to a channel and optionally in the future. This enables someone who has access to add a tab to a channel to modify the settings, but can optionally block tab users from modifying the settings at a later date.</a:t>
            </a:r>
          </a:p>
          <a:p>
            <a:endParaRPr lang="en-US" dirty="0"/>
          </a:p>
          <a:p>
            <a:r>
              <a:rPr lang="en-US" dirty="0"/>
              <a:t>Developers can control this setting for the tab in the Microsoft Teams app manifest file.</a:t>
            </a:r>
          </a:p>
          <a:p>
            <a:endParaRPr lang="en-US" dirty="0"/>
          </a:p>
          <a:p>
            <a:r>
              <a:rPr lang="en-US" dirty="0"/>
              <a:t>The tab's `</a:t>
            </a:r>
            <a:r>
              <a:rPr lang="en-US" dirty="0" err="1"/>
              <a:t>canUpdateConfiguration</a:t>
            </a:r>
            <a:r>
              <a:rPr lang="en-US" dirty="0"/>
              <a:t>` property is set to `true` by default, but you can override this and set it to `false`.</a:t>
            </a:r>
          </a:p>
          <a:p>
            <a:endParaRPr lang="en-US" dirty="0"/>
          </a:p>
          <a:p>
            <a:r>
              <a:rPr lang="en-US" dirty="0"/>
              <a:t>When set to `false`, the settings page is only displayed immediately before the tab is added to the channel. In this scenario, the **Settings** button is not present on the tab's context menu:</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63748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conditionally display information depending if the SharePoint Framework client-side web part is running in a SharePoint or Microsoft Teams environment.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SharePoint components, including client-side web parts, have access to the current context. The context, available from the `</a:t>
            </a:r>
            <a:r>
              <a:rPr lang="en-US" dirty="0" err="1"/>
              <a:t>this.context</a:t>
            </a:r>
            <a:r>
              <a:rPr lang="en-US" dirty="0"/>
              <a:t>` object, gives your components access to details about the page the component is running on.</a:t>
            </a:r>
          </a:p>
          <a:p>
            <a:endParaRPr lang="en-US" dirty="0"/>
          </a:p>
          <a:p>
            <a:r>
              <a:rPr lang="en-US" dirty="0"/>
              <a:t>Your component can use the page's context, accessible from the `</a:t>
            </a:r>
            <a:r>
              <a:rPr lang="en-US" dirty="0" err="1"/>
              <a:t>this.context.pageContext</a:t>
            </a:r>
            <a:r>
              <a:rPr lang="en-US" dirty="0"/>
              <a:t>` object, to get information about the current site site collection, site, page, and user.</a:t>
            </a:r>
          </a:p>
          <a:p>
            <a:endParaRPr lang="en-US" dirty="0"/>
          </a:p>
          <a:p>
            <a:r>
              <a:rPr lang="en-US" dirty="0"/>
              <a:t>Microsoft introduced a new context in the SharePoint Framework v1.8 release when they added support for deploying client-side web parts as Microsoft Teams tabs. The `</a:t>
            </a:r>
            <a:r>
              <a:rPr lang="en-US" dirty="0" err="1"/>
              <a:t>this.context.microsoftTeams</a:t>
            </a:r>
            <a:r>
              <a:rPr lang="en-US" dirty="0"/>
              <a:t>` object is a reference </a:t>
            </a:r>
            <a:r>
              <a:rPr lang="en-US" dirty="0" err="1"/>
              <a:t>ot</a:t>
            </a:r>
            <a:r>
              <a:rPr lang="en-US" dirty="0"/>
              <a:t> the `</a:t>
            </a:r>
            <a:r>
              <a:rPr lang="en-US" dirty="0" err="1"/>
              <a:t>microsoftTeams</a:t>
            </a:r>
            <a:r>
              <a:rPr lang="en-US" dirty="0"/>
              <a:t>` object available in the **\@</a:t>
            </a:r>
            <a:r>
              <a:rPr lang="en-US" dirty="0" err="1"/>
              <a:t>microsoft</a:t>
            </a:r>
            <a:r>
              <a:rPr lang="en-US" dirty="0"/>
              <a:t>\teams-</a:t>
            </a:r>
            <a:r>
              <a:rPr lang="en-US" dirty="0" err="1"/>
              <a:t>js</a:t>
            </a:r>
            <a:r>
              <a:rPr lang="en-US" dirty="0"/>
              <a:t>** package.</a:t>
            </a:r>
          </a:p>
          <a:p>
            <a:endParaRPr lang="en-US" dirty="0"/>
          </a:p>
          <a:p>
            <a:r>
              <a:rPr lang="en-US" dirty="0"/>
              <a:t>A client-side web part can detect if it is running in SharePoint or Microsoft Teams by checking if the `</a:t>
            </a:r>
            <a:r>
              <a:rPr lang="en-US" dirty="0" err="1"/>
              <a:t>microsoftTeams</a:t>
            </a:r>
            <a:r>
              <a:rPr lang="en-US" dirty="0"/>
              <a:t>` object is set to a value or is undefined. If it is `undefined`, then the component is not running in Microsoft Teams.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extensions enable developers to customize and extend the SharePoint user experience. You can use them to customize notification areas, list toolbars, list menus, and list data views. </a:t>
            </a:r>
          </a:p>
          <a:p>
            <a:endParaRPr lang="en-US" dirty="0"/>
          </a:p>
          <a:p>
            <a:r>
              <a:rPr lang="en-US" dirty="0"/>
              <a:t>Microsoft introduced extensions in the SharePoint Framework to allow customers to implement some of the same customization options available in classic sites. Extensions will only work in the modern SharePoint experience and are intended to serve as the modern option for the following options in the classic experience:</a:t>
            </a:r>
          </a:p>
          <a:p>
            <a:endParaRPr lang="en-US" dirty="0"/>
          </a:p>
          <a:p>
            <a:r>
              <a:rPr lang="en-US" dirty="0"/>
              <a:t>- delegate controls and `</a:t>
            </a:r>
            <a:r>
              <a:rPr lang="en-US" dirty="0" err="1"/>
              <a:t>ScriptLink</a:t>
            </a:r>
            <a:r>
              <a:rPr lang="en-US" dirty="0"/>
              <a:t>`</a:t>
            </a:r>
          </a:p>
          <a:p>
            <a:r>
              <a:rPr lang="en-US" dirty="0"/>
              <a:t>- client-side rendering (CSR) and `</a:t>
            </a:r>
            <a:r>
              <a:rPr lang="en-US" dirty="0" err="1"/>
              <a:t>JSLink</a:t>
            </a:r>
            <a:r>
              <a:rPr lang="en-US" dirty="0"/>
              <a:t>`</a:t>
            </a:r>
          </a:p>
          <a:p>
            <a:r>
              <a:rPr lang="en-US" dirty="0"/>
              <a:t>- custom actions</a:t>
            </a:r>
          </a:p>
          <a:p>
            <a:endParaRPr lang="en-US" dirty="0"/>
          </a:p>
          <a:p>
            <a:r>
              <a:rPr lang="en-US" dirty="0"/>
              <a:t>Because they only run in the modern experience, you can only use SharePoint Framework extensions in SharePoint Server 2019 and SharePoint Online.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96085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your component can work with the Microsoft Teams context.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73593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one type of SharePoint Framework extension: the application customizer. 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a:p>
            <a:r>
              <a:rPr lang="en-US" dirty="0"/>
              <a:t>This type of extension is intended to be the modern experience replacement to the classic experience's delegate control and `</a:t>
            </a:r>
            <a:r>
              <a:rPr lang="en-US" dirty="0" err="1"/>
              <a:t>ScriptLink</a:t>
            </a:r>
            <a:r>
              <a:rPr lang="en-US" dirty="0"/>
              <a:t>` control. Some common uses for application customizers include the following:</a:t>
            </a:r>
          </a:p>
          <a:p>
            <a:endParaRPr lang="en-US" dirty="0"/>
          </a:p>
          <a:p>
            <a:r>
              <a:rPr lang="en-US" dirty="0"/>
              <a:t>- **add script to every page**: If you need to add JavaScript to all pages in your site, the application customizer is perfect for this scenario.</a:t>
            </a:r>
          </a:p>
          <a:p>
            <a:r>
              <a:rPr lang="en-US" dirty="0"/>
              <a:t>- **add third-party libraries to all pages in a site**: Similar to the previous scenario, you can use an application customizer to install a third-party service or library for monitoring or telemetry tracking in a site, such as Azure's Application Insights. The application customizer is used to add the necessary reference to the JavaScript library to all pages and do any required configuration.</a:t>
            </a:r>
          </a:p>
          <a:p>
            <a:r>
              <a:rPr lang="en-US" dirty="0"/>
              <a:t>- **add notice to all pages**: Application customizers are used to add script to a page. You can use this approach to display news, privacy messages or alerts to all your users easily using application customizers.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0014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addition to adding script to all pages, application customizers also enable developers to add HTML to two well-known elements on all pages in a site.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These two elements, called </a:t>
            </a:r>
            <a:r>
              <a:rPr lang="en-US" sz="900" b="0" i="1" kern="1200" dirty="0">
                <a:solidFill>
                  <a:schemeClr val="tx1"/>
                </a:solidFill>
                <a:effectLst/>
                <a:latin typeface="Segoe UI Light" pitchFamily="34" charset="0"/>
                <a:ea typeface="+mn-ea"/>
                <a:cs typeface="+mn-cs"/>
              </a:rPr>
              <a:t>*placeholders*</a:t>
            </a:r>
            <a:r>
              <a:rPr lang="en-US" sz="900" b="0" kern="1200" dirty="0">
                <a:solidFill>
                  <a:schemeClr val="tx1"/>
                </a:solidFill>
                <a:effectLst/>
                <a:latin typeface="Segoe UI Light" pitchFamily="34" charset="0"/>
                <a:ea typeface="+mn-ea"/>
                <a:cs typeface="+mn-cs"/>
              </a:rPr>
              <a:t>, are located at the top and bottom of a page. The top placeholder is a `&lt;div&gt;` that spans the entire top part of the page just below the Office 365 suite bar.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bottom placeholder acts as a footer. This `&lt;div&gt;` spans the width of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Both placeholders are sticky in the sense they remained pinned in the browser and don't scroll with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163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write to a placeholder you must first get a reference to it from the application customizer. In this code, notice the two private members `_</a:t>
            </a:r>
            <a:r>
              <a:rPr lang="en-US" dirty="0" err="1"/>
              <a:t>topPlaceholder</a:t>
            </a:r>
            <a:r>
              <a:rPr lang="en-US" dirty="0"/>
              <a:t>` and `_</a:t>
            </a:r>
            <a:r>
              <a:rPr lang="en-US" dirty="0" err="1"/>
              <a:t>bottomPlaceholder</a:t>
            </a:r>
            <a:r>
              <a:rPr lang="en-US" dirty="0"/>
              <a:t>`. You should always first check if you have a reference to the placeholder before writing to it. Otherwise, you can run into errors as you can't have more than one reference to it. </a:t>
            </a:r>
          </a:p>
          <a:p>
            <a:endParaRPr lang="en-US" dirty="0"/>
          </a:p>
          <a:p>
            <a:r>
              <a:rPr lang="en-US" dirty="0"/>
              <a:t>Obtain a reference to the placeholder with the `</a:t>
            </a:r>
            <a:r>
              <a:rPr lang="en-US" dirty="0" err="1"/>
              <a:t>placeholderProvider</a:t>
            </a:r>
            <a:r>
              <a:rPr lang="en-US" dirty="0"/>
              <a:t>` object by calling `</a:t>
            </a:r>
            <a:r>
              <a:rPr lang="en-US" dirty="0" err="1"/>
              <a:t>this.context.placeholderProvider.tryCreateContent</a:t>
            </a:r>
            <a:r>
              <a:rPr lang="en-US" dirty="0"/>
              <a:t>()` method.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12997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type of extension is the field customizer. This extension is intended to be the modern replacement to the legacy client-side rendering (CSR) framework and `</a:t>
            </a:r>
            <a:r>
              <a:rPr lang="en-US" dirty="0" err="1"/>
              <a:t>JSLink</a:t>
            </a:r>
            <a:r>
              <a:rPr lang="en-US" dirty="0"/>
              <a:t>`.</a:t>
            </a:r>
          </a:p>
          <a:p>
            <a:endParaRPr lang="en-US" dirty="0"/>
          </a:p>
          <a:p>
            <a:r>
              <a:rPr lang="en-US" dirty="0"/>
              <a:t>Field customizers enable you to define the HTML within a cell in a list view. In the following screenshot, notice the **Percent Complete** column is rendered with custom colored bars instead of plain text: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8376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 SharePoint Framework field customizer extension enables developers to customize the </a:t>
            </a:r>
            <a:r>
              <a:rPr lang="en-US" b="0" dirty="0">
                <a:solidFill>
                  <a:srgbClr val="000000"/>
                </a:solidFill>
                <a:effectLst/>
                <a:latin typeface="Consolas" panose="020B0609020204030204" pitchFamily="49" charset="0"/>
              </a:rPr>
              <a:t>of a field in a SharePoint list view</a:t>
            </a:r>
            <a:r>
              <a:rPr lang="en-US" dirty="0"/>
              <a:t>. These extensions are similar to the SharePoint classic experience customizations of client side rendering (CSR) and </a:t>
            </a:r>
            <a:r>
              <a:rPr lang="en-US" dirty="0" err="1"/>
              <a:t>JSLink</a:t>
            </a:r>
            <a:r>
              <a:rPr lang="en-US" dirty="0"/>
              <a:t>. The classic mode customizations of CSR and </a:t>
            </a:r>
            <a:r>
              <a:rPr lang="en-US" dirty="0" err="1"/>
              <a:t>JSLink</a:t>
            </a:r>
            <a:r>
              <a:rPr lang="en-US" dirty="0"/>
              <a:t> don't work in the modern experience and field customizers will only work in the modern experience.</a:t>
            </a:r>
          </a:p>
          <a:p>
            <a:endParaRPr lang="en-US" dirty="0"/>
          </a:p>
          <a:p>
            <a:r>
              <a:rPr lang="en-US" dirty="0"/>
              <a:t>A field customizer enables a developer to define through code how a specific column should be rendered when a user views a SharePoint list in the grid-view format in the modern experience. The following scenarios are some example use cases for field customizers:</a:t>
            </a:r>
          </a:p>
          <a:p>
            <a:endParaRPr lang="en-US" dirty="0"/>
          </a:p>
          <a:p>
            <a:r>
              <a:rPr lang="en-US" dirty="0"/>
              <a:t>- display a picture or illustration in a field instead of text</a:t>
            </a:r>
          </a:p>
          <a:p>
            <a:r>
              <a:rPr lang="en-US" dirty="0"/>
              <a:t>- make renderings interactive</a:t>
            </a:r>
          </a:p>
          <a:p>
            <a:r>
              <a:rPr lang="en-US" dirty="0"/>
              <a:t>- add React component to a field rendering.</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8339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of a field customizer is similar to the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The extension is implemented in a class that extends the `</a:t>
            </a:r>
            <a:r>
              <a:rPr lang="en-US" dirty="0" err="1"/>
              <a:t>BaseFieldCustomizer</a:t>
            </a:r>
            <a:r>
              <a:rPr lang="en-US" dirty="0"/>
              <a:t>` class. This class contains three methods you can override:</a:t>
            </a:r>
          </a:p>
          <a:p>
            <a:endParaRPr lang="en-US" dirty="0"/>
          </a:p>
          <a:p>
            <a:r>
              <a:rPr lang="en-US" dirty="0"/>
              <a:t>The `</a:t>
            </a:r>
            <a:r>
              <a:rPr lang="en-US" dirty="0" err="1"/>
              <a:t>onInit</a:t>
            </a:r>
            <a:r>
              <a:rPr lang="en-US" dirty="0"/>
              <a:t>()` method returns a `Promise` object and can be used to perform any initialization code that need to be completed prior to rendering the field customizer. Once the returned promise resolves, the SharePoint Framework will call the `</a:t>
            </a:r>
            <a:r>
              <a:rPr lang="en-US" dirty="0" err="1"/>
              <a:t>onRenderCell</a:t>
            </a:r>
            <a:r>
              <a:rPr lang="en-US" dirty="0"/>
              <a:t>()` method.</a:t>
            </a:r>
          </a:p>
          <a:p>
            <a:endParaRPr lang="en-US" dirty="0"/>
          </a:p>
          <a:p>
            <a:r>
              <a:rPr lang="en-US" dirty="0"/>
              <a:t>The `</a:t>
            </a:r>
            <a:r>
              <a:rPr lang="en-US" dirty="0" err="1"/>
              <a:t>onRenderCell</a:t>
            </a:r>
            <a:r>
              <a:rPr lang="en-US" dirty="0"/>
              <a:t>()` method receives a single parameter of type `</a:t>
            </a:r>
            <a:r>
              <a:rPr lang="en-US" dirty="0" err="1"/>
              <a:t>IFieldCustomizerCellEventParameters</a:t>
            </a:r>
            <a:r>
              <a:rPr lang="en-US" dirty="0"/>
              <a:t>` that developers can use to obtain the value of the field for the current list item and modify the contents of the cell associated with the field.</a:t>
            </a:r>
          </a:p>
          <a:p>
            <a:endParaRPr lang="en-US" dirty="0"/>
          </a:p>
          <a:p>
            <a:r>
              <a:rPr lang="en-US" dirty="0"/>
              <a:t>The last method, `</a:t>
            </a:r>
            <a:r>
              <a:rPr lang="en-US" dirty="0" err="1"/>
              <a:t>onDisposeCell</a:t>
            </a:r>
            <a:r>
              <a:rPr lang="en-US" dirty="0"/>
              <a:t>()`, is called by the SharePoint Framework when the field is removed form the page. You should use this method to clean up any references or handlers you've setup in either the `</a:t>
            </a:r>
            <a:r>
              <a:rPr lang="en-US" dirty="0" err="1"/>
              <a:t>onInit</a:t>
            </a:r>
            <a:r>
              <a:rPr lang="en-US" dirty="0"/>
              <a:t>()` or `</a:t>
            </a:r>
            <a:r>
              <a:rPr lang="en-US" dirty="0" err="1"/>
              <a:t>onRenderCell</a:t>
            </a:r>
            <a:r>
              <a:rPr lang="en-US" dirty="0"/>
              <a:t>()` methods.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9/23/2020 4:18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46001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8.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8.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Started with SharePoint Framework Extensions</a:t>
            </a:r>
            <a:endParaRPr lang="en-US" dirty="0"/>
          </a:p>
        </p:txBody>
      </p:sp>
      <p:sp>
        <p:nvSpPr>
          <p:cNvPr id="5" name="Text Placeholder 4"/>
          <p:cNvSpPr>
            <a:spLocks noGrp="1"/>
          </p:cNvSpPr>
          <p:nvPr>
            <p:ph type="body" sz="quarter" idx="12"/>
          </p:nvPr>
        </p:nvSpPr>
        <p:spPr/>
        <p:txBody>
          <a:bodyPr/>
          <a:lstStyle/>
          <a:p>
            <a:r>
              <a:rPr lang="en-US" dirty="0"/>
              <a:t>Introduction to Extensions &amp; Application Customizers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a:xfrm>
            <a:off x="464400" y="633600"/>
            <a:ext cx="11575200" cy="387798"/>
          </a:xfrm>
        </p:spPr>
        <p:txBody>
          <a:bodyPr/>
          <a:lstStyle/>
          <a:p>
            <a:r>
              <a:rPr lang="en-US" dirty="0"/>
              <a:t>Deploying Field Customizers as a Site Column</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4247317"/>
          </a:xfrm>
        </p:spPr>
        <p:txBody>
          <a:bodyPr/>
          <a:lstStyle/>
          <a:p>
            <a:r>
              <a:rPr lang="en-US" sz="2000" dirty="0"/>
              <a:t>&lt;Field ID="{0ebe7606-20f4-49be-bcdc-2dfc65348b46}"</a:t>
            </a:r>
          </a:p>
          <a:p>
            <a:r>
              <a:rPr lang="en-US" sz="2000" dirty="0"/>
              <a:t>  Name="</a:t>
            </a:r>
            <a:r>
              <a:rPr lang="en-US" sz="2000" dirty="0" err="1"/>
              <a:t>PercentageComplete</a:t>
            </a:r>
            <a:r>
              <a:rPr lang="en-US" sz="2000" dirty="0"/>
              <a:t>"</a:t>
            </a:r>
          </a:p>
          <a:p>
            <a:r>
              <a:rPr lang="en-US" sz="2000" dirty="0"/>
              <a:t>  DisplayName="Percentage Complete"</a:t>
            </a:r>
          </a:p>
          <a:p>
            <a:r>
              <a:rPr lang="en-US" sz="2000" dirty="0"/>
              <a:t>  Type="Number"</a:t>
            </a:r>
          </a:p>
          <a:p>
            <a:r>
              <a:rPr lang="en-US" sz="2000" dirty="0"/>
              <a:t>  Min="0"</a:t>
            </a:r>
          </a:p>
          <a:p>
            <a:r>
              <a:rPr lang="en-US" sz="2000" dirty="0"/>
              <a:t>  Required="FALSE"</a:t>
            </a:r>
          </a:p>
          <a:p>
            <a:r>
              <a:rPr lang="en-US" sz="2000" dirty="0"/>
              <a:t>  Group="</a:t>
            </a:r>
            <a:r>
              <a:rPr lang="en-US" sz="2000" dirty="0" err="1"/>
              <a:t>SPFx</a:t>
            </a:r>
            <a:r>
              <a:rPr lang="en-US" sz="2000" dirty="0"/>
              <a:t> Columns"</a:t>
            </a:r>
          </a:p>
          <a:p>
            <a:r>
              <a:rPr lang="en-US" sz="2000" dirty="0">
                <a:solidFill>
                  <a:schemeClr val="accent1"/>
                </a:solidFill>
              </a:rPr>
              <a:t>  </a:t>
            </a:r>
            <a:r>
              <a:rPr lang="en-US" sz="2000" dirty="0" err="1">
                <a:solidFill>
                  <a:schemeClr val="accent1"/>
                </a:solidFill>
              </a:rPr>
              <a:t>ClientSideComponentId</a:t>
            </a:r>
            <a:r>
              <a:rPr lang="en-US" sz="2000" dirty="0">
                <a:solidFill>
                  <a:schemeClr val="accent1"/>
                </a:solidFill>
              </a:rPr>
              <a:t>="fcedd96a-1c34-4ac8-9ad8-5aaf4cb1e993"</a:t>
            </a:r>
          </a:p>
          <a:p>
            <a:r>
              <a:rPr lang="en-US" sz="2000" dirty="0">
                <a:solidFill>
                  <a:schemeClr val="accent1"/>
                </a:solidFill>
              </a:rPr>
              <a:t>  </a:t>
            </a:r>
            <a:r>
              <a:rPr lang="en-US" sz="2000" dirty="0" err="1">
                <a:solidFill>
                  <a:schemeClr val="accent1"/>
                </a:solidFill>
              </a:rPr>
              <a:t>ClientSideComponentProperties</a:t>
            </a:r>
            <a:r>
              <a:rPr lang="en-US" sz="2000" dirty="0">
                <a:solidFill>
                  <a:schemeClr val="accent1"/>
                </a:solidFill>
              </a:rPr>
              <a:t>=</a:t>
            </a:r>
            <a:br>
              <a:rPr lang="en-US" sz="2000" dirty="0">
                <a:solidFill>
                  <a:schemeClr val="accent1"/>
                </a:solidFill>
              </a:rPr>
            </a:br>
            <a:r>
              <a:rPr lang="en-US" sz="2000" dirty="0">
                <a:solidFill>
                  <a:schemeClr val="accent1"/>
                </a:solidFill>
              </a:rPr>
              <a:t>"{&amp;</a:t>
            </a:r>
            <a:r>
              <a:rPr lang="en-US" sz="2000" dirty="0" err="1">
                <a:solidFill>
                  <a:schemeClr val="accent1"/>
                </a:solidFill>
              </a:rPr>
              <a:t>quot;greenMinLimit&amp;quot</a:t>
            </a:r>
            <a:r>
              <a:rPr lang="en-US" sz="2000" dirty="0">
                <a:solidFill>
                  <a:schemeClr val="accent1"/>
                </a:solidFill>
              </a:rPr>
              <a:t>;:&amp;quot;85&amp;quot;,&amp;</a:t>
            </a:r>
            <a:r>
              <a:rPr lang="en-US" sz="2000" dirty="0" err="1">
                <a:solidFill>
                  <a:schemeClr val="accent1"/>
                </a:solidFill>
              </a:rPr>
              <a:t>quot;yellowMinLimit&amp;quot</a:t>
            </a:r>
            <a:r>
              <a:rPr lang="en-US" sz="2000" dirty="0">
                <a:solidFill>
                  <a:schemeClr val="accent1"/>
                </a:solidFill>
              </a:rPr>
              <a:t>;:&amp;quot;70&amp;quot;}"</a:t>
            </a:r>
            <a:r>
              <a:rPr lang="en-US" sz="2000" dirty="0"/>
              <a:t>&gt;</a:t>
            </a:r>
          </a:p>
          <a:p>
            <a:r>
              <a:rPr lang="en-US" sz="2000" dirty="0"/>
              <a:t>&lt;/Field&gt;</a:t>
            </a:r>
          </a:p>
        </p:txBody>
      </p:sp>
    </p:spTree>
    <p:extLst>
      <p:ext uri="{BB962C8B-B14F-4D97-AF65-F5344CB8AC3E}">
        <p14:creationId xmlns:p14="http://schemas.microsoft.com/office/powerpoint/2010/main" val="30568643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CA8C1C-D58B-FE49-A50B-FC74059D4C92}"/>
              </a:ext>
            </a:extLst>
          </p:cNvPr>
          <p:cNvSpPr>
            <a:spLocks noGrp="1"/>
          </p:cNvSpPr>
          <p:nvPr>
            <p:ph type="body" sz="quarter" idx="10"/>
          </p:nvPr>
        </p:nvSpPr>
        <p:spPr/>
        <p:txBody>
          <a:bodyPr/>
          <a:lstStyle/>
          <a:p>
            <a:r>
              <a:rPr lang="en-US" dirty="0"/>
              <a:t>Add buttons to list &amp; library toolbars &amp; context menus</a:t>
            </a:r>
          </a:p>
        </p:txBody>
      </p:sp>
      <p:sp>
        <p:nvSpPr>
          <p:cNvPr id="3" name="Title 2">
            <a:extLst>
              <a:ext uri="{FF2B5EF4-FFF2-40B4-BE49-F238E27FC236}">
                <a16:creationId xmlns:a16="http://schemas.microsoft.com/office/drawing/2014/main" id="{A1F0498A-78A5-644E-9203-E66F51268BDE}"/>
              </a:ext>
            </a:extLst>
          </p:cNvPr>
          <p:cNvSpPr>
            <a:spLocks noGrp="1"/>
          </p:cNvSpPr>
          <p:nvPr>
            <p:ph type="title"/>
          </p:nvPr>
        </p:nvSpPr>
        <p:spPr/>
        <p:txBody>
          <a:bodyPr/>
          <a:lstStyle/>
          <a:p>
            <a:r>
              <a:rPr lang="en-US" dirty="0"/>
              <a:t>Command Sets</a:t>
            </a:r>
          </a:p>
        </p:txBody>
      </p:sp>
      <p:pic>
        <p:nvPicPr>
          <p:cNvPr id="4" name="Picture 3">
            <a:extLst>
              <a:ext uri="{FF2B5EF4-FFF2-40B4-BE49-F238E27FC236}">
                <a16:creationId xmlns:a16="http://schemas.microsoft.com/office/drawing/2014/main" id="{27BF4F82-174E-3A41-8840-17734908595B}"/>
              </a:ext>
            </a:extLst>
          </p:cNvPr>
          <p:cNvPicPr>
            <a:picLocks noChangeAspect="1"/>
          </p:cNvPicPr>
          <p:nvPr/>
        </p:nvPicPr>
        <p:blipFill>
          <a:blip r:embed="rId3"/>
          <a:stretch>
            <a:fillRect/>
          </a:stretch>
        </p:blipFill>
        <p:spPr>
          <a:xfrm>
            <a:off x="1716087" y="2964811"/>
            <a:ext cx="9004300" cy="2133600"/>
          </a:xfrm>
          <a:prstGeom prst="rect">
            <a:avLst/>
          </a:prstGeom>
        </p:spPr>
      </p:pic>
    </p:spTree>
    <p:extLst>
      <p:ext uri="{BB962C8B-B14F-4D97-AF65-F5344CB8AC3E}">
        <p14:creationId xmlns:p14="http://schemas.microsoft.com/office/powerpoint/2010/main" val="23420496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p:txBody>
          <a:bodyPr/>
          <a:lstStyle/>
          <a:p>
            <a:r>
              <a:rPr lang="en-US" dirty="0"/>
              <a:t>Add buttons to modern lists &amp; libraries</a:t>
            </a:r>
          </a:p>
          <a:p>
            <a:pPr lvl="1"/>
            <a:r>
              <a:rPr lang="en-US" dirty="0"/>
              <a:t>Add to toolbar</a:t>
            </a:r>
          </a:p>
          <a:p>
            <a:pPr lvl="1"/>
            <a:r>
              <a:rPr lang="en-US" dirty="0"/>
              <a:t>Add to item context menus</a:t>
            </a:r>
          </a:p>
          <a:p>
            <a:pPr lvl="1"/>
            <a:r>
              <a:rPr lang="en-US" dirty="0"/>
              <a:t>Or both!</a:t>
            </a:r>
          </a:p>
          <a:p>
            <a:r>
              <a:rPr lang="en-US" dirty="0"/>
              <a:t>Control visibility state of button based on state of view</a:t>
            </a:r>
          </a:p>
          <a:p>
            <a:r>
              <a:rPr lang="en-US" dirty="0"/>
              <a:t>Similar to pre-</a:t>
            </a:r>
            <a:r>
              <a:rPr lang="en-US" dirty="0" err="1"/>
              <a:t>SPFx</a:t>
            </a:r>
            <a:r>
              <a:rPr lang="en-US" dirty="0"/>
              <a:t> / classic mode customizations</a:t>
            </a:r>
          </a:p>
          <a:p>
            <a:pPr lvl="1"/>
            <a:r>
              <a:rPr lang="en-US" dirty="0"/>
              <a:t>Custom actions</a:t>
            </a:r>
          </a:p>
          <a:p>
            <a:r>
              <a:rPr lang="en-US" dirty="0"/>
              <a:t>Example scenarios</a:t>
            </a:r>
          </a:p>
          <a:p>
            <a:pPr lvl="1"/>
            <a:r>
              <a:rPr lang="en-US" dirty="0"/>
              <a:t>Start external process</a:t>
            </a:r>
          </a:p>
          <a:p>
            <a:pPr lvl="1"/>
            <a:r>
              <a:rPr lang="en-US" dirty="0"/>
              <a:t>Execute custom script when clicked</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List View Command Sets</a:t>
            </a:r>
          </a:p>
        </p:txBody>
      </p:sp>
      <p:pic>
        <p:nvPicPr>
          <p:cNvPr id="1026" name="Picture 2" descr="Selecting one document to get Command One button visible">
            <a:extLst>
              <a:ext uri="{FF2B5EF4-FFF2-40B4-BE49-F238E27FC236}">
                <a16:creationId xmlns:a16="http://schemas.microsoft.com/office/drawing/2014/main" id="{76388C4E-EA6B-481E-8A88-85AF90EBC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758" y="3704713"/>
            <a:ext cx="6309642" cy="2450989"/>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1004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p:txBody>
          <a:bodyPr/>
          <a:lstStyle/>
          <a:p>
            <a:r>
              <a:rPr lang="en-US" dirty="0"/>
              <a:t>Defining Command Set Buttons</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5432256"/>
          </a:xfrm>
        </p:spPr>
        <p:txBody>
          <a:bodyPr/>
          <a:lstStyle/>
          <a:p>
            <a:r>
              <a:rPr lang="en-US" sz="2000" b="1" dirty="0">
                <a:solidFill>
                  <a:schemeClr val="accent1"/>
                </a:solidFill>
              </a:rPr>
              <a:t>// *.</a:t>
            </a:r>
            <a:r>
              <a:rPr lang="en-US" sz="2000" b="1" dirty="0" err="1">
                <a:solidFill>
                  <a:schemeClr val="accent1"/>
                </a:solidFill>
              </a:rPr>
              <a:t>manifest.json</a:t>
            </a:r>
            <a:endParaRPr lang="en-US" sz="2000" b="1" dirty="0">
              <a:solidFill>
                <a:schemeClr val="accent1"/>
              </a:solidFill>
            </a:endParaRPr>
          </a:p>
          <a:p>
            <a:r>
              <a:rPr lang="en-US" sz="2000" dirty="0"/>
              <a:t>{</a:t>
            </a:r>
          </a:p>
          <a:p>
            <a:r>
              <a:rPr lang="en-US" sz="2000" dirty="0"/>
              <a:t>  "items": {</a:t>
            </a:r>
          </a:p>
          <a:p>
            <a:r>
              <a:rPr lang="en-US" sz="2000" dirty="0"/>
              <a:t>    "ONE_ITEM_SELECTED": {</a:t>
            </a:r>
          </a:p>
          <a:p>
            <a:r>
              <a:rPr lang="en-US" sz="2000" dirty="0"/>
              <a:t>      "title": { "default": "One Item Selected" },</a:t>
            </a:r>
          </a:p>
          <a:p>
            <a:r>
              <a:rPr lang="en-US" sz="2000" dirty="0"/>
              <a:t>      "</a:t>
            </a:r>
            <a:r>
              <a:rPr lang="en-US" sz="2000" dirty="0" err="1"/>
              <a:t>iconImageUrl</a:t>
            </a:r>
            <a:r>
              <a:rPr lang="en-US" sz="2000" dirty="0"/>
              <a:t>": "icons/</a:t>
            </a:r>
            <a:r>
              <a:rPr lang="en-US" sz="2000" dirty="0" err="1"/>
              <a:t>request.png</a:t>
            </a:r>
            <a:r>
              <a:rPr lang="en-US" sz="2000" dirty="0"/>
              <a:t>",</a:t>
            </a:r>
          </a:p>
          <a:p>
            <a:r>
              <a:rPr lang="en-US" sz="2000" dirty="0"/>
              <a:t>      "type": "command"</a:t>
            </a:r>
          </a:p>
          <a:p>
            <a:r>
              <a:rPr lang="en-US" sz="2000" dirty="0"/>
              <a:t>    },</a:t>
            </a:r>
          </a:p>
          <a:p>
            <a:r>
              <a:rPr lang="en-US" sz="2000" dirty="0"/>
              <a:t>    "ALWAYS_ON": {</a:t>
            </a:r>
          </a:p>
          <a:p>
            <a:r>
              <a:rPr lang="en-US" sz="2000" dirty="0"/>
              <a:t>      "title": { "default": "Always On" },</a:t>
            </a:r>
          </a:p>
          <a:p>
            <a:r>
              <a:rPr lang="en-US" sz="2000" dirty="0"/>
              <a:t>      "</a:t>
            </a:r>
            <a:r>
              <a:rPr lang="en-US" sz="2000" dirty="0" err="1"/>
              <a:t>iconImageUrl</a:t>
            </a:r>
            <a:r>
              <a:rPr lang="en-US" sz="2000" dirty="0"/>
              <a:t>": "icons/</a:t>
            </a:r>
            <a:r>
              <a:rPr lang="en-US" sz="2000" dirty="0" err="1"/>
              <a:t>cancel.png</a:t>
            </a:r>
            <a:r>
              <a:rPr lang="en-US" sz="2000" dirty="0"/>
              <a:t>",</a:t>
            </a:r>
          </a:p>
          <a:p>
            <a:r>
              <a:rPr lang="en-US" sz="2000" dirty="0"/>
              <a:t>      "type": "command"</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45632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Command Set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344540"/>
          </a:xfrm>
        </p:spPr>
        <p:txBody>
          <a:bodyPr/>
          <a:lstStyle/>
          <a:p>
            <a:r>
              <a:rPr lang="en-US" sz="1400" dirty="0"/>
              <a:t>export interface </a:t>
            </a:r>
            <a:r>
              <a:rPr lang="en-US" sz="1400" b="1" dirty="0" err="1"/>
              <a:t>ICommandSetDemoCommandSetProperties</a:t>
            </a:r>
            <a:r>
              <a:rPr lang="en-US" sz="1400" dirty="0"/>
              <a:t> {</a:t>
            </a:r>
          </a:p>
          <a:p>
            <a:r>
              <a:rPr lang="en-US" sz="1400" dirty="0"/>
              <a:t>  </a:t>
            </a:r>
            <a:r>
              <a:rPr lang="en-US" sz="1400" dirty="0" err="1"/>
              <a:t>messagePrefix</a:t>
            </a:r>
            <a:r>
              <a:rPr lang="en-US" sz="1400" dirty="0"/>
              <a:t>: string;</a:t>
            </a:r>
          </a:p>
          <a:p>
            <a:r>
              <a:rPr lang="en-US" sz="1400" dirty="0"/>
              <a:t>}</a:t>
            </a:r>
          </a:p>
          <a:p>
            <a:endParaRPr lang="en-US" sz="1400" dirty="0"/>
          </a:p>
          <a:p>
            <a:r>
              <a:rPr lang="en-US" sz="1400" dirty="0"/>
              <a:t>export default class </a:t>
            </a:r>
            <a:r>
              <a:rPr lang="en-US" sz="1400" b="1" dirty="0" err="1"/>
              <a:t>CommandSetDemoCommandSet</a:t>
            </a:r>
            <a:r>
              <a:rPr lang="en-US" sz="1400" dirty="0"/>
              <a:t> </a:t>
            </a:r>
          </a:p>
          <a:p>
            <a:r>
              <a:rPr lang="en-US" sz="1400" dirty="0"/>
              <a:t>  extends </a:t>
            </a:r>
            <a:r>
              <a:rPr lang="en-US" sz="1400" dirty="0" err="1"/>
              <a:t>BaseListViewCommandSet</a:t>
            </a:r>
            <a:r>
              <a:rPr lang="en-US" sz="1400" dirty="0"/>
              <a:t>&lt;</a:t>
            </a:r>
            <a:r>
              <a:rPr lang="en-US" sz="1400" dirty="0" err="1"/>
              <a:t>ICommandSetDemoCommandSetProperties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onListViewUpdated</a:t>
            </a:r>
            <a:r>
              <a:rPr lang="en-US" sz="1400" dirty="0"/>
              <a:t>(event: </a:t>
            </a:r>
            <a:r>
              <a:rPr lang="en-US" sz="1400" dirty="0" err="1"/>
              <a:t>IListViewCommandSetListViewUpdatedParameters</a:t>
            </a:r>
            <a:r>
              <a:rPr lang="en-US" sz="1400" dirty="0"/>
              <a:t>): void {</a:t>
            </a:r>
          </a:p>
          <a:p>
            <a:r>
              <a:rPr lang="en-US" sz="1400" dirty="0">
                <a:solidFill>
                  <a:schemeClr val="accent1"/>
                </a:solidFill>
              </a:rPr>
              <a:t>    // fired when state of list view changes</a:t>
            </a:r>
          </a:p>
          <a:p>
            <a:r>
              <a:rPr lang="en-US" sz="1400" dirty="0"/>
              <a:t>  }</a:t>
            </a:r>
          </a:p>
          <a:p>
            <a:endParaRPr lang="en-US" sz="1400" dirty="0"/>
          </a:p>
          <a:p>
            <a:r>
              <a:rPr lang="en-US" sz="1400" dirty="0"/>
              <a:t>  @override</a:t>
            </a:r>
          </a:p>
          <a:p>
            <a:r>
              <a:rPr lang="en-US" sz="1400" dirty="0"/>
              <a:t>  public </a:t>
            </a:r>
            <a:r>
              <a:rPr lang="en-US" sz="1400" dirty="0" err="1"/>
              <a:t>onExecute</a:t>
            </a:r>
            <a:r>
              <a:rPr lang="en-US" sz="1400" dirty="0"/>
              <a:t>(event: </a:t>
            </a:r>
            <a:r>
              <a:rPr lang="en-US" sz="1400" dirty="0" err="1"/>
              <a:t>IListViewCommandSetExecuteEventParameters</a:t>
            </a:r>
            <a:r>
              <a:rPr lang="en-US" sz="1400" dirty="0"/>
              <a:t>): void {</a:t>
            </a:r>
          </a:p>
          <a:p>
            <a:r>
              <a:rPr lang="en-US" sz="1400" dirty="0">
                <a:solidFill>
                  <a:schemeClr val="accent1"/>
                </a:solidFill>
              </a:rPr>
              <a:t>    // what happens when button is selected</a:t>
            </a:r>
          </a:p>
          <a:p>
            <a:r>
              <a:rPr lang="en-US" sz="1400" dirty="0"/>
              <a:t>  }</a:t>
            </a:r>
          </a:p>
          <a:p>
            <a:r>
              <a:rPr lang="en-US" sz="1400" dirty="0"/>
              <a:t>}</a:t>
            </a:r>
          </a:p>
        </p:txBody>
      </p:sp>
    </p:spTree>
    <p:extLst>
      <p:ext uri="{BB962C8B-B14F-4D97-AF65-F5344CB8AC3E}">
        <p14:creationId xmlns:p14="http://schemas.microsoft.com/office/powerpoint/2010/main" val="28342278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4173450"/>
          </a:xfrm>
        </p:spPr>
        <p:txBody>
          <a:bodyPr/>
          <a:lstStyle/>
          <a:p>
            <a:r>
              <a:rPr lang="en-US" dirty="0"/>
              <a:t>Unlike web parts, extensions require a live SharePoint site, list and/or library</a:t>
            </a:r>
          </a:p>
          <a:p>
            <a:endParaRPr lang="en-US" dirty="0"/>
          </a:p>
          <a:p>
            <a:r>
              <a:rPr lang="en-US" dirty="0"/>
              <a:t>Can still build and host extension project locally while testing in a remote SharePoint site</a:t>
            </a:r>
          </a:p>
          <a:p>
            <a:pPr lvl="1"/>
            <a:r>
              <a:rPr lang="en-US" dirty="0"/>
              <a:t>Similar experience to using hosted SharePoint workbench for </a:t>
            </a:r>
            <a:br>
              <a:rPr lang="en-US" dirty="0"/>
            </a:br>
            <a:r>
              <a:rPr lang="en-US" dirty="0"/>
              <a:t>web part development, testing &amp; debugging</a:t>
            </a:r>
          </a:p>
          <a:p>
            <a:endParaRPr lang="en-US" dirty="0"/>
          </a:p>
          <a:p>
            <a:r>
              <a:rPr lang="en-US" dirty="0"/>
              <a:t>Configurations added to each project by the </a:t>
            </a:r>
            <a:r>
              <a:rPr lang="en-US" dirty="0" err="1"/>
              <a:t>SPFx</a:t>
            </a:r>
            <a:r>
              <a:rPr lang="en-US" dirty="0"/>
              <a:t> Yeoman generator simplifying loading SharePoint sites</a:t>
            </a:r>
          </a:p>
          <a:p>
            <a:endParaRPr lang="en-US" dirty="0"/>
          </a:p>
          <a:p>
            <a:r>
              <a:rPr lang="en-US" dirty="0"/>
              <a:t>Instructs SharePoint to load </a:t>
            </a:r>
            <a:r>
              <a:rPr lang="en-US" dirty="0" err="1"/>
              <a:t>SPFx</a:t>
            </a:r>
            <a:r>
              <a:rPr lang="en-US" dirty="0"/>
              <a:t> &amp; manifest file from </a:t>
            </a:r>
            <a:r>
              <a:rPr lang="en-US" dirty="0">
                <a:hlinkClick r:id="rId3"/>
              </a:rPr>
              <a:t>https://localhost</a:t>
            </a:r>
            <a:r>
              <a:rPr lang="en-US" dirty="0"/>
              <a:t> </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Extensions</a:t>
            </a:r>
          </a:p>
        </p:txBody>
      </p:sp>
    </p:spTree>
    <p:extLst>
      <p:ext uri="{BB962C8B-B14F-4D97-AF65-F5344CB8AC3E}">
        <p14:creationId xmlns:p14="http://schemas.microsoft.com/office/powerpoint/2010/main" val="22194382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464400" y="1212850"/>
            <a:ext cx="11574000" cy="3665619"/>
          </a:xfrm>
        </p:spPr>
        <p:txBody>
          <a:bodyPr/>
          <a:lstStyle/>
          <a:p>
            <a:r>
              <a:rPr lang="en-US" dirty="0"/>
              <a:t>Extension deployment utilizes existing Feature framework</a:t>
            </a:r>
          </a:p>
          <a:p>
            <a:pPr lvl="1"/>
            <a:r>
              <a:rPr lang="en-US" dirty="0"/>
              <a:t>Application customizer: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pPr lvl="1"/>
            <a:r>
              <a:rPr lang="en-US" dirty="0"/>
              <a:t>Field customizer: </a:t>
            </a:r>
            <a:r>
              <a:rPr lang="en-US" dirty="0">
                <a:latin typeface="Courier New" panose="02070309020205020404" pitchFamily="49" charset="0"/>
                <a:cs typeface="Courier New" panose="02070309020205020404" pitchFamily="49" charset="0"/>
              </a:rPr>
              <a:t>&lt;Field&gt;</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a:p>
            <a:r>
              <a:rPr lang="en-US" dirty="0"/>
              <a:t>Some extensions type support tenant-wide deployment</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spTree>
    <p:extLst>
      <p:ext uri="{BB962C8B-B14F-4D97-AF65-F5344CB8AC3E}">
        <p14:creationId xmlns:p14="http://schemas.microsoft.com/office/powerpoint/2010/main" val="6817154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graphicFrame>
        <p:nvGraphicFramePr>
          <p:cNvPr id="6" name="Content Placeholder 3">
            <a:extLst>
              <a:ext uri="{FF2B5EF4-FFF2-40B4-BE49-F238E27FC236}">
                <a16:creationId xmlns:a16="http://schemas.microsoft.com/office/drawing/2014/main" id="{27993578-1727-9845-BF57-CF5446FE26D7}"/>
              </a:ext>
            </a:extLst>
          </p:cNvPr>
          <p:cNvGraphicFramePr>
            <a:graphicFrameLocks/>
          </p:cNvGraphicFramePr>
          <p:nvPr>
            <p:extLst>
              <p:ext uri="{D42A27DB-BD31-4B8C-83A1-F6EECF244321}">
                <p14:modId xmlns:p14="http://schemas.microsoft.com/office/powerpoint/2010/main" val="4117835181"/>
              </p:ext>
            </p:extLst>
          </p:nvPr>
        </p:nvGraphicFramePr>
        <p:xfrm>
          <a:off x="444207" y="1429840"/>
          <a:ext cx="11481092" cy="4433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69976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61E096-3EF0-714E-BBCD-18CDC1EBCCE0}"/>
              </a:ext>
            </a:extLst>
          </p:cNvPr>
          <p:cNvSpPr>
            <a:spLocks noGrp="1"/>
          </p:cNvSpPr>
          <p:nvPr>
            <p:ph type="body" sz="quarter" idx="10"/>
          </p:nvPr>
        </p:nvSpPr>
        <p:spPr/>
        <p:txBody>
          <a:bodyPr/>
          <a:lstStyle/>
          <a:p>
            <a:r>
              <a:rPr lang="en-US" dirty="0"/>
              <a:t>Control tenant wide deployments with this app catalog list</a:t>
            </a:r>
          </a:p>
        </p:txBody>
      </p:sp>
      <p:sp>
        <p:nvSpPr>
          <p:cNvPr id="3" name="Title 2">
            <a:extLst>
              <a:ext uri="{FF2B5EF4-FFF2-40B4-BE49-F238E27FC236}">
                <a16:creationId xmlns:a16="http://schemas.microsoft.com/office/drawing/2014/main" id="{6726E8B2-C229-4F45-B3C4-BBFC62A050C3}"/>
              </a:ext>
            </a:extLst>
          </p:cNvPr>
          <p:cNvSpPr>
            <a:spLocks noGrp="1"/>
          </p:cNvSpPr>
          <p:nvPr>
            <p:ph type="title"/>
          </p:nvPr>
        </p:nvSpPr>
        <p:spPr/>
        <p:txBody>
          <a:bodyPr/>
          <a:lstStyle/>
          <a:p>
            <a:r>
              <a:rPr lang="en-US" dirty="0"/>
              <a:t>List: Tenant Wide Extensions</a:t>
            </a:r>
          </a:p>
        </p:txBody>
      </p:sp>
      <p:graphicFrame>
        <p:nvGraphicFramePr>
          <p:cNvPr id="4" name="Content Placeholder 3">
            <a:extLst>
              <a:ext uri="{FF2B5EF4-FFF2-40B4-BE49-F238E27FC236}">
                <a16:creationId xmlns:a16="http://schemas.microsoft.com/office/drawing/2014/main" id="{50464E3E-1298-3246-B8F0-F8A731EB25A6}"/>
              </a:ext>
            </a:extLst>
          </p:cNvPr>
          <p:cNvGraphicFramePr>
            <a:graphicFrameLocks/>
          </p:cNvGraphicFramePr>
          <p:nvPr>
            <p:extLst>
              <p:ext uri="{D42A27DB-BD31-4B8C-83A1-F6EECF244321}">
                <p14:modId xmlns:p14="http://schemas.microsoft.com/office/powerpoint/2010/main" val="1624161614"/>
              </p:ext>
            </p:extLst>
          </p:nvPr>
        </p:nvGraphicFramePr>
        <p:xfrm>
          <a:off x="1343986" y="1861320"/>
          <a:ext cx="9814827" cy="4707544"/>
        </p:xfrm>
        <a:graphic>
          <a:graphicData uri="http://schemas.openxmlformats.org/drawingml/2006/table">
            <a:tbl>
              <a:tblPr firstRow="1" bandRow="1">
                <a:tableStyleId>{21E4AEA4-8DFA-4A89-87EB-49C32662AFE0}</a:tableStyleId>
              </a:tblPr>
              <a:tblGrid>
                <a:gridCol w="1857624">
                  <a:extLst>
                    <a:ext uri="{9D8B030D-6E8A-4147-A177-3AD203B41FA5}">
                      <a16:colId xmlns:a16="http://schemas.microsoft.com/office/drawing/2014/main" val="1760796699"/>
                    </a:ext>
                  </a:extLst>
                </a:gridCol>
                <a:gridCol w="1382829">
                  <a:extLst>
                    <a:ext uri="{9D8B030D-6E8A-4147-A177-3AD203B41FA5}">
                      <a16:colId xmlns:a16="http://schemas.microsoft.com/office/drawing/2014/main" val="1305644161"/>
                    </a:ext>
                  </a:extLst>
                </a:gridCol>
                <a:gridCol w="6574374">
                  <a:extLst>
                    <a:ext uri="{9D8B030D-6E8A-4147-A177-3AD203B41FA5}">
                      <a16:colId xmlns:a16="http://schemas.microsoft.com/office/drawing/2014/main" val="338486701"/>
                    </a:ext>
                  </a:extLst>
                </a:gridCol>
              </a:tblGrid>
              <a:tr h="323079">
                <a:tc>
                  <a:txBody>
                    <a:bodyPr/>
                    <a:lstStyle/>
                    <a:p>
                      <a:pPr algn="r"/>
                      <a:r>
                        <a:rPr lang="en-US" sz="1600" dirty="0"/>
                        <a:t>Column</a:t>
                      </a:r>
                    </a:p>
                  </a:txBody>
                  <a:tcPr/>
                </a:tc>
                <a:tc>
                  <a:txBody>
                    <a:bodyPr/>
                    <a:lstStyle/>
                    <a:p>
                      <a:pPr algn="ctr"/>
                      <a:r>
                        <a:rPr lang="en-US" sz="1600" dirty="0"/>
                        <a:t>Type</a:t>
                      </a:r>
                    </a:p>
                  </a:txBody>
                  <a:tcPr/>
                </a:tc>
                <a:tc>
                  <a:txBody>
                    <a:bodyPr/>
                    <a:lstStyle/>
                    <a:p>
                      <a:r>
                        <a:rPr lang="en-US" sz="1600" dirty="0"/>
                        <a:t>Description</a:t>
                      </a:r>
                    </a:p>
                  </a:txBody>
                  <a:tcPr/>
                </a:tc>
                <a:extLst>
                  <a:ext uri="{0D108BD9-81ED-4DB2-BD59-A6C34878D82A}">
                    <a16:rowId xmlns:a16="http://schemas.microsoft.com/office/drawing/2014/main" val="119126339"/>
                  </a:ext>
                </a:extLst>
              </a:tr>
              <a:tr h="716255">
                <a:tc>
                  <a:txBody>
                    <a:bodyPr/>
                    <a:lstStyle/>
                    <a:p>
                      <a:pPr algn="r"/>
                      <a:r>
                        <a:rPr lang="en-US" sz="1600" dirty="0"/>
                        <a:t>Title</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Title of the entry. Can be descriptive entry for the registration. Doesn’t have to match anything, just for your reference</a:t>
                      </a:r>
                      <a:endParaRPr lang="en-US" sz="1600" dirty="0"/>
                    </a:p>
                  </a:txBody>
                  <a:tcPr/>
                </a:tc>
                <a:extLst>
                  <a:ext uri="{0D108BD9-81ED-4DB2-BD59-A6C34878D82A}">
                    <a16:rowId xmlns:a16="http://schemas.microsoft.com/office/drawing/2014/main" val="4225427437"/>
                  </a:ext>
                </a:extLst>
              </a:tr>
              <a:tr h="716255">
                <a:tc>
                  <a:txBody>
                    <a:bodyPr/>
                    <a:lstStyle/>
                    <a:p>
                      <a:pPr algn="r"/>
                      <a:r>
                        <a:rPr lang="en-US" sz="1600" dirty="0"/>
                        <a:t>Component ID</a:t>
                      </a:r>
                    </a:p>
                  </a:txBody>
                  <a:tcPr/>
                </a:tc>
                <a:tc>
                  <a:txBody>
                    <a:bodyPr/>
                    <a:lstStyle/>
                    <a:p>
                      <a:pPr algn="ctr"/>
                      <a:r>
                        <a:rPr lang="en-US" sz="1600" dirty="0"/>
                        <a:t>GUID</a:t>
                      </a:r>
                    </a:p>
                  </a:txBody>
                  <a:tcPr/>
                </a:tc>
                <a:tc>
                  <a:txBody>
                    <a:bodyPr/>
                    <a:lstStyle/>
                    <a:p>
                      <a:r>
                        <a:rPr lang="en-US" sz="1600" b="0" i="0" kern="1200" dirty="0">
                          <a:solidFill>
                            <a:schemeClr val="dk1"/>
                          </a:solidFill>
                          <a:effectLst/>
                          <a:latin typeface="+mn-lt"/>
                          <a:ea typeface="+mn-ea"/>
                          <a:cs typeface="+mn-cs"/>
                        </a:rPr>
                        <a:t>Manifest ID of the component. Has to be in GUID format and component must exists in the app catalog.</a:t>
                      </a:r>
                      <a:endParaRPr lang="en-US" sz="1600" dirty="0"/>
                    </a:p>
                  </a:txBody>
                  <a:tcPr/>
                </a:tc>
                <a:extLst>
                  <a:ext uri="{0D108BD9-81ED-4DB2-BD59-A6C34878D82A}">
                    <a16:rowId xmlns:a16="http://schemas.microsoft.com/office/drawing/2014/main" val="2400341424"/>
                  </a:ext>
                </a:extLst>
              </a:tr>
              <a:tr h="558046">
                <a:tc>
                  <a:txBody>
                    <a:bodyPr/>
                    <a:lstStyle/>
                    <a:p>
                      <a:pPr algn="r"/>
                      <a:r>
                        <a:rPr lang="en-US" sz="1600" dirty="0"/>
                        <a:t>Component Properties</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Optional component properties.</a:t>
                      </a:r>
                      <a:endParaRPr lang="en-US" sz="1600" dirty="0"/>
                    </a:p>
                  </a:txBody>
                  <a:tcPr/>
                </a:tc>
                <a:extLst>
                  <a:ext uri="{0D108BD9-81ED-4DB2-BD59-A6C34878D82A}">
                    <a16:rowId xmlns:a16="http://schemas.microsoft.com/office/drawing/2014/main" val="1229882426"/>
                  </a:ext>
                </a:extLst>
              </a:tr>
              <a:tr h="501379">
                <a:tc>
                  <a:txBody>
                    <a:bodyPr/>
                    <a:lstStyle/>
                    <a:p>
                      <a:pPr algn="r"/>
                      <a:r>
                        <a:rPr lang="en-US" sz="1600" dirty="0"/>
                        <a:t>Web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Can be used to target extension only to specific web template. </a:t>
                      </a:r>
                      <a:endParaRPr lang="en-US" sz="1600" dirty="0"/>
                    </a:p>
                  </a:txBody>
                  <a:tcPr/>
                </a:tc>
                <a:extLst>
                  <a:ext uri="{0D108BD9-81ED-4DB2-BD59-A6C34878D82A}">
                    <a16:rowId xmlns:a16="http://schemas.microsoft.com/office/drawing/2014/main" val="36922650"/>
                  </a:ext>
                </a:extLst>
              </a:tr>
              <a:tr h="323079">
                <a:tc>
                  <a:txBody>
                    <a:bodyPr/>
                    <a:lstStyle/>
                    <a:p>
                      <a:pPr algn="r"/>
                      <a:r>
                        <a:rPr lang="en-US" sz="1600" dirty="0"/>
                        <a:t>List Template</a:t>
                      </a:r>
                    </a:p>
                  </a:txBody>
                  <a:tcPr/>
                </a:tc>
                <a:tc>
                  <a:txBody>
                    <a:bodyPr/>
                    <a:lstStyle/>
                    <a:p>
                      <a:pPr algn="ctr"/>
                      <a:r>
                        <a:rPr lang="en-US" sz="1600" dirty="0" err="1"/>
                        <a:t>int</a:t>
                      </a:r>
                      <a:endParaRPr lang="en-US" sz="1600" dirty="0"/>
                    </a:p>
                  </a:txBody>
                  <a:tcPr/>
                </a:tc>
                <a:tc>
                  <a:txBody>
                    <a:bodyPr/>
                    <a:lstStyle/>
                    <a:p>
                      <a:r>
                        <a:rPr lang="en-US" sz="1600" b="0" i="0" kern="1200" dirty="0">
                          <a:solidFill>
                            <a:schemeClr val="dk1"/>
                          </a:solidFill>
                          <a:effectLst/>
                          <a:latin typeface="+mn-lt"/>
                          <a:ea typeface="+mn-ea"/>
                          <a:cs typeface="+mn-cs"/>
                        </a:rPr>
                        <a:t>List type as a number. </a:t>
                      </a:r>
                      <a:endParaRPr lang="en-US" sz="1600" dirty="0"/>
                    </a:p>
                  </a:txBody>
                  <a:tcPr/>
                </a:tc>
                <a:extLst>
                  <a:ext uri="{0D108BD9-81ED-4DB2-BD59-A6C34878D82A}">
                    <a16:rowId xmlns:a16="http://schemas.microsoft.com/office/drawing/2014/main" val="4247618762"/>
                  </a:ext>
                </a:extLst>
              </a:tr>
              <a:tr h="716255">
                <a:tc>
                  <a:txBody>
                    <a:bodyPr/>
                    <a:lstStyle/>
                    <a:p>
                      <a:pPr algn="r"/>
                      <a:r>
                        <a:rPr lang="en-US" sz="1600" dirty="0"/>
                        <a:t>Location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Location of the entry. There are different support locations for application customizers and List View Command Sets.</a:t>
                      </a:r>
                      <a:endParaRPr lang="en-US" sz="1600" dirty="0"/>
                    </a:p>
                  </a:txBody>
                  <a:tcPr/>
                </a:tc>
                <a:extLst>
                  <a:ext uri="{0D108BD9-81ED-4DB2-BD59-A6C34878D82A}">
                    <a16:rowId xmlns:a16="http://schemas.microsoft.com/office/drawing/2014/main" val="2612426550"/>
                  </a:ext>
                </a:extLst>
              </a:tr>
              <a:tr h="455248">
                <a:tc>
                  <a:txBody>
                    <a:bodyPr/>
                    <a:lstStyle/>
                    <a:p>
                      <a:pPr algn="r"/>
                      <a:r>
                        <a:rPr lang="en-US" sz="1600" dirty="0"/>
                        <a:t>Sequence</a:t>
                      </a:r>
                    </a:p>
                  </a:txBody>
                  <a:tcPr/>
                </a:tc>
                <a:tc>
                  <a:txBody>
                    <a:bodyPr/>
                    <a:lstStyle/>
                    <a:p>
                      <a:pPr algn="ctr"/>
                      <a:r>
                        <a:rPr lang="en-US" sz="1600" dirty="0" err="1"/>
                        <a:t>int</a:t>
                      </a:r>
                      <a:endParaRPr lang="en-US" sz="1600" dirty="0"/>
                    </a:p>
                  </a:txBody>
                  <a:tcPr/>
                </a:tc>
                <a:tc>
                  <a:txBody>
                    <a:bodyPr/>
                    <a:lstStyle/>
                    <a:p>
                      <a:pPr fontAlgn="t"/>
                      <a:r>
                        <a:rPr lang="en-US" sz="1600" dirty="0">
                          <a:effectLst/>
                        </a:rPr>
                        <a:t>Sequence of the entry in rendering.</a:t>
                      </a:r>
                    </a:p>
                  </a:txBody>
                  <a:tcPr marL="152400" marR="152400" marT="114300" marB="114300"/>
                </a:tc>
                <a:extLst>
                  <a:ext uri="{0D108BD9-81ED-4DB2-BD59-A6C34878D82A}">
                    <a16:rowId xmlns:a16="http://schemas.microsoft.com/office/drawing/2014/main" val="462261488"/>
                  </a:ext>
                </a:extLst>
              </a:tr>
              <a:tr h="323079">
                <a:tc>
                  <a:txBody>
                    <a:bodyPr/>
                    <a:lstStyle/>
                    <a:p>
                      <a:pPr algn="r"/>
                      <a:r>
                        <a:rPr lang="en-US" sz="1600" dirty="0"/>
                        <a:t>Disabled</a:t>
                      </a:r>
                    </a:p>
                  </a:txBody>
                  <a:tcPr/>
                </a:tc>
                <a:tc>
                  <a:txBody>
                    <a:bodyPr/>
                    <a:lstStyle/>
                    <a:p>
                      <a:pPr algn="ctr"/>
                      <a:r>
                        <a:rPr lang="en-US" sz="1600" dirty="0"/>
                        <a:t>Boolean</a:t>
                      </a:r>
                    </a:p>
                  </a:txBody>
                  <a:tcPr/>
                </a:tc>
                <a:tc>
                  <a:txBody>
                    <a:bodyPr/>
                    <a:lstStyle/>
                    <a:p>
                      <a:r>
                        <a:rPr lang="en-US" sz="1600" dirty="0"/>
                        <a:t>Enabled state of the deployment.</a:t>
                      </a:r>
                    </a:p>
                  </a:txBody>
                  <a:tcPr/>
                </a:tc>
                <a:extLst>
                  <a:ext uri="{0D108BD9-81ED-4DB2-BD59-A6C34878D82A}">
                    <a16:rowId xmlns:a16="http://schemas.microsoft.com/office/drawing/2014/main" val="1799770411"/>
                  </a:ext>
                </a:extLst>
              </a:tr>
            </a:tbl>
          </a:graphicData>
        </a:graphic>
      </p:graphicFrame>
    </p:spTree>
    <p:extLst>
      <p:ext uri="{BB962C8B-B14F-4D97-AF65-F5344CB8AC3E}">
        <p14:creationId xmlns:p14="http://schemas.microsoft.com/office/powerpoint/2010/main" val="30877929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Extensions</a:t>
            </a:r>
            <a:endParaRPr lang="en-US" dirty="0"/>
          </a:p>
        </p:txBody>
      </p:sp>
    </p:spTree>
    <p:extLst>
      <p:ext uri="{BB962C8B-B14F-4D97-AF65-F5344CB8AC3E}">
        <p14:creationId xmlns:p14="http://schemas.microsoft.com/office/powerpoint/2010/main" val="1363762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Introduction to Extensions &amp; Application Customizer</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err="1"/>
              <a:t>SPFx</a:t>
            </a:r>
            <a:r>
              <a:rPr lang="en-US" sz="2000" dirty="0"/>
              <a:t> Extensions</a:t>
            </a:r>
          </a:p>
          <a:p>
            <a:pPr>
              <a:spcBef>
                <a:spcPts val="1200"/>
              </a:spcBef>
            </a:pPr>
            <a:r>
              <a:rPr lang="en-US" sz="2000" dirty="0"/>
              <a:t>Debugging &amp; Testing Extensions</a:t>
            </a:r>
          </a:p>
          <a:p>
            <a:pPr>
              <a:spcBef>
                <a:spcPts val="1200"/>
              </a:spcBef>
            </a:pPr>
            <a:r>
              <a:rPr lang="en-US" sz="2000" dirty="0"/>
              <a:t>Deploying Extensions</a:t>
            </a:r>
          </a:p>
          <a:p>
            <a:pPr>
              <a:spcBef>
                <a:spcPts val="1200"/>
              </a:spcBef>
            </a:pPr>
            <a:r>
              <a:rPr lang="en-US" sz="2000" dirty="0"/>
              <a:t>Application Customizers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 SharePoint Framework Web Parts as Microsoft Teams Tabs!</a:t>
            </a:r>
          </a:p>
        </p:txBody>
      </p:sp>
      <p:sp>
        <p:nvSpPr>
          <p:cNvPr id="3" name="Text Placeholder 2">
            <a:extLst>
              <a:ext uri="{FF2B5EF4-FFF2-40B4-BE49-F238E27FC236}">
                <a16:creationId xmlns:a16="http://schemas.microsoft.com/office/drawing/2014/main" id="{9B46C851-7801-4797-AABD-75517C7FF39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2486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170646"/>
          </a:xfrm>
        </p:spPr>
        <p:txBody>
          <a:bodyPr/>
          <a:lstStyle/>
          <a:p>
            <a:r>
              <a:rPr lang="en-US" dirty="0"/>
              <a:t>Development model is similar to SharePoint Framework web parts</a:t>
            </a:r>
          </a:p>
          <a:p>
            <a:endParaRPr lang="en-US" dirty="0"/>
          </a:p>
          <a:p>
            <a:r>
              <a:rPr lang="en-US" dirty="0"/>
              <a:t>Any web part can be exposed as a tab in Microsoft Teams</a:t>
            </a:r>
          </a:p>
          <a:p>
            <a:endParaRPr lang="en-US" dirty="0"/>
          </a:p>
          <a:p>
            <a:r>
              <a:rPr lang="en-US" dirty="0"/>
              <a:t>Have difference scoping options on exposing your custom tab as a web part and tab in your tenant</a:t>
            </a:r>
          </a:p>
          <a:p>
            <a:endParaRPr lang="en-US" dirty="0"/>
          </a:p>
          <a:p>
            <a:r>
              <a:rPr lang="en-US" dirty="0"/>
              <a:t>Tab executed in the context of the underlaying SharePoint site behind of the specific team</a:t>
            </a:r>
          </a:p>
          <a:p>
            <a:endParaRPr lang="en-US" dirty="0"/>
          </a:p>
          <a:p>
            <a:r>
              <a:rPr lang="en-US" dirty="0"/>
              <a:t>Take advantage of any SharePoint specific APIs or functionalities </a:t>
            </a:r>
            <a:br>
              <a:rPr lang="en-US" dirty="0"/>
            </a:br>
            <a:r>
              <a:rPr lang="en-US" dirty="0"/>
              <a:t>in your web part!</a:t>
            </a:r>
          </a:p>
          <a:p>
            <a:pPr lvl="1"/>
            <a:r>
              <a:rPr lang="en-US" dirty="0"/>
              <a:t>Access SharePoint REST API, Microsoft Graph, Azure AD-secured Endpoints… all straight from the </a:t>
            </a:r>
            <a:r>
              <a:rPr lang="en-US" dirty="0" err="1"/>
              <a:t>SPFx</a:t>
            </a:r>
            <a:r>
              <a:rPr lang="en-US" dirty="0"/>
              <a:t> API</a:t>
            </a:r>
          </a:p>
        </p:txBody>
      </p:sp>
      <p:sp>
        <p:nvSpPr>
          <p:cNvPr id="2" name="Title 1"/>
          <p:cNvSpPr>
            <a:spLocks noGrp="1"/>
          </p:cNvSpPr>
          <p:nvPr>
            <p:ph type="title"/>
          </p:nvPr>
        </p:nvSpPr>
        <p:spPr>
          <a:xfrm>
            <a:off x="464400" y="633600"/>
            <a:ext cx="11574000" cy="387798"/>
          </a:xfrm>
        </p:spPr>
        <p:txBody>
          <a:bodyPr/>
          <a:lstStyle/>
          <a:p>
            <a:r>
              <a:rPr lang="en-US" dirty="0"/>
              <a:t>Benefits to using SharePoint Framework to Extend Microsoft Teams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5367AA0-47A8-7546-B40B-5A1F4C74AB48}"/>
              </a:ext>
            </a:extLst>
          </p:cNvPr>
          <p:cNvGraphicFramePr/>
          <p:nvPr/>
        </p:nvGraphicFramePr>
        <p:xfrm>
          <a:off x="464400" y="1212850"/>
          <a:ext cx="11574000" cy="5395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How to Surface SharePoint Framework Web Parts as Microsoft Teams Tabs?</a:t>
            </a:r>
          </a:p>
        </p:txBody>
      </p:sp>
    </p:spTree>
    <p:extLst>
      <p:ext uri="{BB962C8B-B14F-4D97-AF65-F5344CB8AC3E}">
        <p14:creationId xmlns:p14="http://schemas.microsoft.com/office/powerpoint/2010/main" val="26802778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E0238-DED2-4A47-9110-CA32750019E0}"/>
              </a:ext>
            </a:extLst>
          </p:cNvPr>
          <p:cNvSpPr>
            <a:spLocks noGrp="1"/>
          </p:cNvSpPr>
          <p:nvPr>
            <p:ph type="body" sz="quarter" idx="10"/>
          </p:nvPr>
        </p:nvSpPr>
        <p:spPr>
          <a:xfrm>
            <a:off x="464400" y="1212850"/>
            <a:ext cx="11574000" cy="3139321"/>
          </a:xfrm>
        </p:spPr>
        <p:txBody>
          <a:bodyPr/>
          <a:lstStyle/>
          <a:p>
            <a:r>
              <a:rPr lang="en-US" dirty="0"/>
              <a:t>Web part manifest property:</a:t>
            </a:r>
            <a:br>
              <a:rPr lang="en-US" dirty="0"/>
            </a:br>
            <a:r>
              <a:rPr lang="en-US" b="1" dirty="0" err="1">
                <a:solidFill>
                  <a:schemeClr val="accent1">
                    <a:lumMod val="75000"/>
                  </a:schemeClr>
                </a:solidFill>
              </a:rPr>
              <a:t>supportedHosts</a:t>
            </a:r>
            <a:endParaRPr lang="en-US" b="1" dirty="0">
              <a:solidFill>
                <a:schemeClr val="accent1">
                  <a:lumMod val="75000"/>
                </a:schemeClr>
              </a:solidFill>
            </a:endParaRPr>
          </a:p>
          <a:p>
            <a:endParaRPr lang="en-US" dirty="0"/>
          </a:p>
          <a:p>
            <a:r>
              <a:rPr lang="en-US" dirty="0"/>
              <a:t>Web parts in SharePoint:</a:t>
            </a:r>
            <a:br>
              <a:rPr lang="en-US" dirty="0"/>
            </a:br>
            <a:r>
              <a:rPr lang="en-US" dirty="0" err="1">
                <a:solidFill>
                  <a:schemeClr val="accent1">
                    <a:lumMod val="75000"/>
                  </a:schemeClr>
                </a:solidFill>
              </a:rPr>
              <a:t>SharePointWebPart</a:t>
            </a:r>
            <a:endParaRPr lang="en-US" dirty="0">
              <a:solidFill>
                <a:schemeClr val="accent1">
                  <a:lumMod val="75000"/>
                </a:schemeClr>
              </a:solidFill>
            </a:endParaRPr>
          </a:p>
          <a:p>
            <a:endParaRPr lang="en-US" dirty="0"/>
          </a:p>
          <a:p>
            <a:r>
              <a:rPr lang="en-US" dirty="0"/>
              <a:t>Tabs in Microsoft Teams:</a:t>
            </a:r>
            <a:br>
              <a:rPr lang="en-US" dirty="0"/>
            </a:br>
            <a:r>
              <a:rPr lang="en-US" dirty="0" err="1">
                <a:solidFill>
                  <a:schemeClr val="accent1">
                    <a:lumMod val="75000"/>
                  </a:schemeClr>
                </a:solidFill>
              </a:rPr>
              <a:t>TeamsTab</a:t>
            </a:r>
            <a:endParaRPr lang="en-US" dirty="0">
              <a:solidFill>
                <a:schemeClr val="accent1">
                  <a:lumMod val="75000"/>
                </a:schemeClr>
              </a:solidFill>
            </a:endParaRPr>
          </a:p>
        </p:txBody>
      </p:sp>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Specify SharePoint Framework Web Part can be Microsoft Teams Tab</a:t>
            </a:r>
          </a:p>
        </p:txBody>
      </p:sp>
      <p:pic>
        <p:nvPicPr>
          <p:cNvPr id="4" name="Picture 3">
            <a:extLst>
              <a:ext uri="{FF2B5EF4-FFF2-40B4-BE49-F238E27FC236}">
                <a16:creationId xmlns:a16="http://schemas.microsoft.com/office/drawing/2014/main" id="{D326A028-E0AE-254C-BB57-9EE2F737794F}"/>
              </a:ext>
            </a:extLst>
          </p:cNvPr>
          <p:cNvPicPr>
            <a:picLocks noChangeAspect="1"/>
          </p:cNvPicPr>
          <p:nvPr/>
        </p:nvPicPr>
        <p:blipFill>
          <a:blip r:embed="rId2"/>
          <a:stretch>
            <a:fillRect/>
          </a:stretch>
        </p:blipFill>
        <p:spPr>
          <a:xfrm>
            <a:off x="5821783" y="1212850"/>
            <a:ext cx="6383260" cy="4744890"/>
          </a:xfrm>
          <a:prstGeom prst="rect">
            <a:avLst/>
          </a:prstGeom>
        </p:spPr>
      </p:pic>
    </p:spTree>
    <p:extLst>
      <p:ext uri="{BB962C8B-B14F-4D97-AF65-F5344CB8AC3E}">
        <p14:creationId xmlns:p14="http://schemas.microsoft.com/office/powerpoint/2010/main" val="31321636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p:txBody>
          <a:bodyPr/>
          <a:lstStyle/>
          <a:p>
            <a:r>
              <a:rPr lang="en-US" dirty="0"/>
              <a:t>Create Microsoft Teams Tab Images</a:t>
            </a:r>
          </a:p>
        </p:txBody>
      </p:sp>
      <p:pic>
        <p:nvPicPr>
          <p:cNvPr id="5" name="Picture 4">
            <a:extLst>
              <a:ext uri="{FF2B5EF4-FFF2-40B4-BE49-F238E27FC236}">
                <a16:creationId xmlns:a16="http://schemas.microsoft.com/office/drawing/2014/main" id="{FF4EF697-6D2C-6640-A137-4C2192E17D26}"/>
              </a:ext>
            </a:extLst>
          </p:cNvPr>
          <p:cNvPicPr>
            <a:picLocks noChangeAspect="1"/>
          </p:cNvPicPr>
          <p:nvPr/>
        </p:nvPicPr>
        <p:blipFill>
          <a:blip r:embed="rId2"/>
          <a:stretch>
            <a:fillRect/>
          </a:stretch>
        </p:blipFill>
        <p:spPr>
          <a:xfrm>
            <a:off x="827741" y="1315087"/>
            <a:ext cx="4272159" cy="5206073"/>
          </a:xfrm>
          <a:prstGeom prst="rect">
            <a:avLst/>
          </a:prstGeom>
        </p:spPr>
      </p:pic>
      <p:pic>
        <p:nvPicPr>
          <p:cNvPr id="6" name="Picture 5">
            <a:extLst>
              <a:ext uri="{FF2B5EF4-FFF2-40B4-BE49-F238E27FC236}">
                <a16:creationId xmlns:a16="http://schemas.microsoft.com/office/drawing/2014/main" id="{2171CAAA-9C20-6144-B5E5-0D8FB8D5F4D9}"/>
              </a:ext>
            </a:extLst>
          </p:cNvPr>
          <p:cNvPicPr>
            <a:picLocks noChangeAspect="1"/>
          </p:cNvPicPr>
          <p:nvPr/>
        </p:nvPicPr>
        <p:blipFill>
          <a:blip r:embed="rId3"/>
          <a:stretch>
            <a:fillRect/>
          </a:stretch>
        </p:blipFill>
        <p:spPr>
          <a:xfrm>
            <a:off x="8200615" y="2953060"/>
            <a:ext cx="1295400" cy="1333500"/>
          </a:xfrm>
          <a:prstGeom prst="rect">
            <a:avLst/>
          </a:prstGeom>
        </p:spPr>
      </p:pic>
      <p:sp>
        <p:nvSpPr>
          <p:cNvPr id="7" name="TextBox 6">
            <a:extLst>
              <a:ext uri="{FF2B5EF4-FFF2-40B4-BE49-F238E27FC236}">
                <a16:creationId xmlns:a16="http://schemas.microsoft.com/office/drawing/2014/main" id="{7AE65D77-C8E6-1E4D-8ACB-C48E9E42F743}"/>
              </a:ext>
            </a:extLst>
          </p:cNvPr>
          <p:cNvSpPr txBox="1"/>
          <p:nvPr/>
        </p:nvSpPr>
        <p:spPr>
          <a:xfrm>
            <a:off x="6257806" y="4430598"/>
            <a:ext cx="5181018" cy="517065"/>
          </a:xfrm>
          <a:prstGeom prst="rect">
            <a:avLst/>
          </a:prstGeom>
        </p:spPr>
        <p:txBody>
          <a:bodyPr vert="horz" wrap="square" lIns="146304" tIns="91440" rIns="146304" bIns="91440" rtlCol="0">
            <a:spAutoFit/>
          </a:bodyPr>
          <a:lstStyle>
            <a:lvl1pPr marL="228600" marR="0" indent="-228600" fontAlgn="auto">
              <a:lnSpc>
                <a:spcPct val="90000"/>
              </a:lnSpc>
              <a:spcBef>
                <a:spcPct val="20000"/>
              </a:spcBef>
              <a:spcAft>
                <a:spcPts val="0"/>
              </a:spcAft>
              <a:buClrTx/>
              <a:buSzPct val="90000"/>
              <a:buFont typeface="Wingdings" panose="05000000000000000000" pitchFamily="2" charset="2"/>
              <a:buChar char=""/>
              <a:tabLst/>
              <a:defRPr sz="2400" spc="0" baseline="0">
                <a:gradFill>
                  <a:gsLst>
                    <a:gs pos="1250">
                      <a:schemeClr val="tx1"/>
                    </a:gs>
                    <a:gs pos="100000">
                      <a:schemeClr val="tx1"/>
                    </a:gs>
                  </a:gsLst>
                  <a:lin ang="5400000" scaled="0"/>
                </a:gradFill>
                <a:latin typeface="+mj-lt"/>
              </a:defRPr>
            </a:lvl1pPr>
            <a:lvl2pPr marL="457200" marR="0" indent="-228600" fontAlgn="auto">
              <a:lnSpc>
                <a:spcPct val="90000"/>
              </a:lnSpc>
              <a:spcBef>
                <a:spcPct val="20000"/>
              </a:spcBef>
              <a:spcAft>
                <a:spcPts val="0"/>
              </a:spcAft>
              <a:buClrTx/>
              <a:buSzPct val="90000"/>
              <a:buFont typeface="Wingdings" panose="05000000000000000000" pitchFamily="2" charset="2"/>
              <a:buChar char=""/>
              <a:tabLst/>
              <a:defRPr spc="0" baseline="0">
                <a:gradFill>
                  <a:gsLst>
                    <a:gs pos="1250">
                      <a:schemeClr val="tx1"/>
                    </a:gs>
                    <a:gs pos="100000">
                      <a:schemeClr val="tx1"/>
                    </a:gs>
                  </a:gsLst>
                  <a:lin ang="5400000" scaled="0"/>
                </a:gradFill>
              </a:defRPr>
            </a:lvl2pPr>
            <a:lvl3pPr marL="685800" marR="0" indent="-228600" fontAlgn="auto">
              <a:lnSpc>
                <a:spcPct val="9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9144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1430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indent="0">
              <a:buNone/>
            </a:pPr>
            <a:r>
              <a:rPr lang="en-US" dirty="0"/>
              <a:t>Default Microsoft Teams tab icon</a:t>
            </a:r>
          </a:p>
        </p:txBody>
      </p:sp>
    </p:spTree>
    <p:extLst>
      <p:ext uri="{BB962C8B-B14F-4D97-AF65-F5344CB8AC3E}">
        <p14:creationId xmlns:p14="http://schemas.microsoft.com/office/powerpoint/2010/main" val="246507675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56B04E-1294-C041-857F-36A47C4C718D}"/>
              </a:ext>
            </a:extLst>
          </p:cNvPr>
          <p:cNvSpPr>
            <a:spLocks noGrp="1"/>
          </p:cNvSpPr>
          <p:nvPr>
            <p:ph type="body" sz="quarter" idx="10"/>
          </p:nvPr>
        </p:nvSpPr>
        <p:spPr>
          <a:xfrm>
            <a:off x="464400" y="1212850"/>
            <a:ext cx="11574000" cy="4912114"/>
          </a:xfrm>
        </p:spPr>
        <p:txBody>
          <a:bodyPr/>
          <a:lstStyle/>
          <a:p>
            <a:r>
              <a:rPr lang="en-US" dirty="0"/>
              <a:t>Tells Microsoft Teams about the app:</a:t>
            </a:r>
          </a:p>
          <a:p>
            <a:pPr lvl="1"/>
            <a:r>
              <a:rPr lang="en-US" dirty="0"/>
              <a:t>Name and location of images</a:t>
            </a:r>
          </a:p>
          <a:p>
            <a:pPr lvl="1"/>
            <a:r>
              <a:rPr lang="en-US" dirty="0"/>
              <a:t>Name and description of application</a:t>
            </a:r>
          </a:p>
          <a:p>
            <a:pPr lvl="1"/>
            <a:r>
              <a:rPr lang="en-US" dirty="0"/>
              <a:t>”About” and metadata for application</a:t>
            </a:r>
          </a:p>
          <a:p>
            <a:pPr lvl="1"/>
            <a:r>
              <a:rPr lang="en-US" dirty="0"/>
              <a:t>Location of underlying application</a:t>
            </a:r>
          </a:p>
          <a:p>
            <a:endParaRPr lang="en-US" dirty="0"/>
          </a:p>
          <a:p>
            <a:r>
              <a:rPr lang="en-US" dirty="0"/>
              <a:t>SharePoint Framework web parts as Teams Tabs – already have most of the information in the SharePoint component’s manifest</a:t>
            </a:r>
          </a:p>
          <a:p>
            <a:endParaRPr lang="en-US" dirty="0"/>
          </a:p>
          <a:p>
            <a:r>
              <a:rPr lang="en-US" dirty="0"/>
              <a:t>SharePoint creates &amp; deploys Microsoft Teams manifest automatically</a:t>
            </a:r>
          </a:p>
          <a:p>
            <a:pPr lvl="1"/>
            <a:r>
              <a:rPr lang="en-US" dirty="0"/>
              <a:t>Manual process performed by within SharePoint’s App Catalog</a:t>
            </a:r>
          </a:p>
          <a:p>
            <a:pPr lvl="1"/>
            <a:r>
              <a:rPr lang="en-US" dirty="0"/>
              <a:t>Dynamically creates the Microsoft Teams app manifest</a:t>
            </a:r>
          </a:p>
          <a:p>
            <a:pPr lvl="1"/>
            <a:r>
              <a:rPr lang="en-US" dirty="0"/>
              <a:t>Zips up manifest + images</a:t>
            </a:r>
          </a:p>
          <a:p>
            <a:pPr lvl="1"/>
            <a:r>
              <a:rPr lang="en-US" dirty="0"/>
              <a:t>Deploys to Microsoft Teams store</a:t>
            </a:r>
          </a:p>
        </p:txBody>
      </p:sp>
      <p:sp>
        <p:nvSpPr>
          <p:cNvPr id="3" name="Title 2">
            <a:extLst>
              <a:ext uri="{FF2B5EF4-FFF2-40B4-BE49-F238E27FC236}">
                <a16:creationId xmlns:a16="http://schemas.microsoft.com/office/drawing/2014/main" id="{E35542B1-F9CD-CC42-BB88-E4863C48DD64}"/>
              </a:ext>
            </a:extLst>
          </p:cNvPr>
          <p:cNvSpPr>
            <a:spLocks noGrp="1"/>
          </p:cNvSpPr>
          <p:nvPr>
            <p:ph type="title"/>
          </p:nvPr>
        </p:nvSpPr>
        <p:spPr>
          <a:xfrm>
            <a:off x="464400" y="633600"/>
            <a:ext cx="11574000" cy="387798"/>
          </a:xfrm>
        </p:spPr>
        <p:txBody>
          <a:bodyPr/>
          <a:lstStyle/>
          <a:p>
            <a:r>
              <a:rPr lang="en-US" dirty="0"/>
              <a:t>Create Microsoft Teams App manifest</a:t>
            </a:r>
          </a:p>
        </p:txBody>
      </p:sp>
      <p:pic>
        <p:nvPicPr>
          <p:cNvPr id="6" name="Picture 5" descr="A screenshot of a cell phone&#10;&#10;Description automatically generated">
            <a:extLst>
              <a:ext uri="{FF2B5EF4-FFF2-40B4-BE49-F238E27FC236}">
                <a16:creationId xmlns:a16="http://schemas.microsoft.com/office/drawing/2014/main" id="{8AE35782-E46A-5649-852A-61ACE83381B2}"/>
              </a:ext>
            </a:extLst>
          </p:cNvPr>
          <p:cNvPicPr>
            <a:picLocks noChangeAspect="1"/>
          </p:cNvPicPr>
          <p:nvPr/>
        </p:nvPicPr>
        <p:blipFill>
          <a:blip r:embed="rId3"/>
          <a:stretch>
            <a:fillRect/>
          </a:stretch>
        </p:blipFill>
        <p:spPr>
          <a:xfrm>
            <a:off x="6811338" y="817353"/>
            <a:ext cx="5424571" cy="2242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34603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Custom Microsoft Teams Tab Configuration Options</a:t>
            </a:r>
          </a:p>
          <a:p>
            <a:pPr>
              <a:spcBef>
                <a:spcPts val="1200"/>
              </a:spcBef>
            </a:pPr>
            <a:r>
              <a:rPr lang="en-US" sz="2000" dirty="0"/>
              <a:t>Configure Once at Install</a:t>
            </a:r>
          </a:p>
          <a:p>
            <a:pPr>
              <a:spcBef>
                <a:spcPts val="1200"/>
              </a:spcBef>
            </a:pPr>
            <a:r>
              <a:rPr lang="en-US" sz="2000" dirty="0"/>
              <a:t>Edit Configuration in the Future</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735860"/>
          </a:xfrm>
        </p:spPr>
        <p:txBody>
          <a:bodyPr/>
          <a:lstStyle/>
          <a:p>
            <a:r>
              <a:rPr lang="en-US" dirty="0"/>
              <a:t>SharePoint Framework web parts have public properties</a:t>
            </a:r>
          </a:p>
          <a:p>
            <a:r>
              <a:rPr lang="en-US" dirty="0"/>
              <a:t>Public properties can be made editable via the property pane</a:t>
            </a:r>
          </a:p>
          <a:p>
            <a:r>
              <a:rPr lang="en-US" dirty="0"/>
              <a:t>SharePoint page must be in edit mode to edit properties</a:t>
            </a:r>
          </a:p>
          <a:p>
            <a:r>
              <a:rPr lang="en-US" dirty="0"/>
              <a:t>User must have edit rights to the page to access the property pane</a:t>
            </a:r>
          </a:p>
        </p:txBody>
      </p:sp>
      <p:sp>
        <p:nvSpPr>
          <p:cNvPr id="2" name="Title 1"/>
          <p:cNvSpPr>
            <a:spLocks noGrp="1"/>
          </p:cNvSpPr>
          <p:nvPr>
            <p:ph type="title"/>
          </p:nvPr>
        </p:nvSpPr>
        <p:spPr>
          <a:xfrm>
            <a:off x="464400" y="633600"/>
            <a:ext cx="11574000" cy="387798"/>
          </a:xfrm>
        </p:spPr>
        <p:txBody>
          <a:bodyPr/>
          <a:lstStyle/>
          <a:p>
            <a:r>
              <a:rPr lang="en-US" dirty="0"/>
              <a:t>Custom Microsoft Teams Tab Configuration Options</a:t>
            </a:r>
            <a:endParaRPr lang="fi-FI" dirty="0"/>
          </a:p>
        </p:txBody>
      </p:sp>
      <p:pic>
        <p:nvPicPr>
          <p:cNvPr id="6" name="Picture 5" descr="A screenshot of a social media post&#10;&#10;Description automatically generated">
            <a:extLst>
              <a:ext uri="{FF2B5EF4-FFF2-40B4-BE49-F238E27FC236}">
                <a16:creationId xmlns:a16="http://schemas.microsoft.com/office/drawing/2014/main" id="{610B08C2-9973-43F1-9543-124AC05ADD15}"/>
              </a:ext>
            </a:extLst>
          </p:cNvPr>
          <p:cNvPicPr>
            <a:picLocks noChangeAspect="1"/>
          </p:cNvPicPr>
          <p:nvPr/>
        </p:nvPicPr>
        <p:blipFill>
          <a:blip r:embed="rId3"/>
          <a:stretch>
            <a:fillRect/>
          </a:stretch>
        </p:blipFill>
        <p:spPr>
          <a:xfrm>
            <a:off x="2304173" y="3140162"/>
            <a:ext cx="7894454" cy="3462480"/>
          </a:xfrm>
          <a:prstGeom prst="rect">
            <a:avLst/>
          </a:prstGeom>
        </p:spPr>
      </p:pic>
    </p:spTree>
    <p:extLst>
      <p:ext uri="{BB962C8B-B14F-4D97-AF65-F5344CB8AC3E}">
        <p14:creationId xmlns:p14="http://schemas.microsoft.com/office/powerpoint/2010/main" val="169736295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E5AA1F-8BFD-B94E-B168-FE28B00589BB}"/>
              </a:ext>
            </a:extLst>
          </p:cNvPr>
          <p:cNvSpPr>
            <a:spLocks noGrp="1"/>
          </p:cNvSpPr>
          <p:nvPr>
            <p:ph type="body" sz="quarter" idx="10"/>
          </p:nvPr>
        </p:nvSpPr>
        <p:spPr>
          <a:xfrm>
            <a:off x="464400" y="1212850"/>
            <a:ext cx="11574000" cy="1255728"/>
          </a:xfrm>
        </p:spPr>
        <p:txBody>
          <a:bodyPr/>
          <a:lstStyle/>
          <a:p>
            <a:r>
              <a:rPr lang="en-US" dirty="0"/>
              <a:t>Web Part property pane displayed when </a:t>
            </a:r>
            <a:r>
              <a:rPr lang="en-US" dirty="0" err="1"/>
              <a:t>SPFx</a:t>
            </a:r>
            <a:r>
              <a:rPr lang="en-US" dirty="0"/>
              <a:t> web part installed as a tab in a Microsoft Teams team</a:t>
            </a:r>
          </a:p>
          <a:p>
            <a:r>
              <a:rPr lang="en-US" dirty="0"/>
              <a:t>Accessible via the tab context menu </a:t>
            </a:r>
            <a:r>
              <a:rPr lang="en-US" b="1" dirty="0"/>
              <a:t>Settings</a:t>
            </a:r>
            <a:r>
              <a:rPr lang="en-US" dirty="0"/>
              <a:t> option</a:t>
            </a:r>
          </a:p>
        </p:txBody>
      </p:sp>
      <p:sp>
        <p:nvSpPr>
          <p:cNvPr id="3" name="Title 2">
            <a:extLst>
              <a:ext uri="{FF2B5EF4-FFF2-40B4-BE49-F238E27FC236}">
                <a16:creationId xmlns:a16="http://schemas.microsoft.com/office/drawing/2014/main" id="{89A747BA-D0E3-1545-8E4A-232F57C4817F}"/>
              </a:ext>
            </a:extLst>
          </p:cNvPr>
          <p:cNvSpPr>
            <a:spLocks noGrp="1"/>
          </p:cNvSpPr>
          <p:nvPr>
            <p:ph type="title"/>
          </p:nvPr>
        </p:nvSpPr>
        <p:spPr>
          <a:xfrm>
            <a:off x="464400" y="633600"/>
            <a:ext cx="11574000" cy="387798"/>
          </a:xfrm>
        </p:spPr>
        <p:txBody>
          <a:bodyPr/>
          <a:lstStyle/>
          <a:p>
            <a:r>
              <a:rPr lang="en-US" dirty="0"/>
              <a:t>Property Pane Exposed in Microsoft Teams</a:t>
            </a:r>
          </a:p>
        </p:txBody>
      </p:sp>
      <p:pic>
        <p:nvPicPr>
          <p:cNvPr id="6" name="Picture 5" descr="A screenshot of a cell phone&#10;&#10;Description automatically generated">
            <a:extLst>
              <a:ext uri="{FF2B5EF4-FFF2-40B4-BE49-F238E27FC236}">
                <a16:creationId xmlns:a16="http://schemas.microsoft.com/office/drawing/2014/main" id="{DE29484A-8B10-4EC3-88FB-87AD647A782E}"/>
              </a:ext>
            </a:extLst>
          </p:cNvPr>
          <p:cNvPicPr>
            <a:picLocks noChangeAspect="1"/>
          </p:cNvPicPr>
          <p:nvPr/>
        </p:nvPicPr>
        <p:blipFill>
          <a:blip r:embed="rId3"/>
          <a:stretch>
            <a:fillRect/>
          </a:stretch>
        </p:blipFill>
        <p:spPr>
          <a:xfrm>
            <a:off x="3748986" y="2660030"/>
            <a:ext cx="4488600" cy="1585236"/>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50261A85-E0D4-4457-8A30-06E5BB82A1A3}"/>
              </a:ext>
            </a:extLst>
          </p:cNvPr>
          <p:cNvPicPr>
            <a:picLocks noChangeAspect="1"/>
          </p:cNvPicPr>
          <p:nvPr/>
        </p:nvPicPr>
        <p:blipFill>
          <a:blip r:embed="rId4"/>
          <a:stretch>
            <a:fillRect/>
          </a:stretch>
        </p:blipFill>
        <p:spPr>
          <a:xfrm>
            <a:off x="2549363" y="4436718"/>
            <a:ext cx="7337747" cy="2310150"/>
          </a:xfrm>
          <a:prstGeom prst="rect">
            <a:avLst/>
          </a:prstGeom>
        </p:spPr>
      </p:pic>
    </p:spTree>
    <p:extLst>
      <p:ext uri="{BB962C8B-B14F-4D97-AF65-F5344CB8AC3E}">
        <p14:creationId xmlns:p14="http://schemas.microsoft.com/office/powerpoint/2010/main" val="39144632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5BEDA1-EA49-D54D-89C4-B4A95BA54696}"/>
              </a:ext>
            </a:extLst>
          </p:cNvPr>
          <p:cNvSpPr>
            <a:spLocks noGrp="1"/>
          </p:cNvSpPr>
          <p:nvPr>
            <p:ph type="body" sz="quarter" idx="10"/>
          </p:nvPr>
        </p:nvSpPr>
        <p:spPr>
          <a:xfrm>
            <a:off x="464400" y="1212850"/>
            <a:ext cx="11574000" cy="849463"/>
          </a:xfrm>
        </p:spPr>
        <p:txBody>
          <a:bodyPr/>
          <a:lstStyle/>
          <a:p>
            <a:r>
              <a:rPr lang="en-US" dirty="0"/>
              <a:t>Developers optionally set property in Microsoft Teams app manifest to only allow </a:t>
            </a:r>
            <a:r>
              <a:rPr lang="en-US" dirty="0" err="1"/>
              <a:t>SPFx</a:t>
            </a:r>
            <a:r>
              <a:rPr lang="en-US" dirty="0"/>
              <a:t> web part properties to be set when tabs installed</a:t>
            </a:r>
          </a:p>
        </p:txBody>
      </p:sp>
      <p:sp>
        <p:nvSpPr>
          <p:cNvPr id="3" name="Title 2">
            <a:extLst>
              <a:ext uri="{FF2B5EF4-FFF2-40B4-BE49-F238E27FC236}">
                <a16:creationId xmlns:a16="http://schemas.microsoft.com/office/drawing/2014/main" id="{DB068CEB-8646-1346-BBAC-18DC220ADC89}"/>
              </a:ext>
            </a:extLst>
          </p:cNvPr>
          <p:cNvSpPr>
            <a:spLocks noGrp="1"/>
          </p:cNvSpPr>
          <p:nvPr>
            <p:ph type="title"/>
          </p:nvPr>
        </p:nvSpPr>
        <p:spPr>
          <a:xfrm>
            <a:off x="464400" y="633600"/>
            <a:ext cx="11574000" cy="387798"/>
          </a:xfrm>
        </p:spPr>
        <p:txBody>
          <a:bodyPr/>
          <a:lstStyle/>
          <a:p>
            <a:r>
              <a:rPr lang="en-US" dirty="0"/>
              <a:t>Configure Settings – Edit Only on Install</a:t>
            </a:r>
          </a:p>
        </p:txBody>
      </p:sp>
      <p:pic>
        <p:nvPicPr>
          <p:cNvPr id="4" name="Picture 3">
            <a:extLst>
              <a:ext uri="{FF2B5EF4-FFF2-40B4-BE49-F238E27FC236}">
                <a16:creationId xmlns:a16="http://schemas.microsoft.com/office/drawing/2014/main" id="{447CE094-BA7D-7C42-8598-E5BC0A2A2283}"/>
              </a:ext>
            </a:extLst>
          </p:cNvPr>
          <p:cNvPicPr>
            <a:picLocks noChangeAspect="1"/>
          </p:cNvPicPr>
          <p:nvPr/>
        </p:nvPicPr>
        <p:blipFill>
          <a:blip r:embed="rId3"/>
          <a:stretch>
            <a:fillRect/>
          </a:stretch>
        </p:blipFill>
        <p:spPr>
          <a:xfrm>
            <a:off x="582972" y="2253765"/>
            <a:ext cx="5105400" cy="233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screenshot of a cell phone&#10;&#10;Description automatically generated">
            <a:extLst>
              <a:ext uri="{FF2B5EF4-FFF2-40B4-BE49-F238E27FC236}">
                <a16:creationId xmlns:a16="http://schemas.microsoft.com/office/drawing/2014/main" id="{4133ED41-E1A0-4024-B0B1-173E8220B9B9}"/>
              </a:ext>
            </a:extLst>
          </p:cNvPr>
          <p:cNvPicPr>
            <a:picLocks noChangeAspect="1"/>
          </p:cNvPicPr>
          <p:nvPr/>
        </p:nvPicPr>
        <p:blipFill>
          <a:blip r:embed="rId4"/>
          <a:stretch>
            <a:fillRect/>
          </a:stretch>
        </p:blipFill>
        <p:spPr>
          <a:xfrm>
            <a:off x="5909388" y="2205298"/>
            <a:ext cx="5944115" cy="2385267"/>
          </a:xfrm>
          <a:prstGeom prst="rect">
            <a:avLst/>
          </a:prstGeom>
        </p:spPr>
      </p:pic>
    </p:spTree>
    <p:extLst>
      <p:ext uri="{BB962C8B-B14F-4D97-AF65-F5344CB8AC3E}">
        <p14:creationId xmlns:p14="http://schemas.microsoft.com/office/powerpoint/2010/main" val="28155831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D8F220-7DBD-A54E-86BC-18D852715625}"/>
              </a:ext>
            </a:extLst>
          </p:cNvPr>
          <p:cNvSpPr>
            <a:spLocks noGrp="1"/>
          </p:cNvSpPr>
          <p:nvPr>
            <p:ph type="body" sz="quarter" idx="10"/>
          </p:nvPr>
        </p:nvSpPr>
        <p:spPr>
          <a:xfrm>
            <a:off x="464400" y="1212850"/>
            <a:ext cx="11574000" cy="4478149"/>
          </a:xfrm>
        </p:spPr>
        <p:txBody>
          <a:bodyPr/>
          <a:lstStyle/>
          <a:p>
            <a:r>
              <a:rPr lang="en-US" dirty="0"/>
              <a:t>Extend the SharePoint user experience</a:t>
            </a:r>
          </a:p>
          <a:p>
            <a:endParaRPr lang="en-US" dirty="0"/>
          </a:p>
          <a:p>
            <a:r>
              <a:rPr lang="en-US" dirty="0"/>
              <a:t>Customize notification areas, toolbars &amp; list data views</a:t>
            </a:r>
          </a:p>
          <a:p>
            <a:endParaRPr lang="en-US" dirty="0"/>
          </a:p>
          <a:p>
            <a:r>
              <a:rPr lang="en-US" dirty="0"/>
              <a:t>Available in Modern pages, lists &amp; libraries</a:t>
            </a:r>
          </a:p>
          <a:p>
            <a:pPr lvl="1"/>
            <a:r>
              <a:rPr lang="en-US" dirty="0"/>
              <a:t>SharePoint Online</a:t>
            </a:r>
          </a:p>
          <a:p>
            <a:pPr lvl="1"/>
            <a:r>
              <a:rPr lang="en-US" dirty="0"/>
              <a:t>SharePoint Server 2019</a:t>
            </a:r>
          </a:p>
          <a:p>
            <a:endParaRPr lang="en-US" dirty="0"/>
          </a:p>
          <a:p>
            <a:r>
              <a:rPr lang="en-US" dirty="0"/>
              <a:t>Used to implement popular customizations from previous development models</a:t>
            </a:r>
          </a:p>
          <a:p>
            <a:pPr lvl="1"/>
            <a:r>
              <a:rPr lang="en-US" dirty="0"/>
              <a:t>Delegate controls &amp; </a:t>
            </a:r>
            <a:r>
              <a:rPr lang="en-US" dirty="0" err="1">
                <a:latin typeface="Courier New" panose="02070309020205020404" pitchFamily="49" charset="0"/>
                <a:cs typeface="Courier New" panose="02070309020205020404" pitchFamily="49" charset="0"/>
              </a:rPr>
              <a:t>ScriptLink</a:t>
            </a:r>
            <a:endParaRPr lang="en-US" dirty="0">
              <a:latin typeface="Courier New" panose="02070309020205020404" pitchFamily="49" charset="0"/>
              <a:cs typeface="Courier New" panose="02070309020205020404" pitchFamily="49" charset="0"/>
            </a:endParaRPr>
          </a:p>
          <a:p>
            <a:pPr lvl="1"/>
            <a:r>
              <a:rPr lang="en-US" dirty="0"/>
              <a:t>Client-Side Rendering &amp; </a:t>
            </a:r>
            <a:r>
              <a:rPr lang="en-US" dirty="0" err="1">
                <a:latin typeface="Courier New" panose="02070309020205020404" pitchFamily="49" charset="0"/>
                <a:cs typeface="Courier New" panose="02070309020205020404" pitchFamily="49" charset="0"/>
              </a:rPr>
              <a:t>JSLink</a:t>
            </a:r>
            <a:endParaRPr lang="en-US" dirty="0">
              <a:latin typeface="Courier New" panose="02070309020205020404" pitchFamily="49" charset="0"/>
              <a:cs typeface="Courier New" panose="02070309020205020404" pitchFamily="49" charset="0"/>
            </a:endParaRPr>
          </a:p>
          <a:p>
            <a:pPr lvl="1"/>
            <a:r>
              <a:rPr lang="en-US" dirty="0"/>
              <a:t>Custom Actions</a:t>
            </a:r>
          </a:p>
        </p:txBody>
      </p:sp>
      <p:sp>
        <p:nvSpPr>
          <p:cNvPr id="6" name="Title 5">
            <a:extLst>
              <a:ext uri="{FF2B5EF4-FFF2-40B4-BE49-F238E27FC236}">
                <a16:creationId xmlns:a16="http://schemas.microsoft.com/office/drawing/2014/main" id="{AFD5651D-FEB7-974A-8887-2223E2AB14B5}"/>
              </a:ext>
            </a:extLst>
          </p:cNvPr>
          <p:cNvSpPr>
            <a:spLocks noGrp="1"/>
          </p:cNvSpPr>
          <p:nvPr>
            <p:ph type="title"/>
          </p:nvPr>
        </p:nvSpPr>
        <p:spPr/>
        <p:txBody>
          <a:bodyPr/>
          <a:lstStyle/>
          <a:p>
            <a:r>
              <a:rPr lang="en-US" dirty="0"/>
              <a:t>SharePoint Framework Extensions</a:t>
            </a:r>
          </a:p>
        </p:txBody>
      </p:sp>
    </p:spTree>
    <p:extLst>
      <p:ext uri="{BB962C8B-B14F-4D97-AF65-F5344CB8AC3E}">
        <p14:creationId xmlns:p14="http://schemas.microsoft.com/office/powerpoint/2010/main" val="42841494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Understand </a:t>
            </a:r>
            <a:r>
              <a:rPr lang="en-US" sz="2000" dirty="0" err="1"/>
              <a:t>SPFx</a:t>
            </a:r>
            <a:r>
              <a:rPr lang="en-US" sz="2000" dirty="0"/>
              <a:t>-Based </a:t>
            </a:r>
            <a:br>
              <a:rPr lang="en-US" sz="2000" dirty="0"/>
            </a:br>
            <a:r>
              <a:rPr lang="en-US" sz="2000" dirty="0"/>
              <a:t>Microsoft Teams Tabs</a:t>
            </a:r>
          </a:p>
          <a:p>
            <a:pPr>
              <a:spcBef>
                <a:spcPts val="1200"/>
              </a:spcBef>
            </a:pPr>
            <a:r>
              <a:rPr lang="en-US" sz="2000" dirty="0"/>
              <a:t>SharePoint Context</a:t>
            </a:r>
          </a:p>
          <a:p>
            <a:pPr>
              <a:spcBef>
                <a:spcPts val="1200"/>
              </a:spcBef>
            </a:pPr>
            <a:r>
              <a:rPr lang="en-US" sz="2000" dirty="0"/>
              <a:t>Microsoft Teams Context</a:t>
            </a:r>
          </a:p>
        </p:txBody>
      </p:sp>
    </p:spTree>
    <p:extLst>
      <p:ext uri="{BB962C8B-B14F-4D97-AF65-F5344CB8AC3E}">
        <p14:creationId xmlns:p14="http://schemas.microsoft.com/office/powerpoint/2010/main" val="25165120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201150"/>
          </a:xfrm>
        </p:spPr>
        <p:txBody>
          <a:bodyPr/>
          <a:lstStyle/>
          <a:p>
            <a:r>
              <a:rPr lang="en-US" dirty="0"/>
              <a:t>SharePoint Framework Web Parts have access to the current page context</a:t>
            </a:r>
          </a:p>
          <a:p>
            <a:pPr lvl="1"/>
            <a:r>
              <a:rPr lang="en-US" dirty="0"/>
              <a:t>Provide access to the current page, site and site collection</a:t>
            </a:r>
          </a:p>
          <a:p>
            <a:endParaRPr lang="en-US" dirty="0"/>
          </a:p>
          <a:p>
            <a:r>
              <a:rPr lang="en-US" dirty="0"/>
              <a:t>SharePoint Framework v1.8.0 introduced the Microsoft Teams context object</a:t>
            </a:r>
          </a:p>
          <a:p>
            <a:pPr lvl="1"/>
            <a:r>
              <a:rPr lang="en-US" dirty="0" err="1"/>
              <a:t>this.context.microsoftTeams</a:t>
            </a:r>
            <a:endParaRPr lang="en-US" dirty="0"/>
          </a:p>
          <a:p>
            <a:pPr lvl="1"/>
            <a:endParaRPr lang="en-US" dirty="0"/>
          </a:p>
          <a:p>
            <a:r>
              <a:rPr lang="en-US" dirty="0"/>
              <a:t>SharePoint Framework 1.10.0 replaced Microsoft Teams context object with</a:t>
            </a:r>
          </a:p>
          <a:p>
            <a:pPr lvl="1"/>
            <a:r>
              <a:rPr lang="en-US" dirty="0" err="1"/>
              <a:t>this.context.sdks.microsoftTeams</a:t>
            </a:r>
            <a:endParaRPr lang="en-US" dirty="0"/>
          </a:p>
          <a:p>
            <a:pPr marL="0" indent="0">
              <a:buNone/>
            </a:pPr>
            <a:endParaRPr lang="en-US" dirty="0"/>
          </a:p>
          <a:p>
            <a:r>
              <a:rPr lang="en-US" dirty="0"/>
              <a:t>Use the presence of the Microsoft Teams context to determine if web part is running in SharePoint or Microsoft Teams</a:t>
            </a:r>
          </a:p>
        </p:txBody>
      </p:sp>
      <p:sp>
        <p:nvSpPr>
          <p:cNvPr id="2" name="Title 1"/>
          <p:cNvSpPr>
            <a:spLocks noGrp="1"/>
          </p:cNvSpPr>
          <p:nvPr>
            <p:ph type="title"/>
          </p:nvPr>
        </p:nvSpPr>
        <p:spPr>
          <a:xfrm>
            <a:off x="464400" y="633600"/>
            <a:ext cx="11574000" cy="387798"/>
          </a:xfrm>
        </p:spPr>
        <p:txBody>
          <a:bodyPr/>
          <a:lstStyle/>
          <a:p>
            <a:r>
              <a:rPr lang="en-US" dirty="0"/>
              <a:t>SharePoint Framework &amp; Microsoft Teams Context</a:t>
            </a:r>
            <a:endParaRPr lang="fi-FI" dirty="0"/>
          </a:p>
        </p:txBody>
      </p:sp>
    </p:spTree>
    <p:extLst>
      <p:ext uri="{BB962C8B-B14F-4D97-AF65-F5344CB8AC3E}">
        <p14:creationId xmlns:p14="http://schemas.microsoft.com/office/powerpoint/2010/main" val="19114650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146D34-38A5-1343-8B3F-818B1E0F5126}"/>
              </a:ext>
            </a:extLst>
          </p:cNvPr>
          <p:cNvSpPr>
            <a:spLocks noGrp="1"/>
          </p:cNvSpPr>
          <p:nvPr>
            <p:ph type="title"/>
          </p:nvPr>
        </p:nvSpPr>
        <p:spPr>
          <a:xfrm>
            <a:off x="464400" y="633600"/>
            <a:ext cx="11575200" cy="387798"/>
          </a:xfrm>
        </p:spPr>
        <p:txBody>
          <a:bodyPr/>
          <a:lstStyle/>
          <a:p>
            <a:r>
              <a:rPr lang="en-US" dirty="0"/>
              <a:t>Working with the Microsoft Teams Context</a:t>
            </a:r>
          </a:p>
        </p:txBody>
      </p:sp>
      <p:sp>
        <p:nvSpPr>
          <p:cNvPr id="5" name="Text Placeholder 4">
            <a:extLst>
              <a:ext uri="{FF2B5EF4-FFF2-40B4-BE49-F238E27FC236}">
                <a16:creationId xmlns:a16="http://schemas.microsoft.com/office/drawing/2014/main" id="{57716942-D5E3-404D-B7C9-D564F6E51A35}"/>
              </a:ext>
            </a:extLst>
          </p:cNvPr>
          <p:cNvSpPr>
            <a:spLocks noGrp="1"/>
          </p:cNvSpPr>
          <p:nvPr>
            <p:ph type="body" sz="quarter" idx="10"/>
          </p:nvPr>
        </p:nvSpPr>
        <p:spPr>
          <a:xfrm>
            <a:off x="464400" y="1130968"/>
            <a:ext cx="11575200" cy="5796972"/>
          </a:xfrm>
        </p:spPr>
        <p:txBody>
          <a:bodyPr/>
          <a:lstStyle/>
          <a:p>
            <a:r>
              <a:rPr lang="en-US" sz="1400" b="0" dirty="0">
                <a:solidFill>
                  <a:srgbClr val="0000FF"/>
                </a:solidFill>
                <a:effectLst/>
                <a:latin typeface="Consolas" panose="020B0609020204030204" pitchFamily="49" charset="0"/>
              </a:rPr>
              <a:t>let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title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let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subTitle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let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siteTabTitle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222222"/>
                </a:solidFill>
                <a:effectLst/>
                <a:latin typeface="Consolas" panose="020B0609020204030204" pitchFamily="49" charset="0"/>
              </a:rPr>
              <a:t>.context.sdks.microsoftTeams</a:t>
            </a:r>
            <a:r>
              <a:rPr lang="en-US" sz="1400" b="0" dirty="0">
                <a:solidFill>
                  <a:srgbClr val="000000"/>
                </a:solidFill>
                <a:effectLst/>
                <a:latin typeface="Consolas" panose="020B0609020204030204" pitchFamily="49" charset="0"/>
              </a:rPr>
              <a:t>) </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222222"/>
                </a:solidFill>
                <a:effectLst/>
                <a:latin typeface="Consolas" panose="020B0609020204030204" pitchFamily="49" charset="0"/>
              </a:rPr>
              <a:t>  </a:t>
            </a:r>
            <a:r>
              <a:rPr lang="en-US" sz="1400" b="0" dirty="0">
                <a:solidFill>
                  <a:srgbClr val="008000"/>
                </a:solidFill>
                <a:effectLst/>
                <a:latin typeface="Consolas" panose="020B0609020204030204" pitchFamily="49" charset="0"/>
              </a:rPr>
              <a:t>// We have teams context for the web part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title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"Welcome to Teams!"</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subTitle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"Building custom enterprise tabs for your business."</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siteTabTitle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"We are in the context of following Team: "</a:t>
            </a:r>
            <a:r>
              <a:rPr lang="en-US" sz="1400" b="0" dirty="0">
                <a:solidFill>
                  <a:srgbClr val="000000"/>
                </a:solidFill>
                <a:effectLst/>
                <a:latin typeface="Consolas" panose="020B0609020204030204" pitchFamily="49" charset="0"/>
              </a:rPr>
              <a:t> + </a:t>
            </a:r>
          </a:p>
          <a:p>
            <a:r>
              <a:rPr lang="en-US" sz="1400" dirty="0">
                <a:solidFill>
                  <a:srgbClr val="000000"/>
                </a:solidFill>
              </a:rPr>
              <a:t>             </a:t>
            </a:r>
            <a:r>
              <a:rPr lang="en-US" sz="1400" b="0" dirty="0" err="1">
                <a:solidFill>
                  <a:srgbClr val="0000FF"/>
                </a:solidFill>
                <a:effectLst/>
                <a:latin typeface="Consolas" panose="020B0609020204030204" pitchFamily="49" charset="0"/>
              </a:rPr>
              <a:t>this</a:t>
            </a:r>
            <a:r>
              <a:rPr lang="en-US" sz="1400" b="0" dirty="0" err="1">
                <a:solidFill>
                  <a:srgbClr val="222222"/>
                </a:solidFill>
                <a:effectLst/>
                <a:latin typeface="Consolas" panose="020B0609020204030204" pitchFamily="49" charset="0"/>
              </a:rPr>
              <a:t>.context.sdks.microsoftTeams.context.teamName</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AF00DB"/>
                </a:solidFill>
                <a:effectLst/>
                <a:latin typeface="Consolas" panose="020B0609020204030204" pitchFamily="49" charset="0"/>
              </a:rPr>
              <a:t>else</a:t>
            </a:r>
            <a:r>
              <a:rPr lang="en-US" sz="1400" b="0" dirty="0">
                <a:solidFill>
                  <a:srgbClr val="000000"/>
                </a:solidFill>
                <a:effectLst/>
                <a:latin typeface="Consolas" panose="020B0609020204030204" pitchFamily="49" charset="0"/>
              </a:rPr>
              <a:t> </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222222"/>
                </a:solidFill>
                <a:effectLst/>
                <a:latin typeface="Consolas" panose="020B0609020204030204" pitchFamily="49" charset="0"/>
              </a:rPr>
              <a:t>  </a:t>
            </a:r>
            <a:r>
              <a:rPr lang="en-US" sz="1400" b="0" dirty="0">
                <a:solidFill>
                  <a:srgbClr val="008000"/>
                </a:solidFill>
                <a:effectLst/>
                <a:latin typeface="Consolas" panose="020B0609020204030204" pitchFamily="49" charset="0"/>
              </a:rPr>
              <a:t>// We are rendered in normal SharePoint context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title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"Welcome to SharePoint!"</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subTitle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"Customize SharePoint experiences using Web Parts."</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siteTabTitle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"We are in the context of following site: "</a:t>
            </a:r>
            <a:r>
              <a:rPr lang="en-US" sz="1400" b="0" dirty="0">
                <a:solidFill>
                  <a:srgbClr val="000000"/>
                </a:solidFill>
                <a:effectLst/>
                <a:latin typeface="Consolas" panose="020B0609020204030204" pitchFamily="49" charset="0"/>
              </a:rPr>
              <a:t> + </a:t>
            </a:r>
          </a:p>
          <a:p>
            <a:r>
              <a:rPr lang="en-US" sz="1400" dirty="0">
                <a:solidFill>
                  <a:srgbClr val="000000"/>
                </a:solidFill>
              </a:rPr>
              <a:t>              </a:t>
            </a:r>
            <a:r>
              <a:rPr lang="en-US" sz="1400" b="0" dirty="0" err="1">
                <a:solidFill>
                  <a:srgbClr val="0000FF"/>
                </a:solidFill>
                <a:effectLst/>
                <a:latin typeface="Consolas" panose="020B0609020204030204" pitchFamily="49" charset="0"/>
              </a:rPr>
              <a:t>this</a:t>
            </a:r>
            <a:r>
              <a:rPr lang="en-US" sz="1400" b="0" dirty="0" err="1">
                <a:solidFill>
                  <a:srgbClr val="222222"/>
                </a:solidFill>
                <a:effectLst/>
                <a:latin typeface="Consolas" panose="020B0609020204030204" pitchFamily="49" charset="0"/>
              </a:rPr>
              <a:t>.context.pageContext.web.title</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222222"/>
                </a:solidFill>
                <a:effectLst/>
                <a:latin typeface="Consolas" panose="020B0609020204030204" pitchFamily="49" charset="0"/>
              </a:rPr>
              <a:t>}</a:t>
            </a:r>
          </a:p>
          <a:p>
            <a:r>
              <a:rPr lang="en-US" sz="1400" dirty="0">
                <a:solidFill>
                  <a:srgbClr val="222222"/>
                </a:solidFill>
              </a:rPr>
              <a:t>…</a:t>
            </a:r>
          </a:p>
          <a:p>
            <a:r>
              <a:rPr lang="en-US" sz="1400" b="0" dirty="0">
                <a:solidFill>
                  <a:srgbClr val="800000"/>
                </a:solidFill>
                <a:effectLst/>
                <a:latin typeface="Consolas" panose="020B0609020204030204" pitchFamily="49" charset="0"/>
              </a:rPr>
              <a:t>   &lt;span</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className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 </a:t>
            </a:r>
            <a:r>
              <a:rPr lang="en-US" sz="1400" b="0" dirty="0" err="1">
                <a:solidFill>
                  <a:srgbClr val="A31515"/>
                </a:solidFill>
                <a:effectLst/>
                <a:latin typeface="Consolas" panose="020B0609020204030204" pitchFamily="49" charset="0"/>
              </a:rPr>
              <a:t>styles.title</a:t>
            </a:r>
            <a:r>
              <a:rPr lang="en-US" sz="1400" b="0" dirty="0">
                <a:solidFill>
                  <a:srgbClr val="A31515"/>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title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&lt;/span&gt;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className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 </a:t>
            </a:r>
            <a:r>
              <a:rPr lang="en-US" sz="1400" b="0" dirty="0" err="1">
                <a:solidFill>
                  <a:srgbClr val="A31515"/>
                </a:solidFill>
                <a:effectLst/>
                <a:latin typeface="Consolas" panose="020B0609020204030204" pitchFamily="49" charset="0"/>
              </a:rPr>
              <a:t>styles.subTitle</a:t>
            </a:r>
            <a:r>
              <a:rPr lang="en-US" sz="1400" b="0" dirty="0">
                <a:solidFill>
                  <a:srgbClr val="A31515"/>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subTitle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className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 </a:t>
            </a:r>
            <a:r>
              <a:rPr lang="en-US" sz="1400" b="0" dirty="0" err="1">
                <a:solidFill>
                  <a:srgbClr val="A31515"/>
                </a:solidFill>
                <a:effectLst/>
                <a:latin typeface="Consolas" panose="020B0609020204030204" pitchFamily="49" charset="0"/>
              </a:rPr>
              <a:t>styles.description</a:t>
            </a:r>
            <a:r>
              <a:rPr lang="en-US" sz="1400" b="0" dirty="0">
                <a:solidFill>
                  <a:srgbClr val="A31515"/>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siteTabTitle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className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 </a:t>
            </a:r>
            <a:r>
              <a:rPr lang="en-US" sz="1400" b="0" dirty="0" err="1">
                <a:solidFill>
                  <a:srgbClr val="A31515"/>
                </a:solidFill>
                <a:effectLst/>
                <a:latin typeface="Consolas" panose="020B0609020204030204" pitchFamily="49" charset="0"/>
              </a:rPr>
              <a:t>styles.description</a:t>
            </a:r>
            <a:r>
              <a:rPr lang="en-US" sz="1400" b="0" dirty="0">
                <a:solidFill>
                  <a:srgbClr val="A31515"/>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Description property value - $</a:t>
            </a:r>
            <a:r>
              <a:rPr lang="en-US" sz="1400" b="0" dirty="0">
                <a:solidFill>
                  <a:srgbClr val="0000FF"/>
                </a:solidFill>
                <a:effectLst/>
                <a:latin typeface="Consolas" panose="020B0609020204030204" pitchFamily="49" charset="0"/>
              </a:rPr>
              <a:t>{</a:t>
            </a:r>
            <a:r>
              <a:rPr lang="en-US" sz="1400" b="0" dirty="0">
                <a:solidFill>
                  <a:srgbClr val="795E26"/>
                </a:solidFill>
                <a:effectLst/>
                <a:latin typeface="Consolas" panose="020B0609020204030204" pitchFamily="49" charset="0"/>
              </a:rPr>
              <a:t>escape</a:t>
            </a:r>
            <a:r>
              <a:rPr lang="en-US" sz="1400" b="0" dirty="0">
                <a:solidFill>
                  <a:srgbClr val="000000"/>
                </a:solidFill>
                <a:effectLst/>
                <a:latin typeface="Consolas" panose="020B0609020204030204" pitchFamily="49" charset="0"/>
              </a:rPr>
              <a:t>(</a:t>
            </a:r>
            <a:r>
              <a:rPr lang="en-US" sz="1400" b="0" err="1">
                <a:solidFill>
                  <a:srgbClr val="0000FF"/>
                </a:solidFill>
                <a:effectLst/>
                <a:latin typeface="Consolas" panose="020B0609020204030204" pitchFamily="49" charset="0"/>
              </a:rPr>
              <a:t>this</a:t>
            </a:r>
            <a:r>
              <a:rPr lang="en-US" sz="1400" b="0">
                <a:solidFill>
                  <a:srgbClr val="222222"/>
                </a:solidFill>
                <a:effectLst/>
                <a:latin typeface="Consolas" panose="020B0609020204030204" pitchFamily="49" charset="0"/>
              </a:rPr>
              <a:t>.description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026702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Extending Microsoft Teams with </a:t>
            </a:r>
            <a:br>
              <a:rPr lang="en-US" sz="2400" dirty="0"/>
            </a:br>
            <a:r>
              <a:rPr lang="en-US" sz="2400" dirty="0"/>
              <a:t>SharePoint Framework Web Parts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464400" y="1212850"/>
            <a:ext cx="11574000" cy="3665619"/>
          </a:xfrm>
        </p:spPr>
        <p:txBody>
          <a:bodyPr/>
          <a:lstStyle/>
          <a:p>
            <a:r>
              <a:rPr lang="en-US" dirty="0"/>
              <a:t>Add HTML or JavaScript to all pages in a SharePoint site</a:t>
            </a:r>
          </a:p>
          <a:p>
            <a:endParaRPr lang="en-US" dirty="0"/>
          </a:p>
          <a:p>
            <a:r>
              <a:rPr lang="en-US" dirty="0"/>
              <a:t>Similar to pre-</a:t>
            </a:r>
            <a:r>
              <a:rPr lang="en-US" dirty="0" err="1"/>
              <a:t>SPFx</a:t>
            </a:r>
            <a:r>
              <a:rPr lang="en-US" dirty="0"/>
              <a:t> / classic mode customizations</a:t>
            </a:r>
          </a:p>
          <a:p>
            <a:pPr lvl="1"/>
            <a:r>
              <a:rPr lang="en-US" dirty="0"/>
              <a:t>Delegate control</a:t>
            </a:r>
          </a:p>
          <a:p>
            <a:pPr lvl="1"/>
            <a:r>
              <a:rPr lang="en-US" dirty="0" err="1">
                <a:latin typeface="Courier New" panose="02070309020205020404" pitchFamily="49" charset="0"/>
                <a:cs typeface="Courier New" panose="02070309020205020404" pitchFamily="49" charset="0"/>
              </a:rPr>
              <a:t>ScriptLink</a:t>
            </a:r>
            <a:r>
              <a:rPr lang="en-US" dirty="0"/>
              <a:t> control</a:t>
            </a:r>
          </a:p>
          <a:p>
            <a:endParaRPr lang="en-US" dirty="0"/>
          </a:p>
          <a:p>
            <a:r>
              <a:rPr lang="en-US" dirty="0"/>
              <a:t>Example scenarios</a:t>
            </a:r>
          </a:p>
          <a:p>
            <a:pPr lvl="1"/>
            <a:r>
              <a:rPr lang="en-US" dirty="0"/>
              <a:t>Add script to every page</a:t>
            </a:r>
          </a:p>
          <a:p>
            <a:pPr lvl="1"/>
            <a:r>
              <a:rPr lang="en-US" dirty="0"/>
              <a:t>Add 3rd party libraries to every page (</a:t>
            </a:r>
            <a:r>
              <a:rPr lang="en-US" dirty="0" err="1"/>
              <a:t>ie</a:t>
            </a:r>
            <a:r>
              <a:rPr lang="en-US" dirty="0"/>
              <a:t>: Azure Application Insights)</a:t>
            </a:r>
          </a:p>
          <a:p>
            <a:pPr lvl="1"/>
            <a:r>
              <a:rPr lang="en-US" dirty="0"/>
              <a:t>Add notice to all pages such as: alerts, news or privacy</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Application Customizers</a:t>
            </a:r>
          </a:p>
        </p:txBody>
      </p:sp>
    </p:spTree>
    <p:extLst>
      <p:ext uri="{BB962C8B-B14F-4D97-AF65-F5344CB8AC3E}">
        <p14:creationId xmlns:p14="http://schemas.microsoft.com/office/powerpoint/2010/main" val="24822533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6EF2F-149D-884D-8320-3D0814B74369}"/>
              </a:ext>
            </a:extLst>
          </p:cNvPr>
          <p:cNvSpPr>
            <a:spLocks noGrp="1"/>
          </p:cNvSpPr>
          <p:nvPr>
            <p:ph type="body" sz="quarter" idx="10"/>
          </p:nvPr>
        </p:nvSpPr>
        <p:spPr/>
        <p:txBody>
          <a:bodyPr/>
          <a:lstStyle/>
          <a:p>
            <a:r>
              <a:rPr lang="en-US" dirty="0"/>
              <a:t>Two well-known placeholders exist on all pages</a:t>
            </a:r>
          </a:p>
          <a:p>
            <a:pPr lvl="1"/>
            <a:r>
              <a:rPr lang="en-US" dirty="0"/>
              <a:t>Header (just below Office 365 suite bar)</a:t>
            </a:r>
          </a:p>
          <a:p>
            <a:pPr lvl="1"/>
            <a:r>
              <a:rPr lang="en-US" dirty="0"/>
              <a:t>Footer (bottom of page)</a:t>
            </a:r>
          </a:p>
          <a:p>
            <a:endParaRPr lang="en-US" dirty="0"/>
          </a:p>
          <a:p>
            <a:r>
              <a:rPr lang="en-US" dirty="0"/>
              <a:t>Placeholders are sticky &amp; </a:t>
            </a:r>
            <a:br>
              <a:rPr lang="en-US" dirty="0"/>
            </a:br>
            <a:r>
              <a:rPr lang="en-US" dirty="0"/>
              <a:t>always visible</a:t>
            </a:r>
          </a:p>
          <a:p>
            <a:endParaRPr lang="en-US" dirty="0"/>
          </a:p>
        </p:txBody>
      </p:sp>
      <p:sp>
        <p:nvSpPr>
          <p:cNvPr id="3" name="Title 2">
            <a:extLst>
              <a:ext uri="{FF2B5EF4-FFF2-40B4-BE49-F238E27FC236}">
                <a16:creationId xmlns:a16="http://schemas.microsoft.com/office/drawing/2014/main" id="{10C76D54-3265-1741-8F79-DB81298FD0A4}"/>
              </a:ext>
            </a:extLst>
          </p:cNvPr>
          <p:cNvSpPr>
            <a:spLocks noGrp="1"/>
          </p:cNvSpPr>
          <p:nvPr>
            <p:ph type="title"/>
          </p:nvPr>
        </p:nvSpPr>
        <p:spPr/>
        <p:txBody>
          <a:bodyPr/>
          <a:lstStyle/>
          <a:p>
            <a:r>
              <a:rPr lang="en-US" dirty="0"/>
              <a:t>Application Customizer - Placeholders</a:t>
            </a:r>
          </a:p>
        </p:txBody>
      </p:sp>
      <p:pic>
        <p:nvPicPr>
          <p:cNvPr id="6" name="Picture 5">
            <a:extLst>
              <a:ext uri="{FF2B5EF4-FFF2-40B4-BE49-F238E27FC236}">
                <a16:creationId xmlns:a16="http://schemas.microsoft.com/office/drawing/2014/main" id="{12C721E8-928E-4779-95EF-BDB6E328165C}"/>
              </a:ext>
            </a:extLst>
          </p:cNvPr>
          <p:cNvPicPr>
            <a:picLocks noChangeAspect="1"/>
          </p:cNvPicPr>
          <p:nvPr/>
        </p:nvPicPr>
        <p:blipFill>
          <a:blip r:embed="rId3"/>
          <a:stretch>
            <a:fillRect/>
          </a:stretch>
        </p:blipFill>
        <p:spPr>
          <a:xfrm>
            <a:off x="4968590" y="2370840"/>
            <a:ext cx="7003485" cy="3688503"/>
          </a:xfrm>
          <a:prstGeom prst="rect">
            <a:avLst/>
          </a:prstGeom>
        </p:spPr>
      </p:pic>
    </p:spTree>
    <p:extLst>
      <p:ext uri="{BB962C8B-B14F-4D97-AF65-F5344CB8AC3E}">
        <p14:creationId xmlns:p14="http://schemas.microsoft.com/office/powerpoint/2010/main" val="36748997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52283-EC12-4547-80EE-5E0F5D1F7FFF}"/>
              </a:ext>
            </a:extLst>
          </p:cNvPr>
          <p:cNvSpPr>
            <a:spLocks noGrp="1"/>
          </p:cNvSpPr>
          <p:nvPr>
            <p:ph type="title"/>
          </p:nvPr>
        </p:nvSpPr>
        <p:spPr>
          <a:xfrm>
            <a:off x="464400" y="633600"/>
            <a:ext cx="11575200" cy="387798"/>
          </a:xfrm>
        </p:spPr>
        <p:txBody>
          <a:bodyPr/>
          <a:lstStyle/>
          <a:p>
            <a:r>
              <a:rPr lang="en-US" dirty="0"/>
              <a:t>Application Customer</a:t>
            </a:r>
          </a:p>
        </p:txBody>
      </p:sp>
      <p:sp>
        <p:nvSpPr>
          <p:cNvPr id="2" name="Text Placeholder 1">
            <a:extLst>
              <a:ext uri="{FF2B5EF4-FFF2-40B4-BE49-F238E27FC236}">
                <a16:creationId xmlns:a16="http://schemas.microsoft.com/office/drawing/2014/main" id="{28981689-FE21-E642-AA21-BC7BDE806AD2}"/>
              </a:ext>
            </a:extLst>
          </p:cNvPr>
          <p:cNvSpPr>
            <a:spLocks noGrp="1"/>
          </p:cNvSpPr>
          <p:nvPr>
            <p:ph type="body" sz="quarter" idx="10"/>
          </p:nvPr>
        </p:nvSpPr>
        <p:spPr>
          <a:xfrm>
            <a:off x="528849" y="1476622"/>
            <a:ext cx="11378776" cy="5515356"/>
          </a:xfrm>
        </p:spPr>
        <p:txBody>
          <a:bodyPr/>
          <a:lstStyle/>
          <a:p>
            <a:pPr marL="0" indent="0">
              <a:buNone/>
            </a:pPr>
            <a:r>
              <a:rPr lang="en-US" sz="1600" dirty="0"/>
              <a:t>export interface </a:t>
            </a:r>
            <a:r>
              <a:rPr lang="en-US" sz="1600" dirty="0" err="1"/>
              <a:t>IHelloAppCustomizerApplicationCustomizerProperties</a:t>
            </a:r>
            <a:r>
              <a:rPr lang="en-US" sz="1600" dirty="0"/>
              <a:t> {</a:t>
            </a:r>
          </a:p>
          <a:p>
            <a:pPr marL="0" indent="0">
              <a:buNone/>
            </a:pPr>
            <a:r>
              <a:rPr lang="en-US" sz="1600" dirty="0"/>
              <a:t>  </a:t>
            </a:r>
            <a:r>
              <a:rPr lang="en-US" sz="1600" dirty="0" err="1"/>
              <a:t>prefixString</a:t>
            </a:r>
            <a:r>
              <a:rPr lang="en-US" sz="1600" dirty="0"/>
              <a:t>: string;</a:t>
            </a:r>
          </a:p>
          <a:p>
            <a:pPr marL="0" indent="0">
              <a:buNone/>
            </a:pPr>
            <a:r>
              <a:rPr lang="en-US" sz="1600" dirty="0"/>
              <a:t>}</a:t>
            </a:r>
          </a:p>
          <a:p>
            <a:pPr marL="0" indent="0">
              <a:buNone/>
            </a:pPr>
            <a:endParaRPr lang="en-US" sz="1600" dirty="0"/>
          </a:p>
          <a:p>
            <a:pPr marL="0" indent="0">
              <a:buNone/>
            </a:pPr>
            <a:r>
              <a:rPr lang="en-US" sz="1600" dirty="0"/>
              <a:t>export default class </a:t>
            </a:r>
            <a:r>
              <a:rPr lang="en-US" sz="1600" dirty="0" err="1"/>
              <a:t>HelloAppCustomizerApplicationCustomizer</a:t>
            </a:r>
            <a:endParaRPr lang="en-US" sz="1600" dirty="0"/>
          </a:p>
          <a:p>
            <a:pPr marL="0" indent="0">
              <a:buNone/>
            </a:pPr>
            <a:r>
              <a:rPr lang="en-US" sz="1600" dirty="0"/>
              <a:t>  extends </a:t>
            </a:r>
            <a:r>
              <a:rPr lang="en-US" sz="1600" dirty="0" err="1"/>
              <a:t>BaseApplicationCustomizer</a:t>
            </a:r>
            <a:r>
              <a:rPr lang="en-US" sz="1600" dirty="0"/>
              <a:t>&lt;</a:t>
            </a:r>
            <a:r>
              <a:rPr lang="en-US" sz="1600" dirty="0" err="1"/>
              <a:t>IHelloAppCustomizerApplicationCustomizerProperties</a:t>
            </a:r>
            <a:r>
              <a:rPr lang="en-US" sz="1600" dirty="0"/>
              <a:t>&gt; {</a:t>
            </a:r>
          </a:p>
          <a:p>
            <a:pPr marL="0" indent="0">
              <a:buNone/>
            </a:pPr>
            <a:r>
              <a:rPr lang="en-US" sz="1600" dirty="0"/>
              <a:t>  </a:t>
            </a:r>
          </a:p>
          <a:p>
            <a:pPr marL="0" indent="0">
              <a:buNone/>
            </a:pPr>
            <a:r>
              <a:rPr lang="en-US" sz="1600" dirty="0"/>
              <a:t>  private _</a:t>
            </a:r>
            <a:r>
              <a:rPr lang="en-US" sz="1600" dirty="0" err="1"/>
              <a:t>topPlaceholder</a:t>
            </a:r>
            <a:r>
              <a:rPr lang="en-US" sz="1600" dirty="0"/>
              <a:t>: </a:t>
            </a:r>
            <a:r>
              <a:rPr lang="en-US" sz="1600" dirty="0" err="1"/>
              <a:t>PlaceholderContent</a:t>
            </a:r>
            <a:r>
              <a:rPr lang="en-US" sz="1600" dirty="0"/>
              <a:t> | undefined;</a:t>
            </a:r>
          </a:p>
          <a:p>
            <a:pPr marL="0" indent="0">
              <a:buNone/>
            </a:pPr>
            <a:r>
              <a:rPr lang="en-US" sz="1600" dirty="0"/>
              <a:t>  private _</a:t>
            </a:r>
            <a:r>
              <a:rPr lang="en-US" sz="1600" dirty="0" err="1"/>
              <a:t>bottomPlaceholder</a:t>
            </a:r>
            <a:r>
              <a:rPr lang="en-US" sz="1600" dirty="0"/>
              <a:t>: </a:t>
            </a:r>
            <a:r>
              <a:rPr lang="en-US" sz="1600" dirty="0" err="1"/>
              <a:t>PlaceholderContent</a:t>
            </a:r>
            <a:r>
              <a:rPr lang="en-US" sz="1600" dirty="0"/>
              <a:t> | undefined;</a:t>
            </a:r>
          </a:p>
          <a:p>
            <a:pPr marL="0" indent="0">
              <a:buNone/>
            </a:pPr>
            <a:endParaRPr lang="en-US" sz="1600" dirty="0"/>
          </a:p>
          <a:p>
            <a:pPr marL="0" indent="0">
              <a:buNone/>
            </a:pPr>
            <a:r>
              <a:rPr lang="en-US" sz="1600" dirty="0"/>
              <a:t>  @override</a:t>
            </a:r>
          </a:p>
          <a:p>
            <a:pPr marL="0" indent="0">
              <a:buNone/>
            </a:pPr>
            <a:r>
              <a:rPr lang="en-US" sz="1600" dirty="0"/>
              <a:t>  public </a:t>
            </a:r>
            <a:r>
              <a:rPr lang="en-US" sz="1600" dirty="0" err="1"/>
              <a:t>onInit</a:t>
            </a:r>
            <a:r>
              <a:rPr lang="en-US" sz="1600" dirty="0"/>
              <a:t>(): Promise&lt;void&gt; {</a:t>
            </a:r>
          </a:p>
          <a:p>
            <a:pPr marL="0" indent="0">
              <a:buNone/>
            </a:pPr>
            <a:r>
              <a:rPr lang="en-US" sz="1600" dirty="0">
                <a:solidFill>
                  <a:schemeClr val="accent1"/>
                </a:solidFill>
              </a:rPr>
              <a:t>    // this is where you do your work</a:t>
            </a:r>
          </a:p>
          <a:p>
            <a:pPr marL="0" indent="0">
              <a:buNone/>
            </a:pPr>
            <a:r>
              <a:rPr lang="en-US" sz="1600" dirty="0"/>
              <a:t>  }</a:t>
            </a:r>
          </a:p>
          <a:p>
            <a:pPr marL="0" indent="0">
              <a:buNone/>
            </a:pPr>
            <a:endParaRPr lang="en-US" sz="1600" dirty="0"/>
          </a:p>
          <a:p>
            <a:pPr marL="0" indent="0">
              <a:buNone/>
            </a:pPr>
            <a:r>
              <a:rPr lang="en-US" sz="1600" dirty="0"/>
              <a:t>  private _</a:t>
            </a:r>
            <a:r>
              <a:rPr lang="en-US" sz="1600" dirty="0" err="1"/>
              <a:t>onDispose</a:t>
            </a:r>
            <a:r>
              <a:rPr lang="en-US" sz="1600" dirty="0"/>
              <a:t>(): void {</a:t>
            </a:r>
          </a:p>
          <a:p>
            <a:pPr marL="0" indent="0">
              <a:buNone/>
            </a:pPr>
            <a:r>
              <a:rPr lang="en-US" sz="1600" dirty="0"/>
              <a:t>  }</a:t>
            </a:r>
          </a:p>
          <a:p>
            <a:pPr marL="0" indent="0">
              <a:buNone/>
            </a:pPr>
            <a:endParaRPr lang="en-US" sz="1600" dirty="0"/>
          </a:p>
          <a:p>
            <a:pPr marL="0" indent="0">
              <a:buNone/>
            </a:pPr>
            <a:r>
              <a:rPr lang="en-US" sz="1600" dirty="0"/>
              <a:t>}</a:t>
            </a:r>
          </a:p>
        </p:txBody>
      </p:sp>
    </p:spTree>
    <p:extLst>
      <p:ext uri="{BB962C8B-B14F-4D97-AF65-F5344CB8AC3E}">
        <p14:creationId xmlns:p14="http://schemas.microsoft.com/office/powerpoint/2010/main" val="14103109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D2ACD-284D-3146-8C4B-B6FF5DEEB664}"/>
              </a:ext>
            </a:extLst>
          </p:cNvPr>
          <p:cNvSpPr>
            <a:spLocks noGrp="1"/>
          </p:cNvSpPr>
          <p:nvPr>
            <p:ph type="body" sz="quarter" idx="10"/>
          </p:nvPr>
        </p:nvSpPr>
        <p:spPr/>
        <p:txBody>
          <a:bodyPr/>
          <a:lstStyle/>
          <a:p>
            <a:r>
              <a:rPr lang="en-US" dirty="0"/>
              <a:t>Customize rendering of a list column in modern lists</a:t>
            </a:r>
          </a:p>
        </p:txBody>
      </p:sp>
      <p:sp>
        <p:nvSpPr>
          <p:cNvPr id="3" name="Title 2">
            <a:extLst>
              <a:ext uri="{FF2B5EF4-FFF2-40B4-BE49-F238E27FC236}">
                <a16:creationId xmlns:a16="http://schemas.microsoft.com/office/drawing/2014/main" id="{C5407018-E3A9-C348-94F2-D7AE55033971}"/>
              </a:ext>
            </a:extLst>
          </p:cNvPr>
          <p:cNvSpPr>
            <a:spLocks noGrp="1"/>
          </p:cNvSpPr>
          <p:nvPr>
            <p:ph type="title"/>
          </p:nvPr>
        </p:nvSpPr>
        <p:spPr/>
        <p:txBody>
          <a:bodyPr/>
          <a:lstStyle/>
          <a:p>
            <a:r>
              <a:rPr lang="en-US" dirty="0"/>
              <a:t>Field Customizers</a:t>
            </a:r>
          </a:p>
        </p:txBody>
      </p:sp>
      <p:pic>
        <p:nvPicPr>
          <p:cNvPr id="5" name="Picture 4" descr="A screenshot of a cell phone&#10;&#10;Description automatically generated">
            <a:extLst>
              <a:ext uri="{FF2B5EF4-FFF2-40B4-BE49-F238E27FC236}">
                <a16:creationId xmlns:a16="http://schemas.microsoft.com/office/drawing/2014/main" id="{EDD5E3D0-36C1-194E-A94B-032FF485A45F}"/>
              </a:ext>
            </a:extLst>
          </p:cNvPr>
          <p:cNvPicPr>
            <a:picLocks noChangeAspect="1"/>
          </p:cNvPicPr>
          <p:nvPr/>
        </p:nvPicPr>
        <p:blipFill>
          <a:blip r:embed="rId3"/>
          <a:stretch>
            <a:fillRect/>
          </a:stretch>
        </p:blipFill>
        <p:spPr>
          <a:xfrm>
            <a:off x="2967037" y="2522201"/>
            <a:ext cx="6502400" cy="360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16249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274638" y="1212850"/>
            <a:ext cx="11887200" cy="3564053"/>
          </a:xfrm>
        </p:spPr>
        <p:txBody>
          <a:bodyPr/>
          <a:lstStyle/>
          <a:p>
            <a:r>
              <a:rPr lang="en-US" dirty="0"/>
              <a:t>Customize of a field in a SharePoint list view</a:t>
            </a:r>
          </a:p>
          <a:p>
            <a:endParaRPr lang="en-US" dirty="0"/>
          </a:p>
          <a:p>
            <a:r>
              <a:rPr lang="en-US" dirty="0"/>
              <a:t>Similar to pre-</a:t>
            </a:r>
            <a:r>
              <a:rPr lang="en-US" dirty="0" err="1"/>
              <a:t>SPFx</a:t>
            </a:r>
            <a:r>
              <a:rPr lang="en-US" dirty="0"/>
              <a:t> / classic mode customizations</a:t>
            </a:r>
          </a:p>
          <a:p>
            <a:pPr lvl="1"/>
            <a:r>
              <a:rPr lang="en-US" dirty="0"/>
              <a:t>Client-Side Rendering (CSR)</a:t>
            </a:r>
          </a:p>
          <a:p>
            <a:pPr lvl="1"/>
            <a:r>
              <a:rPr lang="en-US" dirty="0" err="1"/>
              <a:t>JSLink</a:t>
            </a:r>
            <a:endParaRPr lang="en-US" dirty="0"/>
          </a:p>
          <a:p>
            <a:pPr lvl="1"/>
            <a:endParaRPr lang="en-US" dirty="0"/>
          </a:p>
          <a:p>
            <a:r>
              <a:rPr lang="en-US" dirty="0"/>
              <a:t>Example scenarios</a:t>
            </a:r>
          </a:p>
          <a:p>
            <a:pPr lvl="1"/>
            <a:r>
              <a:rPr lang="en-US" dirty="0"/>
              <a:t>Display picture or illustration in field instead of text</a:t>
            </a:r>
          </a:p>
          <a:p>
            <a:pPr lvl="1"/>
            <a:r>
              <a:rPr lang="en-US" dirty="0"/>
              <a:t>Make a field rendering interactive</a:t>
            </a:r>
          </a:p>
          <a:p>
            <a:pPr lvl="1"/>
            <a:r>
              <a:rPr lang="en-US" dirty="0"/>
              <a:t>Add React component to field rendering</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Field Customizer</a:t>
            </a:r>
          </a:p>
        </p:txBody>
      </p:sp>
    </p:spTree>
    <p:extLst>
      <p:ext uri="{BB962C8B-B14F-4D97-AF65-F5344CB8AC3E}">
        <p14:creationId xmlns:p14="http://schemas.microsoft.com/office/powerpoint/2010/main" val="2214692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Field Customizer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096780"/>
          </a:xfrm>
        </p:spPr>
        <p:txBody>
          <a:bodyPr/>
          <a:lstStyle/>
          <a:p>
            <a:r>
              <a:rPr lang="en-US" sz="1400" dirty="0"/>
              <a:t>export interface </a:t>
            </a:r>
            <a:r>
              <a:rPr lang="en-US" sz="1400" b="1" dirty="0" err="1"/>
              <a:t>IPercentCompleteFieldCustomizerProperties</a:t>
            </a:r>
            <a:r>
              <a:rPr lang="en-US" sz="1400" dirty="0"/>
              <a:t> {</a:t>
            </a:r>
          </a:p>
          <a:p>
            <a:r>
              <a:rPr lang="en-US" sz="1400" dirty="0"/>
              <a:t>  </a:t>
            </a:r>
            <a:r>
              <a:rPr lang="en-US" sz="1400" dirty="0" err="1"/>
              <a:t>yellowMinLimit</a:t>
            </a:r>
            <a:r>
              <a:rPr lang="en-US" sz="1400" dirty="0"/>
              <a:t>?: string;</a:t>
            </a:r>
          </a:p>
          <a:p>
            <a:r>
              <a:rPr lang="en-US" sz="1400" dirty="0"/>
              <a:t>}</a:t>
            </a:r>
          </a:p>
          <a:p>
            <a:endParaRPr lang="en-US" sz="1400" dirty="0"/>
          </a:p>
          <a:p>
            <a:r>
              <a:rPr lang="en-US" sz="1400" dirty="0"/>
              <a:t>export default class </a:t>
            </a:r>
            <a:r>
              <a:rPr lang="en-US" sz="1400" b="1" dirty="0" err="1"/>
              <a:t>PercentCompleteFieldCustomizer</a:t>
            </a:r>
            <a:endParaRPr lang="en-US" sz="1400" b="1" dirty="0"/>
          </a:p>
          <a:p>
            <a:r>
              <a:rPr lang="en-US" sz="1400" dirty="0"/>
              <a:t>  extends </a:t>
            </a:r>
            <a:r>
              <a:rPr lang="en-US" sz="1400" dirty="0" err="1"/>
              <a:t>BaseFieldCustomizer</a:t>
            </a:r>
            <a:r>
              <a:rPr lang="en-US" sz="1400" dirty="0"/>
              <a:t>&lt;</a:t>
            </a:r>
            <a:r>
              <a:rPr lang="en-US" sz="1400" dirty="0" err="1"/>
              <a:t>IPercentCompleteFieldCustomizerProperties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onRenderCell</a:t>
            </a:r>
            <a:r>
              <a:rPr lang="en-US" sz="1400" dirty="0"/>
              <a:t>(event: </a:t>
            </a:r>
            <a:r>
              <a:rPr lang="en-US" sz="1400" dirty="0" err="1"/>
              <a:t>IFieldCustomizerCellEventParameters</a:t>
            </a:r>
            <a:r>
              <a:rPr lang="en-US" sz="1400" dirty="0"/>
              <a:t>): void {</a:t>
            </a:r>
          </a:p>
          <a:p>
            <a:r>
              <a:rPr lang="en-US" sz="1400" dirty="0"/>
              <a:t>   </a:t>
            </a:r>
            <a:r>
              <a:rPr lang="en-US" sz="1400" dirty="0">
                <a:solidFill>
                  <a:schemeClr val="accent1"/>
                </a:solidFill>
              </a:rPr>
              <a:t> // called when rendering the cell</a:t>
            </a:r>
          </a:p>
          <a:p>
            <a:r>
              <a:rPr lang="en-US" sz="1400" dirty="0"/>
              <a:t>  }</a:t>
            </a:r>
          </a:p>
          <a:p>
            <a:endParaRPr lang="en-US" sz="1400" dirty="0"/>
          </a:p>
          <a:p>
            <a:r>
              <a:rPr lang="en-US" sz="1400" dirty="0"/>
              <a:t>  @override</a:t>
            </a:r>
          </a:p>
          <a:p>
            <a:r>
              <a:rPr lang="en-US" sz="1400" dirty="0"/>
              <a:t>  public </a:t>
            </a:r>
            <a:r>
              <a:rPr lang="en-US" sz="1400" dirty="0" err="1"/>
              <a:t>onDisposeCell</a:t>
            </a:r>
            <a:r>
              <a:rPr lang="en-US" sz="1400" dirty="0"/>
              <a:t>(event: </a:t>
            </a:r>
            <a:r>
              <a:rPr lang="en-US" sz="1400" dirty="0" err="1"/>
              <a:t>IFieldCustomizerCellEventParameters</a:t>
            </a:r>
            <a:r>
              <a:rPr lang="en-US" sz="1400" dirty="0"/>
              <a:t>): void {</a:t>
            </a:r>
          </a:p>
          <a:p>
            <a:r>
              <a:rPr lang="en-US" sz="1400" dirty="0"/>
              <a:t>  }</a:t>
            </a:r>
          </a:p>
          <a:p>
            <a:r>
              <a:rPr lang="en-US" sz="1400" dirty="0"/>
              <a:t>}</a:t>
            </a:r>
          </a:p>
        </p:txBody>
      </p:sp>
    </p:spTree>
    <p:extLst>
      <p:ext uri="{BB962C8B-B14F-4D97-AF65-F5344CB8AC3E}">
        <p14:creationId xmlns:p14="http://schemas.microsoft.com/office/powerpoint/2010/main" val="96026373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6383</Words>
  <Application>Microsoft Office PowerPoint</Application>
  <PresentationFormat>Custom</PresentationFormat>
  <Paragraphs>577</Paragraphs>
  <Slides>33</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Consolas</vt:lpstr>
      <vt:lpstr>Courier New</vt:lpstr>
      <vt:lpstr>Segoe UI</vt:lpstr>
      <vt:lpstr>Segoe UI Light</vt:lpstr>
      <vt:lpstr>Segoe UI Semibold</vt:lpstr>
      <vt:lpstr>Wingdings</vt:lpstr>
      <vt:lpstr>Office 365 PPT Template - 2017</vt:lpstr>
      <vt:lpstr>Getting Started with SharePoint Framework Extensions</vt:lpstr>
      <vt:lpstr>Introduction to Extensions &amp; Application Customizer</vt:lpstr>
      <vt:lpstr>SharePoint Framework Extensions</vt:lpstr>
      <vt:lpstr>Application Customizers</vt:lpstr>
      <vt:lpstr>Application Customizer - Placeholders</vt:lpstr>
      <vt:lpstr>Application Customer</vt:lpstr>
      <vt:lpstr>Field Customizers</vt:lpstr>
      <vt:lpstr>Field Customizer</vt:lpstr>
      <vt:lpstr>Field Customizer Class</vt:lpstr>
      <vt:lpstr>Deploying Field Customizers as a Site Column</vt:lpstr>
      <vt:lpstr>Command Sets</vt:lpstr>
      <vt:lpstr>List View Command Sets</vt:lpstr>
      <vt:lpstr>Defining Command Set Buttons</vt:lpstr>
      <vt:lpstr>Command Set Class</vt:lpstr>
      <vt:lpstr>Debugging &amp; Testing Extensions</vt:lpstr>
      <vt:lpstr>Deployment</vt:lpstr>
      <vt:lpstr>Tenant Wide Deployment</vt:lpstr>
      <vt:lpstr>List: Tenant Wide Extensions</vt:lpstr>
      <vt:lpstr>Demo Creating SharePoint Framework Extensions</vt:lpstr>
      <vt:lpstr>Deploy SharePoint Framework Web Parts as Microsoft Teams Tabs!</vt:lpstr>
      <vt:lpstr>Benefits to using SharePoint Framework to Extend Microsoft Teams</vt:lpstr>
      <vt:lpstr>How to Surface SharePoint Framework Web Parts as Microsoft Teams Tabs?</vt:lpstr>
      <vt:lpstr>Specify SharePoint Framework Web Part can be Microsoft Teams Tab</vt:lpstr>
      <vt:lpstr>Create Microsoft Teams Tab Images</vt:lpstr>
      <vt:lpstr>Create Microsoft Teams App manifest</vt:lpstr>
      <vt:lpstr>Overview</vt:lpstr>
      <vt:lpstr>Custom Microsoft Teams Tab Configuration Options</vt:lpstr>
      <vt:lpstr>Property Pane Exposed in Microsoft Teams</vt:lpstr>
      <vt:lpstr>Configure Settings – Edit Only on Install</vt:lpstr>
      <vt:lpstr>Overview</vt:lpstr>
      <vt:lpstr>SharePoint Framework &amp; Microsoft Teams Context</vt:lpstr>
      <vt:lpstr>Working with the Microsoft Teams Context</vt:lpstr>
      <vt:lpstr>Demo Extending Microsoft Teams with  SharePoint Framework Web Parts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2020-09-23T21:21:52Z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