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3" r:id="rId2"/>
    <p:sldId id="264" r:id="rId3"/>
    <p:sldId id="262" r:id="rId4"/>
    <p:sldId id="256" r:id="rId5"/>
    <p:sldId id="258" r:id="rId6"/>
    <p:sldId id="259" r:id="rId7"/>
    <p:sldId id="261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8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1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uman brain nerve cells">
            <a:extLst>
              <a:ext uri="{FF2B5EF4-FFF2-40B4-BE49-F238E27FC236}">
                <a16:creationId xmlns:a16="http://schemas.microsoft.com/office/drawing/2014/main" id="{1B26EDD5-6123-E85F-B613-D59FF40CA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7" y="18672"/>
            <a:ext cx="9143986" cy="685799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F76CB52-652F-384F-4EC9-7212CB4F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46" y="1077626"/>
            <a:ext cx="9958754" cy="331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 analysis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A10978-5532-72A2-AEDB-749620CBB9E5}"/>
              </a:ext>
            </a:extLst>
          </p:cNvPr>
          <p:cNvSpPr txBox="1"/>
          <p:nvPr/>
        </p:nvSpPr>
        <p:spPr>
          <a:xfrm>
            <a:off x="8652976" y="3440962"/>
            <a:ext cx="29484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C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5450C-BC0A-BF5D-A85F-666BF2319C5F}"/>
              </a:ext>
            </a:extLst>
          </p:cNvPr>
          <p:cNvSpPr txBox="1"/>
          <p:nvPr/>
        </p:nvSpPr>
        <p:spPr>
          <a:xfrm>
            <a:off x="8729932" y="4346027"/>
            <a:ext cx="3567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Ruturajsinh Solanki – 0827884</a:t>
            </a:r>
          </a:p>
          <a:p>
            <a:pPr algn="l"/>
            <a:r>
              <a:rPr lang="en-CA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Isha </a:t>
            </a:r>
            <a:r>
              <a:rPr lang="en-CA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Dhaduk</a:t>
            </a:r>
            <a:r>
              <a:rPr lang="en-CA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0827577</a:t>
            </a:r>
          </a:p>
          <a:p>
            <a:pPr algn="l"/>
            <a:r>
              <a:rPr lang="en-CA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 </a:t>
            </a:r>
            <a:r>
              <a:rPr lang="en-CA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Chhotai</a:t>
            </a:r>
            <a:r>
              <a:rPr lang="en-CA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CA" sz="16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0826416 </a:t>
            </a:r>
          </a:p>
          <a:p>
            <a:pPr algn="l"/>
            <a:r>
              <a:rPr lang="en-CA" sz="16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Parth Tripathi – 0826520 </a:t>
            </a:r>
            <a:endParaRPr lang="en-CA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4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1B26EDD5-6123-E85F-B613-D59FF40CA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115" b="17872"/>
          <a:stretch/>
        </p:blipFill>
        <p:spPr>
          <a:xfrm>
            <a:off x="9351" y="9341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C2B801-E92D-4C59-6030-89A90480F99A}"/>
              </a:ext>
            </a:extLst>
          </p:cNvPr>
          <p:cNvSpPr txBox="1"/>
          <p:nvPr/>
        </p:nvSpPr>
        <p:spPr>
          <a:xfrm>
            <a:off x="293478" y="1691317"/>
            <a:ext cx="1135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Segmentation, which involves categorizing target audiences or markets into distinct, similar groups, is crucial for data analytics and marketing strategies.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groups are formed based on shared attributes, allowing for personalized approaches to cater to their unique needs.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tailored strategies enable informed decision-making, leveraging data and promoting individualized interactions.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segmentation aids in identifying specific consumer preferences and behaviors, enhancing the effectiveness of marketing campaigns.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recognizing the diverse requirements of various segments, companies can efficiently allocate resources and optimize their overall marketing ROI.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C4A48-F7D9-A158-F292-5394B5CB9141}"/>
              </a:ext>
            </a:extLst>
          </p:cNvPr>
          <p:cNvSpPr txBox="1"/>
          <p:nvPr/>
        </p:nvSpPr>
        <p:spPr>
          <a:xfrm>
            <a:off x="416224" y="388664"/>
            <a:ext cx="6180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02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1B26EDD5-6123-E85F-B613-D59FF40CA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115" b="17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A00ED-198B-95AE-CBB7-2D90FCCB8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95" y="1683902"/>
            <a:ext cx="5825705" cy="3794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C24AE-F97E-72E5-C185-219BECD0F424}"/>
              </a:ext>
            </a:extLst>
          </p:cNvPr>
          <p:cNvSpPr txBox="1"/>
          <p:nvPr/>
        </p:nvSpPr>
        <p:spPr>
          <a:xfrm>
            <a:off x="982197" y="350979"/>
            <a:ext cx="38140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Segmentation</a:t>
            </a:r>
          </a:p>
          <a:p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3A9F1-8CEE-419D-BE6F-50A20E5640EE}"/>
              </a:ext>
            </a:extLst>
          </p:cNvPr>
          <p:cNvSpPr txBox="1"/>
          <p:nvPr/>
        </p:nvSpPr>
        <p:spPr>
          <a:xfrm>
            <a:off x="422695" y="5657661"/>
            <a:ext cx="11559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clearly see from above graphs that most of the customers and sales are from United Kingdom.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Netherlands has second most sales while having just 0.43% of overall customer 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are from Europe.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542688-E50F-449A-BD33-9EADC0FAB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9" y="1683902"/>
            <a:ext cx="6242056" cy="37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1B26EDD5-6123-E85F-B613-D59FF40CA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115" b="17872"/>
          <a:stretch/>
        </p:blipFill>
        <p:spPr>
          <a:xfrm>
            <a:off x="-9331" y="0"/>
            <a:ext cx="12191980" cy="685799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9846752-A6B5-924A-1A91-FECE3B51D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61" y="0"/>
            <a:ext cx="7320888" cy="42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D3C365-7EB0-4873-D967-829BBA430D41}"/>
              </a:ext>
            </a:extLst>
          </p:cNvPr>
          <p:cNvSpPr txBox="1"/>
          <p:nvPr/>
        </p:nvSpPr>
        <p:spPr>
          <a:xfrm>
            <a:off x="864797" y="245702"/>
            <a:ext cx="38452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Segmentation</a:t>
            </a:r>
          </a:p>
          <a:p>
            <a:pPr algn="just"/>
            <a:endParaRPr lang="en-CA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F460A-4A25-95E0-6065-F03BF903961B}"/>
              </a:ext>
            </a:extLst>
          </p:cNvPr>
          <p:cNvSpPr txBox="1"/>
          <p:nvPr/>
        </p:nvSpPr>
        <p:spPr>
          <a:xfrm>
            <a:off x="864797" y="1497726"/>
            <a:ext cx="38452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here our top 5 customers are from different countries.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from Netherlands has spend the most amount.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customer from Australia has fifth most spending when we know from above graphs that we don’t have many customers or sales from Australia.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2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1B26EDD5-6123-E85F-B613-D59FF40CA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115" b="17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E0E47D-D84C-34DE-7816-CC8DCFE5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3" y="1276709"/>
            <a:ext cx="7533020" cy="430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A0A5E9-F3D6-69BC-C454-FD2E487F7A13}"/>
              </a:ext>
            </a:extLst>
          </p:cNvPr>
          <p:cNvSpPr txBox="1"/>
          <p:nvPr/>
        </p:nvSpPr>
        <p:spPr>
          <a:xfrm>
            <a:off x="276743" y="349222"/>
            <a:ext cx="6180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 over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7846-8CE6-3206-2E5C-DC662535C81B}"/>
              </a:ext>
            </a:extLst>
          </p:cNvPr>
          <p:cNvSpPr txBox="1"/>
          <p:nvPr/>
        </p:nvSpPr>
        <p:spPr>
          <a:xfrm>
            <a:off x="8246484" y="1276709"/>
            <a:ext cx="35087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our sales are from October to December.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least sales are from January to May.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had our least sales in January 2012, and Highest sales in December 2011.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0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1B26EDD5-6123-E85F-B613-D59FF40CA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115" b="17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7B0DF0-F89F-EC99-0399-191429E17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02" y="612476"/>
            <a:ext cx="8545978" cy="510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16507-F618-EFE4-D63B-B12C35858F8F}"/>
              </a:ext>
            </a:extLst>
          </p:cNvPr>
          <p:cNvSpPr txBox="1"/>
          <p:nvPr/>
        </p:nvSpPr>
        <p:spPr>
          <a:xfrm>
            <a:off x="360016" y="73867"/>
            <a:ext cx="32859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Products</a:t>
            </a:r>
          </a:p>
          <a:p>
            <a:pPr algn="just"/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Quantity</a:t>
            </a:r>
            <a:endParaRPr lang="en-CA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7F9EE-7A94-979B-8BCE-3AD3AAFF95C4}"/>
              </a:ext>
            </a:extLst>
          </p:cNvPr>
          <p:cNvSpPr txBox="1"/>
          <p:nvPr/>
        </p:nvSpPr>
        <p:spPr>
          <a:xfrm>
            <a:off x="137198" y="1431985"/>
            <a:ext cx="35087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top products most of the products has low unit prices.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out of ten product’s prices are less than 0.75.</a:t>
            </a:r>
          </a:p>
          <a:p>
            <a:pPr algn="just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4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1B26EDD5-6123-E85F-B613-D59FF40CA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115" b="17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DECA8D1-275B-7EFF-8745-7B07D54E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0340"/>
            <a:ext cx="7863946" cy="48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FFC96A-BBF7-839B-6354-25526C794823}"/>
              </a:ext>
            </a:extLst>
          </p:cNvPr>
          <p:cNvSpPr txBox="1"/>
          <p:nvPr/>
        </p:nvSpPr>
        <p:spPr>
          <a:xfrm>
            <a:off x="207732" y="62678"/>
            <a:ext cx="61808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Products</a:t>
            </a:r>
          </a:p>
          <a:p>
            <a:pPr algn="just"/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Total 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F812E-7140-2CAB-5FDC-66772BCDDD6B}"/>
              </a:ext>
            </a:extLst>
          </p:cNvPr>
          <p:cNvSpPr txBox="1"/>
          <p:nvPr/>
        </p:nvSpPr>
        <p:spPr>
          <a:xfrm>
            <a:off x="8203352" y="1510340"/>
            <a:ext cx="35087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top product by sales has high unit price but less quantity sold.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product’s has low unit price.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 out of 10 products has less than 10 unit price.</a:t>
            </a:r>
          </a:p>
          <a:p>
            <a:pPr algn="just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1B26EDD5-6123-E85F-B613-D59FF40CA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115" b="17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FCF9FFC-173D-21D3-94AD-6210D2B7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596" y="1340149"/>
            <a:ext cx="7752384" cy="455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9EED-0EB6-0BF9-D240-BA58AF2F954C}"/>
              </a:ext>
            </a:extLst>
          </p:cNvPr>
          <p:cNvSpPr txBox="1"/>
          <p:nvPr/>
        </p:nvSpPr>
        <p:spPr>
          <a:xfrm>
            <a:off x="549797" y="108373"/>
            <a:ext cx="32859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Segments</a:t>
            </a:r>
          </a:p>
          <a:p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RFM</a:t>
            </a:r>
            <a:endParaRPr lang="en-CA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6FD25-E189-E603-9233-FE89F16B7F70}"/>
              </a:ext>
            </a:extLst>
          </p:cNvPr>
          <p:cNvSpPr txBox="1"/>
          <p:nvPr/>
        </p:nvSpPr>
        <p:spPr>
          <a:xfrm>
            <a:off x="326969" y="1340149"/>
            <a:ext cx="350879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separated customers based on 3 segments.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74.5% Customers are high value customers, which means they are frequent buyers, and has more sales.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customers are less likely to churn.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25.2% Customers are Mid value customers, which means they are not so frequent customers, and has moderate sales.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probability for churning is higher than high value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0.3% customers are low value customers they are most likely to churn.</a:t>
            </a:r>
          </a:p>
        </p:txBody>
      </p:sp>
    </p:spTree>
    <p:extLst>
      <p:ext uri="{BB962C8B-B14F-4D97-AF65-F5344CB8AC3E}">
        <p14:creationId xmlns:p14="http://schemas.microsoft.com/office/powerpoint/2010/main" val="376092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9AE703D9-7A58-8663-2070-3468816EA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115" b="17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576C5A8-0CCE-D045-1A2F-AA26A1101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947" y="116535"/>
            <a:ext cx="4122219" cy="961768"/>
          </a:xfrm>
        </p:spPr>
        <p:txBody>
          <a:bodyPr>
            <a:normAutofit fontScale="92500"/>
          </a:bodyPr>
          <a:lstStyle/>
          <a:p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BD2FB-98E5-5E40-CA49-C5F387D62627}"/>
              </a:ext>
            </a:extLst>
          </p:cNvPr>
          <p:cNvSpPr txBox="1"/>
          <p:nvPr/>
        </p:nvSpPr>
        <p:spPr>
          <a:xfrm>
            <a:off x="699947" y="1483743"/>
            <a:ext cx="10919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are from United Kingdom, we need to focus on how to make them stick with our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introduce marketing campaigns specifically based on UK market. We can even further divide this using City or district.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sales are coming from products who’s unit prices are low. We can promote similar products who has low cost and similar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customers who has more total spendings from countries like Netherlands, and Australia.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 us that we can introduce them with promotions and sales to increase our popularities in this countries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25.5% customer group is in mid value or lower tier, who have higher probability for churning. We need to introduce them with new sale options and rewards.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74.5% customers in our high value tier, to make them stay with us we can introduce them with some loyalty rewards and benefits.</a:t>
            </a:r>
          </a:p>
        </p:txBody>
      </p:sp>
    </p:spTree>
    <p:extLst>
      <p:ext uri="{BB962C8B-B14F-4D97-AF65-F5344CB8AC3E}">
        <p14:creationId xmlns:p14="http://schemas.microsoft.com/office/powerpoint/2010/main" val="819589309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584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Neue Haas Grotesk Text Pro</vt:lpstr>
      <vt:lpstr>Times New Roman</vt:lpstr>
      <vt:lpstr>BjornVTI</vt:lpstr>
      <vt:lpstr>SEGMENTATION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 analysis</dc:title>
  <dc:creator>Isha Prakashbhai Dhaduk</dc:creator>
  <cp:lastModifiedBy>Ruturajsinh Pradipsinh Solanki</cp:lastModifiedBy>
  <cp:revision>4</cp:revision>
  <dcterms:created xsi:type="dcterms:W3CDTF">2023-10-06T12:54:43Z</dcterms:created>
  <dcterms:modified xsi:type="dcterms:W3CDTF">2023-10-20T13:57:18Z</dcterms:modified>
</cp:coreProperties>
</file>