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63" r:id="rId2"/>
    <p:sldId id="264" r:id="rId3"/>
    <p:sldId id="265" r:id="rId4"/>
    <p:sldId id="262" r:id="rId5"/>
    <p:sldId id="256" r:id="rId6"/>
    <p:sldId id="258" r:id="rId7"/>
    <p:sldId id="259" r:id="rId8"/>
    <p:sldId id="260" r:id="rId9"/>
    <p:sldId id="261"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0" y="3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0092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2258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4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3260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999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586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6249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6421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4069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7378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10/6/2023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7549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10/6/2023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31449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uman brain nerve cells">
            <a:extLst>
              <a:ext uri="{FF2B5EF4-FFF2-40B4-BE49-F238E27FC236}">
                <a16:creationId xmlns:a16="http://schemas.microsoft.com/office/drawing/2014/main" id="{1B26EDD5-6123-E85F-B613-D59FF40CAD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4017" y="18672"/>
            <a:ext cx="9143986" cy="6857990"/>
          </a:xfrm>
          <a:prstGeom prst="rect">
            <a:avLst/>
          </a:prstGeom>
        </p:spPr>
      </p:pic>
      <p:sp>
        <p:nvSpPr>
          <p:cNvPr id="8" name="Title 7">
            <a:extLst>
              <a:ext uri="{FF2B5EF4-FFF2-40B4-BE49-F238E27FC236}">
                <a16:creationId xmlns:a16="http://schemas.microsoft.com/office/drawing/2014/main" id="{6F76CB52-652F-384F-4EC9-7212CB4FF467}"/>
              </a:ext>
            </a:extLst>
          </p:cNvPr>
          <p:cNvSpPr>
            <a:spLocks noGrp="1"/>
          </p:cNvSpPr>
          <p:nvPr>
            <p:ph type="title"/>
          </p:nvPr>
        </p:nvSpPr>
        <p:spPr>
          <a:xfrm>
            <a:off x="1052146" y="1077626"/>
            <a:ext cx="9958754" cy="3317443"/>
          </a:xfrm>
        </p:spPr>
        <p:txBody>
          <a:bodyPr vert="horz" lIns="91440" tIns="45720" rIns="91440" bIns="45720" rtlCol="0" anchor="t">
            <a:normAutofit/>
          </a:bodyPr>
          <a:lstStyle/>
          <a:p>
            <a:r>
              <a:rPr lang="en-US" sz="8000" dirty="0">
                <a:solidFill>
                  <a:schemeClr val="bg1"/>
                </a:solidFill>
                <a:latin typeface="Times New Roman" panose="02020603050405020304" pitchFamily="18" charset="0"/>
                <a:cs typeface="Times New Roman" panose="02020603050405020304" pitchFamily="18" charset="0"/>
              </a:rPr>
              <a:t>Churn  analysis</a:t>
            </a:r>
          </a:p>
        </p:txBody>
      </p:sp>
      <p:cxnSp>
        <p:nvCxnSpPr>
          <p:cNvPr id="19" name="Straight Connector 18">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3A10978-5532-72A2-AEDB-749620CBB9E5}"/>
              </a:ext>
            </a:extLst>
          </p:cNvPr>
          <p:cNvSpPr txBox="1"/>
          <p:nvPr/>
        </p:nvSpPr>
        <p:spPr>
          <a:xfrm>
            <a:off x="8652976" y="3440962"/>
            <a:ext cx="2948474" cy="800219"/>
          </a:xfrm>
          <a:prstGeom prst="rect">
            <a:avLst/>
          </a:prstGeom>
          <a:noFill/>
        </p:spPr>
        <p:txBody>
          <a:bodyPr wrap="square" rtlCol="0">
            <a:spAutoFit/>
          </a:bodyPr>
          <a:lstStyle/>
          <a:p>
            <a:pPr algn="l"/>
            <a:r>
              <a:rPr lang="en-CA" dirty="0">
                <a:solidFill>
                  <a:schemeClr val="bg1"/>
                </a:solidFill>
                <a:latin typeface="Times New Roman" panose="02020603050405020304" pitchFamily="18" charset="0"/>
                <a:cs typeface="Times New Roman" panose="02020603050405020304" pitchFamily="18" charset="0"/>
              </a:rPr>
              <a:t>                                          </a:t>
            </a:r>
            <a:r>
              <a:rPr lang="en-CA" sz="2800" dirty="0">
                <a:solidFill>
                  <a:schemeClr val="bg1"/>
                </a:solidFill>
                <a:latin typeface="Times New Roman" panose="02020603050405020304" pitchFamily="18" charset="0"/>
                <a:cs typeface="Times New Roman" panose="02020603050405020304" pitchFamily="18" charset="0"/>
              </a:rPr>
              <a:t>Group 11 </a:t>
            </a:r>
          </a:p>
        </p:txBody>
      </p:sp>
      <p:sp>
        <p:nvSpPr>
          <p:cNvPr id="2" name="TextBox 1">
            <a:extLst>
              <a:ext uri="{FF2B5EF4-FFF2-40B4-BE49-F238E27FC236}">
                <a16:creationId xmlns:a16="http://schemas.microsoft.com/office/drawing/2014/main" id="{DC55450C-BC0A-BF5D-A85F-666BF2319C5F}"/>
              </a:ext>
            </a:extLst>
          </p:cNvPr>
          <p:cNvSpPr txBox="1"/>
          <p:nvPr/>
        </p:nvSpPr>
        <p:spPr>
          <a:xfrm>
            <a:off x="8729932" y="4346027"/>
            <a:ext cx="3567817" cy="1077218"/>
          </a:xfrm>
          <a:prstGeom prst="rect">
            <a:avLst/>
          </a:prstGeom>
          <a:noFill/>
        </p:spPr>
        <p:txBody>
          <a:bodyPr wrap="square" rtlCol="0">
            <a:spAutoFit/>
          </a:bodyPr>
          <a:lstStyle/>
          <a:p>
            <a:pPr algn="l"/>
            <a:r>
              <a:rPr lang="en-CA" sz="1600" dirty="0">
                <a:solidFill>
                  <a:schemeClr val="bg1"/>
                </a:solidFill>
                <a:latin typeface="Times New Roman" panose="02020603050405020304" pitchFamily="18" charset="0"/>
                <a:cs typeface="Times New Roman" panose="02020603050405020304" pitchFamily="18" charset="0"/>
              </a:rPr>
              <a:t>Ruturajsinh Solanki – 0827884</a:t>
            </a:r>
          </a:p>
          <a:p>
            <a:pPr algn="l"/>
            <a:r>
              <a:rPr lang="en-CA" sz="1600" dirty="0">
                <a:solidFill>
                  <a:schemeClr val="bg1"/>
                </a:solidFill>
                <a:latin typeface="Times New Roman" panose="02020603050405020304" pitchFamily="18" charset="0"/>
                <a:cs typeface="Times New Roman" panose="02020603050405020304" pitchFamily="18" charset="0"/>
              </a:rPr>
              <a:t>Isha </a:t>
            </a:r>
            <a:r>
              <a:rPr lang="en-CA" sz="1600" dirty="0" err="1">
                <a:solidFill>
                  <a:schemeClr val="bg1"/>
                </a:solidFill>
                <a:latin typeface="Times New Roman" panose="02020603050405020304" pitchFamily="18" charset="0"/>
                <a:cs typeface="Times New Roman" panose="02020603050405020304" pitchFamily="18" charset="0"/>
              </a:rPr>
              <a:t>Dhaduk</a:t>
            </a:r>
            <a:r>
              <a:rPr lang="en-CA" sz="1600" dirty="0">
                <a:solidFill>
                  <a:schemeClr val="bg1"/>
                </a:solidFill>
                <a:latin typeface="Times New Roman" panose="02020603050405020304" pitchFamily="18" charset="0"/>
                <a:cs typeface="Times New Roman" panose="02020603050405020304" pitchFamily="18" charset="0"/>
              </a:rPr>
              <a:t> – 0827577</a:t>
            </a:r>
          </a:p>
          <a:p>
            <a:pPr algn="l"/>
            <a:r>
              <a:rPr lang="en-CA" sz="1600" dirty="0">
                <a:solidFill>
                  <a:schemeClr val="bg1"/>
                </a:solidFill>
                <a:latin typeface="Times New Roman" panose="02020603050405020304" pitchFamily="18" charset="0"/>
                <a:cs typeface="Times New Roman" panose="02020603050405020304" pitchFamily="18" charset="0"/>
              </a:rPr>
              <a:t>Chris </a:t>
            </a:r>
            <a:r>
              <a:rPr lang="en-CA" sz="1600" dirty="0" err="1">
                <a:solidFill>
                  <a:schemeClr val="bg1"/>
                </a:solidFill>
                <a:latin typeface="Times New Roman" panose="02020603050405020304" pitchFamily="18" charset="0"/>
                <a:cs typeface="Times New Roman" panose="02020603050405020304" pitchFamily="18" charset="0"/>
              </a:rPr>
              <a:t>Chhotai</a:t>
            </a:r>
            <a:r>
              <a:rPr lang="en-CA" sz="1600" dirty="0">
                <a:solidFill>
                  <a:schemeClr val="bg1"/>
                </a:solidFill>
                <a:latin typeface="Times New Roman" panose="02020603050405020304" pitchFamily="18" charset="0"/>
                <a:cs typeface="Times New Roman" panose="02020603050405020304" pitchFamily="18" charset="0"/>
              </a:rPr>
              <a:t> - </a:t>
            </a:r>
            <a:r>
              <a:rPr lang="en-CA" sz="1600" b="0" i="0" u="none" strike="noStrike" baseline="0" dirty="0">
                <a:solidFill>
                  <a:schemeClr val="bg1"/>
                </a:solidFill>
                <a:latin typeface="Times New Roman" panose="02020603050405020304" pitchFamily="18" charset="0"/>
                <a:cs typeface="Times New Roman" panose="02020603050405020304" pitchFamily="18" charset="0"/>
              </a:rPr>
              <a:t> 0826416 </a:t>
            </a:r>
          </a:p>
          <a:p>
            <a:pPr algn="l"/>
            <a:r>
              <a:rPr lang="en-CA" sz="1600" b="0" i="0" u="none" strike="noStrike" baseline="0" dirty="0">
                <a:solidFill>
                  <a:schemeClr val="bg1"/>
                </a:solidFill>
                <a:latin typeface="Times New Roman" panose="02020603050405020304" pitchFamily="18" charset="0"/>
                <a:cs typeface="Times New Roman" panose="02020603050405020304" pitchFamily="18" charset="0"/>
              </a:rPr>
              <a:t>Parth Tripathi – 0826520 </a:t>
            </a:r>
            <a:endParaRPr lang="en-CA"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84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AAAF-5C70-D237-5865-A294CA51925D}"/>
              </a:ext>
            </a:extLst>
          </p:cNvPr>
          <p:cNvSpPr>
            <a:spLocks noGrp="1"/>
          </p:cNvSpPr>
          <p:nvPr>
            <p:ph type="title"/>
          </p:nvPr>
        </p:nvSpPr>
        <p:spPr>
          <a:xfrm>
            <a:off x="1088136" y="498473"/>
            <a:ext cx="9922764" cy="1287195"/>
          </a:xfrm>
        </p:spPr>
        <p:txBody>
          <a:bodyPr/>
          <a:lstStyle/>
          <a:p>
            <a:r>
              <a:rPr lang="en-CA"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0FE625E-8969-2328-C4D7-E6149F7B50E6}"/>
              </a:ext>
            </a:extLst>
          </p:cNvPr>
          <p:cNvSpPr>
            <a:spLocks noGrp="1"/>
          </p:cNvSpPr>
          <p:nvPr>
            <p:ph idx="1"/>
          </p:nvPr>
        </p:nvSpPr>
        <p:spPr>
          <a:xfrm>
            <a:off x="1088136" y="1785668"/>
            <a:ext cx="9922764" cy="4942936"/>
          </a:xfrm>
        </p:spPr>
        <p:txBody>
          <a:bodyPr>
            <a:normAutofit/>
          </a:bodyPr>
          <a:lstStyle/>
          <a:p>
            <a:pPr marL="0" lvl="0" indent="0">
              <a:lnSpc>
                <a:spcPct val="107000"/>
              </a:lnSpc>
              <a:spcAft>
                <a:spcPts val="800"/>
              </a:spcAft>
              <a:buNone/>
            </a:pPr>
            <a:r>
              <a:rPr lang="en-CA" kern="100" dirty="0">
                <a:latin typeface="Times New Roman" panose="02020603050405020304" pitchFamily="18" charset="0"/>
                <a:ea typeface="Calibri" panose="020F0502020204030204" pitchFamily="34" charset="0"/>
                <a:cs typeface="Times New Roman" panose="02020603050405020304" pitchFamily="18" charset="0"/>
              </a:rPr>
              <a:t>- We can apply these strategies:</a:t>
            </a:r>
          </a:p>
          <a:p>
            <a:pPr marL="342900" lvl="0" indent="-342900">
              <a:lnSpc>
                <a:spcPct val="107000"/>
              </a:lnSpc>
              <a:spcAft>
                <a:spcPts val="800"/>
              </a:spcAft>
              <a:buFont typeface="+mj-lt"/>
              <a:buAutoNum type="arabicPeriod"/>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Complaint Resolution Program:</a:t>
            </a:r>
          </a:p>
          <a:p>
            <a:pPr marL="342900" lvl="0" indent="-342900">
              <a:lnSpc>
                <a:spcPct val="107000"/>
              </a:lnSpc>
              <a:spcAft>
                <a:spcPts val="800"/>
              </a:spcAft>
              <a:buFont typeface="+mj-lt"/>
              <a:buAutoNum type="arabicPeriod"/>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City Tier-Specific Strategies:</a:t>
            </a:r>
          </a:p>
          <a:p>
            <a:pPr marL="342900" lvl="0" indent="-342900">
              <a:lnSpc>
                <a:spcPct val="107000"/>
              </a:lnSpc>
              <a:spcAft>
                <a:spcPts val="800"/>
              </a:spcAft>
              <a:buFont typeface="+mj-lt"/>
              <a:buAutoNum type="arabicPeriod"/>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Improved Order Categories:</a:t>
            </a:r>
          </a:p>
          <a:p>
            <a:pPr marL="342900" lvl="0" indent="-342900">
              <a:lnSpc>
                <a:spcPct val="107000"/>
              </a:lnSpc>
              <a:spcAft>
                <a:spcPts val="800"/>
              </a:spcAft>
              <a:buFont typeface="+mj-lt"/>
              <a:buAutoNum type="arabicPeriod"/>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Satisfaction Enhancement:</a:t>
            </a:r>
            <a:endParaRPr lang="en-CA"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Marital Status Targeting:</a:t>
            </a:r>
          </a:p>
          <a:p>
            <a:pPr marL="342900" lvl="0" indent="-342900">
              <a:lnSpc>
                <a:spcPct val="107000"/>
              </a:lnSpc>
              <a:spcAft>
                <a:spcPts val="800"/>
              </a:spcAft>
              <a:buFont typeface="+mj-lt"/>
              <a:buAutoNum type="arabicPeriod"/>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Tenure-Based Retention:</a:t>
            </a:r>
            <a:endParaRPr lang="en-CA"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Customer Engagement:</a:t>
            </a:r>
          </a:p>
          <a:p>
            <a:pPr marL="342900" lvl="0" indent="-342900">
              <a:lnSpc>
                <a:spcPct val="107000"/>
              </a:lnSpc>
              <a:spcAft>
                <a:spcPts val="800"/>
              </a:spcAft>
              <a:buFont typeface="+mj-lt"/>
              <a:buAutoNum type="arabicPeriod"/>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Exit Surveys:</a:t>
            </a:r>
            <a:endParaRPr lang="en-CA"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541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D0BF543-F838-54DE-2608-0B0E4DD43783}"/>
              </a:ext>
            </a:extLst>
          </p:cNvPr>
          <p:cNvSpPr txBox="1"/>
          <p:nvPr/>
        </p:nvSpPr>
        <p:spPr>
          <a:xfrm>
            <a:off x="1120232" y="3204755"/>
            <a:ext cx="4147804" cy="2966043"/>
          </a:xfrm>
          <a:prstGeom prst="rect">
            <a:avLst/>
          </a:prstGeom>
        </p:spPr>
        <p:txBody>
          <a:bodyPr vert="horz" lIns="91440" tIns="45720" rIns="91440" bIns="45720" rtlCol="0">
            <a:normAutofit/>
          </a:bodyPr>
          <a:lstStyle/>
          <a:p>
            <a:pPr indent="-228600">
              <a:lnSpc>
                <a:spcPct val="130000"/>
              </a:lnSpc>
              <a:spcAft>
                <a:spcPts val="600"/>
              </a:spcAft>
              <a:buFont typeface="Neue Haas Grotesk Text Pro" panose="020B0504020202020204" pitchFamily="34" charset="0"/>
              <a:buChar char="-"/>
            </a:pPr>
            <a:r>
              <a:rPr lang="en-US"/>
              <a:t>Thank You </a:t>
            </a:r>
            <a:r>
              <a:rPr lang="en-US">
                <a:sym typeface="Wingdings" panose="05000000000000000000" pitchFamily="2" charset="2"/>
              </a:rPr>
              <a:t></a:t>
            </a:r>
            <a:endParaRPr lang="en-US"/>
          </a:p>
        </p:txBody>
      </p:sp>
      <p:pic>
        <p:nvPicPr>
          <p:cNvPr id="18" name="Graphic 17" descr="Smiling Face with No Fill">
            <a:extLst>
              <a:ext uri="{FF2B5EF4-FFF2-40B4-BE49-F238E27FC236}">
                <a16:creationId xmlns:a16="http://schemas.microsoft.com/office/drawing/2014/main" id="{6A7ACBE3-3FFB-5F93-C45F-B11C247859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70438" y="1143000"/>
            <a:ext cx="5143500" cy="5143500"/>
          </a:xfrm>
          <a:prstGeom prst="rect">
            <a:avLst/>
          </a:prstGeom>
        </p:spPr>
      </p:pic>
    </p:spTree>
    <p:extLst>
      <p:ext uri="{BB962C8B-B14F-4D97-AF65-F5344CB8AC3E}">
        <p14:creationId xmlns:p14="http://schemas.microsoft.com/office/powerpoint/2010/main" val="279088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C2B801-E92D-4C59-6030-89A90480F99A}"/>
              </a:ext>
            </a:extLst>
          </p:cNvPr>
          <p:cNvSpPr txBox="1"/>
          <p:nvPr/>
        </p:nvSpPr>
        <p:spPr>
          <a:xfrm>
            <a:off x="276225" y="371475"/>
            <a:ext cx="11353800" cy="5170646"/>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646464"/>
                </a:solidFill>
                <a:effectLst/>
                <a:latin typeface="Times New Roman" panose="02020603050405020304" pitchFamily="18" charset="0"/>
                <a:cs typeface="Times New Roman" panose="02020603050405020304" pitchFamily="18" charset="0"/>
              </a:rPr>
              <a:t>It is the rate at which your customers leave your business and go to your competitors. Many factors govern it, and even if there is a slight increase in churn percentage, it could negatively impact the company. </a:t>
            </a:r>
          </a:p>
          <a:p>
            <a:pPr marL="342900" indent="-342900" algn="l">
              <a:buFont typeface="Arial" panose="020B0604020202020204" pitchFamily="34" charset="0"/>
              <a:buChar char="•"/>
            </a:pPr>
            <a:endParaRPr lang="en-US" sz="2400" b="0" i="0" dirty="0">
              <a:solidFill>
                <a:srgbClr val="646464"/>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0" i="0" dirty="0">
                <a:solidFill>
                  <a:srgbClr val="646464"/>
                </a:solidFill>
                <a:effectLst/>
                <a:latin typeface="Times New Roman" panose="02020603050405020304" pitchFamily="18" charset="0"/>
                <a:cs typeface="Times New Roman" panose="02020603050405020304" pitchFamily="18" charset="0"/>
              </a:rPr>
              <a:t>Thus, churn analysis helps to reduce the rate of customers leaving by assessing the products and understanding how customers use it.</a:t>
            </a:r>
          </a:p>
          <a:p>
            <a:pPr algn="l"/>
            <a:r>
              <a:rPr lang="en-US" sz="2400" b="0" i="0" dirty="0">
                <a:solidFill>
                  <a:srgbClr val="646464"/>
                </a:solidFill>
                <a:effectLst/>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400" b="0" i="0" dirty="0">
                <a:solidFill>
                  <a:srgbClr val="646464"/>
                </a:solidFill>
                <a:effectLst/>
                <a:latin typeface="Times New Roman" panose="02020603050405020304" pitchFamily="18" charset="0"/>
                <a:cs typeface="Times New Roman" panose="02020603050405020304" pitchFamily="18" charset="0"/>
              </a:rPr>
              <a:t>It helps to understand the pain-points and develop a process to increase the </a:t>
            </a:r>
            <a:r>
              <a:rPr lang="en-US" sz="2400" b="1" i="0" dirty="0">
                <a:solidFill>
                  <a:srgbClr val="646464"/>
                </a:solidFill>
                <a:effectLst/>
                <a:latin typeface="Times New Roman" panose="02020603050405020304" pitchFamily="18" charset="0"/>
                <a:cs typeface="Times New Roman" panose="02020603050405020304" pitchFamily="18" charset="0"/>
              </a:rPr>
              <a:t>customer retention rate</a:t>
            </a:r>
            <a:r>
              <a:rPr lang="en-US" sz="2400" b="0" i="0" dirty="0">
                <a:solidFill>
                  <a:srgbClr val="646464"/>
                </a:solidFill>
                <a:effectLst/>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endParaRPr lang="en-US" sz="2400" dirty="0">
              <a:solidFill>
                <a:srgbClr val="646464"/>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0" i="0" dirty="0">
                <a:solidFill>
                  <a:srgbClr val="646464"/>
                </a:solidFill>
                <a:effectLst/>
                <a:latin typeface="Times New Roman" panose="02020603050405020304" pitchFamily="18" charset="0"/>
                <a:cs typeface="Times New Roman" panose="02020603050405020304" pitchFamily="18" charset="0"/>
              </a:rPr>
              <a:t>Suppose a customer buys the product or service once and does not make any purchases afterward. This indicates that they initially got impressed by the service or product but needed to find better and reliable products in the long run.</a:t>
            </a: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2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62F5-31B3-54AF-5836-2498CAE3AB35}"/>
              </a:ext>
            </a:extLst>
          </p:cNvPr>
          <p:cNvSpPr>
            <a:spLocks noGrp="1"/>
          </p:cNvSpPr>
          <p:nvPr>
            <p:ph type="title"/>
          </p:nvPr>
        </p:nvSpPr>
        <p:spPr>
          <a:xfrm>
            <a:off x="1090940" y="1097280"/>
            <a:ext cx="3785860" cy="558800"/>
          </a:xfrm>
        </p:spPr>
        <p:txBody>
          <a:bodyPr/>
          <a:lstStyle/>
          <a:p>
            <a:r>
              <a:rPr lang="en-CA" dirty="0">
                <a:latin typeface="Times New Roman" panose="02020603050405020304" pitchFamily="18" charset="0"/>
                <a:cs typeface="Times New Roman" panose="02020603050405020304" pitchFamily="18" charset="0"/>
              </a:rPr>
              <a:t>Churn Rate</a:t>
            </a:r>
          </a:p>
        </p:txBody>
      </p:sp>
      <p:sp>
        <p:nvSpPr>
          <p:cNvPr id="4" name="Text Placeholder 3">
            <a:extLst>
              <a:ext uri="{FF2B5EF4-FFF2-40B4-BE49-F238E27FC236}">
                <a16:creationId xmlns:a16="http://schemas.microsoft.com/office/drawing/2014/main" id="{49E90E89-ACFB-F2C8-5218-5ADA2EAAD09C}"/>
              </a:ext>
            </a:extLst>
          </p:cNvPr>
          <p:cNvSpPr>
            <a:spLocks noGrp="1"/>
          </p:cNvSpPr>
          <p:nvPr>
            <p:ph type="body" sz="half" idx="2"/>
          </p:nvPr>
        </p:nvSpPr>
        <p:spPr>
          <a:xfrm>
            <a:off x="1090940" y="1656080"/>
            <a:ext cx="3785860" cy="4134820"/>
          </a:xfrm>
        </p:spPr>
        <p:txBody>
          <a:bodyPr/>
          <a:lstStyle/>
          <a:p>
            <a:r>
              <a:rPr lang="en-CA" dirty="0">
                <a:latin typeface="Times New Roman" panose="02020603050405020304" pitchFamily="18" charset="0"/>
                <a:cs typeface="Times New Roman" panose="02020603050405020304" pitchFamily="18" charset="0"/>
              </a:rPr>
              <a:t>- The churn rate of this organization is 16.16%.</a:t>
            </a:r>
          </a:p>
          <a:p>
            <a:r>
              <a:rPr lang="en-CA" dirty="0">
                <a:latin typeface="Times New Roman" panose="02020603050405020304" pitchFamily="18" charset="0"/>
                <a:cs typeface="Times New Roman" panose="02020603050405020304" pitchFamily="18" charset="0"/>
              </a:rPr>
              <a:t>- This means that from all the users ever used our services, 16.16% has left the organization.</a:t>
            </a:r>
          </a:p>
          <a:p>
            <a:r>
              <a:rPr lang="en-CA" dirty="0">
                <a:latin typeface="Times New Roman" panose="02020603050405020304" pitchFamily="18" charset="0"/>
                <a:cs typeface="Times New Roman" panose="02020603050405020304" pitchFamily="18" charset="0"/>
              </a:rPr>
              <a:t>- We will be analysing the variables that impact the churning most and how to retain the customers.</a:t>
            </a:r>
          </a:p>
          <a:p>
            <a:endParaRPr lang="en-CA" dirty="0">
              <a:latin typeface="Times New Roman" panose="02020603050405020304" pitchFamily="18" charset="0"/>
              <a:cs typeface="Times New Roman" panose="02020603050405020304" pitchFamily="18" charset="0"/>
            </a:endParaRPr>
          </a:p>
        </p:txBody>
      </p:sp>
      <p:pic>
        <p:nvPicPr>
          <p:cNvPr id="5" name="Picture Placeholder 4" descr="A red and blue chart&#10;&#10;Description automatically generated">
            <a:extLst>
              <a:ext uri="{FF2B5EF4-FFF2-40B4-BE49-F238E27FC236}">
                <a16:creationId xmlns:a16="http://schemas.microsoft.com/office/drawing/2014/main" id="{5E95B248-204B-26A4-E1C3-92F79617707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932" r="11932"/>
          <a:stretch>
            <a:fillRect/>
          </a:stretch>
        </p:blipFill>
        <p:spPr>
          <a:xfrm>
            <a:off x="5524500" y="1143000"/>
            <a:ext cx="5486400" cy="5267960"/>
          </a:xfrm>
          <a:prstGeom prst="rect">
            <a:avLst/>
          </a:prstGeom>
        </p:spPr>
      </p:pic>
    </p:spTree>
    <p:extLst>
      <p:ext uri="{BB962C8B-B14F-4D97-AF65-F5344CB8AC3E}">
        <p14:creationId xmlns:p14="http://schemas.microsoft.com/office/powerpoint/2010/main" val="301286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A28A-6651-87EB-F55A-A35CDA88C5F7}"/>
              </a:ext>
            </a:extLst>
          </p:cNvPr>
          <p:cNvSpPr>
            <a:spLocks noGrp="1"/>
          </p:cNvSpPr>
          <p:nvPr>
            <p:ph type="title"/>
          </p:nvPr>
        </p:nvSpPr>
        <p:spPr>
          <a:xfrm>
            <a:off x="1090940" y="1094448"/>
            <a:ext cx="4334500" cy="907072"/>
          </a:xfrm>
        </p:spPr>
        <p:txBody>
          <a:bodyPr/>
          <a:lstStyle/>
          <a:p>
            <a:r>
              <a:rPr lang="en-CA" dirty="0">
                <a:latin typeface="Times New Roman" panose="02020603050405020304" pitchFamily="18" charset="0"/>
                <a:cs typeface="Times New Roman" panose="02020603050405020304" pitchFamily="18" charset="0"/>
              </a:rPr>
              <a:t>Impact of tenure on churning</a:t>
            </a:r>
          </a:p>
        </p:txBody>
      </p:sp>
      <p:sp>
        <p:nvSpPr>
          <p:cNvPr id="6" name="Text Placeholder 5">
            <a:extLst>
              <a:ext uri="{FF2B5EF4-FFF2-40B4-BE49-F238E27FC236}">
                <a16:creationId xmlns:a16="http://schemas.microsoft.com/office/drawing/2014/main" id="{6807BD6C-F895-F008-679B-2B9F0E37CE5F}"/>
              </a:ext>
            </a:extLst>
          </p:cNvPr>
          <p:cNvSpPr>
            <a:spLocks noGrp="1"/>
          </p:cNvSpPr>
          <p:nvPr>
            <p:ph type="body" sz="half" idx="2"/>
          </p:nvPr>
        </p:nvSpPr>
        <p:spPr>
          <a:xfrm>
            <a:off x="1090940" y="1930400"/>
            <a:ext cx="3785860" cy="3938587"/>
          </a:xfrm>
        </p:spPr>
        <p:txBody>
          <a:bodyPr/>
          <a:lstStyle/>
          <a:p>
            <a:r>
              <a:rPr lang="en-CA" dirty="0">
                <a:latin typeface="Times New Roman" panose="02020603050405020304" pitchFamily="18" charset="0"/>
                <a:cs typeface="Times New Roman" panose="02020603050405020304" pitchFamily="18" charset="0"/>
              </a:rPr>
              <a:t>- As we can see from the violin chart, the customers who have churned were with the organization for very less time comparing to non-churn group.</a:t>
            </a:r>
          </a:p>
          <a:p>
            <a:r>
              <a:rPr lang="en-CA" dirty="0">
                <a:latin typeface="Times New Roman" panose="02020603050405020304" pitchFamily="18" charset="0"/>
                <a:cs typeface="Times New Roman" panose="02020603050405020304" pitchFamily="18" charset="0"/>
              </a:rPr>
              <a:t>- Also, we can see that average tenure for churned customer is around 3.38 which is way less than non-churned customers(11.5).</a:t>
            </a:r>
          </a:p>
        </p:txBody>
      </p:sp>
      <p:pic>
        <p:nvPicPr>
          <p:cNvPr id="7" name="Content Placeholder 6" descr="A diagram of a diagram of a point&#10;&#10;Description automatically generated with medium confidence">
            <a:extLst>
              <a:ext uri="{FF2B5EF4-FFF2-40B4-BE49-F238E27FC236}">
                <a16:creationId xmlns:a16="http://schemas.microsoft.com/office/drawing/2014/main" id="{548BE643-F891-EC33-E320-E31204172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4500" y="894080"/>
            <a:ext cx="5986780" cy="5364480"/>
          </a:xfrm>
          <a:prstGeom prst="rect">
            <a:avLst/>
          </a:prstGeom>
        </p:spPr>
      </p:pic>
    </p:spTree>
    <p:extLst>
      <p:ext uri="{BB962C8B-B14F-4D97-AF65-F5344CB8AC3E}">
        <p14:creationId xmlns:p14="http://schemas.microsoft.com/office/powerpoint/2010/main" val="23426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4BBF609A-F27E-B9AC-0735-C509EACF617B}"/>
              </a:ext>
            </a:extLst>
          </p:cNvPr>
          <p:cNvSpPr>
            <a:spLocks noGrp="1"/>
          </p:cNvSpPr>
          <p:nvPr>
            <p:ph type="subTitle" idx="1"/>
          </p:nvPr>
        </p:nvSpPr>
        <p:spPr>
          <a:xfrm>
            <a:off x="1088136" y="4455621"/>
            <a:ext cx="9288096" cy="2301924"/>
          </a:xfrm>
        </p:spPr>
        <p:txBody>
          <a:bodyPr>
            <a:normAutofit/>
          </a:bodyPr>
          <a:lstStyle/>
          <a:p>
            <a:r>
              <a:rPr lang="en-CA" sz="1800" dirty="0">
                <a:latin typeface="Times New Roman" panose="02020603050405020304" pitchFamily="18" charset="0"/>
                <a:cs typeface="Times New Roman" panose="02020603050405020304" pitchFamily="18" charset="0"/>
              </a:rPr>
              <a:t>- This pie chart suggests that customers who have churned had complains. While there are some customers who have churned without any complaints, but that can mean that they did not submit any complaints.</a:t>
            </a:r>
          </a:p>
          <a:p>
            <a:r>
              <a:rPr lang="en-CA" sz="1800" dirty="0">
                <a:latin typeface="Times New Roman" panose="02020603050405020304" pitchFamily="18" charset="0"/>
                <a:cs typeface="Times New Roman" panose="02020603050405020304" pitchFamily="18" charset="0"/>
              </a:rPr>
              <a:t>-Also, for non-churned customers most of them have no complaints. But those who have complaints may leave the organization.</a:t>
            </a:r>
          </a:p>
        </p:txBody>
      </p:sp>
      <p:pic>
        <p:nvPicPr>
          <p:cNvPr id="10" name="Picture 9" descr="A screenshot of a graph&#10;&#10;Description automatically generated">
            <a:extLst>
              <a:ext uri="{FF2B5EF4-FFF2-40B4-BE49-F238E27FC236}">
                <a16:creationId xmlns:a16="http://schemas.microsoft.com/office/drawing/2014/main" id="{FE6C1BDD-1E1A-8211-AB94-A325890054F9}"/>
              </a:ext>
            </a:extLst>
          </p:cNvPr>
          <p:cNvPicPr>
            <a:picLocks noChangeAspect="1"/>
          </p:cNvPicPr>
          <p:nvPr/>
        </p:nvPicPr>
        <p:blipFill rotWithShape="1">
          <a:blip r:embed="rId2">
            <a:extLst>
              <a:ext uri="{28A0092B-C50C-407E-A947-70E740481C1C}">
                <a14:useLocalDpi xmlns:a14="http://schemas.microsoft.com/office/drawing/2010/main" val="0"/>
              </a:ext>
            </a:extLst>
          </a:blip>
          <a:srcRect b="18419"/>
          <a:stretch/>
        </p:blipFill>
        <p:spPr>
          <a:xfrm>
            <a:off x="578913" y="100455"/>
            <a:ext cx="11196734" cy="4054985"/>
          </a:xfrm>
          <a:prstGeom prst="rect">
            <a:avLst/>
          </a:prstGeom>
        </p:spPr>
      </p:pic>
    </p:spTree>
    <p:extLst>
      <p:ext uri="{BB962C8B-B14F-4D97-AF65-F5344CB8AC3E}">
        <p14:creationId xmlns:p14="http://schemas.microsoft.com/office/powerpoint/2010/main" val="115042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comparison of a number of people&#10;&#10;Description automatically generated with medium confidence">
            <a:extLst>
              <a:ext uri="{FF2B5EF4-FFF2-40B4-BE49-F238E27FC236}">
                <a16:creationId xmlns:a16="http://schemas.microsoft.com/office/drawing/2014/main" id="{5A6412A9-36CA-A029-6C1C-9848358AB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0" y="655319"/>
            <a:ext cx="7170023" cy="5249227"/>
          </a:xfrm>
          <a:prstGeom prst="rect">
            <a:avLst/>
          </a:prstGeom>
        </p:spPr>
      </p:pic>
      <p:sp>
        <p:nvSpPr>
          <p:cNvPr id="15" name="Title 1">
            <a:extLst>
              <a:ext uri="{FF2B5EF4-FFF2-40B4-BE49-F238E27FC236}">
                <a16:creationId xmlns:a16="http://schemas.microsoft.com/office/drawing/2014/main" id="{6E10AD3A-CC33-7029-D7CA-E9F5373FA9AA}"/>
              </a:ext>
            </a:extLst>
          </p:cNvPr>
          <p:cNvSpPr>
            <a:spLocks noGrp="1"/>
          </p:cNvSpPr>
          <p:nvPr>
            <p:ph type="title"/>
          </p:nvPr>
        </p:nvSpPr>
        <p:spPr>
          <a:xfrm>
            <a:off x="836940" y="271488"/>
            <a:ext cx="4334500" cy="907072"/>
          </a:xfrm>
        </p:spPr>
        <p:txBody>
          <a:bodyPr>
            <a:normAutofit/>
          </a:bodyPr>
          <a:lstStyle/>
          <a:p>
            <a:r>
              <a:rPr lang="en-CA" dirty="0">
                <a:latin typeface="Times New Roman" panose="02020603050405020304" pitchFamily="18" charset="0"/>
                <a:cs typeface="Times New Roman" panose="02020603050405020304" pitchFamily="18" charset="0"/>
              </a:rPr>
              <a:t>Impact of Marital Status on churning</a:t>
            </a:r>
          </a:p>
        </p:txBody>
      </p:sp>
      <p:sp>
        <p:nvSpPr>
          <p:cNvPr id="16" name="Text Placeholder 5">
            <a:extLst>
              <a:ext uri="{FF2B5EF4-FFF2-40B4-BE49-F238E27FC236}">
                <a16:creationId xmlns:a16="http://schemas.microsoft.com/office/drawing/2014/main" id="{F354A149-62FF-019F-63F6-BE3A90A10683}"/>
              </a:ext>
            </a:extLst>
          </p:cNvPr>
          <p:cNvSpPr>
            <a:spLocks noGrp="1"/>
          </p:cNvSpPr>
          <p:nvPr>
            <p:ph type="body" sz="half" idx="2"/>
          </p:nvPr>
        </p:nvSpPr>
        <p:spPr>
          <a:xfrm>
            <a:off x="836940" y="1310640"/>
            <a:ext cx="3785860" cy="3938587"/>
          </a:xfrm>
        </p:spPr>
        <p:txBody>
          <a:bodyPr/>
          <a:lstStyle/>
          <a:p>
            <a:r>
              <a:rPr lang="en-CA" dirty="0">
                <a:latin typeface="Times New Roman" panose="02020603050405020304" pitchFamily="18" charset="0"/>
                <a:cs typeface="Times New Roman" panose="02020603050405020304" pitchFamily="18" charset="0"/>
              </a:rPr>
              <a:t>- This visualisation explains us that our customer base has most married customers and second largest is singles. </a:t>
            </a:r>
          </a:p>
          <a:p>
            <a:r>
              <a:rPr lang="en-CA" dirty="0">
                <a:latin typeface="Times New Roman" panose="02020603050405020304" pitchFamily="18" charset="0"/>
                <a:cs typeface="Times New Roman" panose="02020603050405020304" pitchFamily="18" charset="0"/>
              </a:rPr>
              <a:t>- While churn rate for married customers is 11.06% but for singles it’s 25.06%.</a:t>
            </a:r>
          </a:p>
          <a:p>
            <a:r>
              <a:rPr lang="en-CA" dirty="0">
                <a:latin typeface="Times New Roman" panose="02020603050405020304" pitchFamily="18" charset="0"/>
                <a:cs typeface="Times New Roman" panose="02020603050405020304" pitchFamily="18" charset="0"/>
              </a:rPr>
              <a:t>- This suggests that we need to introduce some discount or schemes to single people for their retention.</a:t>
            </a:r>
          </a:p>
        </p:txBody>
      </p:sp>
    </p:spTree>
    <p:extLst>
      <p:ext uri="{BB962C8B-B14F-4D97-AF65-F5344CB8AC3E}">
        <p14:creationId xmlns:p14="http://schemas.microsoft.com/office/powerpoint/2010/main" val="151550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up of a pie chart&#10;&#10;Description automatically generated">
            <a:extLst>
              <a:ext uri="{FF2B5EF4-FFF2-40B4-BE49-F238E27FC236}">
                <a16:creationId xmlns:a16="http://schemas.microsoft.com/office/drawing/2014/main" id="{D56CDDBA-260A-FAEF-8E3D-B3031C205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865" y="1178560"/>
            <a:ext cx="7264916" cy="4754880"/>
          </a:xfrm>
          <a:prstGeom prst="rect">
            <a:avLst/>
          </a:prstGeom>
        </p:spPr>
      </p:pic>
      <p:sp>
        <p:nvSpPr>
          <p:cNvPr id="3" name="Title 1">
            <a:extLst>
              <a:ext uri="{FF2B5EF4-FFF2-40B4-BE49-F238E27FC236}">
                <a16:creationId xmlns:a16="http://schemas.microsoft.com/office/drawing/2014/main" id="{571C0A2A-48F5-A32E-44F8-BF51ABE70F47}"/>
              </a:ext>
            </a:extLst>
          </p:cNvPr>
          <p:cNvSpPr txBox="1">
            <a:spLocks/>
          </p:cNvSpPr>
          <p:nvPr/>
        </p:nvSpPr>
        <p:spPr>
          <a:xfrm>
            <a:off x="836940" y="271488"/>
            <a:ext cx="4334500" cy="907072"/>
          </a:xfrm>
          <a:prstGeom prst="rect">
            <a:avLst/>
          </a:prstGeom>
        </p:spPr>
        <p:txBody>
          <a:bodyPr>
            <a:normAutofit fontScale="82500" lnSpcReduction="20000"/>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CA" dirty="0">
                <a:latin typeface="Times New Roman" panose="02020603050405020304" pitchFamily="18" charset="0"/>
                <a:cs typeface="Times New Roman" panose="02020603050405020304" pitchFamily="18" charset="0"/>
              </a:rPr>
              <a:t>Impact of City Tier on churning</a:t>
            </a:r>
          </a:p>
        </p:txBody>
      </p:sp>
      <p:sp>
        <p:nvSpPr>
          <p:cNvPr id="5" name="Text Placeholder 5">
            <a:extLst>
              <a:ext uri="{FF2B5EF4-FFF2-40B4-BE49-F238E27FC236}">
                <a16:creationId xmlns:a16="http://schemas.microsoft.com/office/drawing/2014/main" id="{EFB0C72B-1C1C-8039-AA94-D5B997FC0BC1}"/>
              </a:ext>
            </a:extLst>
          </p:cNvPr>
          <p:cNvSpPr txBox="1">
            <a:spLocks/>
          </p:cNvSpPr>
          <p:nvPr/>
        </p:nvSpPr>
        <p:spPr>
          <a:xfrm>
            <a:off x="836940" y="1310640"/>
            <a:ext cx="3785860" cy="4460432"/>
          </a:xfrm>
          <a:prstGeom prst="rect">
            <a:avLst/>
          </a:prstGeom>
        </p:spPr>
        <p:txBody>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latin typeface="Times New Roman" panose="02020603050405020304" pitchFamily="18" charset="0"/>
                <a:cs typeface="Times New Roman" panose="02020603050405020304" pitchFamily="18" charset="0"/>
              </a:rPr>
              <a:t>- This pie chart shows us the distribution of customers over all city tiers vs. churn percentage for city tiers.</a:t>
            </a:r>
          </a:p>
          <a:p>
            <a:pPr marL="0" indent="0">
              <a:buNone/>
            </a:pPr>
            <a:r>
              <a:rPr lang="en-CA" dirty="0">
                <a:latin typeface="Times New Roman" panose="02020603050405020304" pitchFamily="18" charset="0"/>
                <a:cs typeface="Times New Roman" panose="02020603050405020304" pitchFamily="18" charset="0"/>
              </a:rPr>
              <a:t>- It is clear from the pie chart that majority of customers are from tier 1 and 3. And churn percentages are almost same for tier 3 and 2.</a:t>
            </a:r>
          </a:p>
          <a:p>
            <a:pPr marL="0" indent="0">
              <a:buNone/>
            </a:pPr>
            <a:r>
              <a:rPr lang="en-CA" dirty="0">
                <a:latin typeface="Times New Roman" panose="02020603050405020304" pitchFamily="18" charset="0"/>
                <a:cs typeface="Times New Roman" panose="02020603050405020304" pitchFamily="18" charset="0"/>
              </a:rPr>
              <a:t>- We need to implement some city tier specific strategy.</a:t>
            </a:r>
          </a:p>
        </p:txBody>
      </p:sp>
    </p:spTree>
    <p:extLst>
      <p:ext uri="{BB962C8B-B14F-4D97-AF65-F5344CB8AC3E}">
        <p14:creationId xmlns:p14="http://schemas.microsoft.com/office/powerpoint/2010/main" val="384724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graph&#10;&#10;Description automatically generated">
            <a:extLst>
              <a:ext uri="{FF2B5EF4-FFF2-40B4-BE49-F238E27FC236}">
                <a16:creationId xmlns:a16="http://schemas.microsoft.com/office/drawing/2014/main" id="{49C43149-5E7F-83D1-D411-1BE0C33789A7}"/>
              </a:ext>
            </a:extLst>
          </p:cNvPr>
          <p:cNvPicPr>
            <a:picLocks noChangeAspect="1"/>
          </p:cNvPicPr>
          <p:nvPr/>
        </p:nvPicPr>
        <p:blipFill rotWithShape="1">
          <a:blip r:embed="rId2">
            <a:extLst>
              <a:ext uri="{28A0092B-C50C-407E-A947-70E740481C1C}">
                <a14:useLocalDpi xmlns:a14="http://schemas.microsoft.com/office/drawing/2010/main" val="0"/>
              </a:ext>
            </a:extLst>
          </a:blip>
          <a:srcRect t="4165" b="15972"/>
          <a:stretch/>
        </p:blipFill>
        <p:spPr>
          <a:xfrm>
            <a:off x="870857" y="152400"/>
            <a:ext cx="11056776" cy="3779520"/>
          </a:xfrm>
          <a:prstGeom prst="rect">
            <a:avLst/>
          </a:prstGeom>
        </p:spPr>
      </p:pic>
      <p:sp>
        <p:nvSpPr>
          <p:cNvPr id="3" name="Subtitle 8">
            <a:extLst>
              <a:ext uri="{FF2B5EF4-FFF2-40B4-BE49-F238E27FC236}">
                <a16:creationId xmlns:a16="http://schemas.microsoft.com/office/drawing/2014/main" id="{A2421DB9-38C7-6E7F-3B11-1D5F50A9C964}"/>
              </a:ext>
            </a:extLst>
          </p:cNvPr>
          <p:cNvSpPr txBox="1">
            <a:spLocks/>
          </p:cNvSpPr>
          <p:nvPr/>
        </p:nvSpPr>
        <p:spPr>
          <a:xfrm>
            <a:off x="870857" y="3931920"/>
            <a:ext cx="9288096" cy="2301924"/>
          </a:xfrm>
          <a:prstGeom prst="rect">
            <a:avLst/>
          </a:prstGeom>
        </p:spPr>
        <p:txBody>
          <a:bodyPr>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latin typeface="Times New Roman" panose="02020603050405020304" pitchFamily="18" charset="0"/>
                <a:cs typeface="Times New Roman" panose="02020603050405020304" pitchFamily="18" charset="0"/>
              </a:rPr>
              <a:t>- This chart shows that most of the customers who have churned were in tenure group less than 12. And the others are from the tenure 12 to 14 group.</a:t>
            </a:r>
          </a:p>
          <a:p>
            <a:pPr marL="0" indent="0">
              <a:buNone/>
            </a:pPr>
            <a:r>
              <a:rPr lang="en-CA" dirty="0">
                <a:latin typeface="Times New Roman" panose="02020603050405020304" pitchFamily="18" charset="0"/>
                <a:cs typeface="Times New Roman" panose="02020603050405020304" pitchFamily="18" charset="0"/>
              </a:rPr>
              <a:t>- this means that new customers are more likely to churn.</a:t>
            </a:r>
          </a:p>
          <a:p>
            <a:pPr marL="0" indent="0">
              <a:buNone/>
            </a:pPr>
            <a:r>
              <a:rPr lang="en-CA" dirty="0">
                <a:latin typeface="Times New Roman" panose="02020603050405020304" pitchFamily="18" charset="0"/>
                <a:cs typeface="Times New Roman" panose="02020603050405020304" pitchFamily="18" charset="0"/>
              </a:rPr>
              <a:t>- We need to introduce some loyalty rewards and discounts for customers. </a:t>
            </a:r>
          </a:p>
        </p:txBody>
      </p:sp>
    </p:spTree>
    <p:extLst>
      <p:ext uri="{BB962C8B-B14F-4D97-AF65-F5344CB8AC3E}">
        <p14:creationId xmlns:p14="http://schemas.microsoft.com/office/powerpoint/2010/main" val="376092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2AA67A-4071-15F6-1911-1ABAAA18A872}"/>
              </a:ext>
            </a:extLst>
          </p:cNvPr>
          <p:cNvPicPr>
            <a:picLocks noChangeAspect="1"/>
          </p:cNvPicPr>
          <p:nvPr/>
        </p:nvPicPr>
        <p:blipFill>
          <a:blip r:embed="rId2"/>
          <a:stretch>
            <a:fillRect/>
          </a:stretch>
        </p:blipFill>
        <p:spPr>
          <a:xfrm>
            <a:off x="1037965" y="264159"/>
            <a:ext cx="10116070" cy="3998699"/>
          </a:xfrm>
          <a:prstGeom prst="rect">
            <a:avLst/>
          </a:prstGeom>
        </p:spPr>
      </p:pic>
      <p:sp>
        <p:nvSpPr>
          <p:cNvPr id="5" name="Subtitle 8">
            <a:extLst>
              <a:ext uri="{FF2B5EF4-FFF2-40B4-BE49-F238E27FC236}">
                <a16:creationId xmlns:a16="http://schemas.microsoft.com/office/drawing/2014/main" id="{A6FC94B8-CB59-06E7-AAAF-D6A57666F347}"/>
              </a:ext>
            </a:extLst>
          </p:cNvPr>
          <p:cNvSpPr txBox="1">
            <a:spLocks/>
          </p:cNvSpPr>
          <p:nvPr/>
        </p:nvSpPr>
        <p:spPr>
          <a:xfrm>
            <a:off x="1037965" y="4291917"/>
            <a:ext cx="9288096" cy="2301924"/>
          </a:xfrm>
          <a:prstGeom prst="rect">
            <a:avLst/>
          </a:prstGeom>
        </p:spPr>
        <p:txBody>
          <a:bodyPr>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latin typeface="Times New Roman" panose="02020603050405020304" pitchFamily="18" charset="0"/>
                <a:cs typeface="Times New Roman" panose="02020603050405020304" pitchFamily="18" charset="0"/>
              </a:rPr>
              <a:t>- Customer satisfaction distribution is confusing as we can see that there’s high percentage for more satisfaction scores.</a:t>
            </a:r>
          </a:p>
          <a:p>
            <a:pPr marL="0" indent="0">
              <a:buNone/>
            </a:pPr>
            <a:r>
              <a:rPr lang="en-CA" dirty="0">
                <a:latin typeface="Times New Roman" panose="02020603050405020304" pitchFamily="18" charset="0"/>
                <a:cs typeface="Times New Roman" panose="02020603050405020304" pitchFamily="18" charset="0"/>
              </a:rPr>
              <a:t>- Which suggests us that we need to change our rating or feedback process, so we can accurately get the satisfaction score from customers.</a:t>
            </a:r>
          </a:p>
        </p:txBody>
      </p:sp>
    </p:spTree>
    <p:extLst>
      <p:ext uri="{BB962C8B-B14F-4D97-AF65-F5344CB8AC3E}">
        <p14:creationId xmlns:p14="http://schemas.microsoft.com/office/powerpoint/2010/main" val="266848998"/>
      </p:ext>
    </p:extLst>
  </p:cSld>
  <p:clrMapOvr>
    <a:masterClrMapping/>
  </p:clrMapOvr>
</p:sld>
</file>

<file path=ppt/theme/theme1.xml><?xml version="1.0" encoding="utf-8"?>
<a:theme xmlns:a="http://schemas.openxmlformats.org/drawingml/2006/main" name="BjornVTI">
  <a:themeElements>
    <a:clrScheme name="AnalogousFromLightSeedLeftStep">
      <a:dk1>
        <a:srgbClr val="000000"/>
      </a:dk1>
      <a:lt1>
        <a:srgbClr val="FFFFFF"/>
      </a:lt1>
      <a:dk2>
        <a:srgbClr val="233A3E"/>
      </a:dk2>
      <a:lt2>
        <a:srgbClr val="E8E8E2"/>
      </a:lt2>
      <a:accent1>
        <a:srgbClr val="9697C6"/>
      </a:accent1>
      <a:accent2>
        <a:srgbClr val="7F99BA"/>
      </a:accent2>
      <a:accent3>
        <a:srgbClr val="80ABB3"/>
      </a:accent3>
      <a:accent4>
        <a:srgbClr val="78B0A1"/>
      </a:accent4>
      <a:accent5>
        <a:srgbClr val="84AE91"/>
      </a:accent5>
      <a:accent6>
        <a:srgbClr val="7FB179"/>
      </a:accent6>
      <a:hlink>
        <a:srgbClr val="86855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155</TotalTime>
  <Words>585</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Neue Haas Grotesk Text Pro</vt:lpstr>
      <vt:lpstr>Times New Roman</vt:lpstr>
      <vt:lpstr>BjornVTI</vt:lpstr>
      <vt:lpstr>Churn  analysis</vt:lpstr>
      <vt:lpstr>PowerPoint Presentation</vt:lpstr>
      <vt:lpstr>Churn Rate</vt:lpstr>
      <vt:lpstr>Impact of tenure on churning</vt:lpstr>
      <vt:lpstr>PowerPoint Presentation</vt:lpstr>
      <vt:lpstr>Impact of Marital Status on churning</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dc:title>
  <dc:creator>Isha Prakashbhai Dhaduk</dc:creator>
  <cp:lastModifiedBy>Ruturajsinh Pradipsinh Solanki</cp:lastModifiedBy>
  <cp:revision>3</cp:revision>
  <dcterms:created xsi:type="dcterms:W3CDTF">2023-10-06T12:54:43Z</dcterms:created>
  <dcterms:modified xsi:type="dcterms:W3CDTF">2023-10-06T15:31:29Z</dcterms:modified>
</cp:coreProperties>
</file>