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6E1D3-8F80-486D-8921-06D8B0429F23}" v="1" dt="2023-04-18T17:12:57.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urajsinh Solanki" userId="babb926d1e05f668" providerId="LiveId" clId="{E946E1D3-8F80-486D-8921-06D8B0429F23}"/>
    <pc:docChg chg="undo custSel modSld">
      <pc:chgData name="Ruturajsinh Solanki" userId="babb926d1e05f668" providerId="LiveId" clId="{E946E1D3-8F80-486D-8921-06D8B0429F23}" dt="2023-04-18T17:27:00.470" v="10" actId="14100"/>
      <pc:docMkLst>
        <pc:docMk/>
      </pc:docMkLst>
      <pc:sldChg chg="addSp delSp modSp mod setBg">
        <pc:chgData name="Ruturajsinh Solanki" userId="babb926d1e05f668" providerId="LiveId" clId="{E946E1D3-8F80-486D-8921-06D8B0429F23}" dt="2023-04-18T17:27:00.470" v="10" actId="14100"/>
        <pc:sldMkLst>
          <pc:docMk/>
          <pc:sldMk cId="2268932530" sldId="257"/>
        </pc:sldMkLst>
        <pc:picChg chg="mod modCrop">
          <ac:chgData name="Ruturajsinh Solanki" userId="babb926d1e05f668" providerId="LiveId" clId="{E946E1D3-8F80-486D-8921-06D8B0429F23}" dt="2023-04-18T17:27:00.470" v="10" actId="14100"/>
          <ac:picMkLst>
            <pc:docMk/>
            <pc:sldMk cId="2268932530" sldId="257"/>
            <ac:picMk id="4" creationId="{A6FAF961-C8DD-4341-B42D-7599E25E3CD2}"/>
          </ac:picMkLst>
        </pc:picChg>
        <pc:picChg chg="add del">
          <ac:chgData name="Ruturajsinh Solanki" userId="babb926d1e05f668" providerId="LiveId" clId="{E946E1D3-8F80-486D-8921-06D8B0429F23}" dt="2023-04-18T17:24:45.058" v="3" actId="26606"/>
          <ac:picMkLst>
            <pc:docMk/>
            <pc:sldMk cId="2268932530" sldId="257"/>
            <ac:picMk id="9" creationId="{CA9B431A-C3E8-4FAD-8408-07CD712D15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5302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055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7269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809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35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954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7763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62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83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898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781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909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61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07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670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963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638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4/18/2023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07288124"/>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dhruv.popat/viz/mentalhealthMOM/Dashboard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red geometric pattern">
            <a:extLst>
              <a:ext uri="{FF2B5EF4-FFF2-40B4-BE49-F238E27FC236}">
                <a16:creationId xmlns:a16="http://schemas.microsoft.com/office/drawing/2014/main" id="{9FE00CA1-A6D2-E367-7CBA-A2032F3FC946}"/>
              </a:ext>
            </a:extLst>
          </p:cNvPr>
          <p:cNvPicPr>
            <a:picLocks noChangeAspect="1"/>
          </p:cNvPicPr>
          <p:nvPr/>
        </p:nvPicPr>
        <p:blipFill rotWithShape="1">
          <a:blip r:embed="rId2"/>
          <a:srcRect r="15627" b="-1"/>
          <a:stretch/>
        </p:blipFill>
        <p:spPr>
          <a:xfrm>
            <a:off x="0" y="10"/>
            <a:ext cx="7649497" cy="6857990"/>
          </a:xfrm>
          <a:prstGeom prst="rect">
            <a:avLst/>
          </a:prstGeom>
        </p:spPr>
      </p:pic>
      <p:sp>
        <p:nvSpPr>
          <p:cNvPr id="2" name="Title 1">
            <a:extLst>
              <a:ext uri="{FF2B5EF4-FFF2-40B4-BE49-F238E27FC236}">
                <a16:creationId xmlns:a16="http://schemas.microsoft.com/office/drawing/2014/main" id="{C8FD0B39-938B-71A6-2437-E02ED18F3196}"/>
              </a:ext>
            </a:extLst>
          </p:cNvPr>
          <p:cNvSpPr>
            <a:spLocks noGrp="1"/>
          </p:cNvSpPr>
          <p:nvPr>
            <p:ph type="ctrTitle"/>
          </p:nvPr>
        </p:nvSpPr>
        <p:spPr>
          <a:xfrm>
            <a:off x="7530860" y="1122363"/>
            <a:ext cx="4341100" cy="3204134"/>
          </a:xfrm>
        </p:spPr>
        <p:txBody>
          <a:bodyPr anchor="ctr">
            <a:normAutofit/>
          </a:bodyPr>
          <a:lstStyle/>
          <a:p>
            <a:pPr algn="ctr"/>
            <a:r>
              <a:rPr lang="en-CA" sz="4800" dirty="0"/>
              <a:t>Mental Health</a:t>
            </a:r>
          </a:p>
        </p:txBody>
      </p:sp>
      <p:sp>
        <p:nvSpPr>
          <p:cNvPr id="3" name="Subtitle 2">
            <a:extLst>
              <a:ext uri="{FF2B5EF4-FFF2-40B4-BE49-F238E27FC236}">
                <a16:creationId xmlns:a16="http://schemas.microsoft.com/office/drawing/2014/main" id="{EC7ADD3B-FC3E-E4E2-0203-C7B979904F65}"/>
              </a:ext>
            </a:extLst>
          </p:cNvPr>
          <p:cNvSpPr>
            <a:spLocks noGrp="1"/>
          </p:cNvSpPr>
          <p:nvPr>
            <p:ph type="subTitle" idx="1"/>
          </p:nvPr>
        </p:nvSpPr>
        <p:spPr>
          <a:xfrm>
            <a:off x="7848600" y="4872922"/>
            <a:ext cx="4023360" cy="1208141"/>
          </a:xfrm>
        </p:spPr>
        <p:txBody>
          <a:bodyPr>
            <a:normAutofit/>
          </a:bodyPr>
          <a:lstStyle/>
          <a:p>
            <a:r>
              <a:rPr lang="en-CA" sz="2000" dirty="0"/>
              <a:t>Ruturajsinh Solanki - 0827884</a:t>
            </a:r>
          </a:p>
        </p:txBody>
      </p:sp>
      <p:sp>
        <p:nvSpPr>
          <p:cNvPr id="5" name="TextBox 7">
            <a:extLst>
              <a:ext uri="{FF2B5EF4-FFF2-40B4-BE49-F238E27FC236}">
                <a16:creationId xmlns:a16="http://schemas.microsoft.com/office/drawing/2014/main" id="{17A693BC-6FFA-412F-6DAC-224DCC8341D1}"/>
              </a:ext>
            </a:extLst>
          </p:cNvPr>
          <p:cNvSpPr txBox="1"/>
          <p:nvPr/>
        </p:nvSpPr>
        <p:spPr>
          <a:xfrm>
            <a:off x="10473906" y="13856"/>
            <a:ext cx="1718094"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100" dirty="0"/>
              <a:t>DAB 100 – 004  F2023</a:t>
            </a:r>
          </a:p>
          <a:p>
            <a:r>
              <a:rPr lang="en-IN" sz="1100" dirty="0"/>
              <a:t>DATA VIZ</a:t>
            </a:r>
          </a:p>
        </p:txBody>
      </p:sp>
    </p:spTree>
    <p:extLst>
      <p:ext uri="{BB962C8B-B14F-4D97-AF65-F5344CB8AC3E}">
        <p14:creationId xmlns:p14="http://schemas.microsoft.com/office/powerpoint/2010/main" val="1488087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2" descr="Dashboard">
            <a:hlinkClick r:id="rId2"/>
            <a:extLst>
              <a:ext uri="{FF2B5EF4-FFF2-40B4-BE49-F238E27FC236}">
                <a16:creationId xmlns:a16="http://schemas.microsoft.com/office/drawing/2014/main" id="{A6FAF961-C8DD-4341-B42D-7599E25E3CD2}"/>
              </a:ext>
            </a:extLst>
          </p:cNvPr>
          <p:cNvPicPr>
            <a:picLocks noChangeAspect="1"/>
          </p:cNvPicPr>
          <p:nvPr/>
        </p:nvPicPr>
        <p:blipFill rotWithShape="1">
          <a:blip r:embed="rId3">
            <a:extLst>
              <a:ext uri="{28A0092B-C50C-407E-A947-70E740481C1C}">
                <a14:useLocalDpi xmlns:a14="http://schemas.microsoft.com/office/drawing/2010/main" val="0"/>
              </a:ext>
            </a:extLst>
          </a:blip>
          <a:srcRect l="2992" t="7085" r="4333" b="34952"/>
          <a:stretch/>
        </p:blipFill>
        <p:spPr>
          <a:xfrm>
            <a:off x="35426" y="0"/>
            <a:ext cx="12094188" cy="6859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6893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line chart">
            <a:extLst>
              <a:ext uri="{FF2B5EF4-FFF2-40B4-BE49-F238E27FC236}">
                <a16:creationId xmlns:a16="http://schemas.microsoft.com/office/drawing/2014/main" id="{DE51F410-1789-E127-21E8-FF847FFEE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016" y="1290671"/>
            <a:ext cx="8208721" cy="4289057"/>
          </a:xfrm>
          <a:prstGeom prst="rect">
            <a:avLst/>
          </a:prstGeom>
        </p:spPr>
      </p:pic>
    </p:spTree>
    <p:extLst>
      <p:ext uri="{BB962C8B-B14F-4D97-AF65-F5344CB8AC3E}">
        <p14:creationId xmlns:p14="http://schemas.microsoft.com/office/powerpoint/2010/main" val="391203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944E-7BB4-28DD-3801-8C57409C23C6}"/>
              </a:ext>
            </a:extLst>
          </p:cNvPr>
          <p:cNvSpPr>
            <a:spLocks noGrp="1"/>
          </p:cNvSpPr>
          <p:nvPr>
            <p:ph type="title"/>
          </p:nvPr>
        </p:nvSpPr>
        <p:spPr>
          <a:xfrm>
            <a:off x="834013" y="1115568"/>
            <a:ext cx="3487616" cy="4626864"/>
          </a:xfrm>
        </p:spPr>
        <p:txBody>
          <a:bodyPr>
            <a:normAutofit/>
          </a:bodyPr>
          <a:lstStyle/>
          <a:p>
            <a:pPr algn="l"/>
            <a:r>
              <a:rPr lang="en-CA" sz="3600"/>
              <a:t>About the visualization</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E2544D90-59BC-6C92-7139-439DC5287DEA}"/>
              </a:ext>
            </a:extLst>
          </p:cNvPr>
          <p:cNvSpPr>
            <a:spLocks noGrp="1"/>
          </p:cNvSpPr>
          <p:nvPr>
            <p:ph idx="1"/>
          </p:nvPr>
        </p:nvSpPr>
        <p:spPr>
          <a:xfrm>
            <a:off x="5105398" y="1115568"/>
            <a:ext cx="6245352" cy="4626864"/>
          </a:xfrm>
        </p:spPr>
        <p:txBody>
          <a:bodyPr anchor="ctr">
            <a:normAutofit/>
          </a:bodyPr>
          <a:lstStyle/>
          <a:p>
            <a:r>
              <a:rPr lang="en-IN" b="1"/>
              <a:t>Visualization type </a:t>
            </a:r>
            <a:r>
              <a:rPr lang="en-IN"/>
              <a:t>– Line Chart</a:t>
            </a:r>
          </a:p>
          <a:p>
            <a:r>
              <a:rPr lang="en-IN"/>
              <a:t>This visualisation shows us the proportion of men an women who suffers from mental health disorders. Also, it shows the gap between men’s and women’s acceptance of this issues.</a:t>
            </a:r>
          </a:p>
          <a:p>
            <a:r>
              <a:rPr lang="en-US"/>
              <a:t>According to the study it tells that men have less disorders and women have more. But often men with mental health issue don’t seek help. And it is found that men have higher suicide ration.</a:t>
            </a:r>
            <a:endParaRPr lang="en-CA"/>
          </a:p>
        </p:txBody>
      </p:sp>
    </p:spTree>
    <p:extLst>
      <p:ext uri="{BB962C8B-B14F-4D97-AF65-F5344CB8AC3E}">
        <p14:creationId xmlns:p14="http://schemas.microsoft.com/office/powerpoint/2010/main" val="408129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7FC3-E4DB-DD9B-5514-B8C7BB4FCDDC}"/>
              </a:ext>
            </a:extLst>
          </p:cNvPr>
          <p:cNvSpPr>
            <a:spLocks noGrp="1"/>
          </p:cNvSpPr>
          <p:nvPr>
            <p:ph type="title"/>
          </p:nvPr>
        </p:nvSpPr>
        <p:spPr/>
        <p:txBody>
          <a:bodyPr/>
          <a:lstStyle/>
          <a:p>
            <a:r>
              <a:rPr lang="en-US" dirty="0"/>
              <a:t>WHAT WE CAN LEARN FROM THIS VIZ</a:t>
            </a:r>
            <a:endParaRPr lang="en-CA" dirty="0"/>
          </a:p>
        </p:txBody>
      </p:sp>
      <p:sp>
        <p:nvSpPr>
          <p:cNvPr id="3" name="Content Placeholder 2">
            <a:extLst>
              <a:ext uri="{FF2B5EF4-FFF2-40B4-BE49-F238E27FC236}">
                <a16:creationId xmlns:a16="http://schemas.microsoft.com/office/drawing/2014/main" id="{55F1590E-CD5B-DF00-B5AA-88DC62CF77FF}"/>
              </a:ext>
            </a:extLst>
          </p:cNvPr>
          <p:cNvSpPr>
            <a:spLocks noGrp="1"/>
          </p:cNvSpPr>
          <p:nvPr>
            <p:ph idx="1"/>
          </p:nvPr>
        </p:nvSpPr>
        <p:spPr/>
        <p:txBody>
          <a:bodyPr/>
          <a:lstStyle/>
          <a:p>
            <a:r>
              <a:rPr lang="en-IN" sz="2000" dirty="0"/>
              <a:t>The thing that I really liked about this visualization is that it is so simple yet so effective as it gives </a:t>
            </a:r>
            <a:r>
              <a:rPr lang="en-IN" sz="2000" b="1" dirty="0"/>
              <a:t>clarity</a:t>
            </a:r>
            <a:r>
              <a:rPr lang="en-IN" sz="2000" dirty="0"/>
              <a:t> about the whole topic, the points are </a:t>
            </a:r>
            <a:r>
              <a:rPr lang="en-IN" sz="2000" b="1" dirty="0"/>
              <a:t>accurate</a:t>
            </a:r>
            <a:r>
              <a:rPr lang="en-IN" sz="2000" dirty="0"/>
              <a:t> and such visualization provides insides that can be used for </a:t>
            </a:r>
            <a:r>
              <a:rPr lang="en-IN" sz="2000" b="1" dirty="0"/>
              <a:t>better understanding </a:t>
            </a:r>
            <a:r>
              <a:rPr lang="en-IN" sz="2000" dirty="0"/>
              <a:t>of mental health in general as well as individually for both genders</a:t>
            </a:r>
            <a:r>
              <a:rPr lang="en-IN" dirty="0"/>
              <a:t>.</a:t>
            </a:r>
          </a:p>
          <a:p>
            <a:r>
              <a:rPr lang="en-IN" dirty="0"/>
              <a:t>The most import aspect of this visualisation is that the issue of mental health is no joke! We need to speak up for this and we as humans need to help those who can not communicate their feelings well.</a:t>
            </a:r>
          </a:p>
          <a:p>
            <a:endParaRPr lang="en-IN" sz="2000" dirty="0"/>
          </a:p>
        </p:txBody>
      </p:sp>
    </p:spTree>
    <p:extLst>
      <p:ext uri="{BB962C8B-B14F-4D97-AF65-F5344CB8AC3E}">
        <p14:creationId xmlns:p14="http://schemas.microsoft.com/office/powerpoint/2010/main" val="79489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0B63F-1994-CD45-F283-CA78E69605B9}"/>
              </a:ext>
            </a:extLst>
          </p:cNvPr>
          <p:cNvSpPr>
            <a:spLocks noGrp="1"/>
          </p:cNvSpPr>
          <p:nvPr>
            <p:ph type="title"/>
          </p:nvPr>
        </p:nvSpPr>
        <p:spPr>
          <a:xfrm>
            <a:off x="769207" y="1099456"/>
            <a:ext cx="6243636" cy="4625558"/>
          </a:xfrm>
          <a:effectLst/>
        </p:spPr>
        <p:txBody>
          <a:bodyPr vert="horz" lIns="91440" tIns="45720" rIns="91440" bIns="45720" rtlCol="0" anchor="ctr">
            <a:normAutofit/>
          </a:bodyPr>
          <a:lstStyle/>
          <a:p>
            <a:pPr algn="l"/>
            <a:r>
              <a:rPr lang="en-US" sz="5400">
                <a:solidFill>
                  <a:schemeClr val="tx1"/>
                </a:solidFill>
              </a:rPr>
              <a:t>Thank you</a:t>
            </a:r>
          </a:p>
        </p:txBody>
      </p:sp>
      <p:sp>
        <p:nvSpPr>
          <p:cNvPr id="17" name="Rectangle 1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alpha val="90000"/>
            </a:schemeClr>
          </a:solidFill>
          <a:ln>
            <a:noFill/>
          </a:ln>
          <a:effectLst>
            <a:outerShdw blurRad="50800" dist="381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17303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179</TotalTime>
  <Words>197</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Calisto MT</vt:lpstr>
      <vt:lpstr>Wingdings 2</vt:lpstr>
      <vt:lpstr>Slate</vt:lpstr>
      <vt:lpstr>Mental Health</vt:lpstr>
      <vt:lpstr>PowerPoint Presentation</vt:lpstr>
      <vt:lpstr>PowerPoint Presentation</vt:lpstr>
      <vt:lpstr>About the visualization</vt:lpstr>
      <vt:lpstr>WHAT WE CAN LEARN FROM THIS VIZ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dc:title>
  <dc:creator>Ruturajsinh Solanki</dc:creator>
  <cp:lastModifiedBy>Ruturajsinh Solanki</cp:lastModifiedBy>
  <cp:revision>1</cp:revision>
  <dcterms:created xsi:type="dcterms:W3CDTF">2023-04-18T14:27:37Z</dcterms:created>
  <dcterms:modified xsi:type="dcterms:W3CDTF">2023-04-18T17:27:09Z</dcterms:modified>
</cp:coreProperties>
</file>