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4/27/2023</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806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4/27/2023</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693505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4/27/2023</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9579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4/27/2023</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34600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4/27/2023</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80461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4/27/2023</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88643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4/27/2023</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289544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4/27/2023</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832799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4/27/2023</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908714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4/27/2023</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856685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4/27/2023</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519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4/27/2023</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8798816"/>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3" descr="Empty street surrounded with buildings">
            <a:extLst>
              <a:ext uri="{FF2B5EF4-FFF2-40B4-BE49-F238E27FC236}">
                <a16:creationId xmlns:a16="http://schemas.microsoft.com/office/drawing/2014/main" id="{7AC2F1A2-7CD4-D6E8-C5D9-574636F9719B}"/>
              </a:ext>
            </a:extLst>
          </p:cNvPr>
          <p:cNvPicPr>
            <a:picLocks noChangeAspect="1"/>
          </p:cNvPicPr>
          <p:nvPr/>
        </p:nvPicPr>
        <p:blipFill rotWithShape="1">
          <a:blip r:embed="rId2"/>
          <a:srcRect r="-1" b="15708"/>
          <a:stretch/>
        </p:blipFill>
        <p:spPr>
          <a:xfrm>
            <a:off x="20" y="10"/>
            <a:ext cx="12188932" cy="6857990"/>
          </a:xfrm>
          <a:prstGeom prst="rect">
            <a:avLst/>
          </a:prstGeom>
        </p:spPr>
      </p:pic>
      <p:sp>
        <p:nvSpPr>
          <p:cNvPr id="23" name="Rectangle 22">
            <a:extLst>
              <a:ext uri="{FF2B5EF4-FFF2-40B4-BE49-F238E27FC236}">
                <a16:creationId xmlns:a16="http://schemas.microsoft.com/office/drawing/2014/main" id="{637992A9-1E8C-4E57-B4F4-EE2D38E50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51690F-0172-E7BB-7B5E-D1A40994804D}"/>
              </a:ext>
            </a:extLst>
          </p:cNvPr>
          <p:cNvSpPr>
            <a:spLocks noGrp="1"/>
          </p:cNvSpPr>
          <p:nvPr>
            <p:ph type="ctrTitle"/>
          </p:nvPr>
        </p:nvSpPr>
        <p:spPr>
          <a:xfrm>
            <a:off x="517870" y="978408"/>
            <a:ext cx="5021182" cy="2334248"/>
          </a:xfrm>
        </p:spPr>
        <p:txBody>
          <a:bodyPr anchor="t">
            <a:normAutofit/>
          </a:bodyPr>
          <a:lstStyle/>
          <a:p>
            <a:r>
              <a:rPr lang="en-CA">
                <a:solidFill>
                  <a:srgbClr val="FFFFFF"/>
                </a:solidFill>
              </a:rPr>
              <a:t>Baltimore Crime Analysis</a:t>
            </a:r>
          </a:p>
        </p:txBody>
      </p:sp>
      <p:sp>
        <p:nvSpPr>
          <p:cNvPr id="3" name="Subtitle 2">
            <a:extLst>
              <a:ext uri="{FF2B5EF4-FFF2-40B4-BE49-F238E27FC236}">
                <a16:creationId xmlns:a16="http://schemas.microsoft.com/office/drawing/2014/main" id="{B6399DA5-F5DC-28E3-57F3-21CDE4A2C53F}"/>
              </a:ext>
            </a:extLst>
          </p:cNvPr>
          <p:cNvSpPr>
            <a:spLocks noGrp="1"/>
          </p:cNvSpPr>
          <p:nvPr>
            <p:ph type="subTitle" idx="1"/>
          </p:nvPr>
        </p:nvSpPr>
        <p:spPr>
          <a:xfrm>
            <a:off x="517870" y="4482450"/>
            <a:ext cx="5040785" cy="1724029"/>
          </a:xfrm>
        </p:spPr>
        <p:txBody>
          <a:bodyPr anchor="t">
            <a:normAutofit/>
          </a:bodyPr>
          <a:lstStyle/>
          <a:p>
            <a:r>
              <a:rPr lang="en-US">
                <a:solidFill>
                  <a:srgbClr val="FFFFFF"/>
                </a:solidFill>
              </a:rPr>
              <a:t>Group Number : 05</a:t>
            </a:r>
          </a:p>
          <a:p>
            <a:r>
              <a:rPr lang="en-US">
                <a:solidFill>
                  <a:srgbClr val="FFFFFF"/>
                </a:solidFill>
              </a:rPr>
              <a:t>Section Number : 004</a:t>
            </a:r>
          </a:p>
          <a:p>
            <a:endParaRPr lang="en-CA">
              <a:solidFill>
                <a:srgbClr val="FFFFFF"/>
              </a:solidFill>
            </a:endParaRPr>
          </a:p>
        </p:txBody>
      </p:sp>
      <p:sp>
        <p:nvSpPr>
          <p:cNvPr id="25" name="Rectangle 24">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9740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036DF4-2C5C-0B23-8BBD-498FF1C0FCA0}"/>
              </a:ext>
            </a:extLst>
          </p:cNvPr>
          <p:cNvSpPr txBox="1">
            <a:spLocks/>
          </p:cNvSpPr>
          <p:nvPr/>
        </p:nvSpPr>
        <p:spPr>
          <a:xfrm>
            <a:off x="517870" y="657370"/>
            <a:ext cx="5021183" cy="877140"/>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spcAft>
                <a:spcPts val="600"/>
              </a:spcAft>
            </a:pPr>
            <a:r>
              <a:rPr lang="en-US" u="sng" dirty="0"/>
              <a:t>Data Cleaning</a:t>
            </a:r>
          </a:p>
        </p:txBody>
      </p:sp>
      <p:sp>
        <p:nvSpPr>
          <p:cNvPr id="14" name="Rectangle 13">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A616962-5A49-E49F-7848-11C957670AB6}"/>
              </a:ext>
            </a:extLst>
          </p:cNvPr>
          <p:cNvSpPr txBox="1">
            <a:spLocks/>
          </p:cNvSpPr>
          <p:nvPr/>
        </p:nvSpPr>
        <p:spPr>
          <a:xfrm>
            <a:off x="517870" y="1534510"/>
            <a:ext cx="5346902" cy="5150069"/>
          </a:xfrm>
          <a:prstGeom prst="rect">
            <a:avLst/>
          </a:prstGeom>
        </p:spPr>
        <p:txBody>
          <a:bodyPr vert="horz" lIns="91440" tIns="45720" rIns="91440" bIns="45720" rtlCol="0">
            <a:normAutofit lnSpcReduction="1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1600" dirty="0"/>
              <a:t>To start with, as we have seen so far the coordinates (latitude and longitude) are not so useful for us to draw any conclusion out of it. Also, the columns </a:t>
            </a:r>
            <a:r>
              <a:rPr lang="en-US" sz="1600" b="1" dirty="0"/>
              <a:t>X</a:t>
            </a:r>
            <a:r>
              <a:rPr lang="en-US" sz="1600" dirty="0"/>
              <a:t>, </a:t>
            </a:r>
            <a:r>
              <a:rPr lang="en-US" sz="1600" b="1" dirty="0"/>
              <a:t>Y</a:t>
            </a:r>
            <a:r>
              <a:rPr lang="en-US" sz="1600" dirty="0"/>
              <a:t>, </a:t>
            </a:r>
            <a:r>
              <a:rPr lang="en-US" sz="1600" b="1" dirty="0"/>
              <a:t>latitude</a:t>
            </a:r>
            <a:r>
              <a:rPr lang="en-US" sz="1600" dirty="0"/>
              <a:t>, </a:t>
            </a:r>
            <a:r>
              <a:rPr lang="en-US" sz="1600" b="1" dirty="0"/>
              <a:t>longitude</a:t>
            </a:r>
            <a:r>
              <a:rPr lang="en-US" sz="1600" dirty="0"/>
              <a:t>, </a:t>
            </a:r>
            <a:r>
              <a:rPr lang="en-US" sz="1600" b="1" dirty="0"/>
              <a:t>geolocation</a:t>
            </a:r>
            <a:r>
              <a:rPr lang="en-US" sz="1600" dirty="0"/>
              <a:t> and a new one created by us </a:t>
            </a:r>
            <a:r>
              <a:rPr lang="en-US" sz="1600" b="1" dirty="0"/>
              <a:t>geometry</a:t>
            </a:r>
            <a:r>
              <a:rPr lang="en-US" sz="1600" dirty="0"/>
              <a:t> this all have the coordinate values. Thus, we will drop this columns.</a:t>
            </a:r>
          </a:p>
          <a:p>
            <a:pPr algn="just">
              <a:lnSpc>
                <a:spcPct val="100000"/>
              </a:lnSpc>
            </a:pPr>
            <a:r>
              <a:rPr lang="en-US" sz="1600" dirty="0"/>
              <a:t>Secondly, the </a:t>
            </a:r>
            <a:r>
              <a:rPr lang="en-US" sz="1600" b="1" dirty="0" err="1"/>
              <a:t>ccno</a:t>
            </a:r>
            <a:r>
              <a:rPr lang="en-US" sz="1600" dirty="0"/>
              <a:t> and </a:t>
            </a:r>
            <a:r>
              <a:rPr lang="en-US" sz="1600" b="1" dirty="0" err="1"/>
              <a:t>objectid</a:t>
            </a:r>
            <a:r>
              <a:rPr lang="en-US" sz="1600" dirty="0"/>
              <a:t> has almost every values as unique and which does not provide us with any context related to </a:t>
            </a:r>
            <a:r>
              <a:rPr lang="en-US" sz="1600" dirty="0" err="1"/>
              <a:t>data.On</a:t>
            </a:r>
            <a:r>
              <a:rPr lang="en-US" sz="1600" dirty="0"/>
              <a:t> the other hand, for </a:t>
            </a:r>
            <a:r>
              <a:rPr lang="en-US" sz="1600" b="1" dirty="0" err="1"/>
              <a:t>total_incidents</a:t>
            </a:r>
            <a:r>
              <a:rPr lang="en-US" sz="1600" dirty="0"/>
              <a:t> have just one value which is 1, and </a:t>
            </a:r>
            <a:r>
              <a:rPr lang="en-US" sz="1600" b="1" dirty="0"/>
              <a:t>shape</a:t>
            </a:r>
            <a:r>
              <a:rPr lang="en-US" sz="1600" dirty="0"/>
              <a:t> column is </a:t>
            </a:r>
            <a:r>
              <a:rPr lang="en-US" sz="1600" dirty="0" err="1"/>
              <a:t>NaN</a:t>
            </a:r>
            <a:r>
              <a:rPr lang="en-US" sz="1600" dirty="0"/>
              <a:t>. Thus, both columns will be dropped.</a:t>
            </a:r>
          </a:p>
          <a:p>
            <a:pPr algn="just">
              <a:lnSpc>
                <a:spcPct val="100000"/>
              </a:lnSpc>
            </a:pPr>
            <a:r>
              <a:rPr lang="en-US" sz="1600" dirty="0"/>
              <a:t>Moreover, the </a:t>
            </a:r>
            <a:r>
              <a:rPr lang="en-US" sz="1600" b="1" dirty="0"/>
              <a:t>ethnicity</a:t>
            </a:r>
            <a:r>
              <a:rPr lang="en-US" sz="1600" dirty="0"/>
              <a:t> has to many missing values and does not add more context to our data so it can be dropped.</a:t>
            </a:r>
          </a:p>
          <a:p>
            <a:pPr algn="just">
              <a:lnSpc>
                <a:spcPct val="100000"/>
              </a:lnSpc>
            </a:pPr>
            <a:r>
              <a:rPr lang="en-US" sz="1600" dirty="0"/>
              <a:t>Lastly, there are many </a:t>
            </a:r>
            <a:r>
              <a:rPr lang="en-US" sz="1600" dirty="0" err="1"/>
              <a:t>cloumns</a:t>
            </a:r>
            <a:r>
              <a:rPr lang="en-US" sz="1600" dirty="0"/>
              <a:t> providing </a:t>
            </a:r>
            <a:r>
              <a:rPr lang="en-US" sz="1600" dirty="0" err="1"/>
              <a:t>lacation</a:t>
            </a:r>
            <a:r>
              <a:rPr lang="en-US" sz="1600" dirty="0"/>
              <a:t> </a:t>
            </a:r>
            <a:r>
              <a:rPr lang="en-US" sz="1600" dirty="0" err="1"/>
              <a:t>informations</a:t>
            </a:r>
            <a:r>
              <a:rPr lang="en-US" sz="1600" dirty="0"/>
              <a:t>, the </a:t>
            </a:r>
            <a:r>
              <a:rPr lang="en-US" sz="1600" b="1" dirty="0"/>
              <a:t>location</a:t>
            </a:r>
            <a:r>
              <a:rPr lang="en-US" sz="1600" dirty="0"/>
              <a:t> column has to many </a:t>
            </a:r>
            <a:r>
              <a:rPr lang="en-US" sz="1600" dirty="0" err="1"/>
              <a:t>uniques</a:t>
            </a:r>
            <a:r>
              <a:rPr lang="en-US" sz="1600" dirty="0"/>
              <a:t> values for a </a:t>
            </a:r>
            <a:r>
              <a:rPr lang="en-US" sz="1600" dirty="0" err="1"/>
              <a:t>catagorical</a:t>
            </a:r>
            <a:r>
              <a:rPr lang="en-US" sz="1600" dirty="0"/>
              <a:t> variable while as we know </a:t>
            </a:r>
            <a:r>
              <a:rPr lang="en-US" sz="1600" b="1" dirty="0"/>
              <a:t>post</a:t>
            </a:r>
            <a:r>
              <a:rPr lang="en-US" sz="1600" dirty="0"/>
              <a:t> column is derived using neighborhoods it can be dropped as well.</a:t>
            </a:r>
          </a:p>
          <a:p>
            <a:pPr algn="just">
              <a:lnSpc>
                <a:spcPct val="100000"/>
              </a:lnSpc>
            </a:pPr>
            <a:endParaRPr lang="en-US" sz="1600" b="1" dirty="0"/>
          </a:p>
        </p:txBody>
      </p:sp>
      <p:pic>
        <p:nvPicPr>
          <p:cNvPr id="4" name="Picture 3">
            <a:extLst>
              <a:ext uri="{FF2B5EF4-FFF2-40B4-BE49-F238E27FC236}">
                <a16:creationId xmlns:a16="http://schemas.microsoft.com/office/drawing/2014/main" id="{5414E1B4-29A7-C326-75FC-24DA13295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7230" y="657369"/>
            <a:ext cx="5591501" cy="5911597"/>
          </a:xfrm>
          <a:prstGeom prst="rect">
            <a:avLst/>
          </a:prstGeom>
        </p:spPr>
      </p:pic>
    </p:spTree>
    <p:extLst>
      <p:ext uri="{BB962C8B-B14F-4D97-AF65-F5344CB8AC3E}">
        <p14:creationId xmlns:p14="http://schemas.microsoft.com/office/powerpoint/2010/main" val="2906456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98EA667-4907-7365-C494-F0077ED91DC5}"/>
              </a:ext>
            </a:extLst>
          </p:cNvPr>
          <p:cNvSpPr txBox="1">
            <a:spLocks/>
          </p:cNvSpPr>
          <p:nvPr/>
        </p:nvSpPr>
        <p:spPr>
          <a:xfrm>
            <a:off x="454784" y="880201"/>
            <a:ext cx="9720072" cy="913646"/>
          </a:xfrm>
          <a:prstGeom prst="rect">
            <a:avLst/>
          </a:prstGeom>
        </p:spPr>
        <p:txBody>
          <a:bodyPr>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IN" sz="4000" u="sng"/>
              <a:t>Data Transformation</a:t>
            </a:r>
            <a:endParaRPr lang="en-IN" sz="4000" u="sng" dirty="0"/>
          </a:p>
        </p:txBody>
      </p:sp>
      <p:sp>
        <p:nvSpPr>
          <p:cNvPr id="5" name="Rectangle 4">
            <a:extLst>
              <a:ext uri="{FF2B5EF4-FFF2-40B4-BE49-F238E27FC236}">
                <a16:creationId xmlns:a16="http://schemas.microsoft.com/office/drawing/2014/main" id="{3408CAA4-73FF-46B4-3E29-A48082074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useBgFill="1">
        <p:nvSpPr>
          <p:cNvPr id="6" name="Rectangle 5">
            <a:extLst>
              <a:ext uri="{FF2B5EF4-FFF2-40B4-BE49-F238E27FC236}">
                <a16:creationId xmlns:a16="http://schemas.microsoft.com/office/drawing/2014/main" id="{D773E55C-3D14-F43E-F237-A282916E3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 name="Rectangle 6">
            <a:extLst>
              <a:ext uri="{FF2B5EF4-FFF2-40B4-BE49-F238E27FC236}">
                <a16:creationId xmlns:a16="http://schemas.microsoft.com/office/drawing/2014/main" id="{7432ABFF-BC29-4E7E-9AFD-2C48F22ED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8" name="Rectangle 7">
            <a:extLst>
              <a:ext uri="{FF2B5EF4-FFF2-40B4-BE49-F238E27FC236}">
                <a16:creationId xmlns:a16="http://schemas.microsoft.com/office/drawing/2014/main" id="{05C4C7E9-E69C-ABA0-5024-02448C159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9" name="Group 8">
            <a:extLst>
              <a:ext uri="{FF2B5EF4-FFF2-40B4-BE49-F238E27FC236}">
                <a16:creationId xmlns:a16="http://schemas.microsoft.com/office/drawing/2014/main" id="{978603FA-D406-0ED9-E908-11CB99D1327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0" name="Straight Connector 9">
              <a:extLst>
                <a:ext uri="{FF2B5EF4-FFF2-40B4-BE49-F238E27FC236}">
                  <a16:creationId xmlns:a16="http://schemas.microsoft.com/office/drawing/2014/main" id="{AE0390FD-8205-C135-F905-6AB46A7DD5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F0CBFB6-EDD5-B8E2-4442-0ABAB6D29D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12478F2-CBCE-3956-A051-A05EB7E3AE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3" name="Rectangle 12">
            <a:extLst>
              <a:ext uri="{FF2B5EF4-FFF2-40B4-BE49-F238E27FC236}">
                <a16:creationId xmlns:a16="http://schemas.microsoft.com/office/drawing/2014/main" id="{9AA65926-15A2-AC22-980C-ACA697EC0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7E203F8D-BB80-0584-40DE-61845DE89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DBD16667-7476-6726-874B-ED4F9D71C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67" y="0"/>
            <a:ext cx="8168743"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8B203680-0873-A63A-7547-DCA4B9131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3337" y="643464"/>
            <a:ext cx="6909241"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17" name="Rectangle 16">
            <a:extLst>
              <a:ext uri="{FF2B5EF4-FFF2-40B4-BE49-F238E27FC236}">
                <a16:creationId xmlns:a16="http://schemas.microsoft.com/office/drawing/2014/main" id="{97069085-3A97-1E03-7473-1B8AE0D19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1227" y="805446"/>
            <a:ext cx="6570161" cy="5244497"/>
          </a:xfrm>
          <a:prstGeom prst="rect">
            <a:avLst/>
          </a:prstGeom>
          <a:noFill/>
          <a:ln w="6350" cap="sq" cmpd="sng" algn="ctr">
            <a:solidFill>
              <a:srgbClr val="404040"/>
            </a:solidFill>
            <a:prstDash val="solid"/>
            <a:miter lim="800000"/>
          </a:ln>
          <a:effectLst/>
        </p:spPr>
      </p:sp>
      <p:sp>
        <p:nvSpPr>
          <p:cNvPr id="18" name="Rectangle 17">
            <a:extLst>
              <a:ext uri="{FF2B5EF4-FFF2-40B4-BE49-F238E27FC236}">
                <a16:creationId xmlns:a16="http://schemas.microsoft.com/office/drawing/2014/main" id="{1AF30467-AE87-6AA3-E096-BCCF3FE8B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37837"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18">
            <a:extLst>
              <a:ext uri="{FF2B5EF4-FFF2-40B4-BE49-F238E27FC236}">
                <a16:creationId xmlns:a16="http://schemas.microsoft.com/office/drawing/2014/main" id="{DA07312B-E1CB-E7B0-63B6-8BBF35714D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3252137"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6AF3C68-2794-D562-177C-B184DFC238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4943777"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9D1DA48-781A-87BD-551F-4FEC43D3E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3252137"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9080B01-F776-D9F9-105B-B89ECFAF4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3" name="Title 1">
            <a:extLst>
              <a:ext uri="{FF2B5EF4-FFF2-40B4-BE49-F238E27FC236}">
                <a16:creationId xmlns:a16="http://schemas.microsoft.com/office/drawing/2014/main" id="{E03BB943-2E4D-3754-0ECF-A9F3614C98EB}"/>
              </a:ext>
            </a:extLst>
          </p:cNvPr>
          <p:cNvSpPr txBox="1">
            <a:spLocks/>
          </p:cNvSpPr>
          <p:nvPr/>
        </p:nvSpPr>
        <p:spPr>
          <a:xfrm>
            <a:off x="8331468" y="1182454"/>
            <a:ext cx="3708894" cy="3480794"/>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lgn="ctr">
              <a:lnSpc>
                <a:spcPct val="83000"/>
              </a:lnSpc>
            </a:pPr>
            <a:r>
              <a:rPr lang="en-US" sz="3600" dirty="0"/>
              <a:t>Data Transformation</a:t>
            </a:r>
            <a:endParaRPr lang="en-US" sz="3600" cap="all" spc="-1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56433205-55B8-D318-0D3D-7D0FFB454EF9}"/>
              </a:ext>
            </a:extLst>
          </p:cNvPr>
          <p:cNvSpPr txBox="1"/>
          <p:nvPr/>
        </p:nvSpPr>
        <p:spPr>
          <a:xfrm>
            <a:off x="1071763" y="1647791"/>
            <a:ext cx="6120440" cy="4339650"/>
          </a:xfrm>
          <a:prstGeom prst="rect">
            <a:avLst/>
          </a:prstGeom>
          <a:noFill/>
        </p:spPr>
        <p:txBody>
          <a:bodyPr wrap="square">
            <a:spAutoFit/>
          </a:bodyPr>
          <a:lstStyle/>
          <a:p>
            <a:pPr marL="285750" indent="-285750">
              <a:buFont typeface="Arial" panose="020B0604020202020204" pitchFamily="34" charset="0"/>
              <a:buChar char="•"/>
            </a:pPr>
            <a:r>
              <a:rPr lang="en-IN" dirty="0"/>
              <a:t>Here we will divide the date and time for better usage for analysis.</a:t>
            </a:r>
          </a:p>
          <a:p>
            <a:pPr marL="285750" indent="-285750">
              <a:buFont typeface="Arial" panose="020B0604020202020204" pitchFamily="34" charset="0"/>
              <a:buChar char="•"/>
            </a:pPr>
            <a:r>
              <a:rPr lang="en-IN" dirty="0"/>
              <a:t>First, we will convert the </a:t>
            </a:r>
            <a:r>
              <a:rPr lang="en-IN" dirty="0" err="1"/>
              <a:t>crimedatetime</a:t>
            </a:r>
            <a:r>
              <a:rPr lang="en-IN" dirty="0"/>
              <a:t> to Date and Time column and then the from the Date column we will select just the Month's values as we have only 2022 years data and days are too many for a </a:t>
            </a:r>
            <a:r>
              <a:rPr lang="en-IN" dirty="0" err="1"/>
              <a:t>catagorical</a:t>
            </a:r>
            <a:r>
              <a:rPr lang="en-IN" dirty="0"/>
              <a:t> variable.</a:t>
            </a:r>
          </a:p>
          <a:p>
            <a:pPr marL="285750" indent="-285750">
              <a:buFont typeface="Arial" panose="020B0604020202020204" pitchFamily="34" charset="0"/>
              <a:buChar char="•"/>
            </a:pPr>
            <a:r>
              <a:rPr lang="en-IN" dirty="0"/>
              <a:t>Thus, after transforming the Date we will end up with just the month name.</a:t>
            </a:r>
          </a:p>
          <a:p>
            <a:pPr marL="285750" indent="-285750">
              <a:buFont typeface="Arial" panose="020B0604020202020204" pitchFamily="34" charset="0"/>
              <a:buChar char="•"/>
            </a:pPr>
            <a:r>
              <a:rPr lang="en-IN" dirty="0"/>
              <a:t>Transforming the Time:</a:t>
            </a:r>
          </a:p>
          <a:p>
            <a:pPr marL="285750" indent="-285750">
              <a:buFont typeface="Arial" panose="020B0604020202020204" pitchFamily="34" charset="0"/>
              <a:buChar char="•"/>
            </a:pPr>
            <a:r>
              <a:rPr lang="en-IN" dirty="0"/>
              <a:t>After splitting the date and time we will further split time into 4 parts of the day: Morning, Afternoon, Evening, and Night.</a:t>
            </a:r>
          </a:p>
          <a:p>
            <a:pPr marL="285750" indent="-285750">
              <a:buFont typeface="Arial" panose="020B0604020202020204" pitchFamily="34" charset="0"/>
              <a:buChar char="•"/>
            </a:pPr>
            <a:r>
              <a:rPr lang="en-IN" dirty="0"/>
              <a:t>Lastly we will delete the </a:t>
            </a:r>
            <a:r>
              <a:rPr lang="en-IN" dirty="0" err="1"/>
              <a:t>uneccessory</a:t>
            </a:r>
            <a:r>
              <a:rPr lang="en-IN" dirty="0"/>
              <a:t> columns which are </a:t>
            </a:r>
            <a:r>
              <a:rPr lang="en-IN" b="1" dirty="0" err="1"/>
              <a:t>crimedatetime</a:t>
            </a:r>
            <a:r>
              <a:rPr lang="en-IN" dirty="0"/>
              <a:t>, </a:t>
            </a:r>
            <a:r>
              <a:rPr lang="en-IN" b="1" dirty="0"/>
              <a:t>Date</a:t>
            </a:r>
            <a:r>
              <a:rPr lang="en-IN" dirty="0"/>
              <a:t>, </a:t>
            </a:r>
            <a:r>
              <a:rPr lang="en-IN" b="1" dirty="0"/>
              <a:t>Time</a:t>
            </a:r>
            <a:r>
              <a:rPr lang="en-IN" dirty="0"/>
              <a:t>, and </a:t>
            </a:r>
            <a:r>
              <a:rPr lang="en-IN" b="1" dirty="0"/>
              <a:t>Month</a:t>
            </a:r>
            <a:r>
              <a:rPr lang="en-IN" dirty="0"/>
              <a:t>.</a:t>
            </a:r>
          </a:p>
          <a:p>
            <a:pPr marL="342900" indent="-342900" algn="just">
              <a:buFont typeface="Arial" panose="020B0604020202020204" pitchFamily="34" charset="0"/>
              <a:buChar char="•"/>
            </a:pPr>
            <a:endParaRPr lang="en-IN" sz="2400" dirty="0"/>
          </a:p>
        </p:txBody>
      </p:sp>
    </p:spTree>
    <p:extLst>
      <p:ext uri="{BB962C8B-B14F-4D97-AF65-F5344CB8AC3E}">
        <p14:creationId xmlns:p14="http://schemas.microsoft.com/office/powerpoint/2010/main" val="4127776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7150645C-A275-8F85-FBE6-6EFB97528E2A}"/>
              </a:ext>
            </a:extLst>
          </p:cNvPr>
          <p:cNvSpPr>
            <a:spLocks noGrp="1"/>
          </p:cNvSpPr>
          <p:nvPr/>
        </p:nvSpPr>
        <p:spPr>
          <a:xfrm>
            <a:off x="517870" y="978408"/>
            <a:ext cx="8686796" cy="2334247"/>
          </a:xfrm>
          <a:prstGeom prst="rect">
            <a:avLst/>
          </a:prstGeom>
        </p:spPr>
        <p:txBody>
          <a:bodyPr vert="horz" lIns="91440" tIns="45720" rIns="91440" bIns="45720" rtlCol="0" anchor="t">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pPr>
              <a:lnSpc>
                <a:spcPct val="100000"/>
              </a:lnSpc>
              <a:spcAft>
                <a:spcPts val="600"/>
              </a:spcAft>
            </a:pPr>
            <a:r>
              <a:rPr lang="en-US" sz="5400" b="1" dirty="0">
                <a:solidFill>
                  <a:schemeClr val="tx1"/>
                </a:solidFill>
                <a:ea typeface="+mj-ea"/>
              </a:rPr>
              <a:t>Data Analysis</a:t>
            </a:r>
          </a:p>
        </p:txBody>
      </p:sp>
      <p:sp>
        <p:nvSpPr>
          <p:cNvPr id="30" name="Rectangle 29">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68680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6121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49411D-F0A6-BD6D-BD4E-F2CB99A85CC7}"/>
              </a:ext>
            </a:extLst>
          </p:cNvPr>
          <p:cNvSpPr txBox="1"/>
          <p:nvPr/>
        </p:nvSpPr>
        <p:spPr>
          <a:xfrm>
            <a:off x="503208" y="889323"/>
            <a:ext cx="6096000" cy="1000274"/>
          </a:xfrm>
          <a:prstGeom prst="rect">
            <a:avLst/>
          </a:prstGeom>
          <a:noFill/>
        </p:spPr>
        <p:txBody>
          <a:bodyPr wrap="square">
            <a:spAutoFit/>
          </a:bodyPr>
          <a:lstStyle/>
          <a:p>
            <a:pPr>
              <a:spcAft>
                <a:spcPts val="600"/>
              </a:spcAft>
            </a:pPr>
            <a:r>
              <a:rPr lang="en-US" sz="1800" b="1">
                <a:solidFill>
                  <a:schemeClr val="tx1"/>
                </a:solidFill>
                <a:ea typeface="+mj-ea"/>
              </a:rPr>
              <a:t>Q1: </a:t>
            </a:r>
            <a:r>
              <a:rPr lang="en-US" sz="1800"/>
              <a:t>Which district/neighborhood had the most number of crime scenes?</a:t>
            </a:r>
          </a:p>
          <a:p>
            <a:pPr>
              <a:lnSpc>
                <a:spcPct val="100000"/>
              </a:lnSpc>
              <a:spcAft>
                <a:spcPts val="600"/>
              </a:spcAft>
            </a:pPr>
            <a:endParaRPr lang="en-US" sz="1800" b="1" dirty="0">
              <a:solidFill>
                <a:schemeClr val="tx1"/>
              </a:solidFill>
              <a:ea typeface="+mj-ea"/>
            </a:endParaRPr>
          </a:p>
        </p:txBody>
      </p:sp>
      <p:pic>
        <p:nvPicPr>
          <p:cNvPr id="5" name="Picture 4" descr="Chart, bar chart&#10;&#10;Description automatically generated">
            <a:extLst>
              <a:ext uri="{FF2B5EF4-FFF2-40B4-BE49-F238E27FC236}">
                <a16:creationId xmlns:a16="http://schemas.microsoft.com/office/drawing/2014/main" id="{F1331C3D-7E8C-D59E-1885-BA911E3B1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4160" y="1216025"/>
            <a:ext cx="9093200" cy="5641975"/>
          </a:xfrm>
          <a:prstGeom prst="rect">
            <a:avLst/>
          </a:prstGeom>
        </p:spPr>
      </p:pic>
    </p:spTree>
    <p:extLst>
      <p:ext uri="{BB962C8B-B14F-4D97-AF65-F5344CB8AC3E}">
        <p14:creationId xmlns:p14="http://schemas.microsoft.com/office/powerpoint/2010/main" val="3743169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FFE543-C74D-201E-D73B-18960BE0A324}"/>
              </a:ext>
            </a:extLst>
          </p:cNvPr>
          <p:cNvSpPr txBox="1"/>
          <p:nvPr/>
        </p:nvSpPr>
        <p:spPr>
          <a:xfrm>
            <a:off x="503208" y="889323"/>
            <a:ext cx="6096000" cy="723275"/>
          </a:xfrm>
          <a:prstGeom prst="rect">
            <a:avLst/>
          </a:prstGeom>
          <a:noFill/>
        </p:spPr>
        <p:txBody>
          <a:bodyPr wrap="square">
            <a:spAutoFit/>
          </a:bodyPr>
          <a:lstStyle/>
          <a:p>
            <a:pPr>
              <a:spcAft>
                <a:spcPts val="600"/>
              </a:spcAft>
            </a:pPr>
            <a:r>
              <a:rPr lang="en-US" sz="1800" b="1" dirty="0">
                <a:solidFill>
                  <a:schemeClr val="tx1"/>
                </a:solidFill>
                <a:ea typeface="+mj-ea"/>
              </a:rPr>
              <a:t>Q2: </a:t>
            </a:r>
            <a:r>
              <a:rPr lang="en-US" sz="1800" dirty="0"/>
              <a:t>What type of crime has been committed the most?</a:t>
            </a:r>
          </a:p>
          <a:p>
            <a:pPr>
              <a:lnSpc>
                <a:spcPct val="100000"/>
              </a:lnSpc>
              <a:spcAft>
                <a:spcPts val="600"/>
              </a:spcAft>
            </a:pPr>
            <a:endParaRPr lang="en-US" sz="1800" b="1" dirty="0">
              <a:solidFill>
                <a:schemeClr val="tx1"/>
              </a:solidFill>
              <a:ea typeface="+mj-ea"/>
            </a:endParaRPr>
          </a:p>
        </p:txBody>
      </p:sp>
      <p:pic>
        <p:nvPicPr>
          <p:cNvPr id="3" name="Picture 2">
            <a:extLst>
              <a:ext uri="{FF2B5EF4-FFF2-40B4-BE49-F238E27FC236}">
                <a16:creationId xmlns:a16="http://schemas.microsoft.com/office/drawing/2014/main" id="{228FA4F4-A106-DC65-32E3-1A113E1DCA1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07797" y="1216025"/>
            <a:ext cx="8776405" cy="5641975"/>
          </a:xfrm>
          <a:prstGeom prst="rect">
            <a:avLst/>
          </a:prstGeom>
        </p:spPr>
      </p:pic>
    </p:spTree>
    <p:extLst>
      <p:ext uri="{BB962C8B-B14F-4D97-AF65-F5344CB8AC3E}">
        <p14:creationId xmlns:p14="http://schemas.microsoft.com/office/powerpoint/2010/main" val="3606004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89F5CE0-D642-6179-823B-FA3F1E112D3E}"/>
              </a:ext>
            </a:extLst>
          </p:cNvPr>
          <p:cNvSpPr txBox="1"/>
          <p:nvPr/>
        </p:nvSpPr>
        <p:spPr>
          <a:xfrm>
            <a:off x="503208" y="889323"/>
            <a:ext cx="6096000" cy="646331"/>
          </a:xfrm>
          <a:prstGeom prst="rect">
            <a:avLst/>
          </a:prstGeom>
          <a:noFill/>
        </p:spPr>
        <p:txBody>
          <a:bodyPr wrap="square">
            <a:spAutoFit/>
          </a:bodyPr>
          <a:lstStyle/>
          <a:p>
            <a:pPr>
              <a:spcAft>
                <a:spcPts val="600"/>
              </a:spcAft>
            </a:pPr>
            <a:r>
              <a:rPr lang="en-US" sz="1800" b="1" dirty="0">
                <a:solidFill>
                  <a:schemeClr val="tx1"/>
                </a:solidFill>
                <a:ea typeface="+mj-ea"/>
              </a:rPr>
              <a:t>Q3 Are there weapons involved in the crime? If so what kind of?</a:t>
            </a:r>
          </a:p>
        </p:txBody>
      </p:sp>
      <p:pic>
        <p:nvPicPr>
          <p:cNvPr id="7" name="Picture 6">
            <a:extLst>
              <a:ext uri="{FF2B5EF4-FFF2-40B4-BE49-F238E27FC236}">
                <a16:creationId xmlns:a16="http://schemas.microsoft.com/office/drawing/2014/main" id="{50D5E669-14E6-CF88-66EA-9FD09B1F7B4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289655" y="1216025"/>
            <a:ext cx="8122209" cy="5641975"/>
          </a:xfrm>
          <a:prstGeom prst="rect">
            <a:avLst/>
          </a:prstGeom>
        </p:spPr>
      </p:pic>
    </p:spTree>
    <p:extLst>
      <p:ext uri="{BB962C8B-B14F-4D97-AF65-F5344CB8AC3E}">
        <p14:creationId xmlns:p14="http://schemas.microsoft.com/office/powerpoint/2010/main" val="758658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8E6B8C-EC6B-1841-7F4D-086D7A986437}"/>
              </a:ext>
            </a:extLst>
          </p:cNvPr>
          <p:cNvSpPr txBox="1"/>
          <p:nvPr/>
        </p:nvSpPr>
        <p:spPr>
          <a:xfrm>
            <a:off x="503208" y="889323"/>
            <a:ext cx="6096000" cy="369332"/>
          </a:xfrm>
          <a:prstGeom prst="rect">
            <a:avLst/>
          </a:prstGeom>
          <a:noFill/>
        </p:spPr>
        <p:txBody>
          <a:bodyPr wrap="square">
            <a:spAutoFit/>
          </a:bodyPr>
          <a:lstStyle/>
          <a:p>
            <a:pPr>
              <a:spcAft>
                <a:spcPts val="600"/>
              </a:spcAft>
            </a:pPr>
            <a:r>
              <a:rPr lang="en-US" sz="1800" b="1" dirty="0">
                <a:solidFill>
                  <a:schemeClr val="tx1"/>
                </a:solidFill>
                <a:ea typeface="+mj-ea"/>
              </a:rPr>
              <a:t>Q4: </a:t>
            </a:r>
            <a:r>
              <a:rPr lang="en-US" sz="1800" dirty="0"/>
              <a:t>Are there any groups committing more crimes?</a:t>
            </a:r>
            <a:endParaRPr lang="en-US" sz="1800" b="1" dirty="0">
              <a:solidFill>
                <a:schemeClr val="tx1"/>
              </a:solidFill>
              <a:ea typeface="+mj-ea"/>
            </a:endParaRPr>
          </a:p>
        </p:txBody>
      </p:sp>
      <p:pic>
        <p:nvPicPr>
          <p:cNvPr id="3" name="Picture 2">
            <a:extLst>
              <a:ext uri="{FF2B5EF4-FFF2-40B4-BE49-F238E27FC236}">
                <a16:creationId xmlns:a16="http://schemas.microsoft.com/office/drawing/2014/main" id="{8CD27802-6241-FF85-7F8E-5F242A6AAB8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03208" y="1625600"/>
            <a:ext cx="6431280" cy="4917644"/>
          </a:xfrm>
          <a:prstGeom prst="rect">
            <a:avLst/>
          </a:prstGeom>
        </p:spPr>
      </p:pic>
      <p:pic>
        <p:nvPicPr>
          <p:cNvPr id="5" name="Picture 4" descr="Chart, bar chart&#10;&#10;Description automatically generated">
            <a:extLst>
              <a:ext uri="{FF2B5EF4-FFF2-40B4-BE49-F238E27FC236}">
                <a16:creationId xmlns:a16="http://schemas.microsoft.com/office/drawing/2014/main" id="{0C9A1F26-DC86-7A7E-5105-77A7D6EAF4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488" y="1625600"/>
            <a:ext cx="5257512" cy="4917644"/>
          </a:xfrm>
          <a:prstGeom prst="rect">
            <a:avLst/>
          </a:prstGeom>
        </p:spPr>
      </p:pic>
    </p:spTree>
    <p:extLst>
      <p:ext uri="{BB962C8B-B14F-4D97-AF65-F5344CB8AC3E}">
        <p14:creationId xmlns:p14="http://schemas.microsoft.com/office/powerpoint/2010/main" val="126742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3FBE12A-F169-EF04-0925-3CDC3B88ADFB}"/>
              </a:ext>
            </a:extLst>
          </p:cNvPr>
          <p:cNvSpPr txBox="1"/>
          <p:nvPr/>
        </p:nvSpPr>
        <p:spPr>
          <a:xfrm>
            <a:off x="517870" y="3172570"/>
            <a:ext cx="4945183" cy="3016294"/>
          </a:xfrm>
          <a:prstGeom prst="rect">
            <a:avLst/>
          </a:prstGeom>
        </p:spPr>
        <p:txBody>
          <a:bodyPr vert="horz" lIns="91440" tIns="45720" rIns="91440" bIns="45720" rtlCol="0">
            <a:normAutofit/>
          </a:bodyPr>
          <a:lstStyle/>
          <a:p>
            <a:pPr>
              <a:lnSpc>
                <a:spcPct val="110000"/>
              </a:lnSpc>
              <a:spcAft>
                <a:spcPts val="600"/>
              </a:spcAft>
              <a:buFont typeface="Arial" panose="020B0604020202020204" pitchFamily="34" charset="0"/>
            </a:pPr>
            <a:r>
              <a:rPr lang="en-US" sz="2000" b="1"/>
              <a:t>Thank You</a:t>
            </a:r>
          </a:p>
        </p:txBody>
      </p:sp>
      <p:pic>
        <p:nvPicPr>
          <p:cNvPr id="7" name="Graphic 6" descr="Smiling Face with No Fill">
            <a:extLst>
              <a:ext uri="{FF2B5EF4-FFF2-40B4-BE49-F238E27FC236}">
                <a16:creationId xmlns:a16="http://schemas.microsoft.com/office/drawing/2014/main" id="{0CBAF057-3214-F13B-8490-E18158B63F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62168" y="1063707"/>
            <a:ext cx="5028041" cy="5028041"/>
          </a:xfrm>
          <a:prstGeom prst="rect">
            <a:avLst/>
          </a:prstGeom>
        </p:spPr>
      </p:pic>
      <p:sp>
        <p:nvSpPr>
          <p:cNvPr id="16" name="Rectangle 15">
            <a:extLst>
              <a:ext uri="{FF2B5EF4-FFF2-40B4-BE49-F238E27FC236}">
                <a16:creationId xmlns:a16="http://schemas.microsoft.com/office/drawing/2014/main" id="{97B17300-4063-4FCF-8D7A-59C263BDA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1708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2481F5-FB93-30BF-0B51-DF520BDEFB57}"/>
              </a:ext>
            </a:extLst>
          </p:cNvPr>
          <p:cNvSpPr>
            <a:spLocks noGrp="1"/>
          </p:cNvSpPr>
          <p:nvPr>
            <p:ph type="title"/>
          </p:nvPr>
        </p:nvSpPr>
        <p:spPr>
          <a:xfrm>
            <a:off x="517869" y="826034"/>
            <a:ext cx="8686800" cy="1934172"/>
          </a:xfrm>
        </p:spPr>
        <p:txBody>
          <a:bodyPr>
            <a:normAutofit/>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Team</a:t>
            </a:r>
            <a:endParaRPr lang="en-CA"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20">
            <a:extLst>
              <a:ext uri="{FF2B5EF4-FFF2-40B4-BE49-F238E27FC236}">
                <a16:creationId xmlns:a16="http://schemas.microsoft.com/office/drawing/2014/main" id="{4290C15E-8726-199B-08F1-0C97A85C8A8B}"/>
              </a:ext>
            </a:extLst>
          </p:cNvPr>
          <p:cNvGraphicFramePr>
            <a:graphicFrameLocks noGrp="1"/>
          </p:cNvGraphicFramePr>
          <p:nvPr>
            <p:extLst>
              <p:ext uri="{D42A27DB-BD31-4B8C-83A1-F6EECF244321}">
                <p14:modId xmlns:p14="http://schemas.microsoft.com/office/powerpoint/2010/main" val="891936049"/>
              </p:ext>
            </p:extLst>
          </p:nvPr>
        </p:nvGraphicFramePr>
        <p:xfrm>
          <a:off x="1184692" y="2152878"/>
          <a:ext cx="2208168" cy="411480"/>
        </p:xfrm>
        <a:graphic>
          <a:graphicData uri="http://schemas.openxmlformats.org/drawingml/2006/table">
            <a:tbl>
              <a:tblPr firstRow="1" bandRow="1">
                <a:tableStyleId>{5C22544A-7EE6-4342-B048-85BDC9FD1C3A}</a:tableStyleId>
              </a:tblPr>
              <a:tblGrid>
                <a:gridCol w="2208168">
                  <a:extLst>
                    <a:ext uri="{9D8B030D-6E8A-4147-A177-3AD203B41FA5}">
                      <a16:colId xmlns:a16="http://schemas.microsoft.com/office/drawing/2014/main" val="41492405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dirty="0" err="1">
                          <a:latin typeface="Times New Roman" panose="02020603050405020304" pitchFamily="18" charset="0"/>
                          <a:cs typeface="Times New Roman" panose="02020603050405020304" pitchFamily="18" charset="0"/>
                        </a:rPr>
                        <a:t>Ruturaj</a:t>
                      </a:r>
                      <a:r>
                        <a:rPr lang="en-US" sz="2100" dirty="0">
                          <a:latin typeface="Times New Roman" panose="02020603050405020304" pitchFamily="18" charset="0"/>
                          <a:cs typeface="Times New Roman" panose="02020603050405020304" pitchFamily="18" charset="0"/>
                        </a:rPr>
                        <a:t> Solanki</a:t>
                      </a:r>
                    </a:p>
                  </a:txBody>
                  <a:tcPr/>
                </a:tc>
                <a:extLst>
                  <a:ext uri="{0D108BD9-81ED-4DB2-BD59-A6C34878D82A}">
                    <a16:rowId xmlns:a16="http://schemas.microsoft.com/office/drawing/2014/main" val="1372808906"/>
                  </a:ext>
                </a:extLst>
              </a:tr>
            </a:tbl>
          </a:graphicData>
        </a:graphic>
      </p:graphicFrame>
      <p:graphicFrame>
        <p:nvGraphicFramePr>
          <p:cNvPr id="5" name="Table 20">
            <a:extLst>
              <a:ext uri="{FF2B5EF4-FFF2-40B4-BE49-F238E27FC236}">
                <a16:creationId xmlns:a16="http://schemas.microsoft.com/office/drawing/2014/main" id="{DADA8171-BF6D-8162-A36C-A1A7E0FE53B2}"/>
              </a:ext>
            </a:extLst>
          </p:cNvPr>
          <p:cNvGraphicFramePr>
            <a:graphicFrameLocks noGrp="1"/>
          </p:cNvGraphicFramePr>
          <p:nvPr>
            <p:extLst>
              <p:ext uri="{D42A27DB-BD31-4B8C-83A1-F6EECF244321}">
                <p14:modId xmlns:p14="http://schemas.microsoft.com/office/powerpoint/2010/main" val="2433937284"/>
              </p:ext>
            </p:extLst>
          </p:nvPr>
        </p:nvGraphicFramePr>
        <p:xfrm>
          <a:off x="3822561" y="2152878"/>
          <a:ext cx="1987079" cy="411480"/>
        </p:xfrm>
        <a:graphic>
          <a:graphicData uri="http://schemas.openxmlformats.org/drawingml/2006/table">
            <a:tbl>
              <a:tblPr firstRow="1" bandRow="1">
                <a:tableStyleId>{5C22544A-7EE6-4342-B048-85BDC9FD1C3A}</a:tableStyleId>
              </a:tblPr>
              <a:tblGrid>
                <a:gridCol w="1987079">
                  <a:extLst>
                    <a:ext uri="{9D8B030D-6E8A-4147-A177-3AD203B41FA5}">
                      <a16:colId xmlns:a16="http://schemas.microsoft.com/office/drawing/2014/main" val="41492405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dirty="0">
                          <a:latin typeface="Times New Roman" panose="02020603050405020304" pitchFamily="18" charset="0"/>
                          <a:cs typeface="Times New Roman" panose="02020603050405020304" pitchFamily="18" charset="0"/>
                        </a:rPr>
                        <a:t>Chris </a:t>
                      </a:r>
                      <a:r>
                        <a:rPr lang="en-US" sz="2100" dirty="0" err="1">
                          <a:latin typeface="Times New Roman" panose="02020603050405020304" pitchFamily="18" charset="0"/>
                          <a:cs typeface="Times New Roman" panose="02020603050405020304" pitchFamily="18" charset="0"/>
                        </a:rPr>
                        <a:t>Chhotai</a:t>
                      </a:r>
                      <a:endParaRPr lang="en-US" sz="2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72808906"/>
                  </a:ext>
                </a:extLst>
              </a:tr>
            </a:tbl>
          </a:graphicData>
        </a:graphic>
      </p:graphicFrame>
      <p:graphicFrame>
        <p:nvGraphicFramePr>
          <p:cNvPr id="6" name="Table 20">
            <a:extLst>
              <a:ext uri="{FF2B5EF4-FFF2-40B4-BE49-F238E27FC236}">
                <a16:creationId xmlns:a16="http://schemas.microsoft.com/office/drawing/2014/main" id="{5E3DCA3C-AA90-4A87-D8ED-F43D6F828310}"/>
              </a:ext>
            </a:extLst>
          </p:cNvPr>
          <p:cNvGraphicFramePr>
            <a:graphicFrameLocks noGrp="1"/>
          </p:cNvGraphicFramePr>
          <p:nvPr>
            <p:extLst>
              <p:ext uri="{D42A27DB-BD31-4B8C-83A1-F6EECF244321}">
                <p14:modId xmlns:p14="http://schemas.microsoft.com/office/powerpoint/2010/main" val="1039363612"/>
              </p:ext>
            </p:extLst>
          </p:nvPr>
        </p:nvGraphicFramePr>
        <p:xfrm>
          <a:off x="6412451" y="2158901"/>
          <a:ext cx="2006158" cy="411480"/>
        </p:xfrm>
        <a:graphic>
          <a:graphicData uri="http://schemas.openxmlformats.org/drawingml/2006/table">
            <a:tbl>
              <a:tblPr firstRow="1" bandRow="1">
                <a:tableStyleId>{5C22544A-7EE6-4342-B048-85BDC9FD1C3A}</a:tableStyleId>
              </a:tblPr>
              <a:tblGrid>
                <a:gridCol w="2006158">
                  <a:extLst>
                    <a:ext uri="{9D8B030D-6E8A-4147-A177-3AD203B41FA5}">
                      <a16:colId xmlns:a16="http://schemas.microsoft.com/office/drawing/2014/main" val="41492405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dirty="0">
                          <a:latin typeface="Times New Roman" panose="02020603050405020304" pitchFamily="18" charset="0"/>
                          <a:cs typeface="Times New Roman" panose="02020603050405020304" pitchFamily="18" charset="0"/>
                        </a:rPr>
                        <a:t>Dhruv </a:t>
                      </a:r>
                      <a:r>
                        <a:rPr lang="en-US" sz="2100" dirty="0" err="1">
                          <a:latin typeface="Times New Roman" panose="02020603050405020304" pitchFamily="18" charset="0"/>
                          <a:cs typeface="Times New Roman" panose="02020603050405020304" pitchFamily="18" charset="0"/>
                        </a:rPr>
                        <a:t>Raval</a:t>
                      </a:r>
                      <a:endParaRPr lang="en-US" sz="2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72808906"/>
                  </a:ext>
                </a:extLst>
              </a:tr>
            </a:tbl>
          </a:graphicData>
        </a:graphic>
      </p:graphicFrame>
      <p:graphicFrame>
        <p:nvGraphicFramePr>
          <p:cNvPr id="7" name="Table 20">
            <a:extLst>
              <a:ext uri="{FF2B5EF4-FFF2-40B4-BE49-F238E27FC236}">
                <a16:creationId xmlns:a16="http://schemas.microsoft.com/office/drawing/2014/main" id="{B527AA04-1A57-8317-5C7B-32400BABC45A}"/>
              </a:ext>
            </a:extLst>
          </p:cNvPr>
          <p:cNvGraphicFramePr>
            <a:graphicFrameLocks noGrp="1"/>
          </p:cNvGraphicFramePr>
          <p:nvPr>
            <p:extLst>
              <p:ext uri="{D42A27DB-BD31-4B8C-83A1-F6EECF244321}">
                <p14:modId xmlns:p14="http://schemas.microsoft.com/office/powerpoint/2010/main" val="3360910306"/>
              </p:ext>
            </p:extLst>
          </p:nvPr>
        </p:nvGraphicFramePr>
        <p:xfrm>
          <a:off x="9107067" y="2152878"/>
          <a:ext cx="2079093" cy="411480"/>
        </p:xfrm>
        <a:graphic>
          <a:graphicData uri="http://schemas.openxmlformats.org/drawingml/2006/table">
            <a:tbl>
              <a:tblPr firstRow="1" bandRow="1">
                <a:tableStyleId>{5C22544A-7EE6-4342-B048-85BDC9FD1C3A}</a:tableStyleId>
              </a:tblPr>
              <a:tblGrid>
                <a:gridCol w="2079093">
                  <a:extLst>
                    <a:ext uri="{9D8B030D-6E8A-4147-A177-3AD203B41FA5}">
                      <a16:colId xmlns:a16="http://schemas.microsoft.com/office/drawing/2014/main" val="41492405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b="1" kern="1200" dirty="0" err="1">
                          <a:solidFill>
                            <a:schemeClr val="lt1"/>
                          </a:solidFill>
                          <a:latin typeface="Times New Roman" panose="02020603050405020304" pitchFamily="18" charset="0"/>
                          <a:ea typeface="+mn-ea"/>
                          <a:cs typeface="Times New Roman" panose="02020603050405020304" pitchFamily="18" charset="0"/>
                        </a:rPr>
                        <a:t>Pratinav</a:t>
                      </a:r>
                      <a:r>
                        <a:rPr lang="en-US" sz="2100" b="1" kern="1200" dirty="0">
                          <a:solidFill>
                            <a:schemeClr val="lt1"/>
                          </a:solidFill>
                          <a:latin typeface="Times New Roman" panose="02020603050405020304" pitchFamily="18" charset="0"/>
                          <a:ea typeface="+mn-ea"/>
                          <a:cs typeface="Times New Roman" panose="02020603050405020304" pitchFamily="18" charset="0"/>
                        </a:rPr>
                        <a:t> </a:t>
                      </a:r>
                      <a:r>
                        <a:rPr lang="en-US" sz="2100" b="1" kern="1200" dirty="0" err="1">
                          <a:solidFill>
                            <a:schemeClr val="lt1"/>
                          </a:solidFill>
                          <a:latin typeface="Times New Roman" panose="02020603050405020304" pitchFamily="18" charset="0"/>
                          <a:ea typeface="+mn-ea"/>
                          <a:cs typeface="Times New Roman" panose="02020603050405020304" pitchFamily="18" charset="0"/>
                        </a:rPr>
                        <a:t>Jinwal</a:t>
                      </a:r>
                      <a:endParaRPr lang="en-US" sz="2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72808906"/>
                  </a:ext>
                </a:extLst>
              </a:tr>
            </a:tbl>
          </a:graphicData>
        </a:graphic>
      </p:graphicFrame>
      <p:pic>
        <p:nvPicPr>
          <p:cNvPr id="9" name="Picture 8">
            <a:extLst>
              <a:ext uri="{FF2B5EF4-FFF2-40B4-BE49-F238E27FC236}">
                <a16:creationId xmlns:a16="http://schemas.microsoft.com/office/drawing/2014/main" id="{0A9EC306-6969-ABBB-00A6-28645B5112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451" y="3134292"/>
            <a:ext cx="2006158" cy="2647909"/>
          </a:xfrm>
          <a:prstGeom prst="rect">
            <a:avLst/>
          </a:prstGeom>
        </p:spPr>
      </p:pic>
      <p:pic>
        <p:nvPicPr>
          <p:cNvPr id="11" name="Picture 10">
            <a:extLst>
              <a:ext uri="{FF2B5EF4-FFF2-40B4-BE49-F238E27FC236}">
                <a16:creationId xmlns:a16="http://schemas.microsoft.com/office/drawing/2014/main" id="{3817E88D-2115-235D-7491-4662B44B90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2561" y="3134293"/>
            <a:ext cx="1987079" cy="2647909"/>
          </a:xfrm>
          <a:prstGeom prst="rect">
            <a:avLst/>
          </a:prstGeom>
        </p:spPr>
      </p:pic>
      <p:pic>
        <p:nvPicPr>
          <p:cNvPr id="12" name="Picture 11">
            <a:extLst>
              <a:ext uri="{FF2B5EF4-FFF2-40B4-BE49-F238E27FC236}">
                <a16:creationId xmlns:a16="http://schemas.microsoft.com/office/drawing/2014/main" id="{F0824912-93B7-5D81-FFED-6778424B3825}"/>
              </a:ext>
            </a:extLst>
          </p:cNvPr>
          <p:cNvPicPr>
            <a:picLocks noChangeAspect="1"/>
          </p:cNvPicPr>
          <p:nvPr/>
        </p:nvPicPr>
        <p:blipFill rotWithShape="1">
          <a:blip r:embed="rId4">
            <a:extLst>
              <a:ext uri="{28A0092B-C50C-407E-A947-70E740481C1C}">
                <a14:useLocalDpi xmlns:a14="http://schemas.microsoft.com/office/drawing/2010/main" val="0"/>
              </a:ext>
            </a:extLst>
          </a:blip>
          <a:srcRect t="26100"/>
          <a:stretch/>
        </p:blipFill>
        <p:spPr>
          <a:xfrm>
            <a:off x="9123680" y="3134292"/>
            <a:ext cx="2062480" cy="2647909"/>
          </a:xfrm>
          <a:prstGeom prst="rect">
            <a:avLst/>
          </a:prstGeom>
        </p:spPr>
      </p:pic>
      <p:pic>
        <p:nvPicPr>
          <p:cNvPr id="13" name="Picture 12">
            <a:extLst>
              <a:ext uri="{FF2B5EF4-FFF2-40B4-BE49-F238E27FC236}">
                <a16:creationId xmlns:a16="http://schemas.microsoft.com/office/drawing/2014/main" id="{5E8B3C05-2E9E-C335-9DA9-96EEAD5052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4692" y="3134292"/>
            <a:ext cx="2208168" cy="2647909"/>
          </a:xfrm>
          <a:prstGeom prst="rect">
            <a:avLst/>
          </a:prstGeom>
        </p:spPr>
      </p:pic>
    </p:spTree>
    <p:extLst>
      <p:ext uri="{BB962C8B-B14F-4D97-AF65-F5344CB8AC3E}">
        <p14:creationId xmlns:p14="http://schemas.microsoft.com/office/powerpoint/2010/main" val="660492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37B36A-0214-4ABB-ADEB-FBC0DBE18A6E}"/>
              </a:ext>
            </a:extLst>
          </p:cNvPr>
          <p:cNvSpPr>
            <a:spLocks noGrp="1"/>
          </p:cNvSpPr>
          <p:nvPr>
            <p:ph type="title"/>
          </p:nvPr>
        </p:nvSpPr>
        <p:spPr>
          <a:xfrm>
            <a:off x="517870" y="976160"/>
            <a:ext cx="5021183" cy="1934172"/>
          </a:xfrm>
        </p:spPr>
        <p:txBody>
          <a:bodyPr>
            <a:normAutofit/>
          </a:bodyPr>
          <a:lstStyle/>
          <a:p>
            <a:r>
              <a:rPr lang="en-CA" dirty="0">
                <a:latin typeface="Times New Roman" panose="02020603050405020304" pitchFamily="18" charset="0"/>
                <a:cs typeface="Times New Roman" panose="02020603050405020304" pitchFamily="18" charset="0"/>
              </a:rPr>
              <a:t>Motivation</a:t>
            </a:r>
          </a:p>
        </p:txBody>
      </p:sp>
      <p:sp>
        <p:nvSpPr>
          <p:cNvPr id="27" name="Rectangle 26">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D278FA3-FD33-03F7-A75A-32FF513A5159}"/>
              </a:ext>
            </a:extLst>
          </p:cNvPr>
          <p:cNvSpPr>
            <a:spLocks noGrp="1"/>
          </p:cNvSpPr>
          <p:nvPr>
            <p:ph idx="1"/>
          </p:nvPr>
        </p:nvSpPr>
        <p:spPr>
          <a:xfrm>
            <a:off x="517870" y="3172570"/>
            <a:ext cx="4945183" cy="3016294"/>
          </a:xfrm>
        </p:spPr>
        <p:txBody>
          <a:bodyPr>
            <a:normAutofit/>
          </a:bodyPr>
          <a:lstStyle/>
          <a:p>
            <a:pPr lvl="0">
              <a:lnSpc>
                <a:spcPct val="100000"/>
              </a:lnSpc>
            </a:pPr>
            <a:r>
              <a:rPr lang="en-US" sz="1400" b="1">
                <a:latin typeface="Times New Roman" panose="02020603050405020304" pitchFamily="18" charset="0"/>
                <a:cs typeface="Times New Roman" panose="02020603050405020304" pitchFamily="18" charset="0"/>
              </a:rPr>
              <a:t>“</a:t>
            </a:r>
            <a:r>
              <a:rPr lang="en-US" sz="1400" i="1">
                <a:latin typeface="Times New Roman" panose="02020603050405020304" pitchFamily="18" charset="0"/>
                <a:cs typeface="Times New Roman" panose="02020603050405020304" pitchFamily="18" charset="0"/>
              </a:rPr>
              <a:t>Baltimore city” has experienced an extremely high rate of crime in past recent years. In 2021 Baltimore city experienced the highest homicide rates in the USA, which concerns the residents and the local authorities who are trying to address this issue.</a:t>
            </a:r>
            <a:endParaRPr lang="en-IN" sz="1400">
              <a:latin typeface="Times New Roman" panose="02020603050405020304" pitchFamily="18" charset="0"/>
              <a:cs typeface="Times New Roman" panose="02020603050405020304" pitchFamily="18" charset="0"/>
            </a:endParaRPr>
          </a:p>
          <a:p>
            <a:pPr marL="0" indent="0">
              <a:lnSpc>
                <a:spcPct val="100000"/>
              </a:lnSpc>
              <a:buNone/>
            </a:pPr>
            <a:endParaRPr lang="en-IN" sz="1400">
              <a:latin typeface="Times New Roman" panose="02020603050405020304" pitchFamily="18" charset="0"/>
              <a:cs typeface="Times New Roman" panose="02020603050405020304" pitchFamily="18" charset="0"/>
            </a:endParaRPr>
          </a:p>
          <a:p>
            <a:pPr lvl="0">
              <a:lnSpc>
                <a:spcPct val="100000"/>
              </a:lnSpc>
            </a:pPr>
            <a:r>
              <a:rPr lang="en-IN" sz="1400">
                <a:latin typeface="Times New Roman" panose="02020603050405020304" pitchFamily="18" charset="0"/>
                <a:cs typeface="Times New Roman" panose="02020603050405020304" pitchFamily="18" charset="0"/>
              </a:rPr>
              <a:t>As an analyst who are interested in studying crime patterns and their trends, “Baltimore city” reflects the most interesting case study. Moreover, from this analysis we can gain awareness about the factors that contribute to high crime rates like poverty, drug abuse, social inequality and many more. Furthermore, from this study it can help identifying patterns and trends which inform policy decisions and interventions aimed at reduction crime. </a:t>
            </a:r>
          </a:p>
          <a:p>
            <a:pPr>
              <a:lnSpc>
                <a:spcPct val="100000"/>
              </a:lnSpc>
            </a:pPr>
            <a:endParaRPr lang="en-CA" sz="140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A6E9BEC-671F-0EAE-89AA-EC8D08C7D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9405" y="657369"/>
            <a:ext cx="4673566" cy="5434380"/>
          </a:xfrm>
          <a:prstGeom prst="rect">
            <a:avLst/>
          </a:prstGeom>
        </p:spPr>
      </p:pic>
      <p:sp>
        <p:nvSpPr>
          <p:cNvPr id="29" name="Rectangle 28">
            <a:extLst>
              <a:ext uri="{FF2B5EF4-FFF2-40B4-BE49-F238E27FC236}">
                <a16:creationId xmlns:a16="http://schemas.microsoft.com/office/drawing/2014/main" id="{97B17300-4063-4FCF-8D7A-59C263BDA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2072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1FCED8-6BA5-C7C2-52D9-35A458868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useBgFill="1">
        <p:nvSpPr>
          <p:cNvPr id="3" name="Rectangle 2">
            <a:extLst>
              <a:ext uri="{FF2B5EF4-FFF2-40B4-BE49-F238E27FC236}">
                <a16:creationId xmlns:a16="http://schemas.microsoft.com/office/drawing/2014/main" id="{8E8C4A9B-294B-3C67-1DA0-2573BFCFC0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 name="Rectangle 3">
            <a:extLst>
              <a:ext uri="{FF2B5EF4-FFF2-40B4-BE49-F238E27FC236}">
                <a16:creationId xmlns:a16="http://schemas.microsoft.com/office/drawing/2014/main" id="{C98C645C-BC04-CE11-196F-7AC2781CF2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5" name="Rectangle 4">
            <a:extLst>
              <a:ext uri="{FF2B5EF4-FFF2-40B4-BE49-F238E27FC236}">
                <a16:creationId xmlns:a16="http://schemas.microsoft.com/office/drawing/2014/main" id="{35E2F609-D0FD-628F-BA74-7FD2F379DA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6" name="Group 5">
            <a:extLst>
              <a:ext uri="{FF2B5EF4-FFF2-40B4-BE49-F238E27FC236}">
                <a16:creationId xmlns:a16="http://schemas.microsoft.com/office/drawing/2014/main" id="{4B6B1808-ECC4-1A1C-9C26-0FFB19879F3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7" name="Straight Connector 6">
              <a:extLst>
                <a:ext uri="{FF2B5EF4-FFF2-40B4-BE49-F238E27FC236}">
                  <a16:creationId xmlns:a16="http://schemas.microsoft.com/office/drawing/2014/main" id="{AFF031D3-8992-44CA-E298-E0D56D6518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6785C2B-8976-3DB9-1A32-57DB90707B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8B598B6-2496-259B-1CFA-2E34565C76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a:extLst>
              <a:ext uri="{FF2B5EF4-FFF2-40B4-BE49-F238E27FC236}">
                <a16:creationId xmlns:a16="http://schemas.microsoft.com/office/drawing/2014/main" id="{CF66EB40-D450-5FC2-94BE-B989C807B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5D041F21-8F7C-4AEA-A3D8-C257F4259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956743A9-6FDD-3C02-2E4D-3EFC2EA52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67" y="0"/>
            <a:ext cx="8168743"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707A5E31-C907-8D47-37B5-72F7D2145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3337" y="643464"/>
            <a:ext cx="6909241"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DDE87523-7858-31E2-FE6B-2AABF83BA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1227" y="805446"/>
            <a:ext cx="6570161" cy="5244497"/>
          </a:xfrm>
          <a:prstGeom prst="rect">
            <a:avLst/>
          </a:prstGeom>
          <a:noFill/>
          <a:ln w="6350" cap="sq" cmpd="sng" algn="ctr">
            <a:solidFill>
              <a:srgbClr val="404040"/>
            </a:solidFill>
            <a:prstDash val="solid"/>
            <a:miter lim="800000"/>
          </a:ln>
          <a:effectLst/>
        </p:spPr>
      </p:sp>
      <p:sp>
        <p:nvSpPr>
          <p:cNvPr id="15" name="Rectangle 14">
            <a:extLst>
              <a:ext uri="{FF2B5EF4-FFF2-40B4-BE49-F238E27FC236}">
                <a16:creationId xmlns:a16="http://schemas.microsoft.com/office/drawing/2014/main" id="{6FD16BF3-F372-15AA-9D40-D8D31D802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37837"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ED76098D-024E-00D4-114E-EBD3635E77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3252137"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6906D3-C166-0700-E261-B35E351813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4943777"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DA97C39-CB55-15EF-21DF-0887622230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3252137"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A67AD73-1A8C-03C3-F8E8-4591B0FAC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Title 1">
            <a:extLst>
              <a:ext uri="{FF2B5EF4-FFF2-40B4-BE49-F238E27FC236}">
                <a16:creationId xmlns:a16="http://schemas.microsoft.com/office/drawing/2014/main" id="{6C85555B-D259-12F0-572A-ED587791BB1A}"/>
              </a:ext>
            </a:extLst>
          </p:cNvPr>
          <p:cNvSpPr txBox="1">
            <a:spLocks/>
          </p:cNvSpPr>
          <p:nvPr/>
        </p:nvSpPr>
        <p:spPr>
          <a:xfrm>
            <a:off x="8331468" y="1182454"/>
            <a:ext cx="3708894" cy="3480794"/>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lgn="ctr">
              <a:lnSpc>
                <a:spcPct val="83000"/>
              </a:lnSpc>
            </a:pPr>
            <a:r>
              <a:rPr lang="en-US" dirty="0">
                <a:latin typeface="Times New Roman" panose="02020603050405020304" pitchFamily="18" charset="0"/>
                <a:cs typeface="Times New Roman" panose="02020603050405020304" pitchFamily="18" charset="0"/>
              </a:rPr>
              <a:t>Problem Statement</a:t>
            </a:r>
            <a:endParaRPr lang="en-US" cap="all" spc="-1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02BCB02F-E2C8-8816-0CFA-5CA54FEBBA7C}"/>
              </a:ext>
            </a:extLst>
          </p:cNvPr>
          <p:cNvSpPr txBox="1"/>
          <p:nvPr/>
        </p:nvSpPr>
        <p:spPr>
          <a:xfrm>
            <a:off x="1071763" y="1647791"/>
            <a:ext cx="6120440" cy="4247317"/>
          </a:xfrm>
          <a:prstGeom prst="rect">
            <a:avLst/>
          </a:prstGeom>
          <a:noFill/>
        </p:spPr>
        <p:txBody>
          <a:bodyPr wrap="square">
            <a:spAutoFit/>
          </a:bodyPr>
          <a:lstStyle/>
          <a:p>
            <a:pPr marL="342900" lvl="0" indent="-342900">
              <a:lnSpc>
                <a:spcPct val="100000"/>
              </a:lnSpc>
              <a:buFont typeface="Wingdings" pitchFamily="2" charset="2"/>
              <a:buChar char="§"/>
            </a:pPr>
            <a:r>
              <a:rPr lang="en-US" sz="1800" dirty="0">
                <a:latin typeface="Times New Roman" panose="02020603050405020304" pitchFamily="18" charset="0"/>
                <a:cs typeface="Times New Roman" panose="02020603050405020304" pitchFamily="18" charset="0"/>
              </a:rPr>
              <a:t>Baltimore city has been experiencing high crime rates despite of the countries law and order made by USA, however the percentage of crime remains the same. Furthermore, in certain areas the crime problem is very severe and in some or the other way it affects certain demographic group. We need to identify the root cause of crimes, should develop strategies to stop crime and promote public safety. </a:t>
            </a:r>
            <a:endParaRPr lang="en-IN" sz="1800" dirty="0">
              <a:latin typeface="Times New Roman" panose="02020603050405020304" pitchFamily="18" charset="0"/>
              <a:cs typeface="Times New Roman" panose="02020603050405020304" pitchFamily="18" charset="0"/>
            </a:endParaRPr>
          </a:p>
          <a:p>
            <a:pPr marL="342900" indent="-342900">
              <a:lnSpc>
                <a:spcPct val="100000"/>
              </a:lnSpc>
              <a:buFont typeface="Wingdings" pitchFamily="2" charset="2"/>
              <a:buChar char="§"/>
            </a:pPr>
            <a:endParaRPr lang="en-IN" sz="1800" dirty="0">
              <a:latin typeface="Times New Roman" panose="02020603050405020304" pitchFamily="18" charset="0"/>
              <a:cs typeface="Times New Roman" panose="02020603050405020304" pitchFamily="18" charset="0"/>
            </a:endParaRPr>
          </a:p>
          <a:p>
            <a:pPr marL="342900" indent="-342900">
              <a:lnSpc>
                <a:spcPct val="100000"/>
              </a:lnSpc>
              <a:buFont typeface="Wingdings" pitchFamily="2" charset="2"/>
              <a:buChar char="§"/>
            </a:pPr>
            <a:endParaRPr lang="en-IN" sz="1800" dirty="0">
              <a:latin typeface="Times New Roman" panose="02020603050405020304" pitchFamily="18" charset="0"/>
              <a:cs typeface="Times New Roman" panose="02020603050405020304" pitchFamily="18" charset="0"/>
            </a:endParaRPr>
          </a:p>
          <a:p>
            <a:pPr marL="342900" lvl="0" indent="-342900">
              <a:lnSpc>
                <a:spcPct val="100000"/>
              </a:lnSpc>
              <a:buFont typeface="Wingdings" pitchFamily="2" charset="2"/>
              <a:buChar char="§"/>
            </a:pPr>
            <a:r>
              <a:rPr lang="en-US" sz="1800" dirty="0">
                <a:latin typeface="Times New Roman" panose="02020603050405020304" pitchFamily="18" charset="0"/>
                <a:cs typeface="Times New Roman" panose="02020603050405020304" pitchFamily="18" charset="0"/>
              </a:rPr>
              <a:t>There is a need to establish positive community partnerships that promote trust between communities. This will require efforts to engage with leaders and build strong relationship between residents.</a:t>
            </a:r>
            <a:endParaRPr lang="en-IN" sz="1800" dirty="0">
              <a:latin typeface="Times New Roman" panose="02020603050405020304" pitchFamily="18" charset="0"/>
              <a:cs typeface="Times New Roman" panose="02020603050405020304" pitchFamily="18" charset="0"/>
            </a:endParaRPr>
          </a:p>
          <a:p>
            <a:pPr>
              <a:lnSpc>
                <a:spcPct val="100000"/>
              </a:lnSpc>
            </a:pPr>
            <a:endParaRPr lang="en-CA"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9196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3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Rectangle 40">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itle 1">
            <a:extLst>
              <a:ext uri="{FF2B5EF4-FFF2-40B4-BE49-F238E27FC236}">
                <a16:creationId xmlns:a16="http://schemas.microsoft.com/office/drawing/2014/main" id="{BE370FE7-8E90-18B2-B65F-70B0D5E260DB}"/>
              </a:ext>
            </a:extLst>
          </p:cNvPr>
          <p:cNvSpPr txBox="1">
            <a:spLocks/>
          </p:cNvSpPr>
          <p:nvPr/>
        </p:nvSpPr>
        <p:spPr>
          <a:xfrm>
            <a:off x="517870" y="976160"/>
            <a:ext cx="5021183" cy="193417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spcAft>
                <a:spcPts val="600"/>
              </a:spcAft>
            </a:pPr>
            <a:r>
              <a:rPr lang="en-US"/>
              <a:t>Project Proposal</a:t>
            </a:r>
            <a:endParaRPr lang="en-US" cap="all" spc="-100" dirty="0"/>
          </a:p>
        </p:txBody>
      </p:sp>
      <p:sp>
        <p:nvSpPr>
          <p:cNvPr id="49" name="Rectangle 42">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04059F8D-A75D-C732-15C1-39AF46BF7C7F}"/>
              </a:ext>
            </a:extLst>
          </p:cNvPr>
          <p:cNvSpPr txBox="1"/>
          <p:nvPr/>
        </p:nvSpPr>
        <p:spPr>
          <a:xfrm>
            <a:off x="517870" y="3172570"/>
            <a:ext cx="4945183" cy="3016294"/>
          </a:xfrm>
          <a:prstGeom prst="rect">
            <a:avLst/>
          </a:prstGeom>
        </p:spPr>
        <p:txBody>
          <a:bodyPr vert="horz" lIns="91440" tIns="45720" rIns="91440" bIns="45720" rtlCol="0">
            <a:normAutofit/>
          </a:bodyPr>
          <a:lstStyle/>
          <a:p>
            <a:pPr>
              <a:spcAft>
                <a:spcPts val="600"/>
              </a:spcAft>
              <a:buFont typeface="Arial" panose="020B0604020202020204" pitchFamily="34" charset="0"/>
            </a:pPr>
            <a:r>
              <a:rPr lang="en-US" sz="1400"/>
              <a:t>This dataset contains information on all documented crimes in the city for the year 2022, including the date, time, place, and nature of each incident. Baltimore City's high crime rate is still a problem, although the city has been making efforts to reduce it with several initiatives. This project presents an examination of the city's 2022 crime statistics to better comprehend the status of crime there presently and to highlight prospective development areas. Therefore, we will try to determine which areas of the city are most impacted by each type of crime and to identify the most prevalent crime types for the year 2022.</a:t>
            </a:r>
          </a:p>
        </p:txBody>
      </p:sp>
      <p:pic>
        <p:nvPicPr>
          <p:cNvPr id="24" name="Picture 23">
            <a:extLst>
              <a:ext uri="{FF2B5EF4-FFF2-40B4-BE49-F238E27FC236}">
                <a16:creationId xmlns:a16="http://schemas.microsoft.com/office/drawing/2014/main" id="{DC90CC6E-D367-B14F-D5E1-52C8060AD0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6497" y="311877"/>
            <a:ext cx="5612524" cy="5876987"/>
          </a:xfrm>
          <a:prstGeom prst="rect">
            <a:avLst/>
          </a:prstGeom>
        </p:spPr>
      </p:pic>
      <p:sp>
        <p:nvSpPr>
          <p:cNvPr id="50" name="Rectangle 44">
            <a:extLst>
              <a:ext uri="{FF2B5EF4-FFF2-40B4-BE49-F238E27FC236}">
                <a16:creationId xmlns:a16="http://schemas.microsoft.com/office/drawing/2014/main" id="{97B17300-4063-4FCF-8D7A-59C263BDA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2212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0A2C4E-897E-046F-3EFB-5C4E180A4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useBgFill="1">
        <p:nvSpPr>
          <p:cNvPr id="3" name="Rectangle 2">
            <a:extLst>
              <a:ext uri="{FF2B5EF4-FFF2-40B4-BE49-F238E27FC236}">
                <a16:creationId xmlns:a16="http://schemas.microsoft.com/office/drawing/2014/main" id="{35F90F76-B83E-6374-7CC3-8A64F749A4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 name="Rectangle 3">
            <a:extLst>
              <a:ext uri="{FF2B5EF4-FFF2-40B4-BE49-F238E27FC236}">
                <a16:creationId xmlns:a16="http://schemas.microsoft.com/office/drawing/2014/main" id="{AD244584-5811-A99A-7604-7AA6EE18D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5" name="Rectangle 4">
            <a:extLst>
              <a:ext uri="{FF2B5EF4-FFF2-40B4-BE49-F238E27FC236}">
                <a16:creationId xmlns:a16="http://schemas.microsoft.com/office/drawing/2014/main" id="{FB3E71DB-B5C6-D409-6E8B-344C2109A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6" name="Group 5">
            <a:extLst>
              <a:ext uri="{FF2B5EF4-FFF2-40B4-BE49-F238E27FC236}">
                <a16:creationId xmlns:a16="http://schemas.microsoft.com/office/drawing/2014/main" id="{FBAC5EDB-ABE4-D3FC-EE00-9D159909043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7" name="Straight Connector 6">
              <a:extLst>
                <a:ext uri="{FF2B5EF4-FFF2-40B4-BE49-F238E27FC236}">
                  <a16:creationId xmlns:a16="http://schemas.microsoft.com/office/drawing/2014/main" id="{D9523DFE-9E75-DC86-85A2-3DAFF14336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26EB73B-97EB-3043-9804-59E9FBA0B59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45A7F7B-1B2C-21CC-DC36-D54499DBAA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a:extLst>
              <a:ext uri="{FF2B5EF4-FFF2-40B4-BE49-F238E27FC236}">
                <a16:creationId xmlns:a16="http://schemas.microsoft.com/office/drawing/2014/main" id="{8D286879-BC59-C4E0-171F-D66D86983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29BFA2D2-5AD2-3177-FC68-A3C734CDF8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B63769D4-2FC9-5B15-F54C-5C35345082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67" y="0"/>
            <a:ext cx="8168743"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40C847EF-FC16-94CB-86E3-53AD22273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3337" y="643464"/>
            <a:ext cx="6909241"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973B1CB2-35EA-7BFB-26C1-BF0CBE951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1227" y="805446"/>
            <a:ext cx="6570161" cy="5244497"/>
          </a:xfrm>
          <a:prstGeom prst="rect">
            <a:avLst/>
          </a:prstGeom>
          <a:noFill/>
          <a:ln w="6350" cap="sq" cmpd="sng" algn="ctr">
            <a:solidFill>
              <a:srgbClr val="404040"/>
            </a:solidFill>
            <a:prstDash val="solid"/>
            <a:miter lim="800000"/>
          </a:ln>
          <a:effectLst/>
        </p:spPr>
      </p:sp>
      <p:sp>
        <p:nvSpPr>
          <p:cNvPr id="15" name="Rectangle 14">
            <a:extLst>
              <a:ext uri="{FF2B5EF4-FFF2-40B4-BE49-F238E27FC236}">
                <a16:creationId xmlns:a16="http://schemas.microsoft.com/office/drawing/2014/main" id="{97886C39-D0F8-BB2A-774F-D87A18609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37837"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044C17A5-4D66-0426-A171-EDC61D3A2A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3252137"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FC3FF4-25B0-AFE5-98A5-D5F8BDEF35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4943777"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FEB4DAF-F07A-D31A-3E28-2EC5C2E7C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3252137"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0471BD33-A830-EBE7-C4EB-AF767FD24E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Title 1">
            <a:extLst>
              <a:ext uri="{FF2B5EF4-FFF2-40B4-BE49-F238E27FC236}">
                <a16:creationId xmlns:a16="http://schemas.microsoft.com/office/drawing/2014/main" id="{AE9C21CE-A763-EA75-8A6B-88836AD32D75}"/>
              </a:ext>
            </a:extLst>
          </p:cNvPr>
          <p:cNvSpPr txBox="1">
            <a:spLocks/>
          </p:cNvSpPr>
          <p:nvPr/>
        </p:nvSpPr>
        <p:spPr>
          <a:xfrm>
            <a:off x="8331468" y="1182454"/>
            <a:ext cx="3708894" cy="3480794"/>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lgn="ctr">
              <a:lnSpc>
                <a:spcPct val="83000"/>
              </a:lnSpc>
            </a:pPr>
            <a:r>
              <a:rPr lang="en-US" sz="4800" dirty="0"/>
              <a:t>Data set description</a:t>
            </a:r>
            <a:endParaRPr lang="en-US" sz="4800" cap="all" spc="-1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38C50E8F-DFE7-925F-DABD-569F6040D32E}"/>
              </a:ext>
            </a:extLst>
          </p:cNvPr>
          <p:cNvSpPr txBox="1"/>
          <p:nvPr/>
        </p:nvSpPr>
        <p:spPr>
          <a:xfrm>
            <a:off x="1071763" y="1647791"/>
            <a:ext cx="6120440" cy="3139321"/>
          </a:xfrm>
          <a:prstGeom prst="rect">
            <a:avLst/>
          </a:prstGeom>
          <a:noFill/>
        </p:spPr>
        <p:txBody>
          <a:bodyPr wrap="square">
            <a:spAutoFit/>
          </a:bodyPr>
          <a:lstStyle/>
          <a:p>
            <a:pPr algn="just">
              <a:buFont typeface="Wingdings" panose="05000000000000000000" pitchFamily="2" charset="2"/>
              <a:buChar char="§"/>
            </a:pPr>
            <a:r>
              <a:rPr lang="en-US" sz="1800" b="0" i="0" dirty="0">
                <a:effectLst/>
                <a:latin typeface="Söhne"/>
              </a:rPr>
              <a:t> </a:t>
            </a:r>
            <a:r>
              <a:rPr lang="en-IN" sz="1800" dirty="0">
                <a:latin typeface="Söhne"/>
              </a:rPr>
              <a:t>This dataset depicts the location and details of major (Part 1) crime against people that occurs in the City of Baltimore, including homicide, shooting, robbery, violent assault, etc. Each week, data is updated.</a:t>
            </a:r>
          </a:p>
          <a:p>
            <a:pPr algn="just">
              <a:buFont typeface="Wingdings" panose="05000000000000000000" pitchFamily="2" charset="2"/>
              <a:buChar char="§"/>
            </a:pPr>
            <a:r>
              <a:rPr lang="en-IN" sz="1800" dirty="0">
                <a:latin typeface="Söhne"/>
              </a:rPr>
              <a:t>This dataset depicts the location and details of major (Part 1) crime against people that occurs in the City of Baltimore, including homicide, shooting, robbery, violent assault, etc. Each week, data is updated. </a:t>
            </a:r>
          </a:p>
          <a:p>
            <a:pPr algn="just"/>
            <a:r>
              <a:rPr lang="en-US" sz="1800" b="0" i="0" dirty="0">
                <a:effectLst/>
                <a:latin typeface="Söhne"/>
              </a:rPr>
              <a:t> The dataset contains </a:t>
            </a:r>
            <a:r>
              <a:rPr lang="en-US" sz="1800" b="0" i="0" u="sng" dirty="0">
                <a:effectLst/>
                <a:latin typeface="Söhne"/>
              </a:rPr>
              <a:t>40543</a:t>
            </a:r>
            <a:r>
              <a:rPr lang="en-US" sz="1800" b="0" i="0" dirty="0">
                <a:effectLst/>
                <a:latin typeface="Söhne"/>
              </a:rPr>
              <a:t> instances and </a:t>
            </a:r>
            <a:r>
              <a:rPr lang="en-US" sz="1800" b="0" i="0" u="sng" dirty="0">
                <a:effectLst/>
                <a:latin typeface="Söhne"/>
              </a:rPr>
              <a:t>23</a:t>
            </a:r>
            <a:r>
              <a:rPr lang="en-US" sz="1800" b="0" i="0" dirty="0">
                <a:effectLst/>
                <a:latin typeface="Söhne"/>
              </a:rPr>
              <a:t> attributes including crime location, weapon, and description about the crime in Baltimore city. </a:t>
            </a:r>
          </a:p>
        </p:txBody>
      </p:sp>
    </p:spTree>
    <p:extLst>
      <p:ext uri="{BB962C8B-B14F-4D97-AF65-F5344CB8AC3E}">
        <p14:creationId xmlns:p14="http://schemas.microsoft.com/office/powerpoint/2010/main" val="1315895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D7F9EC8-0E2C-4023-9DD1-73BEF6B80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60A6A4-C2BB-D0D6-D6BE-9DE276A412FF}"/>
              </a:ext>
            </a:extLst>
          </p:cNvPr>
          <p:cNvSpPr txBox="1">
            <a:spLocks/>
          </p:cNvSpPr>
          <p:nvPr/>
        </p:nvSpPr>
        <p:spPr>
          <a:xfrm>
            <a:off x="517871" y="978408"/>
            <a:ext cx="5037174" cy="2591969"/>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spcAft>
                <a:spcPts val="600"/>
              </a:spcAft>
            </a:pPr>
            <a:r>
              <a:rPr lang="en-US"/>
              <a:t>Data Description</a:t>
            </a:r>
          </a:p>
        </p:txBody>
      </p:sp>
      <p:sp>
        <p:nvSpPr>
          <p:cNvPr id="14" name="Rectangle 13">
            <a:extLst>
              <a:ext uri="{FF2B5EF4-FFF2-40B4-BE49-F238E27FC236}">
                <a16:creationId xmlns:a16="http://schemas.microsoft.com/office/drawing/2014/main" id="{AACEB7BF-F8E5-4078-97E4-4276495F2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id="{69D1A916-5C24-49A2-6786-732CF37544C1}"/>
              </a:ext>
            </a:extLst>
          </p:cNvPr>
          <p:cNvPicPr/>
          <p:nvPr/>
        </p:nvPicPr>
        <p:blipFill rotWithShape="1">
          <a:blip r:embed="rId2">
            <a:extLst>
              <a:ext uri="{28A0092B-C50C-407E-A947-70E740481C1C}">
                <a14:useLocalDpi xmlns:a14="http://schemas.microsoft.com/office/drawing/2010/main" val="0"/>
              </a:ext>
            </a:extLst>
          </a:blip>
          <a:srcRect l="4675" r="10030"/>
          <a:stretch/>
        </p:blipFill>
        <p:spPr>
          <a:xfrm>
            <a:off x="6321641" y="776298"/>
            <a:ext cx="5702235" cy="5305397"/>
          </a:xfrm>
          <a:prstGeom prst="rect">
            <a:avLst/>
          </a:prstGeom>
        </p:spPr>
      </p:pic>
      <p:sp>
        <p:nvSpPr>
          <p:cNvPr id="16" name="Rectangle 15">
            <a:extLst>
              <a:ext uri="{FF2B5EF4-FFF2-40B4-BE49-F238E27FC236}">
                <a16:creationId xmlns:a16="http://schemas.microsoft.com/office/drawing/2014/main" id="{C0301BA4-10E6-44CC-9EEC-727EDF3BC4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0782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4DD8AD-5F26-A2D9-3A59-AB4CD9436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useBgFill="1">
        <p:nvSpPr>
          <p:cNvPr id="3" name="Rectangle 2">
            <a:extLst>
              <a:ext uri="{FF2B5EF4-FFF2-40B4-BE49-F238E27FC236}">
                <a16:creationId xmlns:a16="http://schemas.microsoft.com/office/drawing/2014/main" id="{5DA479D4-2260-A122-DEA4-41118BB5E9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 name="Rectangle 3">
            <a:extLst>
              <a:ext uri="{FF2B5EF4-FFF2-40B4-BE49-F238E27FC236}">
                <a16:creationId xmlns:a16="http://schemas.microsoft.com/office/drawing/2014/main" id="{79E4FE69-C85C-442B-4D19-9B48E8FDE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5" name="Rectangle 4">
            <a:extLst>
              <a:ext uri="{FF2B5EF4-FFF2-40B4-BE49-F238E27FC236}">
                <a16:creationId xmlns:a16="http://schemas.microsoft.com/office/drawing/2014/main" id="{672B7DCA-32AA-9E37-D80F-7C44762F3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6" name="Group 5">
            <a:extLst>
              <a:ext uri="{FF2B5EF4-FFF2-40B4-BE49-F238E27FC236}">
                <a16:creationId xmlns:a16="http://schemas.microsoft.com/office/drawing/2014/main" id="{8F07FB1A-7AD3-7BA8-7FEC-380B4050045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7" name="Straight Connector 6">
              <a:extLst>
                <a:ext uri="{FF2B5EF4-FFF2-40B4-BE49-F238E27FC236}">
                  <a16:creationId xmlns:a16="http://schemas.microsoft.com/office/drawing/2014/main" id="{19155F92-F69C-A854-C813-E018B4CB9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47C4316-9D18-6B38-5C2C-632BEFDF13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51F068F-59CE-898C-53ED-56F161A62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a:extLst>
              <a:ext uri="{FF2B5EF4-FFF2-40B4-BE49-F238E27FC236}">
                <a16:creationId xmlns:a16="http://schemas.microsoft.com/office/drawing/2014/main" id="{17BCB526-7976-C5F5-D725-9ACD87C01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04B33A7A-87AA-0C7B-1214-6792D27A7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3C0DF7BE-06C2-2D66-19B7-1B065F483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67" y="0"/>
            <a:ext cx="8168743"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08CDC9D5-680E-455F-86A2-15CC553E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3337" y="643464"/>
            <a:ext cx="6909241"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F93FD6D5-789B-AB11-1232-052590D0F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1227" y="805446"/>
            <a:ext cx="6570161" cy="5244497"/>
          </a:xfrm>
          <a:prstGeom prst="rect">
            <a:avLst/>
          </a:prstGeom>
          <a:noFill/>
          <a:ln w="6350" cap="sq" cmpd="sng" algn="ctr">
            <a:solidFill>
              <a:srgbClr val="404040"/>
            </a:solidFill>
            <a:prstDash val="solid"/>
            <a:miter lim="800000"/>
          </a:ln>
          <a:effectLst/>
        </p:spPr>
      </p:sp>
      <p:sp>
        <p:nvSpPr>
          <p:cNvPr id="15" name="Rectangle 14">
            <a:extLst>
              <a:ext uri="{FF2B5EF4-FFF2-40B4-BE49-F238E27FC236}">
                <a16:creationId xmlns:a16="http://schemas.microsoft.com/office/drawing/2014/main" id="{0D46FA8D-7DA7-6AC1-AA77-7893D44894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37837"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5273B78E-C7A0-CC19-079F-50F538A704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3252137"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B3F342E-A59B-EDE7-E154-EE5CF27FDA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4943777"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7A192D0-E917-FA75-66F6-354C5C9BD7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3252137"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93A85FE-62E6-8374-099F-78611EEF9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Title 1">
            <a:extLst>
              <a:ext uri="{FF2B5EF4-FFF2-40B4-BE49-F238E27FC236}">
                <a16:creationId xmlns:a16="http://schemas.microsoft.com/office/drawing/2014/main" id="{E5B62FB0-826C-7B0E-FB6E-9C4125088D8C}"/>
              </a:ext>
            </a:extLst>
          </p:cNvPr>
          <p:cNvSpPr txBox="1">
            <a:spLocks/>
          </p:cNvSpPr>
          <p:nvPr/>
        </p:nvSpPr>
        <p:spPr>
          <a:xfrm>
            <a:off x="8331468" y="1182454"/>
            <a:ext cx="3708894" cy="3480794"/>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lgn="ctr">
              <a:lnSpc>
                <a:spcPct val="83000"/>
              </a:lnSpc>
            </a:pPr>
            <a:r>
              <a:rPr lang="en-US" sz="4800" dirty="0"/>
              <a:t>Analysis Questions</a:t>
            </a:r>
            <a:endParaRPr lang="en-US" sz="4800" cap="all" spc="-1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68494E6D-E8B5-1356-69E9-2809AEBA2A91}"/>
              </a:ext>
            </a:extLst>
          </p:cNvPr>
          <p:cNvSpPr txBox="1"/>
          <p:nvPr/>
        </p:nvSpPr>
        <p:spPr>
          <a:xfrm>
            <a:off x="1071763" y="1647791"/>
            <a:ext cx="6120440" cy="2585323"/>
          </a:xfrm>
          <a:prstGeom prst="rect">
            <a:avLst/>
          </a:prstGeom>
          <a:noFill/>
        </p:spPr>
        <p:txBody>
          <a:bodyPr wrap="square">
            <a:spAutoFit/>
          </a:bodyPr>
          <a:lstStyle/>
          <a:p>
            <a:pPr marL="457200" indent="-457200">
              <a:buAutoNum type="arabicParenR"/>
            </a:pPr>
            <a:r>
              <a:rPr lang="en-US" sz="1800" dirty="0"/>
              <a:t>Which district/neighborhood had the greatest number of crime scenes?</a:t>
            </a:r>
          </a:p>
          <a:p>
            <a:pPr marL="457200" indent="-457200">
              <a:buAutoNum type="arabicParenR"/>
            </a:pPr>
            <a:endParaRPr lang="en-US" sz="1800" dirty="0"/>
          </a:p>
          <a:p>
            <a:pPr marL="457200" indent="-457200">
              <a:buAutoNum type="arabicParenR" startAt="2"/>
            </a:pPr>
            <a:r>
              <a:rPr lang="en-US" sz="1800" dirty="0"/>
              <a:t>What type of crime has been committed the most?</a:t>
            </a:r>
          </a:p>
          <a:p>
            <a:pPr marL="457200" indent="-457200">
              <a:buAutoNum type="arabicParenR" startAt="2"/>
            </a:pPr>
            <a:endParaRPr lang="en-US" sz="1800" dirty="0"/>
          </a:p>
          <a:p>
            <a:pPr marL="457200" indent="-457200">
              <a:buAutoNum type="arabicParenR" startAt="3"/>
            </a:pPr>
            <a:r>
              <a:rPr lang="en-US" sz="1800" dirty="0"/>
              <a:t>Are there weapons involved in the crime? If so what kind of?</a:t>
            </a:r>
          </a:p>
          <a:p>
            <a:pPr marL="457200" indent="-457200">
              <a:buAutoNum type="arabicParenR" startAt="3"/>
            </a:pPr>
            <a:endParaRPr lang="en-US" sz="1800" dirty="0"/>
          </a:p>
          <a:p>
            <a:pPr marL="457200" indent="-457200">
              <a:buAutoNum type="arabicParenR" startAt="3"/>
            </a:pPr>
            <a:r>
              <a:rPr lang="en-US" sz="1800" dirty="0"/>
              <a:t>Are there any groups committing more crimes?</a:t>
            </a:r>
          </a:p>
        </p:txBody>
      </p:sp>
    </p:spTree>
    <p:extLst>
      <p:ext uri="{BB962C8B-B14F-4D97-AF65-F5344CB8AC3E}">
        <p14:creationId xmlns:p14="http://schemas.microsoft.com/office/powerpoint/2010/main" val="3019763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Magnifying glass showing decling performance">
            <a:extLst>
              <a:ext uri="{FF2B5EF4-FFF2-40B4-BE49-F238E27FC236}">
                <a16:creationId xmlns:a16="http://schemas.microsoft.com/office/drawing/2014/main" id="{BFE5D0FD-293D-E144-DAEC-52ED09881047}"/>
              </a:ext>
            </a:extLst>
          </p:cNvPr>
          <p:cNvPicPr>
            <a:picLocks noChangeAspect="1"/>
          </p:cNvPicPr>
          <p:nvPr/>
        </p:nvPicPr>
        <p:blipFill rotWithShape="1">
          <a:blip r:embed="rId2"/>
          <a:srcRect t="1209" r="-1" b="14499"/>
          <a:stretch/>
        </p:blipFill>
        <p:spPr>
          <a:xfrm>
            <a:off x="20" y="10"/>
            <a:ext cx="12188932" cy="6857990"/>
          </a:xfrm>
          <a:prstGeom prst="rect">
            <a:avLst/>
          </a:prstGeom>
        </p:spPr>
      </p:pic>
      <p:sp>
        <p:nvSpPr>
          <p:cNvPr id="16" name="Rectangle 15">
            <a:extLst>
              <a:ext uri="{FF2B5EF4-FFF2-40B4-BE49-F238E27FC236}">
                <a16:creationId xmlns:a16="http://schemas.microsoft.com/office/drawing/2014/main" id="{637992A9-1E8C-4E57-B4F4-EE2D38E50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A3007602-6B10-15DF-CDF2-0BC08BA503B5}"/>
              </a:ext>
            </a:extLst>
          </p:cNvPr>
          <p:cNvSpPr txBox="1">
            <a:spLocks/>
          </p:cNvSpPr>
          <p:nvPr/>
        </p:nvSpPr>
        <p:spPr>
          <a:xfrm>
            <a:off x="517870" y="978408"/>
            <a:ext cx="5021182" cy="2334248"/>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lnSpc>
                <a:spcPct val="90000"/>
              </a:lnSpc>
              <a:spcAft>
                <a:spcPts val="600"/>
              </a:spcAft>
            </a:pPr>
            <a:r>
              <a:rPr lang="en-US" sz="4200" cap="all" spc="-100">
                <a:solidFill>
                  <a:srgbClr val="FFFFFF"/>
                </a:solidFill>
              </a:rPr>
              <a:t>Data Cleaning and Transformation</a:t>
            </a:r>
          </a:p>
        </p:txBody>
      </p:sp>
      <p:sp>
        <p:nvSpPr>
          <p:cNvPr id="18" name="Rectangle 17">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2463051"/>
      </p:ext>
    </p:extLst>
  </p:cSld>
  <p:clrMapOvr>
    <a:masterClrMapping/>
  </p:clrMapOvr>
</p:sld>
</file>

<file path=ppt/theme/theme1.xml><?xml version="1.0" encoding="utf-8"?>
<a:theme xmlns:a="http://schemas.openxmlformats.org/drawingml/2006/main" name="GestaltVTI">
  <a:themeElements>
    <a:clrScheme name="AnalogousFromLightSeedRightStep">
      <a:dk1>
        <a:srgbClr val="000000"/>
      </a:dk1>
      <a:lt1>
        <a:srgbClr val="FFFFFF"/>
      </a:lt1>
      <a:dk2>
        <a:srgbClr val="3D3423"/>
      </a:dk2>
      <a:lt2>
        <a:srgbClr val="E2E8E5"/>
      </a:lt2>
      <a:accent1>
        <a:srgbClr val="C696AD"/>
      </a:accent1>
      <a:accent2>
        <a:srgbClr val="BA7F82"/>
      </a:accent2>
      <a:accent3>
        <a:srgbClr val="BF9D89"/>
      </a:accent3>
      <a:accent4>
        <a:srgbClr val="AFA378"/>
      </a:accent4>
      <a:accent5>
        <a:srgbClr val="9FA77F"/>
      </a:accent5>
      <a:accent6>
        <a:srgbClr val="8CAE77"/>
      </a:accent6>
      <a:hlink>
        <a:srgbClr val="579075"/>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emplate/>
  <TotalTime>69</TotalTime>
  <Words>902</Words>
  <Application>Microsoft Office PowerPoint</Application>
  <PresentationFormat>Widescreen</PresentationFormat>
  <Paragraphs>52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Bierstadt</vt:lpstr>
      <vt:lpstr>Söhne</vt:lpstr>
      <vt:lpstr>Times New Roman</vt:lpstr>
      <vt:lpstr>Wingdings</vt:lpstr>
      <vt:lpstr>GestaltVTI</vt:lpstr>
      <vt:lpstr>Baltimore Crime Analysis</vt:lpstr>
      <vt:lpstr>The Team</vt:lpstr>
      <vt:lpstr>Motivation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Baltimore Crime Analysis</dc:title>
  <dc:creator>Ruturajsinh Solanki</dc:creator>
  <cp:lastModifiedBy>Ruturajsinh Solanki</cp:lastModifiedBy>
  <cp:revision>1</cp:revision>
  <dcterms:created xsi:type="dcterms:W3CDTF">2023-04-28T02:39:10Z</dcterms:created>
  <dcterms:modified xsi:type="dcterms:W3CDTF">2023-04-28T03:48:51Z</dcterms:modified>
</cp:coreProperties>
</file>