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43" r:id="rId6"/>
    <p:sldId id="340" r:id="rId7"/>
    <p:sldId id="265" r:id="rId8"/>
    <p:sldId id="345" r:id="rId9"/>
    <p:sldId id="359" r:id="rId10"/>
    <p:sldId id="344" r:id="rId11"/>
    <p:sldId id="350" r:id="rId12"/>
    <p:sldId id="351" r:id="rId13"/>
    <p:sldId id="352" r:id="rId14"/>
    <p:sldId id="353" r:id="rId15"/>
    <p:sldId id="346" r:id="rId16"/>
    <p:sldId id="347" r:id="rId17"/>
    <p:sldId id="354" r:id="rId18"/>
    <p:sldId id="355" r:id="rId19"/>
    <p:sldId id="356" r:id="rId20"/>
    <p:sldId id="357" r:id="rId21"/>
    <p:sldId id="358" r:id="rId22"/>
    <p:sldId id="348" r:id="rId23"/>
    <p:sldId id="34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rajsinh Solanki" userId="babb926d1e05f668" providerId="LiveId" clId="{C86F63BF-7FF5-4C15-BBCF-013D52F298FE}"/>
    <pc:docChg chg="custSel modSld">
      <pc:chgData name="Ruturajsinh Solanki" userId="babb926d1e05f668" providerId="LiveId" clId="{C86F63BF-7FF5-4C15-BBCF-013D52F298FE}" dt="2023-04-28T02:51:41.191" v="1" actId="26606"/>
      <pc:docMkLst>
        <pc:docMk/>
      </pc:docMkLst>
      <pc:sldChg chg="modSp mod">
        <pc:chgData name="Ruturajsinh Solanki" userId="babb926d1e05f668" providerId="LiveId" clId="{C86F63BF-7FF5-4C15-BBCF-013D52F298FE}" dt="2023-04-25T01:10:25.392" v="0" actId="20577"/>
        <pc:sldMkLst>
          <pc:docMk/>
          <pc:sldMk cId="746175611" sldId="340"/>
        </pc:sldMkLst>
        <pc:spChg chg="mod">
          <ac:chgData name="Ruturajsinh Solanki" userId="babb926d1e05f668" providerId="LiveId" clId="{C86F63BF-7FF5-4C15-BBCF-013D52F298FE}" dt="2023-04-25T01:10:25.392" v="0" actId="20577"/>
          <ac:spMkLst>
            <pc:docMk/>
            <pc:sldMk cId="746175611" sldId="340"/>
            <ac:spMk id="7" creationId="{B6566D38-FC17-4C85-B0A3-E772FF3E9263}"/>
          </ac:spMkLst>
        </pc:spChg>
      </pc:sldChg>
      <pc:sldChg chg="addSp delSp modSp mod">
        <pc:chgData name="Ruturajsinh Solanki" userId="babb926d1e05f668" providerId="LiveId" clId="{C86F63BF-7FF5-4C15-BBCF-013D52F298FE}" dt="2023-04-28T02:51:41.191" v="1" actId="26606"/>
        <pc:sldMkLst>
          <pc:docMk/>
          <pc:sldMk cId="2159357439" sldId="362"/>
        </pc:sldMkLst>
        <pc:spChg chg="mo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2" creationId="{B81E1972-561F-9607-3B5C-F761E9AEACE6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9" creationId="{904DB13E-F722-4ED6-BB00-556651E95281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11" creationId="{1E8D93C5-28EB-42D0-86CE-D804955653CC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13" creationId="{AB1B1E7D-F76D-4744-AF85-239E6998A4C5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15" creationId="{3BB65211-00DB-45B6-A223-033B2D19CBE8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22" creationId="{9891C27D-8C9D-415C-A639-23D76B7B1C1D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24" creationId="{E8F4C0D6-B7E0-42D0-A57F-6781017A2164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26" creationId="{5B4D6D08-A7F1-4445-BA2E-E449562C04C1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28" creationId="{3A7C1A41-D915-4D26-8D5E-C01B27160A80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30" creationId="{A50B663E-F671-4504-99A8-4559554692B0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32" creationId="{2EF89585-ECD6-4B38-96B1-AD41A1BD4BE1}"/>
          </ac:spMkLst>
        </pc:spChg>
        <pc:spChg chg="del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40" creationId="{3F4C63FE-9526-4F8E-BCFD-954D2EF9475B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45" creationId="{904DB13E-F722-4ED6-BB00-556651E95281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47" creationId="{1419E3D9-C5FB-41A9-B6D2-DFB210BB6211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49" creationId="{367909BF-1DF7-4ACE-8F58-6CF719BB27E5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51" creationId="{89E8BEDB-0BBC-4F21-9CFB-8530D664C343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58" creationId="{420551B3-B4DA-48EE-988C-4FAEAEB5CE98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60" creationId="{2644B391-9BFE-445C-A9EC-F544BB85FBC7}"/>
          </ac:spMkLst>
        </pc:spChg>
        <pc:spChg chg="add">
          <ac:chgData name="Ruturajsinh Solanki" userId="babb926d1e05f668" providerId="LiveId" clId="{C86F63BF-7FF5-4C15-BBCF-013D52F298FE}" dt="2023-04-28T02:51:41.191" v="1" actId="26606"/>
          <ac:spMkLst>
            <pc:docMk/>
            <pc:sldMk cId="2159357439" sldId="362"/>
            <ac:spMk id="62" creationId="{80F26E69-87D9-4655-AE7B-280A87AA3CAD}"/>
          </ac:spMkLst>
        </pc:spChg>
        <pc:grpChg chg="del">
          <ac:chgData name="Ruturajsinh Solanki" userId="babb926d1e05f668" providerId="LiveId" clId="{C86F63BF-7FF5-4C15-BBCF-013D52F298FE}" dt="2023-04-28T02:51:41.191" v="1" actId="26606"/>
          <ac:grpSpMkLst>
            <pc:docMk/>
            <pc:sldMk cId="2159357439" sldId="362"/>
            <ac:grpSpMk id="17" creationId="{E26428D7-C6F3-473D-A360-A3F5C3E8728C}"/>
          </ac:grpSpMkLst>
        </pc:grpChg>
        <pc:grpChg chg="add">
          <ac:chgData name="Ruturajsinh Solanki" userId="babb926d1e05f668" providerId="LiveId" clId="{C86F63BF-7FF5-4C15-BBCF-013D52F298FE}" dt="2023-04-28T02:51:41.191" v="1" actId="26606"/>
          <ac:grpSpMkLst>
            <pc:docMk/>
            <pc:sldMk cId="2159357439" sldId="362"/>
            <ac:grpSpMk id="53" creationId="{E26428D7-C6F3-473D-A360-A3F5C3E8728C}"/>
          </ac:grpSpMkLst>
        </pc:grpChg>
        <pc:picChg chg="mod">
          <ac:chgData name="Ruturajsinh Solanki" userId="babb926d1e05f668" providerId="LiveId" clId="{C86F63BF-7FF5-4C15-BBCF-013D52F298FE}" dt="2023-04-28T02:51:41.191" v="1" actId="26606"/>
          <ac:picMkLst>
            <pc:docMk/>
            <pc:sldMk cId="2159357439" sldId="362"/>
            <ac:picMk id="4" creationId="{D98C1504-7430-154B-4BE6-F66BBDD3C3E4}"/>
          </ac:picMkLst>
        </pc:picChg>
        <pc:cxnChg chg="del">
          <ac:chgData name="Ruturajsinh Solanki" userId="babb926d1e05f668" providerId="LiveId" clId="{C86F63BF-7FF5-4C15-BBCF-013D52F298FE}" dt="2023-04-28T02:51:41.191" v="1" actId="26606"/>
          <ac:cxnSpMkLst>
            <pc:docMk/>
            <pc:sldMk cId="2159357439" sldId="362"/>
            <ac:cxnSpMk id="34" creationId="{1B6FCD50-3FE8-4AB2-B746-2CC0EA9D4074}"/>
          </ac:cxnSpMkLst>
        </pc:cxnChg>
        <pc:cxnChg chg="del">
          <ac:chgData name="Ruturajsinh Solanki" userId="babb926d1e05f668" providerId="LiveId" clId="{C86F63BF-7FF5-4C15-BBCF-013D52F298FE}" dt="2023-04-28T02:51:41.191" v="1" actId="26606"/>
          <ac:cxnSpMkLst>
            <pc:docMk/>
            <pc:sldMk cId="2159357439" sldId="362"/>
            <ac:cxnSpMk id="36" creationId="{B3E90108-E441-4AF0-A059-613D076C7CDA}"/>
          </ac:cxnSpMkLst>
        </pc:cxnChg>
        <pc:cxnChg chg="del">
          <ac:chgData name="Ruturajsinh Solanki" userId="babb926d1e05f668" providerId="LiveId" clId="{C86F63BF-7FF5-4C15-BBCF-013D52F298FE}" dt="2023-04-28T02:51:41.191" v="1" actId="26606"/>
          <ac:cxnSpMkLst>
            <pc:docMk/>
            <pc:sldMk cId="2159357439" sldId="362"/>
            <ac:cxnSpMk id="38" creationId="{0B422045-789A-442D-9E39-6FC4EC452C4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ED719-A15D-420E-9946-593BF51FF43D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9C1459-6E08-44C4-861A-A4BA1F271758}">
      <dgm:prSet/>
      <dgm:spPr/>
      <dgm:t>
        <a:bodyPr/>
        <a:lstStyle/>
        <a:p>
          <a:r>
            <a:rPr lang="en-CA"/>
            <a:t>Multinominal Logistic Regression:</a:t>
          </a:r>
          <a:endParaRPr lang="en-US"/>
        </a:p>
      </dgm:t>
    </dgm:pt>
    <dgm:pt modelId="{5D943B06-BA98-400A-B17C-0A2FCE5666DF}" type="parTrans" cxnId="{33382891-75C0-40E1-9D24-1DD4B30AE2ED}">
      <dgm:prSet/>
      <dgm:spPr/>
      <dgm:t>
        <a:bodyPr/>
        <a:lstStyle/>
        <a:p>
          <a:endParaRPr lang="en-US"/>
        </a:p>
      </dgm:t>
    </dgm:pt>
    <dgm:pt modelId="{C2CC3E89-A1E0-4224-98B2-58CAE3748102}" type="sibTrans" cxnId="{33382891-75C0-40E1-9D24-1DD4B30AE2ED}">
      <dgm:prSet/>
      <dgm:spPr/>
      <dgm:t>
        <a:bodyPr/>
        <a:lstStyle/>
        <a:p>
          <a:endParaRPr lang="en-US"/>
        </a:p>
      </dgm:t>
    </dgm:pt>
    <dgm:pt modelId="{F34AB6C4-A779-4626-A5DB-69C7EBA426DD}">
      <dgm:prSet/>
      <dgm:spPr/>
      <dgm:t>
        <a:bodyPr/>
        <a:lstStyle/>
        <a:p>
          <a:r>
            <a:rPr lang="en-CA"/>
            <a:t>Splitting data in 70/30 ration for training and validation respectively.</a:t>
          </a:r>
          <a:endParaRPr lang="en-US"/>
        </a:p>
      </dgm:t>
    </dgm:pt>
    <dgm:pt modelId="{409F0059-4296-482C-AE95-31B0FAAC1C2C}" type="parTrans" cxnId="{C1ECBDA4-300C-4A61-9874-6FCCC41076C5}">
      <dgm:prSet/>
      <dgm:spPr/>
      <dgm:t>
        <a:bodyPr/>
        <a:lstStyle/>
        <a:p>
          <a:endParaRPr lang="en-US"/>
        </a:p>
      </dgm:t>
    </dgm:pt>
    <dgm:pt modelId="{FDE7FB5A-D802-4053-99CD-8FB4165A7D39}" type="sibTrans" cxnId="{C1ECBDA4-300C-4A61-9874-6FCCC41076C5}">
      <dgm:prSet/>
      <dgm:spPr/>
      <dgm:t>
        <a:bodyPr/>
        <a:lstStyle/>
        <a:p>
          <a:endParaRPr lang="en-US"/>
        </a:p>
      </dgm:t>
    </dgm:pt>
    <dgm:pt modelId="{3E9ADC7E-0201-46B0-8978-5F25A6DD72EF}">
      <dgm:prSet/>
      <dgm:spPr/>
      <dgm:t>
        <a:bodyPr/>
        <a:lstStyle/>
        <a:p>
          <a:r>
            <a:rPr lang="en-CA"/>
            <a:t>Equation using the O/P of trained model : </a:t>
          </a:r>
          <a:endParaRPr lang="en-US"/>
        </a:p>
      </dgm:t>
    </dgm:pt>
    <dgm:pt modelId="{13FC08A6-D291-4D98-92A1-FDFE66871DEE}" type="parTrans" cxnId="{8D51263C-FEC8-4CD0-8D50-4A30D070F6BE}">
      <dgm:prSet/>
      <dgm:spPr/>
      <dgm:t>
        <a:bodyPr/>
        <a:lstStyle/>
        <a:p>
          <a:endParaRPr lang="en-US"/>
        </a:p>
      </dgm:t>
    </dgm:pt>
    <dgm:pt modelId="{0BE594C7-74DA-4375-ABFC-A7383FD677DD}" type="sibTrans" cxnId="{8D51263C-FEC8-4CD0-8D50-4A30D070F6BE}">
      <dgm:prSet/>
      <dgm:spPr/>
      <dgm:t>
        <a:bodyPr/>
        <a:lstStyle/>
        <a:p>
          <a:endParaRPr lang="en-US"/>
        </a:p>
      </dgm:t>
    </dgm:pt>
    <dgm:pt modelId="{6139114A-66B8-4AF5-9D35-0BCCBFE13F7F}">
      <dgm:prSet/>
      <dgm:spPr/>
      <dgm:t>
        <a:bodyPr/>
        <a:lstStyle/>
        <a:p>
          <a:r>
            <a:rPr lang="en-CA" dirty="0"/>
            <a:t> </a:t>
          </a:r>
          <a:r>
            <a:rPr lang="en-US" dirty="0"/>
            <a:t>log(p(</a:t>
          </a:r>
          <a:r>
            <a:rPr lang="en-US" dirty="0" err="1"/>
            <a:t>Room_Type</a:t>
          </a:r>
          <a:r>
            <a:rPr lang="en-US" dirty="0"/>
            <a:t> = </a:t>
          </a:r>
          <a:r>
            <a:rPr lang="en-US" dirty="0" err="1"/>
            <a:t>i</a:t>
          </a:r>
          <a:r>
            <a:rPr lang="en-US" dirty="0"/>
            <a:t>) / p(</a:t>
          </a:r>
          <a:r>
            <a:rPr lang="en-US" dirty="0" err="1"/>
            <a:t>Room_Type</a:t>
          </a:r>
          <a:r>
            <a:rPr lang="en-US" dirty="0"/>
            <a:t> = 1)) = x0 + x1 * </a:t>
          </a:r>
          <a:r>
            <a:rPr lang="en-US" dirty="0" err="1"/>
            <a:t>avg_price_per_room</a:t>
          </a:r>
          <a:endParaRPr lang="en-US" dirty="0"/>
        </a:p>
      </dgm:t>
    </dgm:pt>
    <dgm:pt modelId="{EBD49BDE-A285-4341-AFC3-555183D8AA50}" type="parTrans" cxnId="{0B227658-1AF5-4942-AFDA-1C10A7E0990E}">
      <dgm:prSet/>
      <dgm:spPr/>
      <dgm:t>
        <a:bodyPr/>
        <a:lstStyle/>
        <a:p>
          <a:endParaRPr lang="en-US"/>
        </a:p>
      </dgm:t>
    </dgm:pt>
    <dgm:pt modelId="{559DCBF5-4089-48F3-9D2E-7D5B8989DA9F}" type="sibTrans" cxnId="{0B227658-1AF5-4942-AFDA-1C10A7E0990E}">
      <dgm:prSet/>
      <dgm:spPr/>
      <dgm:t>
        <a:bodyPr/>
        <a:lstStyle/>
        <a:p>
          <a:endParaRPr lang="en-US"/>
        </a:p>
      </dgm:t>
    </dgm:pt>
    <dgm:pt modelId="{B5625BAF-636F-4F2D-A8EC-361AB85FDF8B}" type="pres">
      <dgm:prSet presAssocID="{220ED719-A15D-420E-9946-593BF51FF43D}" presName="linear" presStyleCnt="0">
        <dgm:presLayoutVars>
          <dgm:animLvl val="lvl"/>
          <dgm:resizeHandles val="exact"/>
        </dgm:presLayoutVars>
      </dgm:prSet>
      <dgm:spPr/>
    </dgm:pt>
    <dgm:pt modelId="{7D79577B-0AE3-4F06-A1FA-AC38110936AD}" type="pres">
      <dgm:prSet presAssocID="{F59C1459-6E08-44C4-861A-A4BA1F2717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EFF564-D826-483B-9D2D-FDD0F3071E35}" type="pres">
      <dgm:prSet presAssocID="{F59C1459-6E08-44C4-861A-A4BA1F271758}" presName="childText" presStyleLbl="revTx" presStyleIdx="0" presStyleCnt="1">
        <dgm:presLayoutVars>
          <dgm:bulletEnabled val="1"/>
        </dgm:presLayoutVars>
      </dgm:prSet>
      <dgm:spPr/>
    </dgm:pt>
    <dgm:pt modelId="{3F33B233-3E81-4CA9-99CF-3F1D9F9E0012}" type="pres">
      <dgm:prSet presAssocID="{6139114A-66B8-4AF5-9D35-0BCCBFE13F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DAE112-E31C-427E-9165-8F42CF352539}" type="presOf" srcId="{3E9ADC7E-0201-46B0-8978-5F25A6DD72EF}" destId="{55EFF564-D826-483B-9D2D-FDD0F3071E35}" srcOrd="0" destOrd="1" presId="urn:microsoft.com/office/officeart/2005/8/layout/vList2"/>
    <dgm:cxn modelId="{0E14613A-F27B-4321-AEE0-61F54F936ADE}" type="presOf" srcId="{F59C1459-6E08-44C4-861A-A4BA1F271758}" destId="{7D79577B-0AE3-4F06-A1FA-AC38110936AD}" srcOrd="0" destOrd="0" presId="urn:microsoft.com/office/officeart/2005/8/layout/vList2"/>
    <dgm:cxn modelId="{8D51263C-FEC8-4CD0-8D50-4A30D070F6BE}" srcId="{F59C1459-6E08-44C4-861A-A4BA1F271758}" destId="{3E9ADC7E-0201-46B0-8978-5F25A6DD72EF}" srcOrd="1" destOrd="0" parTransId="{13FC08A6-D291-4D98-92A1-FDFE66871DEE}" sibTransId="{0BE594C7-74DA-4375-ABFC-A7383FD677DD}"/>
    <dgm:cxn modelId="{47FA035F-D161-4600-B8D4-D03AB98443BB}" type="presOf" srcId="{F34AB6C4-A779-4626-A5DB-69C7EBA426DD}" destId="{55EFF564-D826-483B-9D2D-FDD0F3071E35}" srcOrd="0" destOrd="0" presId="urn:microsoft.com/office/officeart/2005/8/layout/vList2"/>
    <dgm:cxn modelId="{0B227658-1AF5-4942-AFDA-1C10A7E0990E}" srcId="{220ED719-A15D-420E-9946-593BF51FF43D}" destId="{6139114A-66B8-4AF5-9D35-0BCCBFE13F7F}" srcOrd="1" destOrd="0" parTransId="{EBD49BDE-A285-4341-AFC3-555183D8AA50}" sibTransId="{559DCBF5-4089-48F3-9D2E-7D5B8989DA9F}"/>
    <dgm:cxn modelId="{33382891-75C0-40E1-9D24-1DD4B30AE2ED}" srcId="{220ED719-A15D-420E-9946-593BF51FF43D}" destId="{F59C1459-6E08-44C4-861A-A4BA1F271758}" srcOrd="0" destOrd="0" parTransId="{5D943B06-BA98-400A-B17C-0A2FCE5666DF}" sibTransId="{C2CC3E89-A1E0-4224-98B2-58CAE3748102}"/>
    <dgm:cxn modelId="{AA91DC99-501F-4789-99ED-18F3B17DFDD7}" type="presOf" srcId="{6139114A-66B8-4AF5-9D35-0BCCBFE13F7F}" destId="{3F33B233-3E81-4CA9-99CF-3F1D9F9E0012}" srcOrd="0" destOrd="0" presId="urn:microsoft.com/office/officeart/2005/8/layout/vList2"/>
    <dgm:cxn modelId="{C1ECBDA4-300C-4A61-9874-6FCCC41076C5}" srcId="{F59C1459-6E08-44C4-861A-A4BA1F271758}" destId="{F34AB6C4-A779-4626-A5DB-69C7EBA426DD}" srcOrd="0" destOrd="0" parTransId="{409F0059-4296-482C-AE95-31B0FAAC1C2C}" sibTransId="{FDE7FB5A-D802-4053-99CD-8FB4165A7D39}"/>
    <dgm:cxn modelId="{FC7846F8-A6B4-446B-A4B8-B4EE8266508A}" type="presOf" srcId="{220ED719-A15D-420E-9946-593BF51FF43D}" destId="{B5625BAF-636F-4F2D-A8EC-361AB85FDF8B}" srcOrd="0" destOrd="0" presId="urn:microsoft.com/office/officeart/2005/8/layout/vList2"/>
    <dgm:cxn modelId="{24168C87-BE1D-4328-8BBF-0E027F2308CB}" type="presParOf" srcId="{B5625BAF-636F-4F2D-A8EC-361AB85FDF8B}" destId="{7D79577B-0AE3-4F06-A1FA-AC38110936AD}" srcOrd="0" destOrd="0" presId="urn:microsoft.com/office/officeart/2005/8/layout/vList2"/>
    <dgm:cxn modelId="{C2F93019-CFB8-4498-A854-89C352EA61E2}" type="presParOf" srcId="{B5625BAF-636F-4F2D-A8EC-361AB85FDF8B}" destId="{55EFF564-D826-483B-9D2D-FDD0F3071E35}" srcOrd="1" destOrd="0" presId="urn:microsoft.com/office/officeart/2005/8/layout/vList2"/>
    <dgm:cxn modelId="{1E878081-82B4-4ADE-BF7A-55F5636D6FF9}" type="presParOf" srcId="{B5625BAF-636F-4F2D-A8EC-361AB85FDF8B}" destId="{3F33B233-3E81-4CA9-99CF-3F1D9F9E001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9577B-0AE3-4F06-A1FA-AC38110936AD}">
      <dsp:nvSpPr>
        <dsp:cNvPr id="0" name=""/>
        <dsp:cNvSpPr/>
      </dsp:nvSpPr>
      <dsp:spPr>
        <a:xfrm>
          <a:off x="0" y="122824"/>
          <a:ext cx="10058399" cy="1305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Multinominal Logistic Regression:</a:t>
          </a:r>
          <a:endParaRPr lang="en-US" sz="3500" kern="1200"/>
        </a:p>
      </dsp:txBody>
      <dsp:txXfrm>
        <a:off x="63719" y="186543"/>
        <a:ext cx="9930961" cy="1177843"/>
      </dsp:txXfrm>
    </dsp:sp>
    <dsp:sp modelId="{55EFF564-D826-483B-9D2D-FDD0F3071E35}">
      <dsp:nvSpPr>
        <dsp:cNvPr id="0" name=""/>
        <dsp:cNvSpPr/>
      </dsp:nvSpPr>
      <dsp:spPr>
        <a:xfrm>
          <a:off x="0" y="1428106"/>
          <a:ext cx="10058399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Splitting data in 70/30 ration for training and validation respectively.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/>
            <a:t>Equation using the O/P of trained model : </a:t>
          </a:r>
          <a:endParaRPr lang="en-US" sz="2700" kern="1200"/>
        </a:p>
      </dsp:txBody>
      <dsp:txXfrm>
        <a:off x="0" y="1428106"/>
        <a:ext cx="10058399" cy="869400"/>
      </dsp:txXfrm>
    </dsp:sp>
    <dsp:sp modelId="{3F33B233-3E81-4CA9-99CF-3F1D9F9E0012}">
      <dsp:nvSpPr>
        <dsp:cNvPr id="0" name=""/>
        <dsp:cNvSpPr/>
      </dsp:nvSpPr>
      <dsp:spPr>
        <a:xfrm>
          <a:off x="0" y="2297506"/>
          <a:ext cx="10058399" cy="1305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 </a:t>
          </a:r>
          <a:r>
            <a:rPr lang="en-US" sz="3500" kern="1200" dirty="0"/>
            <a:t>log(p(</a:t>
          </a:r>
          <a:r>
            <a:rPr lang="en-US" sz="3500" kern="1200" dirty="0" err="1"/>
            <a:t>Room_Type</a:t>
          </a:r>
          <a:r>
            <a:rPr lang="en-US" sz="3500" kern="1200" dirty="0"/>
            <a:t> = </a:t>
          </a:r>
          <a:r>
            <a:rPr lang="en-US" sz="3500" kern="1200" dirty="0" err="1"/>
            <a:t>i</a:t>
          </a:r>
          <a:r>
            <a:rPr lang="en-US" sz="3500" kern="1200" dirty="0"/>
            <a:t>) / p(</a:t>
          </a:r>
          <a:r>
            <a:rPr lang="en-US" sz="3500" kern="1200" dirty="0" err="1"/>
            <a:t>Room_Type</a:t>
          </a:r>
          <a:r>
            <a:rPr lang="en-US" sz="3500" kern="1200" dirty="0"/>
            <a:t> = 1)) = x0 + x1 * </a:t>
          </a:r>
          <a:r>
            <a:rPr lang="en-US" sz="3500" kern="1200" dirty="0" err="1"/>
            <a:t>avg_price_per_room</a:t>
          </a:r>
          <a:endParaRPr lang="en-US" sz="3500" kern="1200" dirty="0"/>
        </a:p>
      </dsp:txBody>
      <dsp:txXfrm>
        <a:off x="63719" y="2361225"/>
        <a:ext cx="9930961" cy="117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Hotel Reservation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b="1" dirty="0"/>
              <a:t>DAB 501-004: Group 9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927DDF3-8FCD-6C0D-7217-31901A56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7" y="640428"/>
            <a:ext cx="11154285" cy="55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2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5BEA6-9690-0300-BF1B-F0DCD18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436881"/>
            <a:ext cx="11277600" cy="60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0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omplex maths formulae on a blackboard">
            <a:extLst>
              <a:ext uri="{FF2B5EF4-FFF2-40B4-BE49-F238E27FC236}">
                <a16:creationId xmlns:a16="http://schemas.microsoft.com/office/drawing/2014/main" id="{8FC899C8-B954-7943-964A-8706843FF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BD167-9D6A-FE84-471A-A374086A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CA" b="1" dirty="0"/>
              <a:t>Project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EAA0-E7FC-8AE2-A7E9-298D006B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b="1" dirty="0">
                <a:solidFill>
                  <a:schemeClr val="tx1"/>
                </a:solidFill>
              </a:rPr>
              <a:t>Data Cleaning and Analyzing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480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C73-903A-A285-1B05-325E6BA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Cleaning and Transforming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B163F-C931-38B6-0024-53DA552F9415}"/>
              </a:ext>
            </a:extLst>
          </p:cNvPr>
          <p:cNvSpPr txBox="1"/>
          <p:nvPr/>
        </p:nvSpPr>
        <p:spPr>
          <a:xfrm>
            <a:off x="1228507" y="2149887"/>
            <a:ext cx="102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Phase 2 is all about the data cleaning and analyzing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CAE8-5027-3611-B83C-A04AFC0B84D6}"/>
              </a:ext>
            </a:extLst>
          </p:cNvPr>
          <p:cNvSpPr txBox="1"/>
          <p:nvPr/>
        </p:nvSpPr>
        <p:spPr>
          <a:xfrm>
            <a:off x="1228507" y="2806634"/>
            <a:ext cx="971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 this Phase we have done Univariate Analysis and Bivariate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7166-6FA6-A9D4-A506-2CF43A3154E7}"/>
              </a:ext>
            </a:extLst>
          </p:cNvPr>
          <p:cNvSpPr txBox="1"/>
          <p:nvPr/>
        </p:nvSpPr>
        <p:spPr>
          <a:xfrm>
            <a:off x="1245705" y="3617845"/>
            <a:ext cx="4154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Identifying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Compute the relation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Describing the shape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Identify the spread of the data and tendency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1D48C-A908-3898-EF3F-29A9DD8826B8}"/>
              </a:ext>
            </a:extLst>
          </p:cNvPr>
          <p:cNvSpPr txBox="1"/>
          <p:nvPr/>
        </p:nvSpPr>
        <p:spPr>
          <a:xfrm>
            <a:off x="5983365" y="3631099"/>
            <a:ext cx="4154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Show relationship between variables using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Explain relationship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Describe observed variability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6690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525118-D21C-C862-11E8-0B54AEC4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8" y="592731"/>
            <a:ext cx="11112403" cy="55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08DDE44-488C-44FE-65EA-8F0BAA44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0" y="848911"/>
            <a:ext cx="11194999" cy="559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1DD12-8668-C908-85C8-3A6DBA2DEAF4}"/>
              </a:ext>
            </a:extLst>
          </p:cNvPr>
          <p:cNvSpPr txBox="1"/>
          <p:nvPr/>
        </p:nvSpPr>
        <p:spPr>
          <a:xfrm>
            <a:off x="4260574" y="411589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60315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6D16A-EE7F-12AD-9288-1FEC5544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6720" y="406401"/>
            <a:ext cx="11343507" cy="60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15E9002-D21C-CB52-01D1-5FEBA3A1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9" y="678529"/>
            <a:ext cx="11001883" cy="55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2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E7CB419C-A15E-2532-31CA-B9726AB0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5" y="622687"/>
            <a:ext cx="11225250" cy="5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ckground pattern&#10;&#10;Description automatically generated">
            <a:extLst>
              <a:ext uri="{FF2B5EF4-FFF2-40B4-BE49-F238E27FC236}">
                <a16:creationId xmlns:a16="http://schemas.microsoft.com/office/drawing/2014/main" id="{89CE34EF-E444-B8AE-7D54-4C76F15C9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BD167-9D6A-FE84-471A-A374086A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640" y="-147638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4000" b="1" dirty="0">
                <a:solidFill>
                  <a:schemeClr val="bg1"/>
                </a:solidFill>
              </a:rPr>
              <a:t>Project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EAA0-E7FC-8AE2-A7E9-298D006B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220" y="2546952"/>
            <a:ext cx="4023359" cy="120814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2000" b="1" dirty="0">
                <a:solidFill>
                  <a:schemeClr val="bg1"/>
                </a:solidFill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126149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72AE7-F111-1595-64A4-5B461E05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5E616-9473-7BB4-6588-3B9182D9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l">
              <a:buFont typeface="Garamond" pitchFamily="18" charset="0"/>
              <a:buChar char="◦"/>
            </a:pPr>
            <a:r>
              <a:rPr lang="en-US" sz="2000">
                <a:solidFill>
                  <a:schemeClr val="tx1"/>
                </a:solidFill>
              </a:rPr>
              <a:t>Introduction</a:t>
            </a:r>
          </a:p>
          <a:p>
            <a:pPr indent="-182880" algn="l">
              <a:buFont typeface="Garamond" pitchFamily="18" charset="0"/>
              <a:buChar char="◦"/>
            </a:pPr>
            <a:r>
              <a:rPr lang="en-US" sz="2000">
                <a:solidFill>
                  <a:schemeClr val="tx1"/>
                </a:solidFill>
              </a:rPr>
              <a:t>Project Phase 1</a:t>
            </a:r>
          </a:p>
          <a:p>
            <a:pPr indent="-182880" algn="l">
              <a:buFont typeface="Garamond" pitchFamily="18" charset="0"/>
              <a:buChar char="◦"/>
            </a:pPr>
            <a:r>
              <a:rPr lang="en-US" sz="2000">
                <a:solidFill>
                  <a:schemeClr val="tx1"/>
                </a:solidFill>
              </a:rPr>
              <a:t>Project Phase 2</a:t>
            </a:r>
          </a:p>
          <a:p>
            <a:pPr indent="-182880" algn="l">
              <a:buFont typeface="Garamond" pitchFamily="18" charset="0"/>
              <a:buChar char="◦"/>
            </a:pPr>
            <a:r>
              <a:rPr lang="en-US" sz="2000">
                <a:solidFill>
                  <a:schemeClr val="tx1"/>
                </a:solidFill>
              </a:rPr>
              <a:t>Project Phase 3</a:t>
            </a:r>
          </a:p>
          <a:p>
            <a:pPr indent="-182880" algn="l">
              <a:buFont typeface="Garamond" pitchFamily="18" charset="0"/>
              <a:buChar char="◦"/>
            </a:pPr>
            <a:r>
              <a:rPr lang="en-US" sz="200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83303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C73-903A-A285-1B05-325E6BA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B163F-C931-38B6-0024-53DA552F9415}"/>
              </a:ext>
            </a:extLst>
          </p:cNvPr>
          <p:cNvSpPr txBox="1"/>
          <p:nvPr/>
        </p:nvSpPr>
        <p:spPr>
          <a:xfrm>
            <a:off x="1228507" y="2149887"/>
            <a:ext cx="1024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 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	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Avg_price_per_room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(Predictor)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room_type_reserved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(Response)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	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(Predictor)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(Response)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log odds of response variable’s categories(i.e. predictions).</a:t>
            </a:r>
          </a:p>
          <a:p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0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877F-70D3-D4F1-7178-267AFD5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Balancing data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DB2BC6E-12E2-47B6-F7D7-BA06888E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4" y="1611805"/>
            <a:ext cx="5700548" cy="4704912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446D92-FFE7-9D72-D678-09C2CD61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45" y="1611804"/>
            <a:ext cx="5563235" cy="47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8AED4-2E93-191F-3D80-06637FBC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Model Training Process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7B88B55-3277-A790-DE25-9D2BE9936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6224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10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98C1504-7430-154B-4BE6-F66BBDD3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" r="12694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E1972-561F-9607-3B5C-F761E9AE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cap="all" spc="-100" dirty="0">
                <a:solidFill>
                  <a:schemeClr val="tx1"/>
                </a:solidFill>
              </a:rPr>
              <a:t>Testing Model</a:t>
            </a:r>
          </a:p>
        </p:txBody>
      </p:sp>
    </p:spTree>
    <p:extLst>
      <p:ext uri="{BB962C8B-B14F-4D97-AF65-F5344CB8AC3E}">
        <p14:creationId xmlns:p14="http://schemas.microsoft.com/office/powerpoint/2010/main" val="2159357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89C117-0696-E124-C23D-E3EBA87A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/>
              <a:t>Model Training Process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6F5265AB-358E-F9C2-107E-C1F05924F3BB}"/>
              </a:ext>
            </a:extLst>
          </p:cNvPr>
          <p:cNvSpPr txBox="1"/>
          <p:nvPr/>
        </p:nvSpPr>
        <p:spPr>
          <a:xfrm>
            <a:off x="6403656" y="936416"/>
            <a:ext cx="4870512" cy="4985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/>
              <a:t>Logistic Regression: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 dirty="0"/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/>
              <a:t>Splitting data in 70/30 ration for training and validation respectively.</a:t>
            </a:r>
          </a:p>
          <a:p>
            <a:pPr marL="342900"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 dirty="0"/>
              <a:t>Equation using the O/P of trained model :   </a:t>
            </a:r>
          </a:p>
          <a:p>
            <a:pPr marL="16002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dirty="0"/>
              <a:t>log(p/(1-p)) = </a:t>
            </a:r>
          </a:p>
          <a:p>
            <a:pPr marL="16002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dirty="0"/>
              <a:t>-0.854157 + 0.013425 * </a:t>
            </a:r>
            <a:r>
              <a:rPr lang="en-US" sz="2000" dirty="0" err="1"/>
              <a:t>lead_time</a:t>
            </a:r>
            <a:endParaRPr lang="en-US" sz="2000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813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ADF7EA-3E3C-969C-6C0D-6B34B4BE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59" y="1943365"/>
            <a:ext cx="5600897" cy="33745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6C4E-F414-0986-7E14-BC3265A9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Testing Model</a:t>
            </a:r>
          </a:p>
        </p:txBody>
      </p:sp>
    </p:spTree>
    <p:extLst>
      <p:ext uri="{BB962C8B-B14F-4D97-AF65-F5344CB8AC3E}">
        <p14:creationId xmlns:p14="http://schemas.microsoft.com/office/powerpoint/2010/main" val="23592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F519B3F-F5BC-D0AB-5700-59D5FD2B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64444"/>
            <a:ext cx="6202238" cy="445511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8050B-B166-C5DF-0D62-02CF4F0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>
                <a:solidFill>
                  <a:schemeClr val="bg1"/>
                </a:solidFill>
              </a:rPr>
              <a:t>Linearity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CD96867-A33B-5119-AE3E-7FC10EEF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59" y="1908359"/>
            <a:ext cx="5600897" cy="344455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B6C-F8E9-1795-96E4-48B7DA9F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Model’s Fit</a:t>
            </a:r>
          </a:p>
        </p:txBody>
      </p:sp>
    </p:spTree>
    <p:extLst>
      <p:ext uri="{BB962C8B-B14F-4D97-AF65-F5344CB8AC3E}">
        <p14:creationId xmlns:p14="http://schemas.microsoft.com/office/powerpoint/2010/main" val="367748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2995-20DA-DA4A-45D1-20C4BCEB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18036-5C76-5A94-1496-BFDEFD2FC2D1}"/>
              </a:ext>
            </a:extLst>
          </p:cNvPr>
          <p:cNvSpPr txBox="1"/>
          <p:nvPr/>
        </p:nvSpPr>
        <p:spPr>
          <a:xfrm>
            <a:off x="972568" y="2200687"/>
            <a:ext cx="1024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 suggests that our model is correct for our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as, both of the model’s are not fitted very well as there are other variable having affects on the response variable’s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still try hyper tuning of parameters and other methods for better fit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3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7D7ACA7-54B9-3353-35D8-3D7CF775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0794" y="1685122"/>
            <a:ext cx="3891026" cy="389102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71111-D83A-AF1D-AB94-89657D1D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623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3787D8-D582-46CD-8BFA-C8A65E5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0277D2B-1049-45C9-849D-405FD81513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453" b="6453"/>
          <a:stretch/>
        </p:blipFill>
        <p:spPr>
          <a:xfrm>
            <a:off x="2067425" y="2861564"/>
            <a:ext cx="2279650" cy="25527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566D38-FC17-4C85-B0A3-E772FF3E92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34213" y="5635244"/>
            <a:ext cx="2279649" cy="350292"/>
          </a:xfrm>
        </p:spPr>
        <p:txBody>
          <a:bodyPr>
            <a:normAutofit lnSpcReduction="10000"/>
          </a:bodyPr>
          <a:lstStyle/>
          <a:p>
            <a:r>
              <a:rPr lang="en-US"/>
              <a:t>KUNAL </a:t>
            </a:r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501E5E9A-BF8C-4EBC-AB85-5B8AD3F523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5833" r="5833"/>
          <a:stretch/>
        </p:blipFill>
        <p:spPr>
          <a:xfrm>
            <a:off x="5106209" y="2826441"/>
            <a:ext cx="2279650" cy="25527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19CD71-B346-41DC-9629-4412452A33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6087" y="5625579"/>
            <a:ext cx="2279649" cy="350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RUTURAJ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7CF86A55-7918-4B64-97FF-6F4B4BAE2A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456" r="456"/>
          <a:stretch/>
        </p:blipFill>
        <p:spPr>
          <a:xfrm>
            <a:off x="8078337" y="2861564"/>
            <a:ext cx="2279650" cy="25527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83730F-7C80-4D5E-ABAF-F535EDC11A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8815" y="5635244"/>
            <a:ext cx="2279649" cy="350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SATYA</a:t>
            </a:r>
          </a:p>
        </p:txBody>
      </p:sp>
    </p:spTree>
    <p:extLst>
      <p:ext uri="{BB962C8B-B14F-4D97-AF65-F5344CB8AC3E}">
        <p14:creationId xmlns:p14="http://schemas.microsoft.com/office/powerpoint/2010/main" val="74617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7" y="2259496"/>
            <a:ext cx="10055353" cy="3696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online hotel reservation channels have dramatically changed booking possibilities and customers’ behavior. </a:t>
            </a:r>
          </a:p>
          <a:p>
            <a:r>
              <a:rPr lang="en-US" sz="2400" dirty="0"/>
              <a:t>A significant number of hotel reservations are called-off due to cancellations or no-shows. The typical reasons for cancellations include change of plans, scheduling conflicts, etc. </a:t>
            </a:r>
          </a:p>
          <a:p>
            <a:r>
              <a:rPr lang="en-US" sz="2400" dirty="0"/>
              <a:t>This is often made easier by the option to do so free of charge or preferably at a low cost which is beneficial to hotel guests, but it is a less desirable and possibly revenue-diminishing factor for hotels to deal with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6CA15-E6AD-4FDD-A056-9C13E755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C1DE4-8EB8-444B-87EE-6E94238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CA193-09E2-4717-889D-A9A4BA2C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A5A81-BEF6-C9FF-3F77-7929A15A4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BD167-9D6A-FE84-471A-A374086A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CA" sz="4400" b="1">
                <a:solidFill>
                  <a:schemeClr val="tx1"/>
                </a:solidFill>
              </a:rPr>
              <a:t>Project 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EAA0-E7FC-8AE2-A7E9-298D006B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/>
                </a:solidFill>
              </a:rPr>
              <a:t>Data Description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1864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563CE8-D527-22BB-59B9-A2AE386A1124}"/>
              </a:ext>
            </a:extLst>
          </p:cNvPr>
          <p:cNvSpPr txBox="1"/>
          <p:nvPr/>
        </p:nvSpPr>
        <p:spPr>
          <a:xfrm>
            <a:off x="441385" y="394692"/>
            <a:ext cx="113092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Booking_ID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identifier for each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no_of_adults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adults staying in the room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no_of_children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children staying in the room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no_of_weekend_nights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weekend nights (Saturday or Sunday) the guest stayed or booked to stay at the hotel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no_of_week_nights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weeknights (Monday to Friday) the guest stayed or booked to stay at the hotel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type_of_meal_plan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type of meal plan booked by the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required_car_parking_space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whether the customer requires a car parking space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room_type_reserved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type of room reserved by the customer (encoded by INN Hotels)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lead_time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days between the date of booking and the arrival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arrival_year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year of the arrival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arrival_month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month of the arrival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arrival_date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date of the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market_segment_type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market segment designation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repeated_guest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whether the customer is a repeated guest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no_of_previous_cancellations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previous bookings that were canceled by the customer prior to the current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no_of_previous_bookings_not_canceled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number of previous bookings not canceled by the customer prior to the current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avg_price_per_room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average price per day of the reservation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no_of_special_requests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total number of special requests made by the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booking_status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flag indicating whether the booking was canceled or not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1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C73-903A-A285-1B05-325E6BA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Description and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B163F-C931-38B6-0024-53DA552F9415}"/>
              </a:ext>
            </a:extLst>
          </p:cNvPr>
          <p:cNvSpPr txBox="1"/>
          <p:nvPr/>
        </p:nvSpPr>
        <p:spPr>
          <a:xfrm>
            <a:off x="1228507" y="2149887"/>
            <a:ext cx="1024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Phase 1 is all about the data visualization and exploration of the data that we have currently in the provided dataset.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CAE8-5027-3611-B83C-A04AFC0B84D6}"/>
              </a:ext>
            </a:extLst>
          </p:cNvPr>
          <p:cNvSpPr txBox="1"/>
          <p:nvPr/>
        </p:nvSpPr>
        <p:spPr>
          <a:xfrm>
            <a:off x="1228507" y="3270459"/>
            <a:ext cx="97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 this Phase we have developed number of visuals that shows the different aspects of our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F5EB8-D782-6558-7920-24451F1A3DE7}"/>
              </a:ext>
            </a:extLst>
          </p:cNvPr>
          <p:cNvSpPr txBox="1"/>
          <p:nvPr/>
        </p:nvSpPr>
        <p:spPr>
          <a:xfrm>
            <a:off x="1220365" y="4393103"/>
            <a:ext cx="97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We have used different libraries like ggplot2, plotly, and others for creating the interactive visualization of data</a:t>
            </a:r>
          </a:p>
        </p:txBody>
      </p:sp>
    </p:spTree>
    <p:extLst>
      <p:ext uri="{BB962C8B-B14F-4D97-AF65-F5344CB8AC3E}">
        <p14:creationId xmlns:p14="http://schemas.microsoft.com/office/powerpoint/2010/main" val="37244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DE5D4AC-7318-CBED-1190-D4534308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6" y="626323"/>
            <a:ext cx="11210707" cy="56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ED0B4CA-19F9-3888-9A86-2A874707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0" y="637230"/>
            <a:ext cx="11167080" cy="55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183</TotalTime>
  <Words>807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</vt:lpstr>
      <vt:lpstr>Söhne</vt:lpstr>
      <vt:lpstr>Times New Roman</vt:lpstr>
      <vt:lpstr>SavonVTI</vt:lpstr>
      <vt:lpstr>Hotel Reservation Analysis</vt:lpstr>
      <vt:lpstr>Agenda</vt:lpstr>
      <vt:lpstr>Group Members</vt:lpstr>
      <vt:lpstr>Introduction</vt:lpstr>
      <vt:lpstr>Project Phase 1</vt:lpstr>
      <vt:lpstr>PowerPoint Presentation</vt:lpstr>
      <vt:lpstr>Data Description and Visualization</vt:lpstr>
      <vt:lpstr>PowerPoint Presentation</vt:lpstr>
      <vt:lpstr>PowerPoint Presentation</vt:lpstr>
      <vt:lpstr>PowerPoint Presentation</vt:lpstr>
      <vt:lpstr>PowerPoint Presentation</vt:lpstr>
      <vt:lpstr>Project Phase 2</vt:lpstr>
      <vt:lpstr>Data Cleaning and Transforming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Phase 3</vt:lpstr>
      <vt:lpstr>Modeling</vt:lpstr>
      <vt:lpstr>Balancing data</vt:lpstr>
      <vt:lpstr>Model Training Process</vt:lpstr>
      <vt:lpstr>Testing Model</vt:lpstr>
      <vt:lpstr>Model Training Process</vt:lpstr>
      <vt:lpstr>Testing Model</vt:lpstr>
      <vt:lpstr>Linearity</vt:lpstr>
      <vt:lpstr>Model’s Fit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Kunal Vaghela</dc:creator>
  <cp:lastModifiedBy>Ruturajsinh Solanki</cp:lastModifiedBy>
  <cp:revision>23</cp:revision>
  <dcterms:created xsi:type="dcterms:W3CDTF">2023-04-24T14:34:05Z</dcterms:created>
  <dcterms:modified xsi:type="dcterms:W3CDTF">2023-04-28T02:51:50Z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