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sldIdLst>
    <p:sldId id="256" r:id="rId2"/>
    <p:sldId id="257" r:id="rId3"/>
    <p:sldId id="258" r:id="rId4"/>
    <p:sldId id="261" r:id="rId5"/>
    <p:sldId id="262" r:id="rId6"/>
    <p:sldId id="259"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A78D7B-C462-4851-9DD1-1B8F1F8A75B8}" type="doc">
      <dgm:prSet loTypeId="urn:microsoft.com/office/officeart/2005/8/layout/vList2" loCatId="list" qsTypeId="urn:microsoft.com/office/officeart/2005/8/quickstyle/simple5" qsCatId="simple" csTypeId="urn:microsoft.com/office/officeart/2005/8/colors/accent0_3" csCatId="mainScheme"/>
      <dgm:spPr/>
      <dgm:t>
        <a:bodyPr/>
        <a:lstStyle/>
        <a:p>
          <a:endParaRPr lang="en-US"/>
        </a:p>
      </dgm:t>
    </dgm:pt>
    <dgm:pt modelId="{52A166DF-87DA-415A-86B2-59E3510CF39D}">
      <dgm:prSet/>
      <dgm:spPr/>
      <dgm:t>
        <a:bodyPr/>
        <a:lstStyle/>
        <a:p>
          <a:r>
            <a:rPr lang="en-CA" dirty="0" err="1"/>
            <a:t>Ruturaj</a:t>
          </a:r>
          <a:r>
            <a:rPr lang="en-CA" dirty="0"/>
            <a:t> Solanki – 0827884</a:t>
          </a:r>
        </a:p>
      </dgm:t>
    </dgm:pt>
    <dgm:pt modelId="{475EACA4-5ABB-49CD-894D-E01AE27302AF}" type="parTrans" cxnId="{841D25C6-55D7-4548-87F4-5657DE3B56D8}">
      <dgm:prSet/>
      <dgm:spPr/>
      <dgm:t>
        <a:bodyPr/>
        <a:lstStyle/>
        <a:p>
          <a:endParaRPr lang="en-US"/>
        </a:p>
      </dgm:t>
    </dgm:pt>
    <dgm:pt modelId="{70B6C1BC-7FEC-4EB2-93AD-EE9C902BBB81}" type="sibTrans" cxnId="{841D25C6-55D7-4548-87F4-5657DE3B56D8}">
      <dgm:prSet/>
      <dgm:spPr/>
      <dgm:t>
        <a:bodyPr/>
        <a:lstStyle/>
        <a:p>
          <a:endParaRPr lang="en-US"/>
        </a:p>
      </dgm:t>
    </dgm:pt>
    <dgm:pt modelId="{BAC5281F-0DA6-4507-AF7D-2046C38B447A}">
      <dgm:prSet/>
      <dgm:spPr/>
      <dgm:t>
        <a:bodyPr/>
        <a:lstStyle/>
        <a:p>
          <a:r>
            <a:rPr lang="en-CA" dirty="0"/>
            <a:t>Isha </a:t>
          </a:r>
          <a:r>
            <a:rPr lang="en-CA" dirty="0" err="1"/>
            <a:t>Dhaduk</a:t>
          </a:r>
          <a:r>
            <a:rPr lang="en-CA" dirty="0"/>
            <a:t> – 0827577</a:t>
          </a:r>
          <a:endParaRPr lang="en-US" dirty="0"/>
        </a:p>
      </dgm:t>
    </dgm:pt>
    <dgm:pt modelId="{FAA2C17C-1948-4B38-B465-3C6D6C635EAB}" type="parTrans" cxnId="{29891991-C442-4A91-A195-6EE67E04170E}">
      <dgm:prSet/>
      <dgm:spPr/>
      <dgm:t>
        <a:bodyPr/>
        <a:lstStyle/>
        <a:p>
          <a:endParaRPr lang="en-US"/>
        </a:p>
      </dgm:t>
    </dgm:pt>
    <dgm:pt modelId="{C48C8522-271A-4603-B194-DC4D30981BB3}" type="sibTrans" cxnId="{29891991-C442-4A91-A195-6EE67E04170E}">
      <dgm:prSet/>
      <dgm:spPr/>
      <dgm:t>
        <a:bodyPr/>
        <a:lstStyle/>
        <a:p>
          <a:endParaRPr lang="en-US"/>
        </a:p>
      </dgm:t>
    </dgm:pt>
    <dgm:pt modelId="{AE2505CF-C4B6-4119-963F-2B652589567D}">
      <dgm:prSet/>
      <dgm:spPr/>
      <dgm:t>
        <a:bodyPr/>
        <a:lstStyle/>
        <a:p>
          <a:r>
            <a:rPr lang="en-CA"/>
            <a:t>Chris Chhotai - </a:t>
          </a:r>
          <a:endParaRPr lang="en-US"/>
        </a:p>
      </dgm:t>
    </dgm:pt>
    <dgm:pt modelId="{D6189A47-4815-48EA-B041-473DFF9A417C}" type="parTrans" cxnId="{0A13C693-F3C2-411A-8A5F-09009C244677}">
      <dgm:prSet/>
      <dgm:spPr/>
      <dgm:t>
        <a:bodyPr/>
        <a:lstStyle/>
        <a:p>
          <a:endParaRPr lang="en-US"/>
        </a:p>
      </dgm:t>
    </dgm:pt>
    <dgm:pt modelId="{5E7A46E3-E8D0-4B5E-A00F-0F0E07FF57C5}" type="sibTrans" cxnId="{0A13C693-F3C2-411A-8A5F-09009C244677}">
      <dgm:prSet/>
      <dgm:spPr/>
      <dgm:t>
        <a:bodyPr/>
        <a:lstStyle/>
        <a:p>
          <a:endParaRPr lang="en-US"/>
        </a:p>
      </dgm:t>
    </dgm:pt>
    <dgm:pt modelId="{756EA407-7DF3-46EA-8392-2BE7C7263B8D}" type="pres">
      <dgm:prSet presAssocID="{B1A78D7B-C462-4851-9DD1-1B8F1F8A75B8}" presName="linear" presStyleCnt="0">
        <dgm:presLayoutVars>
          <dgm:animLvl val="lvl"/>
          <dgm:resizeHandles val="exact"/>
        </dgm:presLayoutVars>
      </dgm:prSet>
      <dgm:spPr/>
    </dgm:pt>
    <dgm:pt modelId="{AE9967F7-B1B7-4354-AD2F-AFD39EF456D9}" type="pres">
      <dgm:prSet presAssocID="{52A166DF-87DA-415A-86B2-59E3510CF39D}" presName="parentText" presStyleLbl="node1" presStyleIdx="0" presStyleCnt="3">
        <dgm:presLayoutVars>
          <dgm:chMax val="0"/>
          <dgm:bulletEnabled val="1"/>
        </dgm:presLayoutVars>
      </dgm:prSet>
      <dgm:spPr/>
    </dgm:pt>
    <dgm:pt modelId="{6EEFA93E-A4CE-4965-A814-9CD64538C6D9}" type="pres">
      <dgm:prSet presAssocID="{70B6C1BC-7FEC-4EB2-93AD-EE9C902BBB81}" presName="spacer" presStyleCnt="0"/>
      <dgm:spPr/>
    </dgm:pt>
    <dgm:pt modelId="{A847B943-F2E1-484A-A27B-5E25432ADC63}" type="pres">
      <dgm:prSet presAssocID="{BAC5281F-0DA6-4507-AF7D-2046C38B447A}" presName="parentText" presStyleLbl="node1" presStyleIdx="1" presStyleCnt="3">
        <dgm:presLayoutVars>
          <dgm:chMax val="0"/>
          <dgm:bulletEnabled val="1"/>
        </dgm:presLayoutVars>
      </dgm:prSet>
      <dgm:spPr/>
    </dgm:pt>
    <dgm:pt modelId="{E5F46E67-3BDB-40A5-AEB9-32D684A95127}" type="pres">
      <dgm:prSet presAssocID="{C48C8522-271A-4603-B194-DC4D30981BB3}" presName="spacer" presStyleCnt="0"/>
      <dgm:spPr/>
    </dgm:pt>
    <dgm:pt modelId="{244DD2D6-012F-42A1-B763-0F6348BA53A2}" type="pres">
      <dgm:prSet presAssocID="{AE2505CF-C4B6-4119-963F-2B652589567D}" presName="parentText" presStyleLbl="node1" presStyleIdx="2" presStyleCnt="3">
        <dgm:presLayoutVars>
          <dgm:chMax val="0"/>
          <dgm:bulletEnabled val="1"/>
        </dgm:presLayoutVars>
      </dgm:prSet>
      <dgm:spPr/>
    </dgm:pt>
  </dgm:ptLst>
  <dgm:cxnLst>
    <dgm:cxn modelId="{4F086A06-37B3-4D72-8CC2-7F3E283C4BF3}" type="presOf" srcId="{BAC5281F-0DA6-4507-AF7D-2046C38B447A}" destId="{A847B943-F2E1-484A-A27B-5E25432ADC63}" srcOrd="0" destOrd="0" presId="urn:microsoft.com/office/officeart/2005/8/layout/vList2"/>
    <dgm:cxn modelId="{E4CD050F-101C-4707-9CB5-884E28D4E687}" type="presOf" srcId="{AE2505CF-C4B6-4119-963F-2B652589567D}" destId="{244DD2D6-012F-42A1-B763-0F6348BA53A2}" srcOrd="0" destOrd="0" presId="urn:microsoft.com/office/officeart/2005/8/layout/vList2"/>
    <dgm:cxn modelId="{29891991-C442-4A91-A195-6EE67E04170E}" srcId="{B1A78D7B-C462-4851-9DD1-1B8F1F8A75B8}" destId="{BAC5281F-0DA6-4507-AF7D-2046C38B447A}" srcOrd="1" destOrd="0" parTransId="{FAA2C17C-1948-4B38-B465-3C6D6C635EAB}" sibTransId="{C48C8522-271A-4603-B194-DC4D30981BB3}"/>
    <dgm:cxn modelId="{0A13C693-F3C2-411A-8A5F-09009C244677}" srcId="{B1A78D7B-C462-4851-9DD1-1B8F1F8A75B8}" destId="{AE2505CF-C4B6-4119-963F-2B652589567D}" srcOrd="2" destOrd="0" parTransId="{D6189A47-4815-48EA-B041-473DFF9A417C}" sibTransId="{5E7A46E3-E8D0-4B5E-A00F-0F0E07FF57C5}"/>
    <dgm:cxn modelId="{54DA30AA-8062-4B7F-88BF-641D813D78A9}" type="presOf" srcId="{52A166DF-87DA-415A-86B2-59E3510CF39D}" destId="{AE9967F7-B1B7-4354-AD2F-AFD39EF456D9}" srcOrd="0" destOrd="0" presId="urn:microsoft.com/office/officeart/2005/8/layout/vList2"/>
    <dgm:cxn modelId="{A221E1BA-8CEC-474F-9021-B8DA1327CA0E}" type="presOf" srcId="{B1A78D7B-C462-4851-9DD1-1B8F1F8A75B8}" destId="{756EA407-7DF3-46EA-8392-2BE7C7263B8D}" srcOrd="0" destOrd="0" presId="urn:microsoft.com/office/officeart/2005/8/layout/vList2"/>
    <dgm:cxn modelId="{841D25C6-55D7-4548-87F4-5657DE3B56D8}" srcId="{B1A78D7B-C462-4851-9DD1-1B8F1F8A75B8}" destId="{52A166DF-87DA-415A-86B2-59E3510CF39D}" srcOrd="0" destOrd="0" parTransId="{475EACA4-5ABB-49CD-894D-E01AE27302AF}" sibTransId="{70B6C1BC-7FEC-4EB2-93AD-EE9C902BBB81}"/>
    <dgm:cxn modelId="{20390FF7-9B38-43BA-9C4D-4345B9DD4C6B}" type="presParOf" srcId="{756EA407-7DF3-46EA-8392-2BE7C7263B8D}" destId="{AE9967F7-B1B7-4354-AD2F-AFD39EF456D9}" srcOrd="0" destOrd="0" presId="urn:microsoft.com/office/officeart/2005/8/layout/vList2"/>
    <dgm:cxn modelId="{4B651DEB-5D81-496B-B5C2-3D93283E1249}" type="presParOf" srcId="{756EA407-7DF3-46EA-8392-2BE7C7263B8D}" destId="{6EEFA93E-A4CE-4965-A814-9CD64538C6D9}" srcOrd="1" destOrd="0" presId="urn:microsoft.com/office/officeart/2005/8/layout/vList2"/>
    <dgm:cxn modelId="{57B6A516-F808-4EA1-8B94-9DD5D8608E1A}" type="presParOf" srcId="{756EA407-7DF3-46EA-8392-2BE7C7263B8D}" destId="{A847B943-F2E1-484A-A27B-5E25432ADC63}" srcOrd="2" destOrd="0" presId="urn:microsoft.com/office/officeart/2005/8/layout/vList2"/>
    <dgm:cxn modelId="{0AA8A17B-3909-4344-9E81-22D0AAAAF0EB}" type="presParOf" srcId="{756EA407-7DF3-46EA-8392-2BE7C7263B8D}" destId="{E5F46E67-3BDB-40A5-AEB9-32D684A95127}" srcOrd="3" destOrd="0" presId="urn:microsoft.com/office/officeart/2005/8/layout/vList2"/>
    <dgm:cxn modelId="{2174B4F7-439D-4107-BC89-BD5C03BF0FB6}" type="presParOf" srcId="{756EA407-7DF3-46EA-8392-2BE7C7263B8D}" destId="{244DD2D6-012F-42A1-B763-0F6348BA53A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9967F7-B1B7-4354-AD2F-AFD39EF456D9}">
      <dsp:nvSpPr>
        <dsp:cNvPr id="0" name=""/>
        <dsp:cNvSpPr/>
      </dsp:nvSpPr>
      <dsp:spPr>
        <a:xfrm>
          <a:off x="0" y="876545"/>
          <a:ext cx="5969984" cy="86346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CA" sz="3600" kern="1200" dirty="0" err="1"/>
            <a:t>Ruturaj</a:t>
          </a:r>
          <a:r>
            <a:rPr lang="en-CA" sz="3600" kern="1200" dirty="0"/>
            <a:t> Solanki – 0827884</a:t>
          </a:r>
        </a:p>
      </dsp:txBody>
      <dsp:txXfrm>
        <a:off x="42151" y="918696"/>
        <a:ext cx="5885682" cy="779158"/>
      </dsp:txXfrm>
    </dsp:sp>
    <dsp:sp modelId="{A847B943-F2E1-484A-A27B-5E25432ADC63}">
      <dsp:nvSpPr>
        <dsp:cNvPr id="0" name=""/>
        <dsp:cNvSpPr/>
      </dsp:nvSpPr>
      <dsp:spPr>
        <a:xfrm>
          <a:off x="0" y="1843685"/>
          <a:ext cx="5969984" cy="86346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CA" sz="3600" kern="1200" dirty="0"/>
            <a:t>Isha </a:t>
          </a:r>
          <a:r>
            <a:rPr lang="en-CA" sz="3600" kern="1200" dirty="0" err="1"/>
            <a:t>Dhaduk</a:t>
          </a:r>
          <a:r>
            <a:rPr lang="en-CA" sz="3600" kern="1200" dirty="0"/>
            <a:t> – 0827577</a:t>
          </a:r>
          <a:endParaRPr lang="en-US" sz="3600" kern="1200" dirty="0"/>
        </a:p>
      </dsp:txBody>
      <dsp:txXfrm>
        <a:off x="42151" y="1885836"/>
        <a:ext cx="5885682" cy="779158"/>
      </dsp:txXfrm>
    </dsp:sp>
    <dsp:sp modelId="{244DD2D6-012F-42A1-B763-0F6348BA53A2}">
      <dsp:nvSpPr>
        <dsp:cNvPr id="0" name=""/>
        <dsp:cNvSpPr/>
      </dsp:nvSpPr>
      <dsp:spPr>
        <a:xfrm>
          <a:off x="0" y="2810825"/>
          <a:ext cx="5969984" cy="86346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CA" sz="3600" kern="1200"/>
            <a:t>Chris Chhotai - </a:t>
          </a:r>
          <a:endParaRPr lang="en-US" sz="3600" kern="1200"/>
        </a:p>
      </dsp:txBody>
      <dsp:txXfrm>
        <a:off x="42151" y="2852976"/>
        <a:ext cx="5885682" cy="77915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7/13/2023</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138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7/13/2023</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3839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7/13/2023</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0498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7/13/2023</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1918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7/13/2023</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4920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7/13/2023</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44840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7/13/2023</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2074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7/13/2023</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6510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7/13/2023</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3800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7/13/2023</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353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7/13/2023</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0313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cap="none" spc="0" baseline="0">
                <a:solidFill>
                  <a:schemeClr val="tx1">
                    <a:tint val="75000"/>
                  </a:schemeClr>
                </a:solidFill>
                <a:latin typeface="+mn-lt"/>
              </a:defRPr>
            </a:lvl1pPr>
          </a:lstStyle>
          <a:p>
            <a:fld id="{82EDB8D0-98ED-4B86-9D5F-E61ADC70144D}" type="datetimeFigureOut">
              <a:rPr lang="en-US" smtClean="0"/>
              <a:pPr/>
              <a:t>7/13/2023</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3995033320"/>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xabay.com/de/besprechung-meeting-zusammenarbeit-1015616/"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B1A0A33-9009-A905-8E87-68476737BF5D}"/>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24560" b="19190"/>
          <a:stretch/>
        </p:blipFill>
        <p:spPr>
          <a:xfrm>
            <a:off x="20" y="-20310"/>
            <a:ext cx="12191980" cy="6857990"/>
          </a:xfrm>
          <a:prstGeom prst="rect">
            <a:avLst/>
          </a:prstGeom>
        </p:spPr>
      </p:pic>
      <p:sp>
        <p:nvSpPr>
          <p:cNvPr id="90" name="Rectangle 84">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A44DCA-576F-B6C1-B607-A9482F2EE968}"/>
              </a:ext>
            </a:extLst>
          </p:cNvPr>
          <p:cNvSpPr>
            <a:spLocks noGrp="1"/>
          </p:cNvSpPr>
          <p:nvPr>
            <p:ph type="ctrTitle"/>
          </p:nvPr>
        </p:nvSpPr>
        <p:spPr>
          <a:xfrm>
            <a:off x="477981" y="1122362"/>
            <a:ext cx="4023360" cy="2802219"/>
          </a:xfrm>
        </p:spPr>
        <p:txBody>
          <a:bodyPr anchor="b">
            <a:normAutofit/>
          </a:bodyPr>
          <a:lstStyle/>
          <a:p>
            <a:pPr algn="l"/>
            <a:r>
              <a:rPr lang="en-CA" sz="4600" b="1" kern="1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E-commerce Business Analysis</a:t>
            </a:r>
            <a:br>
              <a:rPr lang="en-CA" sz="4600" kern="1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br>
            <a:endParaRPr lang="en-CA" sz="4600"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63ED8303-6498-B877-87EB-E0A6A4D89995}"/>
              </a:ext>
            </a:extLst>
          </p:cNvPr>
          <p:cNvSpPr>
            <a:spLocks noGrp="1"/>
          </p:cNvSpPr>
          <p:nvPr>
            <p:ph type="subTitle" idx="1"/>
          </p:nvPr>
        </p:nvSpPr>
        <p:spPr>
          <a:xfrm>
            <a:off x="477980" y="3969352"/>
            <a:ext cx="4023359" cy="1208141"/>
          </a:xfrm>
        </p:spPr>
        <p:txBody>
          <a:bodyPr>
            <a:normAutofit/>
          </a:bodyPr>
          <a:lstStyle/>
          <a:p>
            <a:pPr algn="l"/>
            <a:r>
              <a:rPr lang="en-CA" b="1" dirty="0">
                <a:effectLst>
                  <a:outerShdw blurRad="38100" dist="38100" dir="2700000" algn="tl">
                    <a:srgbClr val="000000">
                      <a:alpha val="43137"/>
                    </a:srgbClr>
                  </a:outerShdw>
                </a:effectLst>
              </a:rPr>
              <a:t>By Group 10</a:t>
            </a:r>
          </a:p>
        </p:txBody>
      </p:sp>
    </p:spTree>
    <p:extLst>
      <p:ext uri="{BB962C8B-B14F-4D97-AF65-F5344CB8AC3E}">
        <p14:creationId xmlns:p14="http://schemas.microsoft.com/office/powerpoint/2010/main" val="291453605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41">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3EAD56-EDF7-515D-CE73-98A5CC1D4CF4}"/>
              </a:ext>
            </a:extLst>
          </p:cNvPr>
          <p:cNvSpPr>
            <a:spLocks noGrp="1"/>
          </p:cNvSpPr>
          <p:nvPr>
            <p:ph type="title"/>
          </p:nvPr>
        </p:nvSpPr>
        <p:spPr>
          <a:xfrm>
            <a:off x="838201" y="365125"/>
            <a:ext cx="5393360" cy="1325563"/>
          </a:xfrm>
        </p:spPr>
        <p:txBody>
          <a:bodyPr>
            <a:normAutofit/>
          </a:bodyPr>
          <a:lstStyle/>
          <a:p>
            <a:r>
              <a:rPr lang="en-CA" b="1"/>
              <a:t>Introduction</a:t>
            </a:r>
          </a:p>
        </p:txBody>
      </p:sp>
      <p:sp>
        <p:nvSpPr>
          <p:cNvPr id="59" name="Freeform: Shape 43">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Oval 45">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630884"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Freeform: Shape 47">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0227"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Shape 49">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4254"/>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61" name="Straight Connector 51">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62" name="Freeform: Shape 53">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Freeform: Shape 55">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23449"/>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aphicFrame>
        <p:nvGraphicFramePr>
          <p:cNvPr id="37" name="Content Placeholder 2">
            <a:extLst>
              <a:ext uri="{FF2B5EF4-FFF2-40B4-BE49-F238E27FC236}">
                <a16:creationId xmlns:a16="http://schemas.microsoft.com/office/drawing/2014/main" id="{57C1FD01-A584-AF76-B1C9-D17094F83DE1}"/>
              </a:ext>
            </a:extLst>
          </p:cNvPr>
          <p:cNvGraphicFramePr>
            <a:graphicFrameLocks noGrp="1"/>
          </p:cNvGraphicFramePr>
          <p:nvPr>
            <p:ph idx="1"/>
            <p:extLst>
              <p:ext uri="{D42A27DB-BD31-4B8C-83A1-F6EECF244321}">
                <p14:modId xmlns:p14="http://schemas.microsoft.com/office/powerpoint/2010/main" val="597164898"/>
              </p:ext>
            </p:extLst>
          </p:nvPr>
        </p:nvGraphicFramePr>
        <p:xfrm>
          <a:off x="838200" y="1626133"/>
          <a:ext cx="5969984" cy="45508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9196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Arc 1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E506186-490F-FDBA-65A2-33458D1B6048}"/>
              </a:ext>
            </a:extLst>
          </p:cNvPr>
          <p:cNvSpPr>
            <a:spLocks noGrp="1"/>
          </p:cNvSpPr>
          <p:nvPr>
            <p:ph type="ctrTitle"/>
          </p:nvPr>
        </p:nvSpPr>
        <p:spPr>
          <a:xfrm>
            <a:off x="6417732" y="957716"/>
            <a:ext cx="5130798" cy="1397296"/>
          </a:xfrm>
        </p:spPr>
        <p:txBody>
          <a:bodyPr>
            <a:normAutofit/>
          </a:bodyPr>
          <a:lstStyle/>
          <a:p>
            <a:r>
              <a:rPr lang="en-CA" dirty="0"/>
              <a:t>Content</a:t>
            </a:r>
          </a:p>
        </p:txBody>
      </p:sp>
      <p:sp>
        <p:nvSpPr>
          <p:cNvPr id="3" name="Subtitle 2">
            <a:extLst>
              <a:ext uri="{FF2B5EF4-FFF2-40B4-BE49-F238E27FC236}">
                <a16:creationId xmlns:a16="http://schemas.microsoft.com/office/drawing/2014/main" id="{0247BABC-32AD-9D50-9E14-BC52B2329E1D}"/>
              </a:ext>
            </a:extLst>
          </p:cNvPr>
          <p:cNvSpPr>
            <a:spLocks noGrp="1"/>
          </p:cNvSpPr>
          <p:nvPr>
            <p:ph type="subTitle" idx="1"/>
          </p:nvPr>
        </p:nvSpPr>
        <p:spPr>
          <a:xfrm>
            <a:off x="6417732" y="2725947"/>
            <a:ext cx="5130798" cy="3381284"/>
          </a:xfrm>
        </p:spPr>
        <p:txBody>
          <a:bodyPr>
            <a:normAutofit/>
          </a:bodyPr>
          <a:lstStyle/>
          <a:p>
            <a:pPr marL="643462" indent="-457200" algn="l">
              <a:buFont typeface="+mj-lt"/>
              <a:buAutoNum type="arabicPeriod"/>
            </a:pPr>
            <a:r>
              <a:rPr lang="en-IN" sz="2400" dirty="0">
                <a:effectLst/>
                <a:latin typeface="Montserrat Medium" panose="00000600000000000000" pitchFamily="2" charset="0"/>
                <a:ea typeface="Times New Roman" panose="02020603050405020304" pitchFamily="18" charset="0"/>
              </a:rPr>
              <a:t>Motivation</a:t>
            </a:r>
            <a:endParaRPr lang="en-IN" sz="2400" dirty="0">
              <a:latin typeface="Montserrat Medium" panose="00000600000000000000" pitchFamily="2" charset="0"/>
            </a:endParaRPr>
          </a:p>
          <a:p>
            <a:pPr marL="643462" indent="-457200" algn="l">
              <a:buFont typeface="+mj-lt"/>
              <a:buAutoNum type="arabicPeriod"/>
            </a:pPr>
            <a:r>
              <a:rPr lang="en-IN" sz="2400" dirty="0">
                <a:effectLst/>
                <a:latin typeface="Montserrat Medium" panose="00000600000000000000" pitchFamily="2" charset="0"/>
                <a:ea typeface="Times New Roman" panose="02020603050405020304" pitchFamily="18" charset="0"/>
              </a:rPr>
              <a:t>Goals and Objectives</a:t>
            </a:r>
            <a:endParaRPr lang="en-IN" sz="2400" dirty="0">
              <a:latin typeface="Montserrat Medium" panose="00000600000000000000" pitchFamily="2" charset="0"/>
            </a:endParaRPr>
          </a:p>
          <a:p>
            <a:pPr marL="643462" indent="-457200" algn="l">
              <a:buFont typeface="+mj-lt"/>
              <a:buAutoNum type="arabicPeriod"/>
            </a:pPr>
            <a:r>
              <a:rPr lang="en-IN" sz="2400" dirty="0">
                <a:effectLst/>
                <a:latin typeface="Montserrat Medium" panose="00000600000000000000" pitchFamily="2" charset="0"/>
                <a:ea typeface="Times New Roman" panose="02020603050405020304" pitchFamily="18" charset="0"/>
              </a:rPr>
              <a:t>Dataset Description</a:t>
            </a:r>
          </a:p>
          <a:p>
            <a:pPr marL="643462" indent="-457200" algn="l">
              <a:buFont typeface="+mj-lt"/>
              <a:buAutoNum type="arabicPeriod"/>
            </a:pPr>
            <a:r>
              <a:rPr lang="en-IN" sz="2400" dirty="0">
                <a:effectLst/>
                <a:latin typeface="Montserrat Medium" panose="00000600000000000000" pitchFamily="2" charset="0"/>
                <a:ea typeface="Times New Roman" panose="02020603050405020304" pitchFamily="18" charset="0"/>
              </a:rPr>
              <a:t>Background Studies</a:t>
            </a:r>
          </a:p>
          <a:p>
            <a:pPr marL="643462" indent="-457200" algn="l">
              <a:buFont typeface="+mj-lt"/>
              <a:buAutoNum type="arabicPeriod"/>
            </a:pPr>
            <a:r>
              <a:rPr lang="en-IN" sz="2400" dirty="0">
                <a:effectLst/>
                <a:latin typeface="Montserrat Medium" panose="00000600000000000000" pitchFamily="2" charset="0"/>
                <a:ea typeface="Times New Roman" panose="02020603050405020304" pitchFamily="18" charset="0"/>
              </a:rPr>
              <a:t>Dashboard Screenshot(s) </a:t>
            </a:r>
          </a:p>
          <a:p>
            <a:pPr marL="643462" indent="-457200" algn="l">
              <a:buFont typeface="+mj-lt"/>
              <a:buAutoNum type="arabicPeriod"/>
            </a:pPr>
            <a:r>
              <a:rPr lang="en-IN" sz="2400" dirty="0">
                <a:effectLst/>
                <a:latin typeface="Montserrat Medium" panose="00000600000000000000" pitchFamily="2" charset="0"/>
                <a:ea typeface="Times New Roman" panose="02020603050405020304" pitchFamily="18" charset="0"/>
              </a:rPr>
              <a:t>Conclusion</a:t>
            </a:r>
          </a:p>
          <a:p>
            <a:pPr marL="643462" indent="-457200" algn="l">
              <a:buFont typeface="+mj-lt"/>
              <a:buAutoNum type="arabicPeriod"/>
            </a:pPr>
            <a:r>
              <a:rPr lang="en-IN" dirty="0">
                <a:latin typeface="Montserrat Medium" panose="00000600000000000000" pitchFamily="2" charset="0"/>
              </a:rPr>
              <a:t>Future Perspective</a:t>
            </a:r>
            <a:endParaRPr lang="en-IN" sz="2400" dirty="0">
              <a:latin typeface="Montserrat Medium" panose="00000600000000000000" pitchFamily="2" charset="0"/>
            </a:endParaRPr>
          </a:p>
          <a:p>
            <a:endParaRPr lang="en-CA" dirty="0"/>
          </a:p>
        </p:txBody>
      </p:sp>
      <p:pic>
        <p:nvPicPr>
          <p:cNvPr id="7" name="Graphic 6" descr="Check List">
            <a:extLst>
              <a:ext uri="{FF2B5EF4-FFF2-40B4-BE49-F238E27FC236}">
                <a16:creationId xmlns:a16="http://schemas.microsoft.com/office/drawing/2014/main" id="{C30BCD67-FF90-4BF4-E05C-EB721054B3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69302"/>
            <a:ext cx="5850384" cy="5850384"/>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20" name="Oval 13">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7192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056280-F3CB-014E-8FD3-1A15DBD6CAD6}"/>
              </a:ext>
            </a:extLst>
          </p:cNvPr>
          <p:cNvSpPr>
            <a:spLocks noGrp="1"/>
          </p:cNvSpPr>
          <p:nvPr>
            <p:ph type="title"/>
          </p:nvPr>
        </p:nvSpPr>
        <p:spPr>
          <a:xfrm>
            <a:off x="686834" y="1153572"/>
            <a:ext cx="3200400" cy="4461163"/>
          </a:xfrm>
        </p:spPr>
        <p:txBody>
          <a:bodyPr>
            <a:normAutofit/>
          </a:bodyPr>
          <a:lstStyle/>
          <a:p>
            <a:r>
              <a:rPr lang="en-CA">
                <a:solidFill>
                  <a:srgbClr val="FFFFFF"/>
                </a:solidFill>
              </a:rPr>
              <a:t>Motivation</a:t>
            </a:r>
          </a:p>
        </p:txBody>
      </p:sp>
      <p:sp>
        <p:nvSpPr>
          <p:cNvPr id="3" name="Content Placeholder 2">
            <a:extLst>
              <a:ext uri="{FF2B5EF4-FFF2-40B4-BE49-F238E27FC236}">
                <a16:creationId xmlns:a16="http://schemas.microsoft.com/office/drawing/2014/main" id="{88F63DCB-7D3C-1A4A-2764-EF4DC965ECD1}"/>
              </a:ext>
            </a:extLst>
          </p:cNvPr>
          <p:cNvSpPr>
            <a:spLocks noGrp="1"/>
          </p:cNvSpPr>
          <p:nvPr>
            <p:ph idx="1"/>
          </p:nvPr>
        </p:nvSpPr>
        <p:spPr>
          <a:xfrm>
            <a:off x="4447308" y="591344"/>
            <a:ext cx="6906491" cy="5585619"/>
          </a:xfrm>
        </p:spPr>
        <p:txBody>
          <a:bodyPr anchor="ctr">
            <a:normAutofit/>
          </a:bodyPr>
          <a:lstStyle/>
          <a:p>
            <a:r>
              <a:rPr lang="en-US" dirty="0"/>
              <a:t>Our motivation for conducting E-commerce Business Analysis stems from our enthusiasm for understanding and gaining insights into the processes of E-commerce businesses</a:t>
            </a:r>
          </a:p>
          <a:p>
            <a:r>
              <a:rPr lang="en-US" dirty="0"/>
              <a:t>We recognize the transformative impact of E-commerce on both the business landscape and consumer behavior, highlighting the need for careful analysis and adaptation to stay competitive.</a:t>
            </a:r>
          </a:p>
          <a:p>
            <a:r>
              <a:rPr lang="en-US" dirty="0"/>
              <a:t>By delving into the dynamics of this industry, we aim to uncover valuable insights that can drive strategic decision-making and help businesses thrive in the fast-paced world of E-commerce.</a:t>
            </a:r>
            <a:endParaRPr lang="en-CA"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0003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13DA634-E49F-AC81-8CDB-5D44B1F13F77}"/>
              </a:ext>
            </a:extLst>
          </p:cNvPr>
          <p:cNvSpPr>
            <a:spLocks noGrp="1"/>
          </p:cNvSpPr>
          <p:nvPr>
            <p:ph type="title"/>
          </p:nvPr>
        </p:nvSpPr>
        <p:spPr>
          <a:xfrm>
            <a:off x="686834" y="1153572"/>
            <a:ext cx="3200400" cy="4461163"/>
          </a:xfrm>
        </p:spPr>
        <p:txBody>
          <a:bodyPr>
            <a:normAutofit/>
          </a:bodyPr>
          <a:lstStyle/>
          <a:p>
            <a:r>
              <a:rPr lang="en-CA" dirty="0">
                <a:solidFill>
                  <a:srgbClr val="FFFFFF"/>
                </a:solidFill>
              </a:rPr>
              <a:t>Motivation</a:t>
            </a:r>
          </a:p>
        </p:txBody>
      </p:sp>
      <p:sp>
        <p:nvSpPr>
          <p:cNvPr id="3" name="Content Placeholder 2">
            <a:extLst>
              <a:ext uri="{FF2B5EF4-FFF2-40B4-BE49-F238E27FC236}">
                <a16:creationId xmlns:a16="http://schemas.microsoft.com/office/drawing/2014/main" id="{91683099-8957-62FB-6D55-72DD0AD89D81}"/>
              </a:ext>
            </a:extLst>
          </p:cNvPr>
          <p:cNvSpPr>
            <a:spLocks noGrp="1"/>
          </p:cNvSpPr>
          <p:nvPr>
            <p:ph idx="1"/>
          </p:nvPr>
        </p:nvSpPr>
        <p:spPr>
          <a:xfrm>
            <a:off x="4447308" y="591344"/>
            <a:ext cx="6906491" cy="5585619"/>
          </a:xfrm>
        </p:spPr>
        <p:txBody>
          <a:bodyPr anchor="ctr">
            <a:normAutofit/>
          </a:bodyPr>
          <a:lstStyle/>
          <a:p>
            <a:pPr marL="342900" lvl="0" indent="-342900">
              <a:buFont typeface="Calibri" panose="020F0502020204030204" pitchFamily="34" charset="0"/>
              <a:buChar char="-"/>
            </a:pPr>
            <a:r>
              <a:rPr lang="en-CA" sz="1800" dirty="0">
                <a:solidFill>
                  <a:srgbClr val="000000"/>
                </a:solidFill>
                <a:effectLst/>
                <a:latin typeface="Calibri" panose="020F0502020204030204" pitchFamily="34" charset="0"/>
                <a:ea typeface="Calibri" panose="020F0502020204030204" pitchFamily="34" charset="0"/>
              </a:rPr>
              <a:t>By the end of this project, we want to find the opportunities where the business can make more sales.</a:t>
            </a:r>
          </a:p>
          <a:p>
            <a:pPr marL="342900" lvl="0" indent="-342900">
              <a:buFont typeface="Calibri" panose="020F0502020204030204" pitchFamily="34" charset="0"/>
              <a:buChar char="-"/>
            </a:pPr>
            <a:r>
              <a:rPr lang="en-CA" sz="1800" dirty="0">
                <a:solidFill>
                  <a:srgbClr val="000000"/>
                </a:solidFill>
                <a:effectLst/>
                <a:latin typeface="Calibri" panose="020F0502020204030204" pitchFamily="34" charset="0"/>
                <a:ea typeface="Calibri" panose="020F0502020204030204" pitchFamily="34" charset="0"/>
              </a:rPr>
              <a:t>Our main objective is to understand the patterns of sales and to give estimations for future using this data. We want to forecast the sales of the business.</a:t>
            </a:r>
          </a:p>
          <a:p>
            <a:pPr marL="342900" lvl="0" indent="-342900">
              <a:buFont typeface="Calibri" panose="020F0502020204030204" pitchFamily="34" charset="0"/>
              <a:buChar char="-"/>
            </a:pPr>
            <a:r>
              <a:rPr lang="en-CA" sz="1800" dirty="0">
                <a:solidFill>
                  <a:srgbClr val="000000"/>
                </a:solidFill>
                <a:effectLst/>
                <a:latin typeface="Calibri" panose="020F0502020204030204" pitchFamily="34" charset="0"/>
                <a:ea typeface="Calibri" panose="020F0502020204030204" pitchFamily="34" charset="0"/>
              </a:rPr>
              <a:t>We are planning to find the pain points as well.</a:t>
            </a:r>
          </a:p>
          <a:p>
            <a:endParaRPr lang="en-CA" dirty="0"/>
          </a:p>
        </p:txBody>
      </p:sp>
      <p:sp>
        <p:nvSpPr>
          <p:cNvPr id="17" name="Arc 1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Content Placeholder 2">
            <a:extLst>
              <a:ext uri="{FF2B5EF4-FFF2-40B4-BE49-F238E27FC236}">
                <a16:creationId xmlns:a16="http://schemas.microsoft.com/office/drawing/2014/main" id="{42A0AAF5-CA39-0C57-E7AB-9037B4D4694B}"/>
              </a:ext>
            </a:extLst>
          </p:cNvPr>
          <p:cNvSpPr txBox="1">
            <a:spLocks/>
          </p:cNvSpPr>
          <p:nvPr/>
        </p:nvSpPr>
        <p:spPr>
          <a:xfrm>
            <a:off x="4447308" y="591344"/>
            <a:ext cx="6906491" cy="558561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CA" dirty="0"/>
          </a:p>
        </p:txBody>
      </p:sp>
    </p:spTree>
    <p:extLst>
      <p:ext uri="{BB962C8B-B14F-4D97-AF65-F5344CB8AC3E}">
        <p14:creationId xmlns:p14="http://schemas.microsoft.com/office/powerpoint/2010/main" val="1907180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a:extLst>
              <a:ext uri="{FF2B5EF4-FFF2-40B4-BE49-F238E27FC236}">
                <a16:creationId xmlns:a16="http://schemas.microsoft.com/office/drawing/2014/main" id="{442D2C40-7ED8-45E4-9E7D-C3407F9CA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 name="Picture 4" descr="Calculator, pen, compass, money and a paper with graphs printed on it">
            <a:extLst>
              <a:ext uri="{FF2B5EF4-FFF2-40B4-BE49-F238E27FC236}">
                <a16:creationId xmlns:a16="http://schemas.microsoft.com/office/drawing/2014/main" id="{C7427DD2-E118-66F2-AA98-0E7A4076EA55}"/>
              </a:ext>
            </a:extLst>
          </p:cNvPr>
          <p:cNvPicPr>
            <a:picLocks noChangeAspect="1"/>
          </p:cNvPicPr>
          <p:nvPr/>
        </p:nvPicPr>
        <p:blipFill rotWithShape="1">
          <a:blip r:embed="rId2">
            <a:alphaModFix amt="35000"/>
          </a:blip>
          <a:srcRect b="6524"/>
          <a:stretch/>
        </p:blipFill>
        <p:spPr>
          <a:xfrm>
            <a:off x="20" y="-8467"/>
            <a:ext cx="12191980" cy="6866467"/>
          </a:xfrm>
          <a:prstGeom prst="rect">
            <a:avLst/>
          </a:prstGeom>
        </p:spPr>
      </p:pic>
      <p:sp>
        <p:nvSpPr>
          <p:cNvPr id="2" name="Title 1">
            <a:extLst>
              <a:ext uri="{FF2B5EF4-FFF2-40B4-BE49-F238E27FC236}">
                <a16:creationId xmlns:a16="http://schemas.microsoft.com/office/drawing/2014/main" id="{5974CDFD-26B3-B692-0A84-1A536CA31E27}"/>
              </a:ext>
            </a:extLst>
          </p:cNvPr>
          <p:cNvSpPr>
            <a:spLocks noGrp="1"/>
          </p:cNvSpPr>
          <p:nvPr>
            <p:ph type="title"/>
          </p:nvPr>
        </p:nvSpPr>
        <p:spPr>
          <a:xfrm>
            <a:off x="686834" y="591344"/>
            <a:ext cx="3200400" cy="5585619"/>
          </a:xfrm>
        </p:spPr>
        <p:txBody>
          <a:bodyPr>
            <a:normAutofit/>
          </a:bodyPr>
          <a:lstStyle/>
          <a:p>
            <a:r>
              <a:rPr lang="en-CA" dirty="0">
                <a:solidFill>
                  <a:srgbClr val="FFFFFF"/>
                </a:solidFill>
              </a:rPr>
              <a:t>Conclusion</a:t>
            </a:r>
          </a:p>
        </p:txBody>
      </p:sp>
      <p:sp>
        <p:nvSpPr>
          <p:cNvPr id="21" name="Content Placeholder 2">
            <a:extLst>
              <a:ext uri="{FF2B5EF4-FFF2-40B4-BE49-F238E27FC236}">
                <a16:creationId xmlns:a16="http://schemas.microsoft.com/office/drawing/2014/main" id="{B89525D9-BE63-2F85-0F95-C7655B6CE9E9}"/>
              </a:ext>
            </a:extLst>
          </p:cNvPr>
          <p:cNvSpPr>
            <a:spLocks noGrp="1"/>
          </p:cNvSpPr>
          <p:nvPr>
            <p:ph idx="1"/>
          </p:nvPr>
        </p:nvSpPr>
        <p:spPr>
          <a:xfrm>
            <a:off x="4447308" y="591344"/>
            <a:ext cx="6906491" cy="5585619"/>
          </a:xfrm>
        </p:spPr>
        <p:txBody>
          <a:bodyPr anchor="ctr">
            <a:normAutofit/>
          </a:bodyPr>
          <a:lstStyle/>
          <a:p>
            <a:r>
              <a:rPr lang="en-US" b="0" i="0" dirty="0">
                <a:solidFill>
                  <a:srgbClr val="FFFFFF"/>
                </a:solidFill>
                <a:effectLst/>
                <a:latin typeface="source-serif-pro"/>
              </a:rPr>
              <a:t>Majority of the sales were made within the United Kingdom, accounting for 83.43% of the total sales.</a:t>
            </a:r>
          </a:p>
          <a:p>
            <a:r>
              <a:rPr lang="en-US" b="0" i="0" dirty="0">
                <a:solidFill>
                  <a:srgbClr val="FFFFFF"/>
                </a:solidFill>
                <a:effectLst/>
                <a:latin typeface="source-serif-pro"/>
              </a:rPr>
              <a:t>The highest sales were recorded between September 2019 and November 2019.</a:t>
            </a:r>
          </a:p>
          <a:p>
            <a:r>
              <a:rPr lang="en-US" b="0" i="0" dirty="0">
                <a:solidFill>
                  <a:srgbClr val="FFFFFF"/>
                </a:solidFill>
                <a:effectLst/>
                <a:latin typeface="source-serif-pro"/>
              </a:rPr>
              <a:t>Various items contributed to the overall sales of the business.</a:t>
            </a:r>
          </a:p>
          <a:p>
            <a:pPr marL="0" indent="0">
              <a:buNone/>
            </a:pPr>
            <a:endParaRPr lang="en-CA" dirty="0">
              <a:solidFill>
                <a:srgbClr val="FFFFFF"/>
              </a:solidFill>
            </a:endParaRPr>
          </a:p>
        </p:txBody>
      </p:sp>
      <p:sp>
        <p:nvSpPr>
          <p:cNvPr id="22" name="Arc 1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7843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66A3F9DB-B144-47A4-9DB2-706C3908B2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a:extLst>
              <a:ext uri="{FF2B5EF4-FFF2-40B4-BE49-F238E27FC236}">
                <a16:creationId xmlns:a16="http://schemas.microsoft.com/office/drawing/2014/main" id="{3D9A74CD-249A-437B-A289-413676038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8" name="Picture 4" descr="Magnifying glass showing decling performance">
            <a:extLst>
              <a:ext uri="{FF2B5EF4-FFF2-40B4-BE49-F238E27FC236}">
                <a16:creationId xmlns:a16="http://schemas.microsoft.com/office/drawing/2014/main" id="{E4271D7A-50DA-251B-40E7-CF85F67BBA9E}"/>
              </a:ext>
            </a:extLst>
          </p:cNvPr>
          <p:cNvPicPr>
            <a:picLocks noChangeAspect="1"/>
          </p:cNvPicPr>
          <p:nvPr/>
        </p:nvPicPr>
        <p:blipFill rotWithShape="1">
          <a:blip r:embed="rId2">
            <a:alphaModFix amt="35000"/>
          </a:blip>
          <a:srcRect t="1220" b="14510"/>
          <a:stretch/>
        </p:blipFill>
        <p:spPr>
          <a:xfrm>
            <a:off x="20" y="10"/>
            <a:ext cx="12191980" cy="6857990"/>
          </a:xfrm>
          <a:prstGeom prst="rect">
            <a:avLst/>
          </a:prstGeom>
        </p:spPr>
      </p:pic>
      <p:sp>
        <p:nvSpPr>
          <p:cNvPr id="13" name="Oval 12">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1EAE339-8ED9-E8DC-5094-53F495B9F248}"/>
              </a:ext>
            </a:extLst>
          </p:cNvPr>
          <p:cNvSpPr>
            <a:spLocks noGrp="1"/>
          </p:cNvSpPr>
          <p:nvPr>
            <p:ph type="title"/>
          </p:nvPr>
        </p:nvSpPr>
        <p:spPr>
          <a:xfrm>
            <a:off x="1171074" y="1396686"/>
            <a:ext cx="3240506" cy="4064628"/>
          </a:xfrm>
        </p:spPr>
        <p:txBody>
          <a:bodyPr>
            <a:normAutofit/>
          </a:bodyPr>
          <a:lstStyle/>
          <a:p>
            <a:r>
              <a:rPr lang="en-CA"/>
              <a:t>Future Perspective</a:t>
            </a:r>
            <a:endParaRPr lang="en-CA" dirty="0"/>
          </a:p>
        </p:txBody>
      </p:sp>
      <p:sp>
        <p:nvSpPr>
          <p:cNvPr id="3" name="Content Placeholder 2">
            <a:extLst>
              <a:ext uri="{FF2B5EF4-FFF2-40B4-BE49-F238E27FC236}">
                <a16:creationId xmlns:a16="http://schemas.microsoft.com/office/drawing/2014/main" id="{40AD9104-AAD6-41C2-3605-52B7EEA031AE}"/>
              </a:ext>
            </a:extLst>
          </p:cNvPr>
          <p:cNvSpPr>
            <a:spLocks noGrp="1"/>
          </p:cNvSpPr>
          <p:nvPr>
            <p:ph idx="1"/>
          </p:nvPr>
        </p:nvSpPr>
        <p:spPr>
          <a:xfrm>
            <a:off x="5370153" y="1526033"/>
            <a:ext cx="5536397" cy="3935281"/>
          </a:xfrm>
        </p:spPr>
        <p:txBody>
          <a:bodyPr>
            <a:normAutofit/>
          </a:bodyPr>
          <a:lstStyle/>
          <a:p>
            <a:r>
              <a:rPr lang="en-US" b="0" i="0" dirty="0">
                <a:solidFill>
                  <a:srgbClr val="FFFFFF"/>
                </a:solidFill>
                <a:effectLst/>
                <a:latin typeface="source-serif-pro"/>
              </a:rPr>
              <a:t>Expand marketing strategies beyond the United Kingdom and focus on targeting EU countries: Since the majority of sales are currently concentrated in the UK, exploring opportunities in other EU countries can significantly increase your customer base and overall sales. Develop targeted marketing campaigns tailored to the preferences and needs of customers in those markets to maximize your reach and potential.</a:t>
            </a:r>
          </a:p>
          <a:p>
            <a:endParaRPr lang="en-CA" dirty="0">
              <a:solidFill>
                <a:srgbClr val="FFFFFF"/>
              </a:solidFill>
            </a:endParaRPr>
          </a:p>
        </p:txBody>
      </p:sp>
      <p:sp>
        <p:nvSpPr>
          <p:cNvPr id="15" name="Arc 14">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2058432"/>
      </p:ext>
    </p:extLst>
  </p:cSld>
  <p:clrMapOvr>
    <a:masterClrMapping/>
  </p:clrMapOvr>
</p:sld>
</file>

<file path=ppt/theme/theme1.xml><?xml version="1.0" encoding="utf-8"?>
<a:theme xmlns:a="http://schemas.openxmlformats.org/drawingml/2006/main" name="ShapesVTI">
  <a:themeElements>
    <a:clrScheme name="AnalogousFromRegularSeed_2SEEDS">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Festival">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581</TotalTime>
  <Words>291</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Century Gothic</vt:lpstr>
      <vt:lpstr>Montserrat Medium</vt:lpstr>
      <vt:lpstr>source-serif-pro</vt:lpstr>
      <vt:lpstr>ShapesVTI</vt:lpstr>
      <vt:lpstr>E-commerce Business Analysis </vt:lpstr>
      <vt:lpstr>Introduction</vt:lpstr>
      <vt:lpstr>Content</vt:lpstr>
      <vt:lpstr>Motivation</vt:lpstr>
      <vt:lpstr>Motivation</vt:lpstr>
      <vt:lpstr>Conclusion</vt:lpstr>
      <vt:lpstr>Future Perspective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Business Analysis </dc:title>
  <dc:creator>Ruturajsinh Solanki</dc:creator>
  <cp:lastModifiedBy>Ruturajsinh Solanki</cp:lastModifiedBy>
  <cp:revision>1</cp:revision>
  <dcterms:created xsi:type="dcterms:W3CDTF">2023-07-13T20:02:49Z</dcterms:created>
  <dcterms:modified xsi:type="dcterms:W3CDTF">2023-07-14T05:44:33Z</dcterms:modified>
</cp:coreProperties>
</file>