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5"/>
  </p:notesMasterIdLst>
  <p:handoutMasterIdLst>
    <p:handoutMasterId r:id="rId16"/>
  </p:handoutMasterIdLst>
  <p:sldIdLst>
    <p:sldId id="258" r:id="rId2"/>
    <p:sldId id="259" r:id="rId3"/>
    <p:sldId id="260" r:id="rId4"/>
    <p:sldId id="261" r:id="rId5"/>
    <p:sldId id="270" r:id="rId6"/>
    <p:sldId id="267" r:id="rId7"/>
    <p:sldId id="264" r:id="rId8"/>
    <p:sldId id="263" r:id="rId9"/>
    <p:sldId id="266" r:id="rId10"/>
    <p:sldId id="262" r:id="rId11"/>
    <p:sldId id="268" r:id="rId12"/>
    <p:sldId id="269" r:id="rId13"/>
    <p:sldId id="265"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66" autoAdjust="0"/>
    <p:restoredTop sz="96182" autoAdjust="0"/>
  </p:normalViewPr>
  <p:slideViewPr>
    <p:cSldViewPr showGuides="1">
      <p:cViewPr varScale="1">
        <p:scale>
          <a:sx n="74" d="100"/>
          <a:sy n="74" d="100"/>
        </p:scale>
        <p:origin x="236" y="56"/>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11/8/2023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11/8/2023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11/8/2023</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11/8/2023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11/8/2023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11/8/2023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11/8/2023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11/8/2023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Worldwide Pursuits</a:t>
            </a:r>
          </a:p>
        </p:txBody>
      </p:sp>
      <p:sp>
        <p:nvSpPr>
          <p:cNvPr id="3" name="Subtitle 2"/>
          <p:cNvSpPr>
            <a:spLocks noGrp="1"/>
          </p:cNvSpPr>
          <p:nvPr>
            <p:ph type="subTitle" idx="1"/>
          </p:nvPr>
        </p:nvSpPr>
        <p:spPr/>
        <p:txBody>
          <a:bodyPr/>
          <a:lstStyle/>
          <a:p>
            <a:r>
              <a:rPr lang="en-US" dirty="0"/>
              <a:t>- </a:t>
            </a:r>
            <a:r>
              <a:rPr lang="en-US"/>
              <a:t>Group 2 </a:t>
            </a:r>
            <a:endParaRPr lang="en-US" dirty="0"/>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18ED99-5368-75F7-8DA5-A752DBFCA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188640"/>
            <a:ext cx="7019925" cy="6076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2FAAE2-50D5-5EDB-C853-1664A7B56A37}"/>
              </a:ext>
            </a:extLst>
          </p:cNvPr>
          <p:cNvSpPr txBox="1"/>
          <p:nvPr/>
        </p:nvSpPr>
        <p:spPr>
          <a:xfrm>
            <a:off x="8110636" y="260648"/>
            <a:ext cx="3528392" cy="5647700"/>
          </a:xfrm>
          <a:prstGeom prst="rect">
            <a:avLst/>
          </a:prstGeom>
          <a:noFill/>
        </p:spPr>
        <p:txBody>
          <a:bodyPr wrap="square" rtlCol="0">
            <a:spAutoFit/>
          </a:bodyPr>
          <a:lstStyle/>
          <a:p>
            <a:pPr marL="285750" indent="-285750">
              <a:lnSpc>
                <a:spcPct val="95000"/>
              </a:lnSpc>
              <a:buFont typeface="Arial" panose="020B0604020202020204" pitchFamily="34" charset="0"/>
              <a:buChar char="•"/>
            </a:pPr>
            <a:r>
              <a:rPr lang="en-CA" sz="2000" dirty="0"/>
              <a:t>The campus is mainly based on the selected programs as programs will decide the campus and not the students.</a:t>
            </a:r>
          </a:p>
          <a:p>
            <a:pPr marL="285750" indent="-285750">
              <a:lnSpc>
                <a:spcPct val="95000"/>
              </a:lnSpc>
              <a:buFont typeface="Arial" panose="020B0604020202020204" pitchFamily="34" charset="0"/>
              <a:buChar char="•"/>
            </a:pPr>
            <a:r>
              <a:rPr lang="en-CA" sz="2000" dirty="0"/>
              <a:t>We can see that Chatham campus has very less applications compared to other campus.</a:t>
            </a:r>
          </a:p>
          <a:p>
            <a:pPr marL="285750" indent="-285750">
              <a:lnSpc>
                <a:spcPct val="95000"/>
              </a:lnSpc>
              <a:buFont typeface="Arial" panose="020B0604020202020204" pitchFamily="34" charset="0"/>
              <a:buChar char="•"/>
            </a:pPr>
            <a:r>
              <a:rPr lang="en-CA" sz="2000" dirty="0"/>
              <a:t>While downtown campus and south campus has most applications because of it’s program offerings.</a:t>
            </a:r>
          </a:p>
          <a:p>
            <a:pPr marL="285750" indent="-285750">
              <a:lnSpc>
                <a:spcPct val="95000"/>
              </a:lnSpc>
              <a:buFont typeface="Arial" panose="020B0604020202020204" pitchFamily="34" charset="0"/>
              <a:buChar char="•"/>
            </a:pPr>
            <a:r>
              <a:rPr lang="en-CA" sz="2000" dirty="0"/>
              <a:t>Acumen campus only offers seven course option making it having the third in the list.</a:t>
            </a:r>
          </a:p>
        </p:txBody>
      </p:sp>
    </p:spTree>
    <p:extLst>
      <p:ext uri="{BB962C8B-B14F-4D97-AF65-F5344CB8AC3E}">
        <p14:creationId xmlns:p14="http://schemas.microsoft.com/office/powerpoint/2010/main" val="14219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2445-90CB-1528-6E8B-72EE597894F5}"/>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a16="http://schemas.microsoft.com/office/drawing/2014/main" id="{2E74C861-86C1-4439-A91F-187C5AE1F3EA}"/>
              </a:ext>
            </a:extLst>
          </p:cNvPr>
          <p:cNvSpPr>
            <a:spLocks noGrp="1"/>
          </p:cNvSpPr>
          <p:nvPr>
            <p:ph idx="1"/>
          </p:nvPr>
        </p:nvSpPr>
        <p:spPr/>
        <p:txBody>
          <a:bodyPr/>
          <a:lstStyle/>
          <a:p>
            <a:r>
              <a:rPr lang="en-CA" dirty="0"/>
              <a:t>Our dataset contained 55 columns and many of them were not contributing to the data quality.</a:t>
            </a:r>
          </a:p>
          <a:p>
            <a:r>
              <a:rPr lang="en-CA" dirty="0"/>
              <a:t>Which columns to consider for further analysis and which columns to drop.</a:t>
            </a:r>
          </a:p>
          <a:p>
            <a:r>
              <a:rPr lang="en-CA" dirty="0"/>
              <a:t>Some of our columns had null values considering which method to use for data cleaning and transforming.</a:t>
            </a:r>
          </a:p>
          <a:p>
            <a:endParaRPr lang="en-CA" dirty="0"/>
          </a:p>
        </p:txBody>
      </p:sp>
    </p:spTree>
    <p:extLst>
      <p:ext uri="{BB962C8B-B14F-4D97-AF65-F5344CB8AC3E}">
        <p14:creationId xmlns:p14="http://schemas.microsoft.com/office/powerpoint/2010/main" val="140423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2445-90CB-1528-6E8B-72EE597894F5}"/>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2E74C861-86C1-4439-A91F-187C5AE1F3EA}"/>
              </a:ext>
            </a:extLst>
          </p:cNvPr>
          <p:cNvSpPr>
            <a:spLocks noGrp="1"/>
          </p:cNvSpPr>
          <p:nvPr>
            <p:ph idx="1"/>
          </p:nvPr>
        </p:nvSpPr>
        <p:spPr/>
        <p:txBody>
          <a:bodyPr/>
          <a:lstStyle/>
          <a:p>
            <a:r>
              <a:rPr lang="en-CA" dirty="0"/>
              <a:t>The Exploratory data analysis provided us with many key insights.</a:t>
            </a:r>
          </a:p>
          <a:p>
            <a:r>
              <a:rPr lang="en-CA" dirty="0"/>
              <a:t>Majority of our applications are from India.</a:t>
            </a:r>
          </a:p>
          <a:p>
            <a:r>
              <a:rPr lang="en-CA" dirty="0"/>
              <a:t>Majority of our applications are for south campus and downtown campus.</a:t>
            </a:r>
          </a:p>
          <a:p>
            <a:r>
              <a:rPr lang="en-CA" dirty="0"/>
              <a:t>Spring intake has very low applications.</a:t>
            </a:r>
          </a:p>
          <a:p>
            <a:r>
              <a:rPr lang="en-CA" dirty="0"/>
              <a:t>Chatham campus has least applications.</a:t>
            </a:r>
          </a:p>
          <a:p>
            <a:endParaRPr lang="en-CA" dirty="0"/>
          </a:p>
        </p:txBody>
      </p:sp>
    </p:spTree>
    <p:extLst>
      <p:ext uri="{BB962C8B-B14F-4D97-AF65-F5344CB8AC3E}">
        <p14:creationId xmlns:p14="http://schemas.microsoft.com/office/powerpoint/2010/main" val="20474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12BAF60-C2C6-7CF4-9F42-42396B78AE43}"/>
              </a:ext>
            </a:extLst>
          </p:cNvPr>
          <p:cNvSpPr>
            <a:spLocks noGrp="1"/>
          </p:cNvSpPr>
          <p:nvPr>
            <p:ph type="ctrTitle"/>
          </p:nvPr>
        </p:nvSpPr>
        <p:spPr>
          <a:xfrm>
            <a:off x="237149" y="1498601"/>
            <a:ext cx="7008574" cy="3298825"/>
          </a:xfrm>
        </p:spPr>
        <p:txBody>
          <a:bodyPr anchor="b">
            <a:normAutofit/>
          </a:bodyPr>
          <a:lstStyle/>
          <a:p>
            <a:r>
              <a:rPr lang="en-US" dirty="0"/>
              <a:t>Thank you!</a:t>
            </a:r>
          </a:p>
        </p:txBody>
      </p:sp>
      <p:sp>
        <p:nvSpPr>
          <p:cNvPr id="11" name="Subtitle 2">
            <a:extLst>
              <a:ext uri="{FF2B5EF4-FFF2-40B4-BE49-F238E27FC236}">
                <a16:creationId xmlns:a16="http://schemas.microsoft.com/office/drawing/2014/main" id="{B4A8E7FF-7894-9AD3-D544-853D331CCA27}"/>
              </a:ext>
            </a:extLst>
          </p:cNvPr>
          <p:cNvSpPr>
            <a:spLocks noGrp="1"/>
          </p:cNvSpPr>
          <p:nvPr>
            <p:ph type="subTitle" idx="1"/>
          </p:nvPr>
        </p:nvSpPr>
        <p:spPr>
          <a:xfrm>
            <a:off x="12188825" y="188640"/>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02178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Agenda/Topics to Be Covered</a:t>
            </a:r>
            <a:endParaRPr lang="en-US" dirty="0"/>
          </a:p>
        </p:txBody>
      </p:sp>
      <p:sp>
        <p:nvSpPr>
          <p:cNvPr id="3" name="Content Placeholder 2"/>
          <p:cNvSpPr>
            <a:spLocks noGrp="1"/>
          </p:cNvSpPr>
          <p:nvPr>
            <p:ph idx="1"/>
          </p:nvPr>
        </p:nvSpPr>
        <p:spPr/>
        <p:txBody>
          <a:bodyPr>
            <a:normAutofit/>
          </a:bodyPr>
          <a:lstStyle/>
          <a:p>
            <a:r>
              <a:rPr lang="en-US" dirty="0"/>
              <a:t>Problem Statement</a:t>
            </a:r>
          </a:p>
          <a:p>
            <a:r>
              <a:rPr lang="en-US" dirty="0"/>
              <a:t>Objective</a:t>
            </a:r>
          </a:p>
          <a:p>
            <a:r>
              <a:rPr lang="en-US" dirty="0"/>
              <a:t>Timeline</a:t>
            </a:r>
          </a:p>
          <a:p>
            <a:r>
              <a:rPr lang="en-US" dirty="0"/>
              <a:t>Tools and Techniques</a:t>
            </a:r>
          </a:p>
          <a:p>
            <a:r>
              <a:rPr lang="en-US" dirty="0"/>
              <a:t>Exploratory analysis</a:t>
            </a:r>
          </a:p>
          <a:p>
            <a:r>
              <a:rPr lang="en-US" dirty="0"/>
              <a:t>Challenges</a:t>
            </a:r>
          </a:p>
          <a:p>
            <a:r>
              <a:rPr lang="en-US" dirty="0"/>
              <a:t>Conclusion</a:t>
            </a:r>
          </a:p>
        </p:txBody>
      </p:sp>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To address the challenge faced by international students in selecting the most suitable courses for their future endeavors, this research aims to analyze and provide guidance on the factors influencing optimal course selection, considering diverse academic, career and individual preferences among international student applicants.</a:t>
            </a:r>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To provide comprehensive guidance to international students, enabling them to make informed decision regarding their future academic pursuits by exploring and understanding the diverse range of courses available, aligning their interests, abilities and career aspiration with suitable educational paths.</a:t>
            </a:r>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DB0934-FFB8-3D9B-23C6-FD13A2103A32}"/>
              </a:ext>
            </a:extLst>
          </p:cNvPr>
          <p:cNvSpPr>
            <a:spLocks noGrp="1"/>
          </p:cNvSpPr>
          <p:nvPr>
            <p:ph type="title"/>
          </p:nvPr>
        </p:nvSpPr>
        <p:spPr>
          <a:xfrm>
            <a:off x="1117309" y="76200"/>
            <a:ext cx="10157354" cy="1397000"/>
          </a:xfrm>
        </p:spPr>
        <p:txBody>
          <a:bodyPr/>
          <a:lstStyle/>
          <a:p>
            <a:r>
              <a:rPr lang="en-US" dirty="0"/>
              <a:t>Timeline</a:t>
            </a:r>
          </a:p>
        </p:txBody>
      </p:sp>
      <p:graphicFrame>
        <p:nvGraphicFramePr>
          <p:cNvPr id="8" name="Table 7">
            <a:extLst>
              <a:ext uri="{FF2B5EF4-FFF2-40B4-BE49-F238E27FC236}">
                <a16:creationId xmlns:a16="http://schemas.microsoft.com/office/drawing/2014/main" id="{013B7A12-BAAC-0639-FD76-CA46D62B6B6E}"/>
              </a:ext>
            </a:extLst>
          </p:cNvPr>
          <p:cNvGraphicFramePr>
            <a:graphicFrameLocks noGrp="1"/>
          </p:cNvGraphicFramePr>
          <p:nvPr>
            <p:extLst>
              <p:ext uri="{D42A27DB-BD31-4B8C-83A1-F6EECF244321}">
                <p14:modId xmlns:p14="http://schemas.microsoft.com/office/powerpoint/2010/main" val="2077252306"/>
              </p:ext>
            </p:extLst>
          </p:nvPr>
        </p:nvGraphicFramePr>
        <p:xfrm>
          <a:off x="948002" y="1628800"/>
          <a:ext cx="10292820" cy="4283104"/>
        </p:xfrm>
        <a:graphic>
          <a:graphicData uri="http://schemas.openxmlformats.org/drawingml/2006/table">
            <a:tbl>
              <a:tblPr firstRow="1" bandRow="1">
                <a:tableStyleId>{3B4B98B0-60AC-42C2-AFA5-B58CD77FA1E5}</a:tableStyleId>
              </a:tblPr>
              <a:tblGrid>
                <a:gridCol w="5146410">
                  <a:extLst>
                    <a:ext uri="{9D8B030D-6E8A-4147-A177-3AD203B41FA5}">
                      <a16:colId xmlns:a16="http://schemas.microsoft.com/office/drawing/2014/main" val="290473855"/>
                    </a:ext>
                  </a:extLst>
                </a:gridCol>
                <a:gridCol w="5146410">
                  <a:extLst>
                    <a:ext uri="{9D8B030D-6E8A-4147-A177-3AD203B41FA5}">
                      <a16:colId xmlns:a16="http://schemas.microsoft.com/office/drawing/2014/main" val="867856901"/>
                    </a:ext>
                  </a:extLst>
                </a:gridCol>
              </a:tblGrid>
              <a:tr h="476710">
                <a:tc>
                  <a:txBody>
                    <a:bodyPr/>
                    <a:lstStyle/>
                    <a:p>
                      <a:r>
                        <a:rPr lang="en-CA" dirty="0"/>
                        <a:t>Task</a:t>
                      </a:r>
                    </a:p>
                  </a:txBody>
                  <a:tcPr/>
                </a:tc>
                <a:tc>
                  <a:txBody>
                    <a:bodyPr/>
                    <a:lstStyle/>
                    <a:p>
                      <a:r>
                        <a:rPr lang="en-CA" dirty="0"/>
                        <a:t>Timeline</a:t>
                      </a:r>
                    </a:p>
                  </a:txBody>
                  <a:tcPr/>
                </a:tc>
                <a:extLst>
                  <a:ext uri="{0D108BD9-81ED-4DB2-BD59-A6C34878D82A}">
                    <a16:rowId xmlns:a16="http://schemas.microsoft.com/office/drawing/2014/main" val="317697666"/>
                  </a:ext>
                </a:extLst>
              </a:tr>
              <a:tr h="476710">
                <a:tc>
                  <a:txBody>
                    <a:bodyPr/>
                    <a:lstStyle/>
                    <a:p>
                      <a:r>
                        <a:rPr lang="en-CA" dirty="0"/>
                        <a:t>Project Initialisation</a:t>
                      </a:r>
                    </a:p>
                  </a:txBody>
                  <a:tcPr/>
                </a:tc>
                <a:tc>
                  <a:txBody>
                    <a:bodyPr/>
                    <a:lstStyle/>
                    <a:p>
                      <a:r>
                        <a:rPr lang="en-CA" dirty="0"/>
                        <a:t>September 11</a:t>
                      </a:r>
                      <a:r>
                        <a:rPr lang="en-CA" baseline="30000" dirty="0"/>
                        <a:t>th</a:t>
                      </a:r>
                      <a:r>
                        <a:rPr lang="en-CA" dirty="0"/>
                        <a:t> 2023</a:t>
                      </a:r>
                    </a:p>
                  </a:txBody>
                  <a:tcPr/>
                </a:tc>
                <a:extLst>
                  <a:ext uri="{0D108BD9-81ED-4DB2-BD59-A6C34878D82A}">
                    <a16:rowId xmlns:a16="http://schemas.microsoft.com/office/drawing/2014/main" val="3621754316"/>
                  </a:ext>
                </a:extLst>
              </a:tr>
              <a:tr h="476710">
                <a:tc>
                  <a:txBody>
                    <a:bodyPr/>
                    <a:lstStyle/>
                    <a:p>
                      <a:r>
                        <a:rPr lang="en-CA" dirty="0"/>
                        <a:t>Data Collection</a:t>
                      </a:r>
                    </a:p>
                  </a:txBody>
                  <a:tcPr/>
                </a:tc>
                <a:tc>
                  <a:txBody>
                    <a:bodyPr/>
                    <a:lstStyle/>
                    <a:p>
                      <a:r>
                        <a:rPr lang="en-CA" dirty="0"/>
                        <a:t>October 10</a:t>
                      </a:r>
                      <a:r>
                        <a:rPr lang="en-CA" baseline="30000" dirty="0"/>
                        <a:t>th</a:t>
                      </a:r>
                      <a:r>
                        <a:rPr lang="en-CA" dirty="0"/>
                        <a:t> 2023</a:t>
                      </a:r>
                    </a:p>
                  </a:txBody>
                  <a:tcPr/>
                </a:tc>
                <a:extLst>
                  <a:ext uri="{0D108BD9-81ED-4DB2-BD59-A6C34878D82A}">
                    <a16:rowId xmlns:a16="http://schemas.microsoft.com/office/drawing/2014/main" val="1486836819"/>
                  </a:ext>
                </a:extLst>
              </a:tr>
              <a:tr h="476710">
                <a:tc>
                  <a:txBody>
                    <a:bodyPr/>
                    <a:lstStyle/>
                    <a:p>
                      <a:r>
                        <a:rPr lang="en-CA" dirty="0"/>
                        <a:t>Data Cleaning</a:t>
                      </a:r>
                    </a:p>
                  </a:txBody>
                  <a:tcPr/>
                </a:tc>
                <a:tc>
                  <a:txBody>
                    <a:bodyPr/>
                    <a:lstStyle/>
                    <a:p>
                      <a:r>
                        <a:rPr lang="en-CA" dirty="0"/>
                        <a:t>October 23</a:t>
                      </a:r>
                      <a:r>
                        <a:rPr lang="en-CA" baseline="30000" dirty="0"/>
                        <a:t>rd</a:t>
                      </a:r>
                      <a:r>
                        <a:rPr lang="en-CA" dirty="0"/>
                        <a:t> 2023</a:t>
                      </a:r>
                    </a:p>
                  </a:txBody>
                  <a:tcPr/>
                </a:tc>
                <a:extLst>
                  <a:ext uri="{0D108BD9-81ED-4DB2-BD59-A6C34878D82A}">
                    <a16:rowId xmlns:a16="http://schemas.microsoft.com/office/drawing/2014/main" val="4131446917"/>
                  </a:ext>
                </a:extLst>
              </a:tr>
              <a:tr h="476710">
                <a:tc>
                  <a:txBody>
                    <a:bodyPr/>
                    <a:lstStyle/>
                    <a:p>
                      <a:r>
                        <a:rPr lang="en-CA" dirty="0"/>
                        <a:t>Exploratory Data Analysis</a:t>
                      </a:r>
                    </a:p>
                  </a:txBody>
                  <a:tcPr/>
                </a:tc>
                <a:tc>
                  <a:txBody>
                    <a:bodyPr/>
                    <a:lstStyle/>
                    <a:p>
                      <a:r>
                        <a:rPr lang="en-CA" dirty="0"/>
                        <a:t>November 8</a:t>
                      </a:r>
                      <a:r>
                        <a:rPr lang="en-CA" baseline="30000" dirty="0"/>
                        <a:t>th</a:t>
                      </a:r>
                      <a:r>
                        <a:rPr lang="en-CA" dirty="0"/>
                        <a:t> 2023</a:t>
                      </a:r>
                    </a:p>
                  </a:txBody>
                  <a:tcPr/>
                </a:tc>
                <a:extLst>
                  <a:ext uri="{0D108BD9-81ED-4DB2-BD59-A6C34878D82A}">
                    <a16:rowId xmlns:a16="http://schemas.microsoft.com/office/drawing/2014/main" val="3396415369"/>
                  </a:ext>
                </a:extLst>
              </a:tr>
              <a:tr h="469424">
                <a:tc>
                  <a:txBody>
                    <a:bodyPr/>
                    <a:lstStyle/>
                    <a:p>
                      <a:r>
                        <a:rPr lang="en-CA" dirty="0"/>
                        <a:t>Dashboarding/ Data Visualization</a:t>
                      </a:r>
                    </a:p>
                  </a:txBody>
                  <a:tcPr/>
                </a:tc>
                <a:tc>
                  <a:txBody>
                    <a:bodyPr/>
                    <a:lstStyle/>
                    <a:p>
                      <a:r>
                        <a:rPr lang="en-CA" dirty="0"/>
                        <a:t>November 15</a:t>
                      </a:r>
                      <a:r>
                        <a:rPr lang="en-CA" baseline="30000" dirty="0"/>
                        <a:t>th</a:t>
                      </a:r>
                      <a:r>
                        <a:rPr lang="en-CA" dirty="0"/>
                        <a:t> 2023</a:t>
                      </a:r>
                    </a:p>
                  </a:txBody>
                  <a:tcPr/>
                </a:tc>
                <a:extLst>
                  <a:ext uri="{0D108BD9-81ED-4DB2-BD59-A6C34878D82A}">
                    <a16:rowId xmlns:a16="http://schemas.microsoft.com/office/drawing/2014/main" val="1905545828"/>
                  </a:ext>
                </a:extLst>
              </a:tr>
              <a:tr h="476710">
                <a:tc>
                  <a:txBody>
                    <a:bodyPr/>
                    <a:lstStyle/>
                    <a:p>
                      <a:r>
                        <a:rPr lang="en-CA" dirty="0"/>
                        <a:t>Model training</a:t>
                      </a:r>
                    </a:p>
                  </a:txBody>
                  <a:tcPr/>
                </a:tc>
                <a:tc>
                  <a:txBody>
                    <a:bodyPr/>
                    <a:lstStyle/>
                    <a:p>
                      <a:r>
                        <a:rPr lang="en-CA" dirty="0"/>
                        <a:t>November 22</a:t>
                      </a:r>
                      <a:r>
                        <a:rPr lang="en-CA" baseline="30000" dirty="0"/>
                        <a:t>nd</a:t>
                      </a:r>
                      <a:r>
                        <a:rPr lang="en-CA" dirty="0"/>
                        <a:t> 2023</a:t>
                      </a:r>
                    </a:p>
                  </a:txBody>
                  <a:tcPr/>
                </a:tc>
                <a:extLst>
                  <a:ext uri="{0D108BD9-81ED-4DB2-BD59-A6C34878D82A}">
                    <a16:rowId xmlns:a16="http://schemas.microsoft.com/office/drawing/2014/main" val="3928418483"/>
                  </a:ext>
                </a:extLst>
              </a:tr>
              <a:tr h="476710">
                <a:tc>
                  <a:txBody>
                    <a:bodyPr/>
                    <a:lstStyle/>
                    <a:p>
                      <a:r>
                        <a:rPr lang="en-CA" dirty="0"/>
                        <a:t>Model testing</a:t>
                      </a:r>
                    </a:p>
                  </a:txBody>
                  <a:tcPr/>
                </a:tc>
                <a:tc>
                  <a:txBody>
                    <a:bodyPr/>
                    <a:lstStyle/>
                    <a:p>
                      <a:r>
                        <a:rPr lang="en-CA" dirty="0"/>
                        <a:t>November 29</a:t>
                      </a:r>
                      <a:r>
                        <a:rPr lang="en-CA" baseline="30000" dirty="0"/>
                        <a:t>th</a:t>
                      </a:r>
                      <a:r>
                        <a:rPr lang="en-CA" dirty="0"/>
                        <a:t> 2023</a:t>
                      </a:r>
                    </a:p>
                  </a:txBody>
                  <a:tcPr/>
                </a:tc>
                <a:extLst>
                  <a:ext uri="{0D108BD9-81ED-4DB2-BD59-A6C34878D82A}">
                    <a16:rowId xmlns:a16="http://schemas.microsoft.com/office/drawing/2014/main" val="1259634051"/>
                  </a:ext>
                </a:extLst>
              </a:tr>
              <a:tr h="476710">
                <a:tc>
                  <a:txBody>
                    <a:bodyPr/>
                    <a:lstStyle/>
                    <a:p>
                      <a:r>
                        <a:rPr lang="en-CA" dirty="0"/>
                        <a:t>Model selection</a:t>
                      </a:r>
                    </a:p>
                  </a:txBody>
                  <a:tcPr/>
                </a:tc>
                <a:tc>
                  <a:txBody>
                    <a:bodyPr/>
                    <a:lstStyle/>
                    <a:p>
                      <a:r>
                        <a:rPr lang="en-CA" dirty="0"/>
                        <a:t>November 29</a:t>
                      </a:r>
                      <a:r>
                        <a:rPr lang="en-CA" baseline="30000" dirty="0"/>
                        <a:t>th</a:t>
                      </a:r>
                      <a:r>
                        <a:rPr lang="en-CA" dirty="0"/>
                        <a:t> 2023</a:t>
                      </a:r>
                    </a:p>
                  </a:txBody>
                  <a:tcPr/>
                </a:tc>
                <a:extLst>
                  <a:ext uri="{0D108BD9-81ED-4DB2-BD59-A6C34878D82A}">
                    <a16:rowId xmlns:a16="http://schemas.microsoft.com/office/drawing/2014/main" val="1728940366"/>
                  </a:ext>
                </a:extLst>
              </a:tr>
            </a:tbl>
          </a:graphicData>
        </a:graphic>
      </p:graphicFrame>
    </p:spTree>
    <p:extLst>
      <p:ext uri="{BB962C8B-B14F-4D97-AF65-F5344CB8AC3E}">
        <p14:creationId xmlns:p14="http://schemas.microsoft.com/office/powerpoint/2010/main" val="105904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049B-7A16-FABC-29CE-22284CDD3669}"/>
              </a:ext>
            </a:extLst>
          </p:cNvPr>
          <p:cNvSpPr>
            <a:spLocks noGrp="1"/>
          </p:cNvSpPr>
          <p:nvPr>
            <p:ph type="title"/>
          </p:nvPr>
        </p:nvSpPr>
        <p:spPr/>
        <p:txBody>
          <a:bodyPr/>
          <a:lstStyle/>
          <a:p>
            <a:r>
              <a:rPr lang="en-US" dirty="0"/>
              <a:t>Tools and Techniques</a:t>
            </a:r>
            <a:br>
              <a:rPr lang="en-US" dirty="0"/>
            </a:br>
            <a:endParaRPr lang="en-CA" dirty="0"/>
          </a:p>
        </p:txBody>
      </p:sp>
      <p:sp>
        <p:nvSpPr>
          <p:cNvPr id="3" name="Content Placeholder 2">
            <a:extLst>
              <a:ext uri="{FF2B5EF4-FFF2-40B4-BE49-F238E27FC236}">
                <a16:creationId xmlns:a16="http://schemas.microsoft.com/office/drawing/2014/main" id="{906691D4-EB1E-59BE-6BF2-A1C80A7E3450}"/>
              </a:ext>
            </a:extLst>
          </p:cNvPr>
          <p:cNvSpPr>
            <a:spLocks noGrp="1"/>
          </p:cNvSpPr>
          <p:nvPr>
            <p:ph idx="1"/>
          </p:nvPr>
        </p:nvSpPr>
        <p:spPr/>
        <p:txBody>
          <a:bodyPr/>
          <a:lstStyle/>
          <a:p>
            <a:r>
              <a:rPr lang="en-CA" dirty="0"/>
              <a:t>Python</a:t>
            </a:r>
          </a:p>
          <a:p>
            <a:r>
              <a:rPr lang="en-CA" dirty="0"/>
              <a:t>Tableau</a:t>
            </a:r>
          </a:p>
          <a:p>
            <a:r>
              <a:rPr lang="en-CA" dirty="0"/>
              <a:t>Google Collaboratory</a:t>
            </a:r>
          </a:p>
          <a:p>
            <a:r>
              <a:rPr lang="en-CA" dirty="0"/>
              <a:t>Machine Learning models</a:t>
            </a:r>
          </a:p>
          <a:p>
            <a:r>
              <a:rPr lang="en-CA" dirty="0" err="1"/>
              <a:t>Jupyter</a:t>
            </a:r>
            <a:r>
              <a:rPr lang="en-CA" dirty="0"/>
              <a:t> Notebook</a:t>
            </a:r>
          </a:p>
          <a:p>
            <a:r>
              <a:rPr lang="en-CA" dirty="0"/>
              <a:t>Cloud services(Azure, google or AWS)</a:t>
            </a:r>
          </a:p>
          <a:p>
            <a:endParaRPr lang="en-CA" dirty="0"/>
          </a:p>
        </p:txBody>
      </p:sp>
    </p:spTree>
    <p:extLst>
      <p:ext uri="{BB962C8B-B14F-4D97-AF65-F5344CB8AC3E}">
        <p14:creationId xmlns:p14="http://schemas.microsoft.com/office/powerpoint/2010/main" val="9386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9B63EF2-0DEF-D1DA-69DC-4E519BABE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116" y="188640"/>
            <a:ext cx="8195692" cy="630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FCF344-23EC-2E02-3B1B-B946F3E0A3F4}"/>
              </a:ext>
            </a:extLst>
          </p:cNvPr>
          <p:cNvSpPr txBox="1"/>
          <p:nvPr/>
        </p:nvSpPr>
        <p:spPr>
          <a:xfrm>
            <a:off x="477788" y="188640"/>
            <a:ext cx="2880320" cy="5940088"/>
          </a:xfrm>
          <a:prstGeom prst="rect">
            <a:avLst/>
          </a:prstGeom>
          <a:noFill/>
        </p:spPr>
        <p:txBody>
          <a:bodyPr wrap="square" rtlCol="0">
            <a:spAutoFit/>
          </a:bodyPr>
          <a:lstStyle/>
          <a:p>
            <a:pPr marL="342900" indent="-342900">
              <a:lnSpc>
                <a:spcPct val="95000"/>
              </a:lnSpc>
              <a:buFont typeface="Arial" panose="020B0604020202020204" pitchFamily="34" charset="0"/>
              <a:buChar char="•"/>
            </a:pPr>
            <a:r>
              <a:rPr lang="en-CA" sz="2000" dirty="0"/>
              <a:t>As we can see that, most of the students who are enrolled in St. Clair are coming from India.</a:t>
            </a:r>
          </a:p>
          <a:p>
            <a:pPr marL="342900" indent="-342900">
              <a:lnSpc>
                <a:spcPct val="95000"/>
              </a:lnSpc>
              <a:buFont typeface="Arial" panose="020B0604020202020204" pitchFamily="34" charset="0"/>
              <a:buChar char="•"/>
            </a:pPr>
            <a:r>
              <a:rPr lang="en-CA" sz="2000" dirty="0"/>
              <a:t>There is no country that is closest to count of Indian students.</a:t>
            </a:r>
          </a:p>
          <a:p>
            <a:pPr marL="342900" indent="-342900">
              <a:lnSpc>
                <a:spcPct val="95000"/>
              </a:lnSpc>
              <a:buFont typeface="Arial" panose="020B0604020202020204" pitchFamily="34" charset="0"/>
              <a:buChar char="•"/>
            </a:pPr>
            <a:r>
              <a:rPr lang="en-CA" sz="2000" dirty="0"/>
              <a:t>Then comes China with approximately 1000 count followed by Nigeria, Bangladesh, Jordan, Colombia, Pakistan and other countries.</a:t>
            </a:r>
          </a:p>
        </p:txBody>
      </p:sp>
    </p:spTree>
    <p:extLst>
      <p:ext uri="{BB962C8B-B14F-4D97-AF65-F5344CB8AC3E}">
        <p14:creationId xmlns:p14="http://schemas.microsoft.com/office/powerpoint/2010/main" val="261925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Content Placeholder 3">
            <a:extLst>
              <a:ext uri="{FF2B5EF4-FFF2-40B4-BE49-F238E27FC236}">
                <a16:creationId xmlns:a16="http://schemas.microsoft.com/office/drawing/2014/main" id="{2B7E9951-4D91-6A95-23A9-7EB76E542C12}"/>
              </a:ext>
            </a:extLst>
          </p:cNvPr>
          <p:cNvSpPr>
            <a:spLocks noGrp="1"/>
          </p:cNvSpPr>
          <p:nvPr>
            <p:ph type="title"/>
          </p:nvPr>
        </p:nvSpPr>
        <p:spPr>
          <a:xfrm>
            <a:off x="1117309" y="332656"/>
            <a:ext cx="10157354" cy="1140544"/>
          </a:xfrm>
        </p:spPr>
        <p:txBody>
          <a:bodyPr anchor="b">
            <a:normAutofit/>
          </a:bodyPr>
          <a:lstStyle/>
          <a:p>
            <a:r>
              <a:rPr lang="en-US" sz="1400" dirty="0"/>
              <a:t>Majority of colleges new admits comes in fall term consisting of 43.7% and 39.5% in winter being almost same as the fall. While spring having the least admits (mainly due to it’s less program offerings). On the other hand, the year 2021 has the highest number of applications reason being the post epidemic year. While we do not have all terms data for 2019 and 2022 we can see we have less applications. In the year 2020, we can see almost 10% difference from 2021, again the reason being Covid19.</a:t>
            </a:r>
          </a:p>
        </p:txBody>
      </p:sp>
      <p:pic>
        <p:nvPicPr>
          <p:cNvPr id="2050" name="Picture 2">
            <a:extLst>
              <a:ext uri="{FF2B5EF4-FFF2-40B4-BE49-F238E27FC236}">
                <a16:creationId xmlns:a16="http://schemas.microsoft.com/office/drawing/2014/main" id="{1DEEAE02-C6C4-31F3-553D-E397F3490E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9527" y="1628800"/>
            <a:ext cx="10225136"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8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050F141-39AB-AEC2-2738-13BC8CF89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33" y="400478"/>
            <a:ext cx="8145679" cy="60570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87B66A-DF5A-F039-857E-EEADBD3DE0A1}"/>
              </a:ext>
            </a:extLst>
          </p:cNvPr>
          <p:cNvSpPr txBox="1"/>
          <p:nvPr/>
        </p:nvSpPr>
        <p:spPr>
          <a:xfrm>
            <a:off x="8758708" y="332656"/>
            <a:ext cx="2952328" cy="6057043"/>
          </a:xfrm>
          <a:prstGeom prst="rect">
            <a:avLst/>
          </a:prstGeom>
          <a:noFill/>
        </p:spPr>
        <p:txBody>
          <a:bodyPr wrap="square" rtlCol="0">
            <a:spAutoFit/>
          </a:bodyPr>
          <a:lstStyle/>
          <a:p>
            <a:pPr>
              <a:lnSpc>
                <a:spcPct val="95000"/>
              </a:lnSpc>
            </a:pPr>
            <a:r>
              <a:rPr lang="en-CA" dirty="0"/>
              <a:t>From the bar chart we can see that that international students coming to St. Clair are mostly interested in pursuing a business oriented or a course related to business background. They tend to enroll less in other courses which are related to health and office administration.</a:t>
            </a:r>
          </a:p>
        </p:txBody>
      </p:sp>
    </p:spTree>
    <p:extLst>
      <p:ext uri="{BB962C8B-B14F-4D97-AF65-F5344CB8AC3E}">
        <p14:creationId xmlns:p14="http://schemas.microsoft.com/office/powerpoint/2010/main" val="227452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Template>
  <TotalTime>162</TotalTime>
  <Words>556</Words>
  <Application>Microsoft Office PowerPoint</Application>
  <PresentationFormat>Custom</PresentationFormat>
  <Paragraphs>61</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Welcome back to school presentation</vt:lpstr>
      <vt:lpstr>Worldwide Pursuits</vt:lpstr>
      <vt:lpstr>Agenda/Topics to Be Covered</vt:lpstr>
      <vt:lpstr>Problem Statement</vt:lpstr>
      <vt:lpstr>Objective</vt:lpstr>
      <vt:lpstr>Timeline</vt:lpstr>
      <vt:lpstr>Tools and Techniques </vt:lpstr>
      <vt:lpstr>PowerPoint Presentation</vt:lpstr>
      <vt:lpstr>Majority of colleges new admits comes in fall term consisting of 43.7% and 39.5% in winter being almost same as the fall. While spring having the least admits (mainly due to it’s less program offerings). On the other hand, the year 2021 has the highest number of applications reason being the post epidemic year. While we do not have all terms data for 2019 and 2022 we can see we have less applications. In the year 2020, we can see almost 10% difference from 2021, again the reason being Covid19.</vt:lpstr>
      <vt:lpstr>PowerPoint Presentation</vt:lpstr>
      <vt:lpstr>PowerPoint Presentation</vt:lpstr>
      <vt:lpstr>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Worldwide Pursuits</dc:title>
  <dc:creator>Isha Prakashbhai Dhaduk</dc:creator>
  <cp:lastModifiedBy>Ruturajsinh Pradipsinh Solanki</cp:lastModifiedBy>
  <cp:revision>4</cp:revision>
  <dcterms:created xsi:type="dcterms:W3CDTF">2023-11-08T03:46:42Z</dcterms:created>
  <dcterms:modified xsi:type="dcterms:W3CDTF">2023-11-08T22:30:18Z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