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1" r:id="rId6"/>
    <p:sldId id="262" r:id="rId7"/>
    <p:sldId id="267" r:id="rId8"/>
    <p:sldId id="263" r:id="rId9"/>
    <p:sldId id="273" r:id="rId10"/>
    <p:sldId id="264" r:id="rId11"/>
    <p:sldId id="269" r:id="rId12"/>
    <p:sldId id="271" r:id="rId13"/>
    <p:sldId id="272" r:id="rId14"/>
    <p:sldId id="268" r:id="rId15"/>
    <p:sldId id="266" r:id="rId16"/>
    <p:sldId id="270" r:id="rId17"/>
  </p:sldIdLst>
  <p:sldSz cx="12192000" cy="6858000"/>
  <p:notesSz cx="6858000" cy="9144000"/>
  <p:defaultTextStyle>
    <a:defPPr>
      <a:defRPr lang="en-N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122"/>
    <p:restoredTop sz="94674"/>
  </p:normalViewPr>
  <p:slideViewPr>
    <p:cSldViewPr snapToGrid="0" snapToObjects="1">
      <p:cViewPr varScale="1">
        <p:scale>
          <a:sx n="104" d="100"/>
          <a:sy n="104" d="100"/>
        </p:scale>
        <p:origin x="232" y="6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CF6EA-916E-C744-A0D5-014C1FF512CF}"/>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NG"/>
          </a:p>
        </p:txBody>
      </p:sp>
      <p:sp>
        <p:nvSpPr>
          <p:cNvPr id="3" name="Subtitle 2">
            <a:extLst>
              <a:ext uri="{FF2B5EF4-FFF2-40B4-BE49-F238E27FC236}">
                <a16:creationId xmlns:a16="http://schemas.microsoft.com/office/drawing/2014/main" id="{BED3734B-39B5-EF48-B3F4-C73CA72D99B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NG"/>
          </a:p>
        </p:txBody>
      </p:sp>
      <p:sp>
        <p:nvSpPr>
          <p:cNvPr id="4" name="Date Placeholder 3">
            <a:extLst>
              <a:ext uri="{FF2B5EF4-FFF2-40B4-BE49-F238E27FC236}">
                <a16:creationId xmlns:a16="http://schemas.microsoft.com/office/drawing/2014/main" id="{59EEB690-2010-7443-9119-C78C2691CEB4}"/>
              </a:ext>
            </a:extLst>
          </p:cNvPr>
          <p:cNvSpPr>
            <a:spLocks noGrp="1"/>
          </p:cNvSpPr>
          <p:nvPr>
            <p:ph type="dt" sz="half" idx="10"/>
          </p:nvPr>
        </p:nvSpPr>
        <p:spPr/>
        <p:txBody>
          <a:bodyPr/>
          <a:lstStyle/>
          <a:p>
            <a:fld id="{CD3786E9-F908-8D4D-A163-18CE5E0B6C83}" type="datetimeFigureOut">
              <a:rPr lang="en-NG" smtClean="0"/>
              <a:t>22/09/2021</a:t>
            </a:fld>
            <a:endParaRPr lang="en-NG"/>
          </a:p>
        </p:txBody>
      </p:sp>
      <p:sp>
        <p:nvSpPr>
          <p:cNvPr id="5" name="Footer Placeholder 4">
            <a:extLst>
              <a:ext uri="{FF2B5EF4-FFF2-40B4-BE49-F238E27FC236}">
                <a16:creationId xmlns:a16="http://schemas.microsoft.com/office/drawing/2014/main" id="{60B76EC0-6C30-D340-9CE1-1409FE7F930F}"/>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8206D356-6DC0-6C41-BF4C-1D175CE2E53F}"/>
              </a:ext>
            </a:extLst>
          </p:cNvPr>
          <p:cNvSpPr>
            <a:spLocks noGrp="1"/>
          </p:cNvSpPr>
          <p:nvPr>
            <p:ph type="sldNum" sz="quarter" idx="12"/>
          </p:nvPr>
        </p:nvSpPr>
        <p:spPr/>
        <p:txBody>
          <a:bodyPr/>
          <a:lstStyle/>
          <a:p>
            <a:fld id="{9CCBA367-FDF3-3C48-92B3-E8DC20231D76}" type="slidenum">
              <a:rPr lang="en-NG" smtClean="0"/>
              <a:t>‹#›</a:t>
            </a:fld>
            <a:endParaRPr lang="en-NG"/>
          </a:p>
        </p:txBody>
      </p:sp>
    </p:spTree>
    <p:extLst>
      <p:ext uri="{BB962C8B-B14F-4D97-AF65-F5344CB8AC3E}">
        <p14:creationId xmlns:p14="http://schemas.microsoft.com/office/powerpoint/2010/main" val="2989636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7BFDF-3F3E-0844-9AB9-FEFD06ED9749}"/>
              </a:ext>
            </a:extLst>
          </p:cNvPr>
          <p:cNvSpPr>
            <a:spLocks noGrp="1"/>
          </p:cNvSpPr>
          <p:nvPr>
            <p:ph type="title"/>
          </p:nvPr>
        </p:nvSpPr>
        <p:spPr/>
        <p:txBody>
          <a:bodyPr/>
          <a:lstStyle/>
          <a:p>
            <a:r>
              <a:rPr lang="en-GB"/>
              <a:t>Click to edit Master title style</a:t>
            </a:r>
            <a:endParaRPr lang="en-NG"/>
          </a:p>
        </p:txBody>
      </p:sp>
      <p:sp>
        <p:nvSpPr>
          <p:cNvPr id="3" name="Vertical Text Placeholder 2">
            <a:extLst>
              <a:ext uri="{FF2B5EF4-FFF2-40B4-BE49-F238E27FC236}">
                <a16:creationId xmlns:a16="http://schemas.microsoft.com/office/drawing/2014/main" id="{4E8E075A-D178-844D-88DC-A6E4EB671F88}"/>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G"/>
          </a:p>
        </p:txBody>
      </p:sp>
      <p:sp>
        <p:nvSpPr>
          <p:cNvPr id="4" name="Date Placeholder 3">
            <a:extLst>
              <a:ext uri="{FF2B5EF4-FFF2-40B4-BE49-F238E27FC236}">
                <a16:creationId xmlns:a16="http://schemas.microsoft.com/office/drawing/2014/main" id="{52362A15-3484-4542-B54A-D5536AD8CF7A}"/>
              </a:ext>
            </a:extLst>
          </p:cNvPr>
          <p:cNvSpPr>
            <a:spLocks noGrp="1"/>
          </p:cNvSpPr>
          <p:nvPr>
            <p:ph type="dt" sz="half" idx="10"/>
          </p:nvPr>
        </p:nvSpPr>
        <p:spPr/>
        <p:txBody>
          <a:bodyPr/>
          <a:lstStyle/>
          <a:p>
            <a:fld id="{CD3786E9-F908-8D4D-A163-18CE5E0B6C83}" type="datetimeFigureOut">
              <a:rPr lang="en-NG" smtClean="0"/>
              <a:t>22/09/2021</a:t>
            </a:fld>
            <a:endParaRPr lang="en-NG"/>
          </a:p>
        </p:txBody>
      </p:sp>
      <p:sp>
        <p:nvSpPr>
          <p:cNvPr id="5" name="Footer Placeholder 4">
            <a:extLst>
              <a:ext uri="{FF2B5EF4-FFF2-40B4-BE49-F238E27FC236}">
                <a16:creationId xmlns:a16="http://schemas.microsoft.com/office/drawing/2014/main" id="{6AE190DF-386A-F34A-90D4-4997551742EE}"/>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DCB9DB8A-D9AA-A74F-A8B0-6A6D38824966}"/>
              </a:ext>
            </a:extLst>
          </p:cNvPr>
          <p:cNvSpPr>
            <a:spLocks noGrp="1"/>
          </p:cNvSpPr>
          <p:nvPr>
            <p:ph type="sldNum" sz="quarter" idx="12"/>
          </p:nvPr>
        </p:nvSpPr>
        <p:spPr/>
        <p:txBody>
          <a:bodyPr/>
          <a:lstStyle/>
          <a:p>
            <a:fld id="{9CCBA367-FDF3-3C48-92B3-E8DC20231D76}" type="slidenum">
              <a:rPr lang="en-NG" smtClean="0"/>
              <a:t>‹#›</a:t>
            </a:fld>
            <a:endParaRPr lang="en-NG"/>
          </a:p>
        </p:txBody>
      </p:sp>
    </p:spTree>
    <p:extLst>
      <p:ext uri="{BB962C8B-B14F-4D97-AF65-F5344CB8AC3E}">
        <p14:creationId xmlns:p14="http://schemas.microsoft.com/office/powerpoint/2010/main" val="6268321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F29B40-0A06-C94C-89A1-1CFEC5AC24DA}"/>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NG"/>
          </a:p>
        </p:txBody>
      </p:sp>
      <p:sp>
        <p:nvSpPr>
          <p:cNvPr id="3" name="Vertical Text Placeholder 2">
            <a:extLst>
              <a:ext uri="{FF2B5EF4-FFF2-40B4-BE49-F238E27FC236}">
                <a16:creationId xmlns:a16="http://schemas.microsoft.com/office/drawing/2014/main" id="{5E01627E-CD80-7E4F-A3EC-EB9C54DEAE06}"/>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G"/>
          </a:p>
        </p:txBody>
      </p:sp>
      <p:sp>
        <p:nvSpPr>
          <p:cNvPr id="4" name="Date Placeholder 3">
            <a:extLst>
              <a:ext uri="{FF2B5EF4-FFF2-40B4-BE49-F238E27FC236}">
                <a16:creationId xmlns:a16="http://schemas.microsoft.com/office/drawing/2014/main" id="{A47F3421-CB1A-4349-86FF-82AC7B8564A6}"/>
              </a:ext>
            </a:extLst>
          </p:cNvPr>
          <p:cNvSpPr>
            <a:spLocks noGrp="1"/>
          </p:cNvSpPr>
          <p:nvPr>
            <p:ph type="dt" sz="half" idx="10"/>
          </p:nvPr>
        </p:nvSpPr>
        <p:spPr/>
        <p:txBody>
          <a:bodyPr/>
          <a:lstStyle/>
          <a:p>
            <a:fld id="{CD3786E9-F908-8D4D-A163-18CE5E0B6C83}" type="datetimeFigureOut">
              <a:rPr lang="en-NG" smtClean="0"/>
              <a:t>22/09/2021</a:t>
            </a:fld>
            <a:endParaRPr lang="en-NG"/>
          </a:p>
        </p:txBody>
      </p:sp>
      <p:sp>
        <p:nvSpPr>
          <p:cNvPr id="5" name="Footer Placeholder 4">
            <a:extLst>
              <a:ext uri="{FF2B5EF4-FFF2-40B4-BE49-F238E27FC236}">
                <a16:creationId xmlns:a16="http://schemas.microsoft.com/office/drawing/2014/main" id="{D82537E0-49B1-2A42-9F93-F84D3BB3E1C9}"/>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B6B70AA5-027A-EA4D-B34F-C8FE2BF31510}"/>
              </a:ext>
            </a:extLst>
          </p:cNvPr>
          <p:cNvSpPr>
            <a:spLocks noGrp="1"/>
          </p:cNvSpPr>
          <p:nvPr>
            <p:ph type="sldNum" sz="quarter" idx="12"/>
          </p:nvPr>
        </p:nvSpPr>
        <p:spPr/>
        <p:txBody>
          <a:bodyPr/>
          <a:lstStyle/>
          <a:p>
            <a:fld id="{9CCBA367-FDF3-3C48-92B3-E8DC20231D76}" type="slidenum">
              <a:rPr lang="en-NG" smtClean="0"/>
              <a:t>‹#›</a:t>
            </a:fld>
            <a:endParaRPr lang="en-NG"/>
          </a:p>
        </p:txBody>
      </p:sp>
    </p:spTree>
    <p:extLst>
      <p:ext uri="{BB962C8B-B14F-4D97-AF65-F5344CB8AC3E}">
        <p14:creationId xmlns:p14="http://schemas.microsoft.com/office/powerpoint/2010/main" val="16561346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2A870-1D1D-C74A-A366-E83491B5CF94}"/>
              </a:ext>
            </a:extLst>
          </p:cNvPr>
          <p:cNvSpPr>
            <a:spLocks noGrp="1"/>
          </p:cNvSpPr>
          <p:nvPr>
            <p:ph type="title"/>
          </p:nvPr>
        </p:nvSpPr>
        <p:spPr/>
        <p:txBody>
          <a:bodyPr/>
          <a:lstStyle/>
          <a:p>
            <a:r>
              <a:rPr lang="en-GB"/>
              <a:t>Click to edit Master title style</a:t>
            </a:r>
            <a:endParaRPr lang="en-NG"/>
          </a:p>
        </p:txBody>
      </p:sp>
      <p:sp>
        <p:nvSpPr>
          <p:cNvPr id="3" name="Content Placeholder 2">
            <a:extLst>
              <a:ext uri="{FF2B5EF4-FFF2-40B4-BE49-F238E27FC236}">
                <a16:creationId xmlns:a16="http://schemas.microsoft.com/office/drawing/2014/main" id="{4793EC78-BF75-B94E-B873-FBED543663E1}"/>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G"/>
          </a:p>
        </p:txBody>
      </p:sp>
      <p:sp>
        <p:nvSpPr>
          <p:cNvPr id="4" name="Date Placeholder 3">
            <a:extLst>
              <a:ext uri="{FF2B5EF4-FFF2-40B4-BE49-F238E27FC236}">
                <a16:creationId xmlns:a16="http://schemas.microsoft.com/office/drawing/2014/main" id="{77AE56F5-9A09-2F49-B6C9-1B89F47C623D}"/>
              </a:ext>
            </a:extLst>
          </p:cNvPr>
          <p:cNvSpPr>
            <a:spLocks noGrp="1"/>
          </p:cNvSpPr>
          <p:nvPr>
            <p:ph type="dt" sz="half" idx="10"/>
          </p:nvPr>
        </p:nvSpPr>
        <p:spPr/>
        <p:txBody>
          <a:bodyPr/>
          <a:lstStyle/>
          <a:p>
            <a:fld id="{CD3786E9-F908-8D4D-A163-18CE5E0B6C83}" type="datetimeFigureOut">
              <a:rPr lang="en-NG" smtClean="0"/>
              <a:t>22/09/2021</a:t>
            </a:fld>
            <a:endParaRPr lang="en-NG"/>
          </a:p>
        </p:txBody>
      </p:sp>
      <p:sp>
        <p:nvSpPr>
          <p:cNvPr id="5" name="Footer Placeholder 4">
            <a:extLst>
              <a:ext uri="{FF2B5EF4-FFF2-40B4-BE49-F238E27FC236}">
                <a16:creationId xmlns:a16="http://schemas.microsoft.com/office/drawing/2014/main" id="{7842FF04-BA66-064E-8076-F6B11B7D04CA}"/>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29D07242-8A44-EB4D-A99B-BA4B959365AA}"/>
              </a:ext>
            </a:extLst>
          </p:cNvPr>
          <p:cNvSpPr>
            <a:spLocks noGrp="1"/>
          </p:cNvSpPr>
          <p:nvPr>
            <p:ph type="sldNum" sz="quarter" idx="12"/>
          </p:nvPr>
        </p:nvSpPr>
        <p:spPr/>
        <p:txBody>
          <a:bodyPr/>
          <a:lstStyle/>
          <a:p>
            <a:fld id="{9CCBA367-FDF3-3C48-92B3-E8DC20231D76}" type="slidenum">
              <a:rPr lang="en-NG" smtClean="0"/>
              <a:t>‹#›</a:t>
            </a:fld>
            <a:endParaRPr lang="en-NG"/>
          </a:p>
        </p:txBody>
      </p:sp>
    </p:spTree>
    <p:extLst>
      <p:ext uri="{BB962C8B-B14F-4D97-AF65-F5344CB8AC3E}">
        <p14:creationId xmlns:p14="http://schemas.microsoft.com/office/powerpoint/2010/main" val="5328861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60C2B-F9AD-A943-A413-CA375072ACE6}"/>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NG"/>
          </a:p>
        </p:txBody>
      </p:sp>
      <p:sp>
        <p:nvSpPr>
          <p:cNvPr id="3" name="Text Placeholder 2">
            <a:extLst>
              <a:ext uri="{FF2B5EF4-FFF2-40B4-BE49-F238E27FC236}">
                <a16:creationId xmlns:a16="http://schemas.microsoft.com/office/drawing/2014/main" id="{A2E9116D-5929-AB46-B7A9-13FACEFB9F0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EEE86C6A-507E-EB4F-B09F-948503139617}"/>
              </a:ext>
            </a:extLst>
          </p:cNvPr>
          <p:cNvSpPr>
            <a:spLocks noGrp="1"/>
          </p:cNvSpPr>
          <p:nvPr>
            <p:ph type="dt" sz="half" idx="10"/>
          </p:nvPr>
        </p:nvSpPr>
        <p:spPr/>
        <p:txBody>
          <a:bodyPr/>
          <a:lstStyle/>
          <a:p>
            <a:fld id="{CD3786E9-F908-8D4D-A163-18CE5E0B6C83}" type="datetimeFigureOut">
              <a:rPr lang="en-NG" smtClean="0"/>
              <a:t>22/09/2021</a:t>
            </a:fld>
            <a:endParaRPr lang="en-NG"/>
          </a:p>
        </p:txBody>
      </p:sp>
      <p:sp>
        <p:nvSpPr>
          <p:cNvPr id="5" name="Footer Placeholder 4">
            <a:extLst>
              <a:ext uri="{FF2B5EF4-FFF2-40B4-BE49-F238E27FC236}">
                <a16:creationId xmlns:a16="http://schemas.microsoft.com/office/drawing/2014/main" id="{4241794C-CF1E-6B40-9792-4B6F8E7364EB}"/>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0D91C8D4-46F3-2F48-950A-4F4733AB1959}"/>
              </a:ext>
            </a:extLst>
          </p:cNvPr>
          <p:cNvSpPr>
            <a:spLocks noGrp="1"/>
          </p:cNvSpPr>
          <p:nvPr>
            <p:ph type="sldNum" sz="quarter" idx="12"/>
          </p:nvPr>
        </p:nvSpPr>
        <p:spPr/>
        <p:txBody>
          <a:bodyPr/>
          <a:lstStyle/>
          <a:p>
            <a:fld id="{9CCBA367-FDF3-3C48-92B3-E8DC20231D76}" type="slidenum">
              <a:rPr lang="en-NG" smtClean="0"/>
              <a:t>‹#›</a:t>
            </a:fld>
            <a:endParaRPr lang="en-NG"/>
          </a:p>
        </p:txBody>
      </p:sp>
    </p:spTree>
    <p:extLst>
      <p:ext uri="{BB962C8B-B14F-4D97-AF65-F5344CB8AC3E}">
        <p14:creationId xmlns:p14="http://schemas.microsoft.com/office/powerpoint/2010/main" val="34516620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56FF8-A454-5041-87B0-22ACC1C8BB76}"/>
              </a:ext>
            </a:extLst>
          </p:cNvPr>
          <p:cNvSpPr>
            <a:spLocks noGrp="1"/>
          </p:cNvSpPr>
          <p:nvPr>
            <p:ph type="title"/>
          </p:nvPr>
        </p:nvSpPr>
        <p:spPr/>
        <p:txBody>
          <a:bodyPr/>
          <a:lstStyle/>
          <a:p>
            <a:r>
              <a:rPr lang="en-GB"/>
              <a:t>Click to edit Master title style</a:t>
            </a:r>
            <a:endParaRPr lang="en-NG"/>
          </a:p>
        </p:txBody>
      </p:sp>
      <p:sp>
        <p:nvSpPr>
          <p:cNvPr id="3" name="Content Placeholder 2">
            <a:extLst>
              <a:ext uri="{FF2B5EF4-FFF2-40B4-BE49-F238E27FC236}">
                <a16:creationId xmlns:a16="http://schemas.microsoft.com/office/drawing/2014/main" id="{6FDCAAE5-37E1-7644-B378-BB54D8FE4483}"/>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G"/>
          </a:p>
        </p:txBody>
      </p:sp>
      <p:sp>
        <p:nvSpPr>
          <p:cNvPr id="4" name="Content Placeholder 3">
            <a:extLst>
              <a:ext uri="{FF2B5EF4-FFF2-40B4-BE49-F238E27FC236}">
                <a16:creationId xmlns:a16="http://schemas.microsoft.com/office/drawing/2014/main" id="{E3A607A6-3FAD-B544-B664-64C584DD10CA}"/>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G"/>
          </a:p>
        </p:txBody>
      </p:sp>
      <p:sp>
        <p:nvSpPr>
          <p:cNvPr id="5" name="Date Placeholder 4">
            <a:extLst>
              <a:ext uri="{FF2B5EF4-FFF2-40B4-BE49-F238E27FC236}">
                <a16:creationId xmlns:a16="http://schemas.microsoft.com/office/drawing/2014/main" id="{F820EA55-508F-9B47-931A-0917D5EA4BE7}"/>
              </a:ext>
            </a:extLst>
          </p:cNvPr>
          <p:cNvSpPr>
            <a:spLocks noGrp="1"/>
          </p:cNvSpPr>
          <p:nvPr>
            <p:ph type="dt" sz="half" idx="10"/>
          </p:nvPr>
        </p:nvSpPr>
        <p:spPr/>
        <p:txBody>
          <a:bodyPr/>
          <a:lstStyle/>
          <a:p>
            <a:fld id="{CD3786E9-F908-8D4D-A163-18CE5E0B6C83}" type="datetimeFigureOut">
              <a:rPr lang="en-NG" smtClean="0"/>
              <a:t>22/09/2021</a:t>
            </a:fld>
            <a:endParaRPr lang="en-NG"/>
          </a:p>
        </p:txBody>
      </p:sp>
      <p:sp>
        <p:nvSpPr>
          <p:cNvPr id="6" name="Footer Placeholder 5">
            <a:extLst>
              <a:ext uri="{FF2B5EF4-FFF2-40B4-BE49-F238E27FC236}">
                <a16:creationId xmlns:a16="http://schemas.microsoft.com/office/drawing/2014/main" id="{2C867C06-E488-594E-9FA5-8A18AB8452C8}"/>
              </a:ext>
            </a:extLst>
          </p:cNvPr>
          <p:cNvSpPr>
            <a:spLocks noGrp="1"/>
          </p:cNvSpPr>
          <p:nvPr>
            <p:ph type="ftr" sz="quarter" idx="11"/>
          </p:nvPr>
        </p:nvSpPr>
        <p:spPr/>
        <p:txBody>
          <a:bodyPr/>
          <a:lstStyle/>
          <a:p>
            <a:endParaRPr lang="en-NG"/>
          </a:p>
        </p:txBody>
      </p:sp>
      <p:sp>
        <p:nvSpPr>
          <p:cNvPr id="7" name="Slide Number Placeholder 6">
            <a:extLst>
              <a:ext uri="{FF2B5EF4-FFF2-40B4-BE49-F238E27FC236}">
                <a16:creationId xmlns:a16="http://schemas.microsoft.com/office/drawing/2014/main" id="{8AEDA77A-C8E9-244F-9AAC-34977750B986}"/>
              </a:ext>
            </a:extLst>
          </p:cNvPr>
          <p:cNvSpPr>
            <a:spLocks noGrp="1"/>
          </p:cNvSpPr>
          <p:nvPr>
            <p:ph type="sldNum" sz="quarter" idx="12"/>
          </p:nvPr>
        </p:nvSpPr>
        <p:spPr/>
        <p:txBody>
          <a:bodyPr/>
          <a:lstStyle/>
          <a:p>
            <a:fld id="{9CCBA367-FDF3-3C48-92B3-E8DC20231D76}" type="slidenum">
              <a:rPr lang="en-NG" smtClean="0"/>
              <a:t>‹#›</a:t>
            </a:fld>
            <a:endParaRPr lang="en-NG"/>
          </a:p>
        </p:txBody>
      </p:sp>
    </p:spTree>
    <p:extLst>
      <p:ext uri="{BB962C8B-B14F-4D97-AF65-F5344CB8AC3E}">
        <p14:creationId xmlns:p14="http://schemas.microsoft.com/office/powerpoint/2010/main" val="13874501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B5F31-7B27-8B44-AFD4-18F5FB3A5D24}"/>
              </a:ext>
            </a:extLst>
          </p:cNvPr>
          <p:cNvSpPr>
            <a:spLocks noGrp="1"/>
          </p:cNvSpPr>
          <p:nvPr>
            <p:ph type="title"/>
          </p:nvPr>
        </p:nvSpPr>
        <p:spPr>
          <a:xfrm>
            <a:off x="839788" y="365125"/>
            <a:ext cx="10515600" cy="1325563"/>
          </a:xfrm>
        </p:spPr>
        <p:txBody>
          <a:bodyPr/>
          <a:lstStyle/>
          <a:p>
            <a:r>
              <a:rPr lang="en-GB"/>
              <a:t>Click to edit Master title style</a:t>
            </a:r>
            <a:endParaRPr lang="en-NG"/>
          </a:p>
        </p:txBody>
      </p:sp>
      <p:sp>
        <p:nvSpPr>
          <p:cNvPr id="3" name="Text Placeholder 2">
            <a:extLst>
              <a:ext uri="{FF2B5EF4-FFF2-40B4-BE49-F238E27FC236}">
                <a16:creationId xmlns:a16="http://schemas.microsoft.com/office/drawing/2014/main" id="{D6399704-2AC6-D641-906E-5D1EA8D463C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939DAED4-5DEA-F74F-8808-471E4D1D9C68}"/>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G"/>
          </a:p>
        </p:txBody>
      </p:sp>
      <p:sp>
        <p:nvSpPr>
          <p:cNvPr id="5" name="Text Placeholder 4">
            <a:extLst>
              <a:ext uri="{FF2B5EF4-FFF2-40B4-BE49-F238E27FC236}">
                <a16:creationId xmlns:a16="http://schemas.microsoft.com/office/drawing/2014/main" id="{2BE589BE-CD92-4D45-A69E-76A8FCD6F88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EC5E2064-8FD4-1249-843E-D3B76F7DF050}"/>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G"/>
          </a:p>
        </p:txBody>
      </p:sp>
      <p:sp>
        <p:nvSpPr>
          <p:cNvPr id="7" name="Date Placeholder 6">
            <a:extLst>
              <a:ext uri="{FF2B5EF4-FFF2-40B4-BE49-F238E27FC236}">
                <a16:creationId xmlns:a16="http://schemas.microsoft.com/office/drawing/2014/main" id="{7C7DF518-4FF2-934A-89D7-7BDAE951A78B}"/>
              </a:ext>
            </a:extLst>
          </p:cNvPr>
          <p:cNvSpPr>
            <a:spLocks noGrp="1"/>
          </p:cNvSpPr>
          <p:nvPr>
            <p:ph type="dt" sz="half" idx="10"/>
          </p:nvPr>
        </p:nvSpPr>
        <p:spPr/>
        <p:txBody>
          <a:bodyPr/>
          <a:lstStyle/>
          <a:p>
            <a:fld id="{CD3786E9-F908-8D4D-A163-18CE5E0B6C83}" type="datetimeFigureOut">
              <a:rPr lang="en-NG" smtClean="0"/>
              <a:t>22/09/2021</a:t>
            </a:fld>
            <a:endParaRPr lang="en-NG"/>
          </a:p>
        </p:txBody>
      </p:sp>
      <p:sp>
        <p:nvSpPr>
          <p:cNvPr id="8" name="Footer Placeholder 7">
            <a:extLst>
              <a:ext uri="{FF2B5EF4-FFF2-40B4-BE49-F238E27FC236}">
                <a16:creationId xmlns:a16="http://schemas.microsoft.com/office/drawing/2014/main" id="{A5DBA1B3-0D49-F64C-816A-CB572FF383E7}"/>
              </a:ext>
            </a:extLst>
          </p:cNvPr>
          <p:cNvSpPr>
            <a:spLocks noGrp="1"/>
          </p:cNvSpPr>
          <p:nvPr>
            <p:ph type="ftr" sz="quarter" idx="11"/>
          </p:nvPr>
        </p:nvSpPr>
        <p:spPr/>
        <p:txBody>
          <a:bodyPr/>
          <a:lstStyle/>
          <a:p>
            <a:endParaRPr lang="en-NG"/>
          </a:p>
        </p:txBody>
      </p:sp>
      <p:sp>
        <p:nvSpPr>
          <p:cNvPr id="9" name="Slide Number Placeholder 8">
            <a:extLst>
              <a:ext uri="{FF2B5EF4-FFF2-40B4-BE49-F238E27FC236}">
                <a16:creationId xmlns:a16="http://schemas.microsoft.com/office/drawing/2014/main" id="{8243B050-9273-8E40-9F56-5EB0C4FAC04E}"/>
              </a:ext>
            </a:extLst>
          </p:cNvPr>
          <p:cNvSpPr>
            <a:spLocks noGrp="1"/>
          </p:cNvSpPr>
          <p:nvPr>
            <p:ph type="sldNum" sz="quarter" idx="12"/>
          </p:nvPr>
        </p:nvSpPr>
        <p:spPr/>
        <p:txBody>
          <a:bodyPr/>
          <a:lstStyle/>
          <a:p>
            <a:fld id="{9CCBA367-FDF3-3C48-92B3-E8DC20231D76}" type="slidenum">
              <a:rPr lang="en-NG" smtClean="0"/>
              <a:t>‹#›</a:t>
            </a:fld>
            <a:endParaRPr lang="en-NG"/>
          </a:p>
        </p:txBody>
      </p:sp>
    </p:spTree>
    <p:extLst>
      <p:ext uri="{BB962C8B-B14F-4D97-AF65-F5344CB8AC3E}">
        <p14:creationId xmlns:p14="http://schemas.microsoft.com/office/powerpoint/2010/main" val="1562866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1243B-2797-3744-B924-32C1535CF2F1}"/>
              </a:ext>
            </a:extLst>
          </p:cNvPr>
          <p:cNvSpPr>
            <a:spLocks noGrp="1"/>
          </p:cNvSpPr>
          <p:nvPr>
            <p:ph type="title"/>
          </p:nvPr>
        </p:nvSpPr>
        <p:spPr/>
        <p:txBody>
          <a:bodyPr/>
          <a:lstStyle/>
          <a:p>
            <a:r>
              <a:rPr lang="en-GB"/>
              <a:t>Click to edit Master title style</a:t>
            </a:r>
            <a:endParaRPr lang="en-NG"/>
          </a:p>
        </p:txBody>
      </p:sp>
      <p:sp>
        <p:nvSpPr>
          <p:cNvPr id="3" name="Date Placeholder 2">
            <a:extLst>
              <a:ext uri="{FF2B5EF4-FFF2-40B4-BE49-F238E27FC236}">
                <a16:creationId xmlns:a16="http://schemas.microsoft.com/office/drawing/2014/main" id="{68C989BC-006B-F844-92F1-6DE37F351969}"/>
              </a:ext>
            </a:extLst>
          </p:cNvPr>
          <p:cNvSpPr>
            <a:spLocks noGrp="1"/>
          </p:cNvSpPr>
          <p:nvPr>
            <p:ph type="dt" sz="half" idx="10"/>
          </p:nvPr>
        </p:nvSpPr>
        <p:spPr/>
        <p:txBody>
          <a:bodyPr/>
          <a:lstStyle/>
          <a:p>
            <a:fld id="{CD3786E9-F908-8D4D-A163-18CE5E0B6C83}" type="datetimeFigureOut">
              <a:rPr lang="en-NG" smtClean="0"/>
              <a:t>22/09/2021</a:t>
            </a:fld>
            <a:endParaRPr lang="en-NG"/>
          </a:p>
        </p:txBody>
      </p:sp>
      <p:sp>
        <p:nvSpPr>
          <p:cNvPr id="4" name="Footer Placeholder 3">
            <a:extLst>
              <a:ext uri="{FF2B5EF4-FFF2-40B4-BE49-F238E27FC236}">
                <a16:creationId xmlns:a16="http://schemas.microsoft.com/office/drawing/2014/main" id="{A7CFB160-1A06-6746-8413-016D8C1C2822}"/>
              </a:ext>
            </a:extLst>
          </p:cNvPr>
          <p:cNvSpPr>
            <a:spLocks noGrp="1"/>
          </p:cNvSpPr>
          <p:nvPr>
            <p:ph type="ftr" sz="quarter" idx="11"/>
          </p:nvPr>
        </p:nvSpPr>
        <p:spPr/>
        <p:txBody>
          <a:bodyPr/>
          <a:lstStyle/>
          <a:p>
            <a:endParaRPr lang="en-NG"/>
          </a:p>
        </p:txBody>
      </p:sp>
      <p:sp>
        <p:nvSpPr>
          <p:cNvPr id="5" name="Slide Number Placeholder 4">
            <a:extLst>
              <a:ext uri="{FF2B5EF4-FFF2-40B4-BE49-F238E27FC236}">
                <a16:creationId xmlns:a16="http://schemas.microsoft.com/office/drawing/2014/main" id="{62835C81-C46A-6F44-9201-01293109B5BA}"/>
              </a:ext>
            </a:extLst>
          </p:cNvPr>
          <p:cNvSpPr>
            <a:spLocks noGrp="1"/>
          </p:cNvSpPr>
          <p:nvPr>
            <p:ph type="sldNum" sz="quarter" idx="12"/>
          </p:nvPr>
        </p:nvSpPr>
        <p:spPr/>
        <p:txBody>
          <a:bodyPr/>
          <a:lstStyle/>
          <a:p>
            <a:fld id="{9CCBA367-FDF3-3C48-92B3-E8DC20231D76}" type="slidenum">
              <a:rPr lang="en-NG" smtClean="0"/>
              <a:t>‹#›</a:t>
            </a:fld>
            <a:endParaRPr lang="en-NG"/>
          </a:p>
        </p:txBody>
      </p:sp>
    </p:spTree>
    <p:extLst>
      <p:ext uri="{BB962C8B-B14F-4D97-AF65-F5344CB8AC3E}">
        <p14:creationId xmlns:p14="http://schemas.microsoft.com/office/powerpoint/2010/main" val="24435671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4BC980-1756-6045-AC34-DD77BA04E2AB}"/>
              </a:ext>
            </a:extLst>
          </p:cNvPr>
          <p:cNvSpPr>
            <a:spLocks noGrp="1"/>
          </p:cNvSpPr>
          <p:nvPr>
            <p:ph type="dt" sz="half" idx="10"/>
          </p:nvPr>
        </p:nvSpPr>
        <p:spPr/>
        <p:txBody>
          <a:bodyPr/>
          <a:lstStyle/>
          <a:p>
            <a:fld id="{CD3786E9-F908-8D4D-A163-18CE5E0B6C83}" type="datetimeFigureOut">
              <a:rPr lang="en-NG" smtClean="0"/>
              <a:t>22/09/2021</a:t>
            </a:fld>
            <a:endParaRPr lang="en-NG"/>
          </a:p>
        </p:txBody>
      </p:sp>
      <p:sp>
        <p:nvSpPr>
          <p:cNvPr id="3" name="Footer Placeholder 2">
            <a:extLst>
              <a:ext uri="{FF2B5EF4-FFF2-40B4-BE49-F238E27FC236}">
                <a16:creationId xmlns:a16="http://schemas.microsoft.com/office/drawing/2014/main" id="{0EF68E6B-B96C-374A-ABF6-1722D7DBE5C8}"/>
              </a:ext>
            </a:extLst>
          </p:cNvPr>
          <p:cNvSpPr>
            <a:spLocks noGrp="1"/>
          </p:cNvSpPr>
          <p:nvPr>
            <p:ph type="ftr" sz="quarter" idx="11"/>
          </p:nvPr>
        </p:nvSpPr>
        <p:spPr/>
        <p:txBody>
          <a:bodyPr/>
          <a:lstStyle/>
          <a:p>
            <a:endParaRPr lang="en-NG"/>
          </a:p>
        </p:txBody>
      </p:sp>
      <p:sp>
        <p:nvSpPr>
          <p:cNvPr id="4" name="Slide Number Placeholder 3">
            <a:extLst>
              <a:ext uri="{FF2B5EF4-FFF2-40B4-BE49-F238E27FC236}">
                <a16:creationId xmlns:a16="http://schemas.microsoft.com/office/drawing/2014/main" id="{FB48F05A-D70C-3F49-BA4E-29CF34CF9DAE}"/>
              </a:ext>
            </a:extLst>
          </p:cNvPr>
          <p:cNvSpPr>
            <a:spLocks noGrp="1"/>
          </p:cNvSpPr>
          <p:nvPr>
            <p:ph type="sldNum" sz="quarter" idx="12"/>
          </p:nvPr>
        </p:nvSpPr>
        <p:spPr/>
        <p:txBody>
          <a:bodyPr/>
          <a:lstStyle/>
          <a:p>
            <a:fld id="{9CCBA367-FDF3-3C48-92B3-E8DC20231D76}" type="slidenum">
              <a:rPr lang="en-NG" smtClean="0"/>
              <a:t>‹#›</a:t>
            </a:fld>
            <a:endParaRPr lang="en-NG"/>
          </a:p>
        </p:txBody>
      </p:sp>
    </p:spTree>
    <p:extLst>
      <p:ext uri="{BB962C8B-B14F-4D97-AF65-F5344CB8AC3E}">
        <p14:creationId xmlns:p14="http://schemas.microsoft.com/office/powerpoint/2010/main" val="24031164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D70C9-C5ED-DE4F-9BF2-C761189B9DAF}"/>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NG"/>
          </a:p>
        </p:txBody>
      </p:sp>
      <p:sp>
        <p:nvSpPr>
          <p:cNvPr id="3" name="Content Placeholder 2">
            <a:extLst>
              <a:ext uri="{FF2B5EF4-FFF2-40B4-BE49-F238E27FC236}">
                <a16:creationId xmlns:a16="http://schemas.microsoft.com/office/drawing/2014/main" id="{329DDF79-5D1B-7C44-8898-ACE81974FCF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G"/>
          </a:p>
        </p:txBody>
      </p:sp>
      <p:sp>
        <p:nvSpPr>
          <p:cNvPr id="4" name="Text Placeholder 3">
            <a:extLst>
              <a:ext uri="{FF2B5EF4-FFF2-40B4-BE49-F238E27FC236}">
                <a16:creationId xmlns:a16="http://schemas.microsoft.com/office/drawing/2014/main" id="{FBA071D3-2E5E-D746-B7C2-49BEC8C96D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334519D6-7025-7041-AB73-36AF7FFFFF84}"/>
              </a:ext>
            </a:extLst>
          </p:cNvPr>
          <p:cNvSpPr>
            <a:spLocks noGrp="1"/>
          </p:cNvSpPr>
          <p:nvPr>
            <p:ph type="dt" sz="half" idx="10"/>
          </p:nvPr>
        </p:nvSpPr>
        <p:spPr/>
        <p:txBody>
          <a:bodyPr/>
          <a:lstStyle/>
          <a:p>
            <a:fld id="{CD3786E9-F908-8D4D-A163-18CE5E0B6C83}" type="datetimeFigureOut">
              <a:rPr lang="en-NG" smtClean="0"/>
              <a:t>22/09/2021</a:t>
            </a:fld>
            <a:endParaRPr lang="en-NG"/>
          </a:p>
        </p:txBody>
      </p:sp>
      <p:sp>
        <p:nvSpPr>
          <p:cNvPr id="6" name="Footer Placeholder 5">
            <a:extLst>
              <a:ext uri="{FF2B5EF4-FFF2-40B4-BE49-F238E27FC236}">
                <a16:creationId xmlns:a16="http://schemas.microsoft.com/office/drawing/2014/main" id="{A7B00977-D9DB-D64F-A914-E88FFE519061}"/>
              </a:ext>
            </a:extLst>
          </p:cNvPr>
          <p:cNvSpPr>
            <a:spLocks noGrp="1"/>
          </p:cNvSpPr>
          <p:nvPr>
            <p:ph type="ftr" sz="quarter" idx="11"/>
          </p:nvPr>
        </p:nvSpPr>
        <p:spPr/>
        <p:txBody>
          <a:bodyPr/>
          <a:lstStyle/>
          <a:p>
            <a:endParaRPr lang="en-NG"/>
          </a:p>
        </p:txBody>
      </p:sp>
      <p:sp>
        <p:nvSpPr>
          <p:cNvPr id="7" name="Slide Number Placeholder 6">
            <a:extLst>
              <a:ext uri="{FF2B5EF4-FFF2-40B4-BE49-F238E27FC236}">
                <a16:creationId xmlns:a16="http://schemas.microsoft.com/office/drawing/2014/main" id="{48DFE57D-D738-2E48-A270-8CFC3A368462}"/>
              </a:ext>
            </a:extLst>
          </p:cNvPr>
          <p:cNvSpPr>
            <a:spLocks noGrp="1"/>
          </p:cNvSpPr>
          <p:nvPr>
            <p:ph type="sldNum" sz="quarter" idx="12"/>
          </p:nvPr>
        </p:nvSpPr>
        <p:spPr/>
        <p:txBody>
          <a:bodyPr/>
          <a:lstStyle/>
          <a:p>
            <a:fld id="{9CCBA367-FDF3-3C48-92B3-E8DC20231D76}" type="slidenum">
              <a:rPr lang="en-NG" smtClean="0"/>
              <a:t>‹#›</a:t>
            </a:fld>
            <a:endParaRPr lang="en-NG"/>
          </a:p>
        </p:txBody>
      </p:sp>
    </p:spTree>
    <p:extLst>
      <p:ext uri="{BB962C8B-B14F-4D97-AF65-F5344CB8AC3E}">
        <p14:creationId xmlns:p14="http://schemas.microsoft.com/office/powerpoint/2010/main" val="13865174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2B1CF-4D57-CA40-8B08-FD14ACD6602A}"/>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NG"/>
          </a:p>
        </p:txBody>
      </p:sp>
      <p:sp>
        <p:nvSpPr>
          <p:cNvPr id="3" name="Picture Placeholder 2">
            <a:extLst>
              <a:ext uri="{FF2B5EF4-FFF2-40B4-BE49-F238E27FC236}">
                <a16:creationId xmlns:a16="http://schemas.microsoft.com/office/drawing/2014/main" id="{1C5EF7C4-3B94-4441-A13A-F9BE22DFD03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G"/>
          </a:p>
        </p:txBody>
      </p:sp>
      <p:sp>
        <p:nvSpPr>
          <p:cNvPr id="4" name="Text Placeholder 3">
            <a:extLst>
              <a:ext uri="{FF2B5EF4-FFF2-40B4-BE49-F238E27FC236}">
                <a16:creationId xmlns:a16="http://schemas.microsoft.com/office/drawing/2014/main" id="{6D944E9D-7570-EB49-9B25-3C62299825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D7C48ED-0FFE-E142-85B9-D5985ECF7952}"/>
              </a:ext>
            </a:extLst>
          </p:cNvPr>
          <p:cNvSpPr>
            <a:spLocks noGrp="1"/>
          </p:cNvSpPr>
          <p:nvPr>
            <p:ph type="dt" sz="half" idx="10"/>
          </p:nvPr>
        </p:nvSpPr>
        <p:spPr/>
        <p:txBody>
          <a:bodyPr/>
          <a:lstStyle/>
          <a:p>
            <a:fld id="{CD3786E9-F908-8D4D-A163-18CE5E0B6C83}" type="datetimeFigureOut">
              <a:rPr lang="en-NG" smtClean="0"/>
              <a:t>22/09/2021</a:t>
            </a:fld>
            <a:endParaRPr lang="en-NG"/>
          </a:p>
        </p:txBody>
      </p:sp>
      <p:sp>
        <p:nvSpPr>
          <p:cNvPr id="6" name="Footer Placeholder 5">
            <a:extLst>
              <a:ext uri="{FF2B5EF4-FFF2-40B4-BE49-F238E27FC236}">
                <a16:creationId xmlns:a16="http://schemas.microsoft.com/office/drawing/2014/main" id="{DE127C34-954D-334F-8735-87ECDB1110FF}"/>
              </a:ext>
            </a:extLst>
          </p:cNvPr>
          <p:cNvSpPr>
            <a:spLocks noGrp="1"/>
          </p:cNvSpPr>
          <p:nvPr>
            <p:ph type="ftr" sz="quarter" idx="11"/>
          </p:nvPr>
        </p:nvSpPr>
        <p:spPr/>
        <p:txBody>
          <a:bodyPr/>
          <a:lstStyle/>
          <a:p>
            <a:endParaRPr lang="en-NG"/>
          </a:p>
        </p:txBody>
      </p:sp>
      <p:sp>
        <p:nvSpPr>
          <p:cNvPr id="7" name="Slide Number Placeholder 6">
            <a:extLst>
              <a:ext uri="{FF2B5EF4-FFF2-40B4-BE49-F238E27FC236}">
                <a16:creationId xmlns:a16="http://schemas.microsoft.com/office/drawing/2014/main" id="{3B647C78-BBB6-124E-A043-51B45E85F75C}"/>
              </a:ext>
            </a:extLst>
          </p:cNvPr>
          <p:cNvSpPr>
            <a:spLocks noGrp="1"/>
          </p:cNvSpPr>
          <p:nvPr>
            <p:ph type="sldNum" sz="quarter" idx="12"/>
          </p:nvPr>
        </p:nvSpPr>
        <p:spPr/>
        <p:txBody>
          <a:bodyPr/>
          <a:lstStyle/>
          <a:p>
            <a:fld id="{9CCBA367-FDF3-3C48-92B3-E8DC20231D76}" type="slidenum">
              <a:rPr lang="en-NG" smtClean="0"/>
              <a:t>‹#›</a:t>
            </a:fld>
            <a:endParaRPr lang="en-NG"/>
          </a:p>
        </p:txBody>
      </p:sp>
    </p:spTree>
    <p:extLst>
      <p:ext uri="{BB962C8B-B14F-4D97-AF65-F5344CB8AC3E}">
        <p14:creationId xmlns:p14="http://schemas.microsoft.com/office/powerpoint/2010/main" val="17934671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1FFEDF-F406-9246-AC0A-2600F439CCF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NG"/>
          </a:p>
        </p:txBody>
      </p:sp>
      <p:sp>
        <p:nvSpPr>
          <p:cNvPr id="3" name="Text Placeholder 2">
            <a:extLst>
              <a:ext uri="{FF2B5EF4-FFF2-40B4-BE49-F238E27FC236}">
                <a16:creationId xmlns:a16="http://schemas.microsoft.com/office/drawing/2014/main" id="{C9E674F3-6907-A94E-9ED7-90FA500A25A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G"/>
          </a:p>
        </p:txBody>
      </p:sp>
      <p:sp>
        <p:nvSpPr>
          <p:cNvPr id="4" name="Date Placeholder 3">
            <a:extLst>
              <a:ext uri="{FF2B5EF4-FFF2-40B4-BE49-F238E27FC236}">
                <a16:creationId xmlns:a16="http://schemas.microsoft.com/office/drawing/2014/main" id="{0B29B0A6-5572-8C4F-A178-7098648F01C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3786E9-F908-8D4D-A163-18CE5E0B6C83}" type="datetimeFigureOut">
              <a:rPr lang="en-NG" smtClean="0"/>
              <a:t>22/09/2021</a:t>
            </a:fld>
            <a:endParaRPr lang="en-NG"/>
          </a:p>
        </p:txBody>
      </p:sp>
      <p:sp>
        <p:nvSpPr>
          <p:cNvPr id="5" name="Footer Placeholder 4">
            <a:extLst>
              <a:ext uri="{FF2B5EF4-FFF2-40B4-BE49-F238E27FC236}">
                <a16:creationId xmlns:a16="http://schemas.microsoft.com/office/drawing/2014/main" id="{10AD0E56-116C-A743-8445-BB7FCF07DAE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G"/>
          </a:p>
        </p:txBody>
      </p:sp>
      <p:sp>
        <p:nvSpPr>
          <p:cNvPr id="6" name="Slide Number Placeholder 5">
            <a:extLst>
              <a:ext uri="{FF2B5EF4-FFF2-40B4-BE49-F238E27FC236}">
                <a16:creationId xmlns:a16="http://schemas.microsoft.com/office/drawing/2014/main" id="{0E105C7C-E9F6-B24D-AE4B-9563690371D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CBA367-FDF3-3C48-92B3-E8DC20231D76}" type="slidenum">
              <a:rPr lang="en-NG" smtClean="0"/>
              <a:t>‹#›</a:t>
            </a:fld>
            <a:endParaRPr lang="en-NG"/>
          </a:p>
        </p:txBody>
      </p:sp>
    </p:spTree>
    <p:extLst>
      <p:ext uri="{BB962C8B-B14F-4D97-AF65-F5344CB8AC3E}">
        <p14:creationId xmlns:p14="http://schemas.microsoft.com/office/powerpoint/2010/main" val="42311766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EEFB1-A9E0-2D4B-B16C-63363F884372}"/>
              </a:ext>
            </a:extLst>
          </p:cNvPr>
          <p:cNvSpPr>
            <a:spLocks noGrp="1"/>
          </p:cNvSpPr>
          <p:nvPr>
            <p:ph type="ctrTitle"/>
          </p:nvPr>
        </p:nvSpPr>
        <p:spPr/>
        <p:txBody>
          <a:bodyPr/>
          <a:lstStyle/>
          <a:p>
            <a:r>
              <a:rPr lang="en-GB" dirty="0">
                <a:latin typeface="Baghdad" pitchFamily="2" charset="-78"/>
                <a:cs typeface="Baghdad" pitchFamily="2" charset="-78"/>
              </a:rPr>
              <a:t>Ant Colony Optimization for Continuous Spaces</a:t>
            </a:r>
            <a:endParaRPr lang="en-NG" dirty="0">
              <a:latin typeface="Baghdad" pitchFamily="2" charset="-78"/>
              <a:cs typeface="Baghdad" pitchFamily="2" charset="-78"/>
            </a:endParaRPr>
          </a:p>
        </p:txBody>
      </p:sp>
      <p:sp>
        <p:nvSpPr>
          <p:cNvPr id="4" name="TextBox 3">
            <a:extLst>
              <a:ext uri="{FF2B5EF4-FFF2-40B4-BE49-F238E27FC236}">
                <a16:creationId xmlns:a16="http://schemas.microsoft.com/office/drawing/2014/main" id="{F2223AC7-537B-9C45-A7D5-2ABA2A134615}"/>
              </a:ext>
            </a:extLst>
          </p:cNvPr>
          <p:cNvSpPr txBox="1"/>
          <p:nvPr/>
        </p:nvSpPr>
        <p:spPr>
          <a:xfrm>
            <a:off x="4328844" y="3852809"/>
            <a:ext cx="3534311" cy="1323439"/>
          </a:xfrm>
          <a:prstGeom prst="rect">
            <a:avLst/>
          </a:prstGeom>
          <a:noFill/>
        </p:spPr>
        <p:txBody>
          <a:bodyPr wrap="square" rtlCol="0">
            <a:spAutoFit/>
          </a:bodyPr>
          <a:lstStyle/>
          <a:p>
            <a:pPr algn="ctr"/>
            <a:r>
              <a:rPr lang="en-GB" sz="1600" i="1" dirty="0"/>
              <a:t>Chinedu Mc-</a:t>
            </a:r>
            <a:r>
              <a:rPr lang="en-GB" sz="1600" i="1" dirty="0" err="1"/>
              <a:t>Niel</a:t>
            </a:r>
            <a:r>
              <a:rPr lang="en-GB" sz="1600" i="1" dirty="0"/>
              <a:t> </a:t>
            </a:r>
          </a:p>
          <a:p>
            <a:pPr algn="ctr"/>
            <a:r>
              <a:rPr lang="en-GB" sz="1600" i="1" dirty="0" err="1"/>
              <a:t>iammcniel@gmail.com</a:t>
            </a:r>
            <a:r>
              <a:rPr lang="en-GB" sz="1600" i="1" dirty="0"/>
              <a:t> </a:t>
            </a:r>
          </a:p>
          <a:p>
            <a:pPr algn="ctr"/>
            <a:r>
              <a:rPr lang="en-GB" sz="1600" i="1" dirty="0"/>
              <a:t>Department of Computer Sciences, </a:t>
            </a:r>
          </a:p>
          <a:p>
            <a:pPr algn="ctr"/>
            <a:r>
              <a:rPr lang="en-GB" sz="1600" i="1" dirty="0"/>
              <a:t>University of Lagos, </a:t>
            </a:r>
          </a:p>
          <a:p>
            <a:pPr algn="ctr"/>
            <a:r>
              <a:rPr lang="en-GB" sz="1600" i="1" dirty="0"/>
              <a:t>Lagos, Nigeria.</a:t>
            </a:r>
            <a:endParaRPr lang="en-NG" sz="1600" i="1" dirty="0"/>
          </a:p>
        </p:txBody>
      </p:sp>
      <p:pic>
        <p:nvPicPr>
          <p:cNvPr id="5" name="Picture 4">
            <a:extLst>
              <a:ext uri="{FF2B5EF4-FFF2-40B4-BE49-F238E27FC236}">
                <a16:creationId xmlns:a16="http://schemas.microsoft.com/office/drawing/2014/main" id="{7AF76E4F-83B8-AD4D-86C6-B5AC094A050B}"/>
              </a:ext>
            </a:extLst>
          </p:cNvPr>
          <p:cNvPicPr>
            <a:picLocks noChangeAspect="1"/>
          </p:cNvPicPr>
          <p:nvPr/>
        </p:nvPicPr>
        <p:blipFill>
          <a:blip r:embed="rId2"/>
          <a:stretch>
            <a:fillRect/>
          </a:stretch>
        </p:blipFill>
        <p:spPr>
          <a:xfrm>
            <a:off x="9271686" y="5899139"/>
            <a:ext cx="1115102" cy="506422"/>
          </a:xfrm>
          <a:prstGeom prst="rect">
            <a:avLst/>
          </a:prstGeom>
        </p:spPr>
      </p:pic>
      <p:pic>
        <p:nvPicPr>
          <p:cNvPr id="8" name="Picture 7">
            <a:extLst>
              <a:ext uri="{FF2B5EF4-FFF2-40B4-BE49-F238E27FC236}">
                <a16:creationId xmlns:a16="http://schemas.microsoft.com/office/drawing/2014/main" id="{C5AFADC2-67A0-7F48-A771-0E3922D12055}"/>
              </a:ext>
            </a:extLst>
          </p:cNvPr>
          <p:cNvPicPr>
            <a:picLocks noChangeAspect="1"/>
          </p:cNvPicPr>
          <p:nvPr/>
        </p:nvPicPr>
        <p:blipFill>
          <a:blip r:embed="rId2"/>
          <a:stretch>
            <a:fillRect/>
          </a:stretch>
        </p:blipFill>
        <p:spPr>
          <a:xfrm>
            <a:off x="5696464" y="5983936"/>
            <a:ext cx="741669" cy="336828"/>
          </a:xfrm>
          <a:prstGeom prst="rect">
            <a:avLst/>
          </a:prstGeom>
        </p:spPr>
      </p:pic>
      <p:pic>
        <p:nvPicPr>
          <p:cNvPr id="9" name="Picture 8">
            <a:extLst>
              <a:ext uri="{FF2B5EF4-FFF2-40B4-BE49-F238E27FC236}">
                <a16:creationId xmlns:a16="http://schemas.microsoft.com/office/drawing/2014/main" id="{16902C63-6553-6B40-A0F5-8BAAAD7B8AFA}"/>
              </a:ext>
            </a:extLst>
          </p:cNvPr>
          <p:cNvPicPr>
            <a:picLocks noChangeAspect="1"/>
          </p:cNvPicPr>
          <p:nvPr/>
        </p:nvPicPr>
        <p:blipFill>
          <a:blip r:embed="rId2"/>
          <a:stretch>
            <a:fillRect/>
          </a:stretch>
        </p:blipFill>
        <p:spPr>
          <a:xfrm>
            <a:off x="1458959" y="6025624"/>
            <a:ext cx="741669" cy="336828"/>
          </a:xfrm>
          <a:prstGeom prst="rect">
            <a:avLst/>
          </a:prstGeom>
        </p:spPr>
      </p:pic>
    </p:spTree>
    <p:extLst>
      <p:ext uri="{BB962C8B-B14F-4D97-AF65-F5344CB8AC3E}">
        <p14:creationId xmlns:p14="http://schemas.microsoft.com/office/powerpoint/2010/main" val="8588706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E820A-2745-374C-BC64-F60D340C2E75}"/>
              </a:ext>
            </a:extLst>
          </p:cNvPr>
          <p:cNvSpPr>
            <a:spLocks noGrp="1"/>
          </p:cNvSpPr>
          <p:nvPr>
            <p:ph type="title"/>
          </p:nvPr>
        </p:nvSpPr>
        <p:spPr>
          <a:xfrm>
            <a:off x="438150" y="458450"/>
            <a:ext cx="10515600" cy="1325563"/>
          </a:xfrm>
        </p:spPr>
        <p:txBody>
          <a:bodyPr/>
          <a:lstStyle/>
          <a:p>
            <a:r>
              <a:rPr lang="en-NG" dirty="0"/>
              <a:t>Sample Problems</a:t>
            </a:r>
          </a:p>
        </p:txBody>
      </p:sp>
      <p:pic>
        <p:nvPicPr>
          <p:cNvPr id="9" name="Content Placeholder 8">
            <a:extLst>
              <a:ext uri="{FF2B5EF4-FFF2-40B4-BE49-F238E27FC236}">
                <a16:creationId xmlns:a16="http://schemas.microsoft.com/office/drawing/2014/main" id="{DAC23C7F-3B54-1147-9513-DA7383AC49A6}"/>
              </a:ext>
            </a:extLst>
          </p:cNvPr>
          <p:cNvPicPr>
            <a:picLocks noGrp="1" noChangeAspect="1"/>
          </p:cNvPicPr>
          <p:nvPr>
            <p:ph idx="1"/>
          </p:nvPr>
        </p:nvPicPr>
        <p:blipFill>
          <a:blip r:embed="rId2"/>
          <a:stretch>
            <a:fillRect/>
          </a:stretch>
        </p:blipFill>
        <p:spPr>
          <a:xfrm>
            <a:off x="628136" y="5149414"/>
            <a:ext cx="10515600" cy="743527"/>
          </a:xfrm>
        </p:spPr>
      </p:pic>
      <p:pic>
        <p:nvPicPr>
          <p:cNvPr id="11" name="Picture 10">
            <a:extLst>
              <a:ext uri="{FF2B5EF4-FFF2-40B4-BE49-F238E27FC236}">
                <a16:creationId xmlns:a16="http://schemas.microsoft.com/office/drawing/2014/main" id="{96C10F26-DE33-334C-B108-13B7A9126C87}"/>
              </a:ext>
            </a:extLst>
          </p:cNvPr>
          <p:cNvPicPr>
            <a:picLocks noChangeAspect="1"/>
          </p:cNvPicPr>
          <p:nvPr/>
        </p:nvPicPr>
        <p:blipFill>
          <a:blip r:embed="rId3"/>
          <a:stretch>
            <a:fillRect/>
          </a:stretch>
        </p:blipFill>
        <p:spPr>
          <a:xfrm>
            <a:off x="413436" y="4282993"/>
            <a:ext cx="11315700" cy="812800"/>
          </a:xfrm>
          <a:prstGeom prst="rect">
            <a:avLst/>
          </a:prstGeom>
        </p:spPr>
      </p:pic>
      <p:pic>
        <p:nvPicPr>
          <p:cNvPr id="13" name="Picture 12">
            <a:extLst>
              <a:ext uri="{FF2B5EF4-FFF2-40B4-BE49-F238E27FC236}">
                <a16:creationId xmlns:a16="http://schemas.microsoft.com/office/drawing/2014/main" id="{8A723418-D84F-8347-8233-919CB5DCFF73}"/>
              </a:ext>
            </a:extLst>
          </p:cNvPr>
          <p:cNvPicPr>
            <a:picLocks noChangeAspect="1"/>
          </p:cNvPicPr>
          <p:nvPr/>
        </p:nvPicPr>
        <p:blipFill>
          <a:blip r:embed="rId4"/>
          <a:stretch>
            <a:fillRect/>
          </a:stretch>
        </p:blipFill>
        <p:spPr>
          <a:xfrm>
            <a:off x="438150" y="3349505"/>
            <a:ext cx="11315700" cy="876300"/>
          </a:xfrm>
          <a:prstGeom prst="rect">
            <a:avLst/>
          </a:prstGeom>
        </p:spPr>
      </p:pic>
      <p:sp>
        <p:nvSpPr>
          <p:cNvPr id="14" name="TextBox 13">
            <a:extLst>
              <a:ext uri="{FF2B5EF4-FFF2-40B4-BE49-F238E27FC236}">
                <a16:creationId xmlns:a16="http://schemas.microsoft.com/office/drawing/2014/main" id="{A381F5FA-8B3E-F94B-B879-14D711A1CC85}"/>
              </a:ext>
            </a:extLst>
          </p:cNvPr>
          <p:cNvSpPr txBox="1"/>
          <p:nvPr/>
        </p:nvSpPr>
        <p:spPr>
          <a:xfrm>
            <a:off x="438150" y="1587975"/>
            <a:ext cx="10299872" cy="1477328"/>
          </a:xfrm>
          <a:prstGeom prst="rect">
            <a:avLst/>
          </a:prstGeom>
          <a:noFill/>
        </p:spPr>
        <p:txBody>
          <a:bodyPr wrap="square" rtlCol="0">
            <a:spAutoFit/>
          </a:bodyPr>
          <a:lstStyle/>
          <a:p>
            <a:r>
              <a:rPr lang="en-NG" dirty="0"/>
              <a:t>Below are three of </a:t>
            </a:r>
            <a:r>
              <a:rPr lang="en-GB" dirty="0"/>
              <a:t>sample test functions selected and used for comparing </a:t>
            </a:r>
            <a:r>
              <a:rPr lang="en-GB" dirty="0" err="1"/>
              <a:t>ACOm</a:t>
            </a:r>
            <a:r>
              <a:rPr lang="en-GB" dirty="0"/>
              <a:t> to ACOR </a:t>
            </a:r>
            <a:r>
              <a:rPr lang="en-GB" dirty="0" err="1"/>
              <a:t>asted</a:t>
            </a:r>
            <a:r>
              <a:rPr lang="en-GB" dirty="0"/>
              <a:t> to other ant-related algorithms and other metaheuristics adapted for continuous optimization. These problems and the results were taken from the work done by </a:t>
            </a:r>
            <a:r>
              <a:rPr lang="en-GB" dirty="0" err="1"/>
              <a:t>Socha</a:t>
            </a:r>
            <a:r>
              <a:rPr lang="en-GB" dirty="0"/>
              <a:t> and M. Dorigo [Ant colony optimization for continuous domains, European Journal of Operations Research, 185(3):1155–1173, 2008] </a:t>
            </a:r>
          </a:p>
          <a:p>
            <a:endParaRPr lang="en-NG" dirty="0"/>
          </a:p>
        </p:txBody>
      </p:sp>
      <p:pic>
        <p:nvPicPr>
          <p:cNvPr id="16" name="Picture 15">
            <a:extLst>
              <a:ext uri="{FF2B5EF4-FFF2-40B4-BE49-F238E27FC236}">
                <a16:creationId xmlns:a16="http://schemas.microsoft.com/office/drawing/2014/main" id="{5C97A26C-AF8F-8841-AF59-CA992CA634B8}"/>
              </a:ext>
            </a:extLst>
          </p:cNvPr>
          <p:cNvPicPr>
            <a:picLocks noChangeAspect="1"/>
          </p:cNvPicPr>
          <p:nvPr/>
        </p:nvPicPr>
        <p:blipFill>
          <a:blip r:embed="rId5"/>
          <a:stretch>
            <a:fillRect/>
          </a:stretch>
        </p:blipFill>
        <p:spPr>
          <a:xfrm>
            <a:off x="339294" y="2790705"/>
            <a:ext cx="11315700" cy="558800"/>
          </a:xfrm>
          <a:prstGeom prst="rect">
            <a:avLst/>
          </a:prstGeom>
        </p:spPr>
      </p:pic>
    </p:spTree>
    <p:extLst>
      <p:ext uri="{BB962C8B-B14F-4D97-AF65-F5344CB8AC3E}">
        <p14:creationId xmlns:p14="http://schemas.microsoft.com/office/powerpoint/2010/main" val="41916179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550AD69-DF5C-BA4C-B582-12AB2B2D272B}"/>
              </a:ext>
            </a:extLst>
          </p:cNvPr>
          <p:cNvPicPr>
            <a:picLocks noGrp="1" noChangeAspect="1"/>
          </p:cNvPicPr>
          <p:nvPr>
            <p:ph idx="1"/>
          </p:nvPr>
        </p:nvPicPr>
        <p:blipFill>
          <a:blip r:embed="rId2"/>
          <a:stretch>
            <a:fillRect/>
          </a:stretch>
        </p:blipFill>
        <p:spPr>
          <a:xfrm>
            <a:off x="665205" y="2024557"/>
            <a:ext cx="7658100" cy="3632200"/>
          </a:xfrm>
        </p:spPr>
      </p:pic>
      <p:sp>
        <p:nvSpPr>
          <p:cNvPr id="6" name="Title 1">
            <a:extLst>
              <a:ext uri="{FF2B5EF4-FFF2-40B4-BE49-F238E27FC236}">
                <a16:creationId xmlns:a16="http://schemas.microsoft.com/office/drawing/2014/main" id="{0B0734EA-4A8C-5542-97A1-8649BCD7EE68}"/>
              </a:ext>
            </a:extLst>
          </p:cNvPr>
          <p:cNvSpPr>
            <a:spLocks noGrp="1"/>
          </p:cNvSpPr>
          <p:nvPr>
            <p:ph type="title"/>
          </p:nvPr>
        </p:nvSpPr>
        <p:spPr>
          <a:xfrm>
            <a:off x="665205" y="414552"/>
            <a:ext cx="10515600" cy="1325563"/>
          </a:xfrm>
        </p:spPr>
        <p:txBody>
          <a:bodyPr/>
          <a:lstStyle/>
          <a:p>
            <a:r>
              <a:rPr lang="en-NG" dirty="0"/>
              <a:t>Results</a:t>
            </a:r>
          </a:p>
        </p:txBody>
      </p:sp>
      <p:sp>
        <p:nvSpPr>
          <p:cNvPr id="7" name="Title 1">
            <a:extLst>
              <a:ext uri="{FF2B5EF4-FFF2-40B4-BE49-F238E27FC236}">
                <a16:creationId xmlns:a16="http://schemas.microsoft.com/office/drawing/2014/main" id="{491CC222-1B0C-E64F-9413-14167673E092}"/>
              </a:ext>
            </a:extLst>
          </p:cNvPr>
          <p:cNvSpPr txBox="1">
            <a:spLocks/>
          </p:cNvSpPr>
          <p:nvPr/>
        </p:nvSpPr>
        <p:spPr>
          <a:xfrm>
            <a:off x="665205" y="553243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G" sz="3200" i="1" dirty="0"/>
              <a:t>Rosenbrock (R2)</a:t>
            </a:r>
          </a:p>
        </p:txBody>
      </p:sp>
    </p:spTree>
    <p:extLst>
      <p:ext uri="{BB962C8B-B14F-4D97-AF65-F5344CB8AC3E}">
        <p14:creationId xmlns:p14="http://schemas.microsoft.com/office/powerpoint/2010/main" val="39165706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0B0734EA-4A8C-5542-97A1-8649BCD7EE68}"/>
              </a:ext>
            </a:extLst>
          </p:cNvPr>
          <p:cNvSpPr>
            <a:spLocks noGrp="1"/>
          </p:cNvSpPr>
          <p:nvPr>
            <p:ph type="title"/>
          </p:nvPr>
        </p:nvSpPr>
        <p:spPr>
          <a:xfrm>
            <a:off x="665205" y="414552"/>
            <a:ext cx="10515600" cy="1325563"/>
          </a:xfrm>
        </p:spPr>
        <p:txBody>
          <a:bodyPr/>
          <a:lstStyle/>
          <a:p>
            <a:r>
              <a:rPr lang="en-NG" dirty="0"/>
              <a:t>Results</a:t>
            </a:r>
          </a:p>
        </p:txBody>
      </p:sp>
      <p:sp>
        <p:nvSpPr>
          <p:cNvPr id="8" name="Title 1">
            <a:extLst>
              <a:ext uri="{FF2B5EF4-FFF2-40B4-BE49-F238E27FC236}">
                <a16:creationId xmlns:a16="http://schemas.microsoft.com/office/drawing/2014/main" id="{1BFA54AE-6BB0-EC46-94D2-442D99F45787}"/>
              </a:ext>
            </a:extLst>
          </p:cNvPr>
          <p:cNvSpPr txBox="1">
            <a:spLocks/>
          </p:cNvSpPr>
          <p:nvPr/>
        </p:nvSpPr>
        <p:spPr>
          <a:xfrm>
            <a:off x="665205" y="553243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G" sz="3200" i="1" dirty="0"/>
              <a:t>Greiwank (GR10)</a:t>
            </a:r>
          </a:p>
        </p:txBody>
      </p:sp>
      <p:pic>
        <p:nvPicPr>
          <p:cNvPr id="12" name="Picture 11">
            <a:extLst>
              <a:ext uri="{FF2B5EF4-FFF2-40B4-BE49-F238E27FC236}">
                <a16:creationId xmlns:a16="http://schemas.microsoft.com/office/drawing/2014/main" id="{17AFF521-D952-954D-8F43-3A5F260A32B1}"/>
              </a:ext>
            </a:extLst>
          </p:cNvPr>
          <p:cNvPicPr>
            <a:picLocks noChangeAspect="1"/>
          </p:cNvPicPr>
          <p:nvPr/>
        </p:nvPicPr>
        <p:blipFill>
          <a:blip r:embed="rId2"/>
          <a:stretch>
            <a:fillRect/>
          </a:stretch>
        </p:blipFill>
        <p:spPr>
          <a:xfrm>
            <a:off x="665205" y="1612900"/>
            <a:ext cx="7658100" cy="3632200"/>
          </a:xfrm>
          <a:prstGeom prst="rect">
            <a:avLst/>
          </a:prstGeom>
        </p:spPr>
      </p:pic>
    </p:spTree>
    <p:extLst>
      <p:ext uri="{BB962C8B-B14F-4D97-AF65-F5344CB8AC3E}">
        <p14:creationId xmlns:p14="http://schemas.microsoft.com/office/powerpoint/2010/main" val="7295144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0B0734EA-4A8C-5542-97A1-8649BCD7EE68}"/>
              </a:ext>
            </a:extLst>
          </p:cNvPr>
          <p:cNvSpPr>
            <a:spLocks noGrp="1"/>
          </p:cNvSpPr>
          <p:nvPr>
            <p:ph type="title"/>
          </p:nvPr>
        </p:nvSpPr>
        <p:spPr>
          <a:xfrm>
            <a:off x="665205" y="414552"/>
            <a:ext cx="10515600" cy="1325563"/>
          </a:xfrm>
        </p:spPr>
        <p:txBody>
          <a:bodyPr/>
          <a:lstStyle/>
          <a:p>
            <a:r>
              <a:rPr lang="en-NG" dirty="0"/>
              <a:t>Results</a:t>
            </a:r>
          </a:p>
        </p:txBody>
      </p:sp>
      <p:sp>
        <p:nvSpPr>
          <p:cNvPr id="4" name="Title 1">
            <a:extLst>
              <a:ext uri="{FF2B5EF4-FFF2-40B4-BE49-F238E27FC236}">
                <a16:creationId xmlns:a16="http://schemas.microsoft.com/office/drawing/2014/main" id="{24C30003-E7DA-CC4F-95E3-5B10C4A00106}"/>
              </a:ext>
            </a:extLst>
          </p:cNvPr>
          <p:cNvSpPr txBox="1">
            <a:spLocks/>
          </p:cNvSpPr>
          <p:nvPr/>
        </p:nvSpPr>
        <p:spPr>
          <a:xfrm>
            <a:off x="665205" y="553243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G" sz="3200" i="1" dirty="0"/>
              <a:t>Sphere </a:t>
            </a:r>
          </a:p>
        </p:txBody>
      </p:sp>
      <p:pic>
        <p:nvPicPr>
          <p:cNvPr id="3" name="Picture 2">
            <a:extLst>
              <a:ext uri="{FF2B5EF4-FFF2-40B4-BE49-F238E27FC236}">
                <a16:creationId xmlns:a16="http://schemas.microsoft.com/office/drawing/2014/main" id="{9FF345B6-CCDA-2347-B857-E3D249A53519}"/>
              </a:ext>
            </a:extLst>
          </p:cNvPr>
          <p:cNvPicPr>
            <a:picLocks noChangeAspect="1"/>
          </p:cNvPicPr>
          <p:nvPr/>
        </p:nvPicPr>
        <p:blipFill>
          <a:blip r:embed="rId2"/>
          <a:stretch>
            <a:fillRect/>
          </a:stretch>
        </p:blipFill>
        <p:spPr>
          <a:xfrm>
            <a:off x="838200" y="1820176"/>
            <a:ext cx="7658100" cy="3632200"/>
          </a:xfrm>
          <a:prstGeom prst="rect">
            <a:avLst/>
          </a:prstGeom>
        </p:spPr>
      </p:pic>
    </p:spTree>
    <p:extLst>
      <p:ext uri="{BB962C8B-B14F-4D97-AF65-F5344CB8AC3E}">
        <p14:creationId xmlns:p14="http://schemas.microsoft.com/office/powerpoint/2010/main" val="31959636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E820A-2745-374C-BC64-F60D340C2E75}"/>
              </a:ext>
            </a:extLst>
          </p:cNvPr>
          <p:cNvSpPr>
            <a:spLocks noGrp="1"/>
          </p:cNvSpPr>
          <p:nvPr>
            <p:ph type="title"/>
          </p:nvPr>
        </p:nvSpPr>
        <p:spPr/>
        <p:txBody>
          <a:bodyPr/>
          <a:lstStyle/>
          <a:p>
            <a:r>
              <a:rPr lang="en-NG" dirty="0"/>
              <a:t>Results</a:t>
            </a:r>
          </a:p>
        </p:txBody>
      </p:sp>
      <p:pic>
        <p:nvPicPr>
          <p:cNvPr id="5" name="Content Placeholder 4">
            <a:extLst>
              <a:ext uri="{FF2B5EF4-FFF2-40B4-BE49-F238E27FC236}">
                <a16:creationId xmlns:a16="http://schemas.microsoft.com/office/drawing/2014/main" id="{64DC4742-F6CF-C843-B749-E0197EF5E043}"/>
              </a:ext>
            </a:extLst>
          </p:cNvPr>
          <p:cNvPicPr>
            <a:picLocks noGrp="1" noChangeAspect="1"/>
          </p:cNvPicPr>
          <p:nvPr>
            <p:ph idx="1"/>
          </p:nvPr>
        </p:nvPicPr>
        <p:blipFill>
          <a:blip r:embed="rId2"/>
          <a:stretch>
            <a:fillRect/>
          </a:stretch>
        </p:blipFill>
        <p:spPr>
          <a:xfrm>
            <a:off x="838200" y="1690688"/>
            <a:ext cx="6773562" cy="3009900"/>
          </a:xfrm>
        </p:spPr>
      </p:pic>
      <p:graphicFrame>
        <p:nvGraphicFramePr>
          <p:cNvPr id="4" name="Table 5">
            <a:extLst>
              <a:ext uri="{FF2B5EF4-FFF2-40B4-BE49-F238E27FC236}">
                <a16:creationId xmlns:a16="http://schemas.microsoft.com/office/drawing/2014/main" id="{D12F4E6B-6F67-7544-B545-E03AE65CE7E2}"/>
              </a:ext>
            </a:extLst>
          </p:cNvPr>
          <p:cNvGraphicFramePr>
            <a:graphicFrameLocks noGrp="1"/>
          </p:cNvGraphicFramePr>
          <p:nvPr>
            <p:extLst>
              <p:ext uri="{D42A27DB-BD31-4B8C-83A1-F6EECF244321}">
                <p14:modId xmlns:p14="http://schemas.microsoft.com/office/powerpoint/2010/main" val="4059672460"/>
              </p:ext>
            </p:extLst>
          </p:nvPr>
        </p:nvGraphicFramePr>
        <p:xfrm>
          <a:off x="7622403" y="1804085"/>
          <a:ext cx="804905" cy="2780268"/>
        </p:xfrm>
        <a:graphic>
          <a:graphicData uri="http://schemas.openxmlformats.org/drawingml/2006/table">
            <a:tbl>
              <a:tblPr firstRow="1" bandRow="1">
                <a:tableStyleId>{2D5ABB26-0587-4C30-8999-92F81FD0307C}</a:tableStyleId>
              </a:tblPr>
              <a:tblGrid>
                <a:gridCol w="804905">
                  <a:extLst>
                    <a:ext uri="{9D8B030D-6E8A-4147-A177-3AD203B41FA5}">
                      <a16:colId xmlns:a16="http://schemas.microsoft.com/office/drawing/2014/main" val="2561639084"/>
                    </a:ext>
                  </a:extLst>
                </a:gridCol>
              </a:tblGrid>
              <a:tr h="695067">
                <a:tc>
                  <a:txBody>
                    <a:bodyPr/>
                    <a:lstStyle/>
                    <a:p>
                      <a:r>
                        <a:rPr lang="en-NG" dirty="0"/>
                        <a:t>ACOm</a:t>
                      </a:r>
                    </a:p>
                  </a:txBody>
                  <a:tcPr/>
                </a:tc>
                <a:extLst>
                  <a:ext uri="{0D108BD9-81ED-4DB2-BD59-A6C34878D82A}">
                    <a16:rowId xmlns:a16="http://schemas.microsoft.com/office/drawing/2014/main" val="1301368966"/>
                  </a:ext>
                </a:extLst>
              </a:tr>
              <a:tr h="695067">
                <a:tc>
                  <a:txBody>
                    <a:bodyPr/>
                    <a:lstStyle/>
                    <a:p>
                      <a:r>
                        <a:rPr lang="en-NG" dirty="0"/>
                        <a:t>1.9</a:t>
                      </a:r>
                    </a:p>
                  </a:txBody>
                  <a:tcPr/>
                </a:tc>
                <a:extLst>
                  <a:ext uri="{0D108BD9-81ED-4DB2-BD59-A6C34878D82A}">
                    <a16:rowId xmlns:a16="http://schemas.microsoft.com/office/drawing/2014/main" val="3665696015"/>
                  </a:ext>
                </a:extLst>
              </a:tr>
              <a:tr h="695067">
                <a:tc>
                  <a:txBody>
                    <a:bodyPr/>
                    <a:lstStyle/>
                    <a:p>
                      <a:r>
                        <a:rPr lang="en-NG" dirty="0"/>
                        <a:t>1.2</a:t>
                      </a:r>
                    </a:p>
                  </a:txBody>
                  <a:tcPr/>
                </a:tc>
                <a:extLst>
                  <a:ext uri="{0D108BD9-81ED-4DB2-BD59-A6C34878D82A}">
                    <a16:rowId xmlns:a16="http://schemas.microsoft.com/office/drawing/2014/main" val="3659166181"/>
                  </a:ext>
                </a:extLst>
              </a:tr>
              <a:tr h="695067">
                <a:tc>
                  <a:txBody>
                    <a:bodyPr/>
                    <a:lstStyle/>
                    <a:p>
                      <a:r>
                        <a:rPr lang="en-NG" dirty="0"/>
                        <a:t>1.4</a:t>
                      </a:r>
                    </a:p>
                  </a:txBody>
                  <a:tcPr/>
                </a:tc>
                <a:extLst>
                  <a:ext uri="{0D108BD9-81ED-4DB2-BD59-A6C34878D82A}">
                    <a16:rowId xmlns:a16="http://schemas.microsoft.com/office/drawing/2014/main" val="3348515341"/>
                  </a:ext>
                </a:extLst>
              </a:tr>
            </a:tbl>
          </a:graphicData>
        </a:graphic>
      </p:graphicFrame>
    </p:spTree>
    <p:extLst>
      <p:ext uri="{BB962C8B-B14F-4D97-AF65-F5344CB8AC3E}">
        <p14:creationId xmlns:p14="http://schemas.microsoft.com/office/powerpoint/2010/main" val="24911658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A939D-E7E5-2343-8AB1-971D45B4FBFA}"/>
              </a:ext>
            </a:extLst>
          </p:cNvPr>
          <p:cNvSpPr>
            <a:spLocks noGrp="1"/>
          </p:cNvSpPr>
          <p:nvPr>
            <p:ph type="title"/>
          </p:nvPr>
        </p:nvSpPr>
        <p:spPr/>
        <p:txBody>
          <a:bodyPr/>
          <a:lstStyle/>
          <a:p>
            <a:r>
              <a:rPr lang="en-NG" dirty="0"/>
              <a:t>Further Work</a:t>
            </a:r>
          </a:p>
        </p:txBody>
      </p:sp>
      <p:sp>
        <p:nvSpPr>
          <p:cNvPr id="3" name="Content Placeholder 2">
            <a:extLst>
              <a:ext uri="{FF2B5EF4-FFF2-40B4-BE49-F238E27FC236}">
                <a16:creationId xmlns:a16="http://schemas.microsoft.com/office/drawing/2014/main" id="{12B2F92B-7589-EE44-861D-3FAEE94838F1}"/>
              </a:ext>
            </a:extLst>
          </p:cNvPr>
          <p:cNvSpPr>
            <a:spLocks noGrp="1"/>
          </p:cNvSpPr>
          <p:nvPr>
            <p:ph idx="1"/>
          </p:nvPr>
        </p:nvSpPr>
        <p:spPr/>
        <p:txBody>
          <a:bodyPr/>
          <a:lstStyle/>
          <a:p>
            <a:pPr marL="0" indent="0">
              <a:buNone/>
            </a:pPr>
            <a:r>
              <a:rPr lang="en-NG" dirty="0"/>
              <a:t>My ACOm algorithms are not as competitive as ACOr that is proposed by Dr Socha and Prof Dorigo. It however perfomed better than CACO and other tested ACO methods for Continuos Space Problems.</a:t>
            </a:r>
          </a:p>
          <a:p>
            <a:pPr marL="0" indent="0">
              <a:buNone/>
            </a:pPr>
            <a:endParaRPr lang="en-NG" dirty="0"/>
          </a:p>
          <a:p>
            <a:pPr marL="0" indent="0">
              <a:buNone/>
            </a:pPr>
            <a:r>
              <a:rPr lang="en-NG" dirty="0"/>
              <a:t>I would run more tests with the varying weights on the pheromone or the distance to ascertain if those would give better results.</a:t>
            </a:r>
          </a:p>
          <a:p>
            <a:pPr marL="0" indent="0">
              <a:buNone/>
            </a:pPr>
            <a:endParaRPr lang="en-NG" dirty="0"/>
          </a:p>
        </p:txBody>
      </p:sp>
    </p:spTree>
    <p:extLst>
      <p:ext uri="{BB962C8B-B14F-4D97-AF65-F5344CB8AC3E}">
        <p14:creationId xmlns:p14="http://schemas.microsoft.com/office/powerpoint/2010/main" val="23123313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2185E22-B08B-2840-81D3-7AB3E3D9AED1}"/>
              </a:ext>
            </a:extLst>
          </p:cNvPr>
          <p:cNvSpPr>
            <a:spLocks noGrp="1"/>
          </p:cNvSpPr>
          <p:nvPr>
            <p:ph idx="1"/>
          </p:nvPr>
        </p:nvSpPr>
        <p:spPr/>
        <p:txBody>
          <a:bodyPr>
            <a:normAutofit fontScale="55000" lnSpcReduction="20000"/>
          </a:bodyPr>
          <a:lstStyle/>
          <a:p>
            <a:r>
              <a:rPr lang="en-GB" dirty="0" err="1"/>
              <a:t>Socha</a:t>
            </a:r>
            <a:r>
              <a:rPr lang="en-GB" dirty="0"/>
              <a:t> and M. Dorigo (2008). Ant colony Optimization for Continuous Domains, </a:t>
            </a:r>
            <a:r>
              <a:rPr lang="en-GB" i="1" dirty="0"/>
              <a:t>European Journal of Operations Research, 185(3):1155–1173</a:t>
            </a:r>
            <a:endParaRPr lang="en-US" i="1" dirty="0"/>
          </a:p>
          <a:p>
            <a:r>
              <a:rPr lang="en-US" dirty="0"/>
              <a:t>Afshar, A., </a:t>
            </a:r>
            <a:r>
              <a:rPr lang="en-US" dirty="0" err="1"/>
              <a:t>Massoumi</a:t>
            </a:r>
            <a:r>
              <a:rPr lang="en-US" dirty="0"/>
              <a:t>, F., Afshar, A., &amp; </a:t>
            </a:r>
            <a:r>
              <a:rPr lang="en-US" dirty="0" err="1"/>
              <a:t>Mariño</a:t>
            </a:r>
            <a:r>
              <a:rPr lang="en-US" dirty="0"/>
              <a:t>, M. A. (2015). State of the Art Review of Ant Colony Optimization Applications in Water Resource Management. </a:t>
            </a:r>
            <a:r>
              <a:rPr lang="en-US" i="1" dirty="0"/>
              <a:t>Springer </a:t>
            </a:r>
            <a:r>
              <a:rPr lang="en-US" i="1" dirty="0" err="1"/>
              <a:t>Science+Business</a:t>
            </a:r>
            <a:r>
              <a:rPr lang="en-US" i="1" dirty="0"/>
              <a:t> Media Dordrecht 2015</a:t>
            </a:r>
            <a:r>
              <a:rPr lang="en-US" dirty="0"/>
              <a:t>, 3891-3904.</a:t>
            </a:r>
            <a:endParaRPr lang="en-NG" dirty="0"/>
          </a:p>
          <a:p>
            <a:r>
              <a:rPr lang="en-US" dirty="0"/>
              <a:t>Anand, N., &amp; </a:t>
            </a:r>
            <a:r>
              <a:rPr lang="en-US" dirty="0" err="1"/>
              <a:t>Rajeshwar</a:t>
            </a:r>
            <a:r>
              <a:rPr lang="en-US" dirty="0"/>
              <a:t>, S. (2017). Ant Colony Optimization (ACO) based Routing Protocols for Wireless Sensor Networks (WSN): A Survey. </a:t>
            </a:r>
            <a:r>
              <a:rPr lang="en-US" i="1" dirty="0"/>
              <a:t>(IJACSA) International Journal of Advanced Computer Science and Applications, Vol. 8, No. 2</a:t>
            </a:r>
            <a:r>
              <a:rPr lang="en-US" dirty="0"/>
              <a:t>, 148-155.</a:t>
            </a:r>
            <a:endParaRPr lang="en-NG" dirty="0"/>
          </a:p>
          <a:p>
            <a:r>
              <a:rPr lang="en-US" dirty="0"/>
              <a:t>Dorigo, M., </a:t>
            </a:r>
            <a:r>
              <a:rPr lang="en-US" dirty="0" err="1"/>
              <a:t>Birattari</a:t>
            </a:r>
            <a:r>
              <a:rPr lang="en-US" dirty="0"/>
              <a:t>, M., &amp; </a:t>
            </a:r>
            <a:r>
              <a:rPr lang="en-US" dirty="0" err="1"/>
              <a:t>tzle</a:t>
            </a:r>
            <a:r>
              <a:rPr lang="en-US" dirty="0"/>
              <a:t>, T. S. (2006, November). Ant Colony Optimization (Artificial Ants as a Computational Intelligence Technique). </a:t>
            </a:r>
            <a:r>
              <a:rPr lang="en-US" i="1" dirty="0"/>
              <a:t>IEEE COMPUTATIONAL INTELLIGENCE MAGAZINE</a:t>
            </a:r>
            <a:r>
              <a:rPr lang="en-US" dirty="0"/>
              <a:t>, pp. 28-39.</a:t>
            </a:r>
            <a:endParaRPr lang="en-NG" dirty="0"/>
          </a:p>
          <a:p>
            <a:r>
              <a:rPr lang="en-US" dirty="0" err="1"/>
              <a:t>Gendreau</a:t>
            </a:r>
            <a:r>
              <a:rPr lang="en-US" dirty="0"/>
              <a:t>, M., &amp; Potvin, J.-Y. (2010). International Series in Operations Research &amp; Management Science. In M. G.-Y. Potvin, </a:t>
            </a:r>
            <a:r>
              <a:rPr lang="en-US" i="1" dirty="0"/>
              <a:t>Handbook of Metaheuristics</a:t>
            </a:r>
            <a:r>
              <a:rPr lang="en-US" dirty="0"/>
              <a:t> (pp. 227-264). London: Springer.</a:t>
            </a:r>
            <a:endParaRPr lang="en-NG" dirty="0"/>
          </a:p>
          <a:p>
            <a:r>
              <a:rPr lang="en-US" dirty="0"/>
              <a:t>Jr., I. F., Yang, X.-S., </a:t>
            </a:r>
            <a:r>
              <a:rPr lang="en-US" dirty="0" err="1"/>
              <a:t>Fister</a:t>
            </a:r>
            <a:r>
              <a:rPr lang="en-US" dirty="0"/>
              <a:t>, I., Brest, J., &amp; </a:t>
            </a:r>
            <a:r>
              <a:rPr lang="en-US" dirty="0" err="1"/>
              <a:t>Fister</a:t>
            </a:r>
            <a:r>
              <a:rPr lang="en-US" dirty="0"/>
              <a:t>, D. (2013). A Brief Review of Nature-Inspired Algorithms for Optimization. </a:t>
            </a:r>
            <a:r>
              <a:rPr lang="en-US" i="1" dirty="0"/>
              <a:t>ELEKTROTEHNISˇKI VESTNIK</a:t>
            </a:r>
            <a:r>
              <a:rPr lang="en-US" dirty="0"/>
              <a:t>, 1-7.</a:t>
            </a:r>
            <a:endParaRPr lang="en-NG" dirty="0"/>
          </a:p>
          <a:p>
            <a:r>
              <a:rPr lang="en-US" dirty="0"/>
              <a:t>Jun-man, K., &amp; Yi, Z. (2012). Application of an Improved Ant Colony on </a:t>
            </a:r>
            <a:r>
              <a:rPr lang="en-US" dirty="0" err="1"/>
              <a:t>Generalised</a:t>
            </a:r>
            <a:r>
              <a:rPr lang="en-US" dirty="0"/>
              <a:t> Travelling Salesman Problem. </a:t>
            </a:r>
            <a:r>
              <a:rPr lang="en-US" i="1" dirty="0"/>
              <a:t>Energy Procedia 17</a:t>
            </a:r>
            <a:r>
              <a:rPr lang="en-US" dirty="0"/>
              <a:t>, 319-325.</a:t>
            </a:r>
            <a:endParaRPr lang="en-NG" dirty="0"/>
          </a:p>
          <a:p>
            <a:r>
              <a:rPr lang="en-US" dirty="0"/>
              <a:t>Lee, C.-Y., Lee, Z.-J., Lin, S.-W., &amp; Ying, K.-C. (2008). An enhanced ant colony optimization (EACO) applied to capacitated vehicle routing problem. </a:t>
            </a:r>
            <a:r>
              <a:rPr lang="en-US" i="1" dirty="0"/>
              <a:t>Springer </a:t>
            </a:r>
            <a:r>
              <a:rPr lang="en-US" i="1" dirty="0" err="1"/>
              <a:t>Science+Business</a:t>
            </a:r>
            <a:r>
              <a:rPr lang="en-US" i="1" dirty="0"/>
              <a:t> Media, LLC 2008</a:t>
            </a:r>
            <a:r>
              <a:rPr lang="en-US" dirty="0"/>
              <a:t>, 88-95.</a:t>
            </a:r>
            <a:endParaRPr lang="en-NG" dirty="0"/>
          </a:p>
          <a:p>
            <a:endParaRPr lang="en-NG" dirty="0"/>
          </a:p>
        </p:txBody>
      </p:sp>
      <p:sp>
        <p:nvSpPr>
          <p:cNvPr id="4" name="Rectangle 3">
            <a:extLst>
              <a:ext uri="{FF2B5EF4-FFF2-40B4-BE49-F238E27FC236}">
                <a16:creationId xmlns:a16="http://schemas.microsoft.com/office/drawing/2014/main" id="{8975E2A4-C160-8340-AB48-74CE8ABBC683}"/>
              </a:ext>
            </a:extLst>
          </p:cNvPr>
          <p:cNvSpPr/>
          <p:nvPr/>
        </p:nvSpPr>
        <p:spPr>
          <a:xfrm>
            <a:off x="838200" y="772983"/>
            <a:ext cx="2701893" cy="769441"/>
          </a:xfrm>
          <a:prstGeom prst="rect">
            <a:avLst/>
          </a:prstGeom>
        </p:spPr>
        <p:txBody>
          <a:bodyPr wrap="none">
            <a:spAutoFit/>
          </a:bodyPr>
          <a:lstStyle/>
          <a:p>
            <a:r>
              <a:rPr lang="en-NG" sz="4400" dirty="0"/>
              <a:t>References</a:t>
            </a:r>
          </a:p>
        </p:txBody>
      </p:sp>
    </p:spTree>
    <p:extLst>
      <p:ext uri="{BB962C8B-B14F-4D97-AF65-F5344CB8AC3E}">
        <p14:creationId xmlns:p14="http://schemas.microsoft.com/office/powerpoint/2010/main" val="15533518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6C2CB-C252-DF47-88BF-67A6C887BDC4}"/>
              </a:ext>
            </a:extLst>
          </p:cNvPr>
          <p:cNvSpPr>
            <a:spLocks noGrp="1"/>
          </p:cNvSpPr>
          <p:nvPr>
            <p:ph type="title"/>
          </p:nvPr>
        </p:nvSpPr>
        <p:spPr>
          <a:xfrm>
            <a:off x="838200" y="508962"/>
            <a:ext cx="1565953" cy="765032"/>
          </a:xfrm>
        </p:spPr>
        <p:txBody>
          <a:bodyPr>
            <a:normAutofit/>
          </a:bodyPr>
          <a:lstStyle/>
          <a:p>
            <a:r>
              <a:rPr lang="en-NG" sz="2000" i="1" dirty="0">
                <a:latin typeface="Baghdad" pitchFamily="2" charset="-78"/>
                <a:cs typeface="Baghdad" pitchFamily="2" charset="-78"/>
              </a:rPr>
              <a:t>ABSTRACT</a:t>
            </a:r>
          </a:p>
        </p:txBody>
      </p:sp>
      <p:sp>
        <p:nvSpPr>
          <p:cNvPr id="3" name="Content Placeholder 2">
            <a:extLst>
              <a:ext uri="{FF2B5EF4-FFF2-40B4-BE49-F238E27FC236}">
                <a16:creationId xmlns:a16="http://schemas.microsoft.com/office/drawing/2014/main" id="{5ABC32A8-D077-1E46-96DB-824E713D67F7}"/>
              </a:ext>
            </a:extLst>
          </p:cNvPr>
          <p:cNvSpPr>
            <a:spLocks noGrp="1"/>
          </p:cNvSpPr>
          <p:nvPr>
            <p:ph idx="1"/>
          </p:nvPr>
        </p:nvSpPr>
        <p:spPr>
          <a:xfrm>
            <a:off x="838200" y="1373563"/>
            <a:ext cx="10515600" cy="4698463"/>
          </a:xfrm>
        </p:spPr>
        <p:txBody>
          <a:bodyPr>
            <a:noAutofit/>
          </a:bodyPr>
          <a:lstStyle/>
          <a:p>
            <a:pPr marL="0" indent="0">
              <a:buNone/>
            </a:pPr>
            <a:r>
              <a:rPr lang="en-GB" dirty="0">
                <a:latin typeface="Apple Symbols" panose="02000000000000000000" pitchFamily="2" charset="-79"/>
                <a:ea typeface="Apple Symbols" panose="02000000000000000000" pitchFamily="2" charset="-79"/>
                <a:cs typeface="Apple Symbols" panose="02000000000000000000" pitchFamily="2" charset="-79"/>
              </a:rPr>
              <a:t>Swarm intelligence is a relatively new problem-solving method based on the social behaviour of insects and other animals. Ant Colony Optimization (ACO), one of the most popular Swarm Intelligence techniques is based on the foraging behaviour of certain ant species that deposit pheromones in the soil to indicate faster favourable food source routes to other members of the ant colony. ACO algorithms have been applied to many different discrete optimization problems. In this work, ACO was used to solve continuous space optimization problems. The first proposed algorithm for optimising continuous functions is Continuous Ant Colony Optimization (CACO) It uses the structure of the ant colony to perform a local search, while the global search is handled by a genetic algorithm. Here probability density functions were used to model the ACO's pheromone and the new ACO was benchmarked using standard benchmark functions.</a:t>
            </a:r>
            <a:endParaRPr lang="en-NG" dirty="0">
              <a:latin typeface="Apple Symbols" panose="02000000000000000000" pitchFamily="2" charset="-79"/>
              <a:ea typeface="Apple Symbols" panose="02000000000000000000" pitchFamily="2" charset="-79"/>
              <a:cs typeface="Apple Symbols" panose="02000000000000000000" pitchFamily="2" charset="-79"/>
            </a:endParaRPr>
          </a:p>
        </p:txBody>
      </p:sp>
    </p:spTree>
    <p:extLst>
      <p:ext uri="{BB962C8B-B14F-4D97-AF65-F5344CB8AC3E}">
        <p14:creationId xmlns:p14="http://schemas.microsoft.com/office/powerpoint/2010/main" val="17972415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6AE8F-13C1-4046-BEA7-8C8D5DD80B30}"/>
              </a:ext>
            </a:extLst>
          </p:cNvPr>
          <p:cNvSpPr>
            <a:spLocks noGrp="1"/>
          </p:cNvSpPr>
          <p:nvPr>
            <p:ph type="title"/>
          </p:nvPr>
        </p:nvSpPr>
        <p:spPr/>
        <p:txBody>
          <a:bodyPr/>
          <a:lstStyle/>
          <a:p>
            <a:r>
              <a:rPr lang="en-NG" dirty="0"/>
              <a:t>Swarm Intelligence</a:t>
            </a:r>
          </a:p>
        </p:txBody>
      </p:sp>
      <p:sp>
        <p:nvSpPr>
          <p:cNvPr id="3" name="Content Placeholder 2">
            <a:extLst>
              <a:ext uri="{FF2B5EF4-FFF2-40B4-BE49-F238E27FC236}">
                <a16:creationId xmlns:a16="http://schemas.microsoft.com/office/drawing/2014/main" id="{F8D05DDA-956B-5E45-8254-E8EB506BE176}"/>
              </a:ext>
            </a:extLst>
          </p:cNvPr>
          <p:cNvSpPr>
            <a:spLocks noGrp="1"/>
          </p:cNvSpPr>
          <p:nvPr>
            <p:ph idx="1"/>
          </p:nvPr>
        </p:nvSpPr>
        <p:spPr/>
        <p:txBody>
          <a:bodyPr>
            <a:normAutofit fontScale="92500" lnSpcReduction="10000"/>
          </a:bodyPr>
          <a:lstStyle/>
          <a:p>
            <a:r>
              <a:rPr lang="en-GB" dirty="0"/>
              <a:t>Swarm intelligence (SI) is one of the computational intelligence techniques which are used to solve complex problem. SI involves collective study of the individuals behaviour of population interact with one another locally. Especially for biological systems nature often act as an inspiration. Simple rules are followed by agents and no centralized control structure exists in order to predict the behaviour of individual agents. The random iteration of certain degree between the agents provides an “intelligent” </a:t>
            </a:r>
            <a:r>
              <a:rPr lang="en-GB" dirty="0" err="1"/>
              <a:t>behavior</a:t>
            </a:r>
            <a:r>
              <a:rPr lang="en-GB" dirty="0"/>
              <a:t> which is then unknown to individual agents. 3 popular SI algorithms include:</a:t>
            </a:r>
          </a:p>
          <a:p>
            <a:r>
              <a:rPr lang="en-GB" dirty="0"/>
              <a:t>Particle Swarm Optimization (PSO)</a:t>
            </a:r>
          </a:p>
          <a:p>
            <a:r>
              <a:rPr lang="en-GB" dirty="0"/>
              <a:t>Artificial Bee Colony (ABC)</a:t>
            </a:r>
          </a:p>
          <a:p>
            <a:r>
              <a:rPr lang="en-GB" dirty="0"/>
              <a:t>Ant Colony Optimization (ACO)</a:t>
            </a:r>
            <a:endParaRPr lang="en-NG" dirty="0"/>
          </a:p>
        </p:txBody>
      </p:sp>
    </p:spTree>
    <p:extLst>
      <p:ext uri="{BB962C8B-B14F-4D97-AF65-F5344CB8AC3E}">
        <p14:creationId xmlns:p14="http://schemas.microsoft.com/office/powerpoint/2010/main" val="7896315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45219-838D-144A-8F07-9108E70053B1}"/>
              </a:ext>
            </a:extLst>
          </p:cNvPr>
          <p:cNvSpPr>
            <a:spLocks noGrp="1"/>
          </p:cNvSpPr>
          <p:nvPr>
            <p:ph type="title"/>
          </p:nvPr>
        </p:nvSpPr>
        <p:spPr/>
        <p:txBody>
          <a:bodyPr/>
          <a:lstStyle/>
          <a:p>
            <a:r>
              <a:rPr lang="en-NG" dirty="0"/>
              <a:t>Ant Colony Optimization</a:t>
            </a:r>
          </a:p>
        </p:txBody>
      </p:sp>
      <p:sp>
        <p:nvSpPr>
          <p:cNvPr id="3" name="Content Placeholder 2">
            <a:extLst>
              <a:ext uri="{FF2B5EF4-FFF2-40B4-BE49-F238E27FC236}">
                <a16:creationId xmlns:a16="http://schemas.microsoft.com/office/drawing/2014/main" id="{9CEB1714-8288-AA45-8A17-4AC13DE1C878}"/>
              </a:ext>
            </a:extLst>
          </p:cNvPr>
          <p:cNvSpPr>
            <a:spLocks noGrp="1"/>
          </p:cNvSpPr>
          <p:nvPr>
            <p:ph idx="1"/>
          </p:nvPr>
        </p:nvSpPr>
        <p:spPr>
          <a:xfrm>
            <a:off x="838200" y="1825625"/>
            <a:ext cx="5257800" cy="4351338"/>
          </a:xfrm>
        </p:spPr>
        <p:txBody>
          <a:bodyPr>
            <a:normAutofit lnSpcReduction="10000"/>
          </a:bodyPr>
          <a:lstStyle/>
          <a:p>
            <a:r>
              <a:rPr lang="en-NG" dirty="0"/>
              <a:t>Ant Colony Optimization is a metaheuristic for solving difficult combinatorial optimization problems, </a:t>
            </a:r>
          </a:p>
          <a:p>
            <a:r>
              <a:rPr lang="en-NG" dirty="0"/>
              <a:t>It is inspired by the pheromone (a natural chemical found in insects or animals) laying nature of some real ant species. </a:t>
            </a:r>
          </a:p>
          <a:p>
            <a:r>
              <a:rPr lang="en-NG" dirty="0"/>
              <a:t>Ants use pheromones as a means of communication when searching for food sources. </a:t>
            </a:r>
          </a:p>
        </p:txBody>
      </p:sp>
      <p:pic>
        <p:nvPicPr>
          <p:cNvPr id="5" name="Picture 4">
            <a:extLst>
              <a:ext uri="{FF2B5EF4-FFF2-40B4-BE49-F238E27FC236}">
                <a16:creationId xmlns:a16="http://schemas.microsoft.com/office/drawing/2014/main" id="{34177168-3304-1C4F-AD45-98A575EF8F0D}"/>
              </a:ext>
            </a:extLst>
          </p:cNvPr>
          <p:cNvPicPr>
            <a:picLocks noChangeAspect="1"/>
          </p:cNvPicPr>
          <p:nvPr/>
        </p:nvPicPr>
        <p:blipFill>
          <a:blip r:embed="rId2"/>
          <a:stretch>
            <a:fillRect/>
          </a:stretch>
        </p:blipFill>
        <p:spPr>
          <a:xfrm>
            <a:off x="6096001" y="1228683"/>
            <a:ext cx="5964194" cy="4948280"/>
          </a:xfrm>
          <a:prstGeom prst="rect">
            <a:avLst/>
          </a:prstGeom>
        </p:spPr>
      </p:pic>
    </p:spTree>
    <p:extLst>
      <p:ext uri="{BB962C8B-B14F-4D97-AF65-F5344CB8AC3E}">
        <p14:creationId xmlns:p14="http://schemas.microsoft.com/office/powerpoint/2010/main" val="27159707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C8B71-C332-4945-A419-505CA70527E7}"/>
              </a:ext>
            </a:extLst>
          </p:cNvPr>
          <p:cNvSpPr>
            <a:spLocks noGrp="1"/>
          </p:cNvSpPr>
          <p:nvPr>
            <p:ph type="title"/>
          </p:nvPr>
        </p:nvSpPr>
        <p:spPr/>
        <p:txBody>
          <a:bodyPr/>
          <a:lstStyle/>
          <a:p>
            <a:r>
              <a:rPr lang="en-NG" dirty="0"/>
              <a:t>M</a:t>
            </a:r>
            <a:r>
              <a:rPr lang="en-GB" dirty="0"/>
              <a:t>a</a:t>
            </a:r>
            <a:r>
              <a:rPr lang="en-NG" dirty="0"/>
              <a:t>jor Applications</a:t>
            </a:r>
          </a:p>
        </p:txBody>
      </p:sp>
      <p:sp>
        <p:nvSpPr>
          <p:cNvPr id="3" name="Content Placeholder 2">
            <a:extLst>
              <a:ext uri="{FF2B5EF4-FFF2-40B4-BE49-F238E27FC236}">
                <a16:creationId xmlns:a16="http://schemas.microsoft.com/office/drawing/2014/main" id="{236CD70B-C93A-EE4B-945D-812BD7E50626}"/>
              </a:ext>
            </a:extLst>
          </p:cNvPr>
          <p:cNvSpPr>
            <a:spLocks noGrp="1"/>
          </p:cNvSpPr>
          <p:nvPr>
            <p:ph idx="1"/>
          </p:nvPr>
        </p:nvSpPr>
        <p:spPr/>
        <p:txBody>
          <a:bodyPr>
            <a:normAutofit lnSpcReduction="10000"/>
          </a:bodyPr>
          <a:lstStyle/>
          <a:p>
            <a:r>
              <a:rPr lang="en-NG" dirty="0"/>
              <a:t>From the early nineties, when the first ant colony optimization algorithm was proposed, ACO attracted the attention of increasing numbers of researchers and many successful applications are now available. Moreover, a substantial collection of theoretical results is becoming available that provides useful guidelines to researchers and practitioners in further applications of ACO. There exist now a considerable number of applications of such algorithms where world class performance is obtained. Examples are applications of ACO algorithms to problems such as sequential ordering [76], scheduling [18], assembly line balancing [19], probabilistic TSP [7], 2D-HP protein folding [132], DNA sequencing [25], protein–ligand docking [98], and packet-switched routing in Internet-like networks </a:t>
            </a:r>
          </a:p>
        </p:txBody>
      </p:sp>
    </p:spTree>
    <p:extLst>
      <p:ext uri="{BB962C8B-B14F-4D97-AF65-F5344CB8AC3E}">
        <p14:creationId xmlns:p14="http://schemas.microsoft.com/office/powerpoint/2010/main" val="6513339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75F5C-33F3-374D-95EA-E9B68782C0B8}"/>
              </a:ext>
            </a:extLst>
          </p:cNvPr>
          <p:cNvSpPr>
            <a:spLocks noGrp="1"/>
          </p:cNvSpPr>
          <p:nvPr>
            <p:ph type="title"/>
          </p:nvPr>
        </p:nvSpPr>
        <p:spPr/>
        <p:txBody>
          <a:bodyPr/>
          <a:lstStyle/>
          <a:p>
            <a:r>
              <a:rPr lang="en-NG" dirty="0"/>
              <a:t>Discrete vs Continous Space Problems</a:t>
            </a:r>
          </a:p>
        </p:txBody>
      </p:sp>
      <p:sp>
        <p:nvSpPr>
          <p:cNvPr id="3" name="Content Placeholder 2">
            <a:extLst>
              <a:ext uri="{FF2B5EF4-FFF2-40B4-BE49-F238E27FC236}">
                <a16:creationId xmlns:a16="http://schemas.microsoft.com/office/drawing/2014/main" id="{E26BDE29-A77E-A146-BF80-60B479350CBE}"/>
              </a:ext>
            </a:extLst>
          </p:cNvPr>
          <p:cNvSpPr>
            <a:spLocks noGrp="1"/>
          </p:cNvSpPr>
          <p:nvPr>
            <p:ph idx="1"/>
          </p:nvPr>
        </p:nvSpPr>
        <p:spPr>
          <a:xfrm>
            <a:off x="838200" y="1825625"/>
            <a:ext cx="4438135" cy="4351338"/>
          </a:xfrm>
        </p:spPr>
        <p:txBody>
          <a:bodyPr>
            <a:normAutofit/>
          </a:bodyPr>
          <a:lstStyle/>
          <a:p>
            <a:r>
              <a:rPr lang="en-NG" dirty="0"/>
              <a:t>Discrete or Combinatorial Optimization deals mainly with problems where we have to choose an optimal solution from a finite (or sometimes countable) number of possibilities. </a:t>
            </a:r>
          </a:p>
        </p:txBody>
      </p:sp>
      <p:sp>
        <p:nvSpPr>
          <p:cNvPr id="4" name="Content Placeholder 2">
            <a:extLst>
              <a:ext uri="{FF2B5EF4-FFF2-40B4-BE49-F238E27FC236}">
                <a16:creationId xmlns:a16="http://schemas.microsoft.com/office/drawing/2014/main" id="{2998342B-0C38-564B-8074-001D4B44A9C6}"/>
              </a:ext>
            </a:extLst>
          </p:cNvPr>
          <p:cNvSpPr txBox="1">
            <a:spLocks/>
          </p:cNvSpPr>
          <p:nvPr/>
        </p:nvSpPr>
        <p:spPr>
          <a:xfrm>
            <a:off x="6427573" y="1814212"/>
            <a:ext cx="4438135" cy="4351338"/>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NG" dirty="0"/>
              <a:t>Continuous optimization entails finding the minimum or maximum value of a function of one or many real variables, subject to constraints. The constraints usually take the form of equations or inequalities. </a:t>
            </a:r>
          </a:p>
          <a:p>
            <a:r>
              <a:rPr lang="en-NG" dirty="0"/>
              <a:t>Continuous optimization is the core mathematical science for real-world problems ranging from design of biomolecules to management of investment portfolios. </a:t>
            </a:r>
          </a:p>
          <a:p>
            <a:endParaRPr lang="en-NG" dirty="0"/>
          </a:p>
        </p:txBody>
      </p:sp>
    </p:spTree>
    <p:extLst>
      <p:ext uri="{BB962C8B-B14F-4D97-AF65-F5344CB8AC3E}">
        <p14:creationId xmlns:p14="http://schemas.microsoft.com/office/powerpoint/2010/main" val="7986015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859AE-75FD-134A-95DC-94BE949CB3D8}"/>
              </a:ext>
            </a:extLst>
          </p:cNvPr>
          <p:cNvSpPr>
            <a:spLocks noGrp="1"/>
          </p:cNvSpPr>
          <p:nvPr>
            <p:ph type="title"/>
          </p:nvPr>
        </p:nvSpPr>
        <p:spPr/>
        <p:txBody>
          <a:bodyPr/>
          <a:lstStyle/>
          <a:p>
            <a:r>
              <a:rPr lang="en-NG" dirty="0"/>
              <a:t>Ant Colony for Continuos Spaces</a:t>
            </a:r>
          </a:p>
        </p:txBody>
      </p:sp>
      <p:sp>
        <p:nvSpPr>
          <p:cNvPr id="3" name="Content Placeholder 2">
            <a:extLst>
              <a:ext uri="{FF2B5EF4-FFF2-40B4-BE49-F238E27FC236}">
                <a16:creationId xmlns:a16="http://schemas.microsoft.com/office/drawing/2014/main" id="{3F669569-0139-4B4A-A685-1FEA0C39E826}"/>
              </a:ext>
            </a:extLst>
          </p:cNvPr>
          <p:cNvSpPr>
            <a:spLocks noGrp="1"/>
          </p:cNvSpPr>
          <p:nvPr>
            <p:ph idx="1"/>
          </p:nvPr>
        </p:nvSpPr>
        <p:spPr/>
        <p:txBody>
          <a:bodyPr/>
          <a:lstStyle/>
          <a:p>
            <a:r>
              <a:rPr lang="en-NG" dirty="0"/>
              <a:t>It is important to notice that certain problems may be transformed from combinatorial to continuous form by relaxing the requirement of having the values from a finite set. In the evaluation of the objective function, the continuous values may be then rounded to the nearest value from the initial set. Similarly, it is also possible to transform the continuous problem into the combinatorial one by dividing the continuous domains into a set of values. This however is only possible if the continuous domain is bounded (i.e., the lower and upper bounds are defined). </a:t>
            </a:r>
          </a:p>
        </p:txBody>
      </p:sp>
    </p:spTree>
    <p:extLst>
      <p:ext uri="{BB962C8B-B14F-4D97-AF65-F5344CB8AC3E}">
        <p14:creationId xmlns:p14="http://schemas.microsoft.com/office/powerpoint/2010/main" val="14763302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ED671-0061-5349-8066-21E292E6507F}"/>
              </a:ext>
            </a:extLst>
          </p:cNvPr>
          <p:cNvSpPr>
            <a:spLocks noGrp="1"/>
          </p:cNvSpPr>
          <p:nvPr>
            <p:ph type="title"/>
          </p:nvPr>
        </p:nvSpPr>
        <p:spPr/>
        <p:txBody>
          <a:bodyPr/>
          <a:lstStyle/>
          <a:p>
            <a:r>
              <a:rPr lang="en-NG" dirty="0"/>
              <a:t>ACOm</a:t>
            </a:r>
          </a:p>
        </p:txBody>
      </p:sp>
      <p:sp>
        <p:nvSpPr>
          <p:cNvPr id="3" name="Content Placeholder 2">
            <a:extLst>
              <a:ext uri="{FF2B5EF4-FFF2-40B4-BE49-F238E27FC236}">
                <a16:creationId xmlns:a16="http://schemas.microsoft.com/office/drawing/2014/main" id="{2B52CF13-8275-A843-AC2B-6AA915060248}"/>
              </a:ext>
            </a:extLst>
          </p:cNvPr>
          <p:cNvSpPr>
            <a:spLocks noGrp="1"/>
          </p:cNvSpPr>
          <p:nvPr>
            <p:ph idx="1"/>
          </p:nvPr>
        </p:nvSpPr>
        <p:spPr/>
        <p:txBody>
          <a:bodyPr>
            <a:normAutofit fontScale="92500" lnSpcReduction="20000"/>
          </a:bodyPr>
          <a:lstStyle/>
          <a:p>
            <a:r>
              <a:rPr lang="en-GB" i="1" dirty="0"/>
              <a:t>decay (float): Rate it which pheromone decays. The pheromone value is multiplied by decay, so 0.95 will lead to decay, 0.5 to much faster decay.</a:t>
            </a:r>
          </a:p>
          <a:p>
            <a:r>
              <a:rPr lang="en-GB" i="1" dirty="0"/>
              <a:t>alpha (int or float): exponent on pheromone, higher alpha gives pheromone more weight. Default=1</a:t>
            </a:r>
          </a:p>
          <a:p>
            <a:r>
              <a:rPr lang="en-GB" i="1" dirty="0"/>
              <a:t>beta (int or float): exponent on distance, higher beta give distance more weight. Default=1</a:t>
            </a:r>
          </a:p>
          <a:p>
            <a:r>
              <a:rPr lang="en-GB" i="1" dirty="0"/>
              <a:t>pheromone (int or float): Pheromone is calculated as the Sample standard Functions </a:t>
            </a:r>
          </a:p>
          <a:p>
            <a:r>
              <a:rPr lang="en-GB" i="1" dirty="0"/>
              <a:t>distance (2D </a:t>
            </a:r>
            <a:r>
              <a:rPr lang="en-GB" i="1" dirty="0" err="1"/>
              <a:t>numpy.array</a:t>
            </a:r>
            <a:r>
              <a:rPr lang="en-GB" i="1" dirty="0"/>
              <a:t>): Square matrix of distance. Diagonal is assumed to be </a:t>
            </a:r>
            <a:r>
              <a:rPr lang="en-GB" i="1" dirty="0" err="1"/>
              <a:t>np.inf</a:t>
            </a:r>
            <a:r>
              <a:rPr lang="en-GB" i="1" dirty="0"/>
              <a:t>.</a:t>
            </a:r>
          </a:p>
          <a:p>
            <a:r>
              <a:rPr lang="en-GB" i="1" dirty="0" err="1"/>
              <a:t>n_ants</a:t>
            </a:r>
            <a:r>
              <a:rPr lang="en-GB" i="1" dirty="0"/>
              <a:t> (int): Number of ants running per iteration</a:t>
            </a:r>
          </a:p>
          <a:p>
            <a:r>
              <a:rPr lang="en-GB" i="1" dirty="0" err="1"/>
              <a:t>n_best_ants</a:t>
            </a:r>
            <a:r>
              <a:rPr lang="en-GB" i="1" dirty="0"/>
              <a:t> (int): Number of best ants who deposit pheromone</a:t>
            </a:r>
            <a:endParaRPr lang="en-NG" dirty="0"/>
          </a:p>
        </p:txBody>
      </p:sp>
    </p:spTree>
    <p:extLst>
      <p:ext uri="{BB962C8B-B14F-4D97-AF65-F5344CB8AC3E}">
        <p14:creationId xmlns:p14="http://schemas.microsoft.com/office/powerpoint/2010/main" val="15302093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ED671-0061-5349-8066-21E292E6507F}"/>
              </a:ext>
            </a:extLst>
          </p:cNvPr>
          <p:cNvSpPr>
            <a:spLocks noGrp="1"/>
          </p:cNvSpPr>
          <p:nvPr>
            <p:ph type="title"/>
          </p:nvPr>
        </p:nvSpPr>
        <p:spPr/>
        <p:txBody>
          <a:bodyPr/>
          <a:lstStyle/>
          <a:p>
            <a:r>
              <a:rPr lang="en-NG" dirty="0"/>
              <a:t>ACOm</a:t>
            </a:r>
          </a:p>
        </p:txBody>
      </p:sp>
      <p:sp>
        <p:nvSpPr>
          <p:cNvPr id="5" name="Rectangle 4">
            <a:extLst>
              <a:ext uri="{FF2B5EF4-FFF2-40B4-BE49-F238E27FC236}">
                <a16:creationId xmlns:a16="http://schemas.microsoft.com/office/drawing/2014/main" id="{5C1C4923-0DDE-B74F-B331-4082C6B49943}"/>
              </a:ext>
            </a:extLst>
          </p:cNvPr>
          <p:cNvSpPr/>
          <p:nvPr/>
        </p:nvSpPr>
        <p:spPr>
          <a:xfrm>
            <a:off x="838200" y="1579766"/>
            <a:ext cx="6096000" cy="3693319"/>
          </a:xfrm>
          <a:prstGeom prst="rect">
            <a:avLst/>
          </a:prstGeom>
        </p:spPr>
        <p:txBody>
          <a:bodyPr>
            <a:spAutoFit/>
          </a:bodyPr>
          <a:lstStyle/>
          <a:p>
            <a:r>
              <a:rPr lang="en-GB" dirty="0" err="1"/>
              <a:t>ACOm</a:t>
            </a:r>
            <a:r>
              <a:rPr lang="en-GB" dirty="0"/>
              <a:t> Metaheuristics</a:t>
            </a:r>
          </a:p>
          <a:p>
            <a:endParaRPr lang="en-GB" dirty="0"/>
          </a:p>
          <a:p>
            <a:r>
              <a:rPr lang="en-GB" dirty="0"/>
              <a:t>Set parameters, initialize artificial pheromone trails</a:t>
            </a:r>
          </a:p>
          <a:p>
            <a:endParaRPr lang="en-GB" dirty="0"/>
          </a:p>
          <a:p>
            <a:r>
              <a:rPr lang="en-GB" dirty="0"/>
              <a:t>while Termination Criteria Not Met do</a:t>
            </a:r>
          </a:p>
          <a:p>
            <a:endParaRPr lang="en-GB" dirty="0"/>
          </a:p>
          <a:p>
            <a:r>
              <a:rPr lang="en-GB" dirty="0"/>
              <a:t>	Construct Ant Solutions</a:t>
            </a:r>
          </a:p>
          <a:p>
            <a:endParaRPr lang="en-GB" dirty="0"/>
          </a:p>
          <a:p>
            <a:r>
              <a:rPr lang="en-GB" dirty="0"/>
              <a:t>	Apply Local Search</a:t>
            </a:r>
          </a:p>
          <a:p>
            <a:endParaRPr lang="en-GB" dirty="0"/>
          </a:p>
          <a:p>
            <a:r>
              <a:rPr lang="en-GB" dirty="0"/>
              <a:t>	Update artificial pheromone</a:t>
            </a:r>
          </a:p>
          <a:p>
            <a:endParaRPr lang="en-GB" dirty="0"/>
          </a:p>
          <a:p>
            <a:r>
              <a:rPr lang="en-GB" dirty="0"/>
              <a:t>end while </a:t>
            </a:r>
          </a:p>
        </p:txBody>
      </p:sp>
      <p:cxnSp>
        <p:nvCxnSpPr>
          <p:cNvPr id="7" name="Straight Connector 6">
            <a:extLst>
              <a:ext uri="{FF2B5EF4-FFF2-40B4-BE49-F238E27FC236}">
                <a16:creationId xmlns:a16="http://schemas.microsoft.com/office/drawing/2014/main" id="{8D239A04-6D64-734B-9CA9-880D60F6C8A4}"/>
              </a:ext>
            </a:extLst>
          </p:cNvPr>
          <p:cNvCxnSpPr/>
          <p:nvPr/>
        </p:nvCxnSpPr>
        <p:spPr>
          <a:xfrm>
            <a:off x="407773" y="1359243"/>
            <a:ext cx="9428205"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236057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172</TotalTime>
  <Words>1328</Words>
  <Application>Microsoft Macintosh PowerPoint</Application>
  <PresentationFormat>Widescreen</PresentationFormat>
  <Paragraphs>73</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Apple Symbols</vt:lpstr>
      <vt:lpstr>Arial</vt:lpstr>
      <vt:lpstr>Baghdad</vt:lpstr>
      <vt:lpstr>Calibri</vt:lpstr>
      <vt:lpstr>Calibri Light</vt:lpstr>
      <vt:lpstr>Office Theme</vt:lpstr>
      <vt:lpstr>Ant Colony Optimization for Continuous Spaces</vt:lpstr>
      <vt:lpstr>ABSTRACT</vt:lpstr>
      <vt:lpstr>Swarm Intelligence</vt:lpstr>
      <vt:lpstr>Ant Colony Optimization</vt:lpstr>
      <vt:lpstr>Major Applications</vt:lpstr>
      <vt:lpstr>Discrete vs Continous Space Problems</vt:lpstr>
      <vt:lpstr>Ant Colony for Continuos Spaces</vt:lpstr>
      <vt:lpstr>ACOm</vt:lpstr>
      <vt:lpstr>ACOm</vt:lpstr>
      <vt:lpstr>Sample Problems</vt:lpstr>
      <vt:lpstr>Results</vt:lpstr>
      <vt:lpstr>Results</vt:lpstr>
      <vt:lpstr>Results</vt:lpstr>
      <vt:lpstr>Results</vt:lpstr>
      <vt:lpstr>Further Work</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Mc-Niel Chinedu</dc:creator>
  <cp:lastModifiedBy>Mc-Niel Chinedu</cp:lastModifiedBy>
  <cp:revision>5</cp:revision>
  <dcterms:created xsi:type="dcterms:W3CDTF">2021-09-22T04:39:00Z</dcterms:created>
  <dcterms:modified xsi:type="dcterms:W3CDTF">2021-09-22T11:14:38Z</dcterms:modified>
</cp:coreProperties>
</file>